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4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5143500" type="screen16x9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5" d="100"/>
          <a:sy n="115" d="100"/>
        </p:scale>
        <p:origin x="68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4176845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Font typeface="Arial"/>
              <a:buNone/>
            </a:pPr>
            <a:endParaRPr sz="1100" b="0" i="0" u="none" strike="noStrike" cap="none" baseline="0"/>
          </a:p>
        </p:txBody>
      </p:sp>
    </p:spTree>
    <p:extLst>
      <p:ext uri="{BB962C8B-B14F-4D97-AF65-F5344CB8AC3E}">
        <p14:creationId xmlns:p14="http://schemas.microsoft.com/office/powerpoint/2010/main" val="31787412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Font typeface="Arial"/>
              <a:buNone/>
            </a:pPr>
            <a:endParaRPr sz="1100" b="0" i="0" u="none" strike="noStrike" cap="none" baseline="0"/>
          </a:p>
        </p:txBody>
      </p:sp>
    </p:spTree>
    <p:extLst>
      <p:ext uri="{BB962C8B-B14F-4D97-AF65-F5344CB8AC3E}">
        <p14:creationId xmlns:p14="http://schemas.microsoft.com/office/powerpoint/2010/main" val="7952603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766817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869263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31" name="Shape 1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376897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subTitle" idx="1"/>
          </p:nvPr>
        </p:nvSpPr>
        <p:spPr>
          <a:xfrm>
            <a:off x="685800" y="2840053"/>
            <a:ext cx="7772400" cy="7847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685800" y="1583342"/>
            <a:ext cx="7772400" cy="11597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algn="ctr">
              <a:spcBef>
                <a:spcPts val="0"/>
              </a:spcBef>
              <a:buSzPct val="100000"/>
              <a:defRPr sz="4800"/>
            </a:lvl1pPr>
            <a:lvl2pPr algn="ctr">
              <a:spcBef>
                <a:spcPts val="0"/>
              </a:spcBef>
              <a:buSzPct val="100000"/>
              <a:defRPr sz="4800"/>
            </a:lvl2pPr>
            <a:lvl3pPr algn="ctr">
              <a:spcBef>
                <a:spcPts val="0"/>
              </a:spcBef>
              <a:buSzPct val="100000"/>
              <a:defRPr sz="4800"/>
            </a:lvl3pPr>
            <a:lvl4pPr algn="ctr">
              <a:spcBef>
                <a:spcPts val="0"/>
              </a:spcBef>
              <a:buSzPct val="100000"/>
              <a:defRPr sz="4800"/>
            </a:lvl4pPr>
            <a:lvl5pPr algn="ctr">
              <a:spcBef>
                <a:spcPts val="0"/>
              </a:spcBef>
              <a:buSzPct val="100000"/>
              <a:defRPr sz="4800"/>
            </a:lvl5pPr>
            <a:lvl6pPr algn="ctr">
              <a:spcBef>
                <a:spcPts val="0"/>
              </a:spcBef>
              <a:buSzPct val="100000"/>
              <a:defRPr sz="4800"/>
            </a:lvl6pPr>
            <a:lvl7pPr algn="ctr">
              <a:spcBef>
                <a:spcPts val="0"/>
              </a:spcBef>
              <a:buSzPct val="100000"/>
              <a:defRPr sz="4800"/>
            </a:lvl7pPr>
            <a:lvl8pPr algn="ctr">
              <a:spcBef>
                <a:spcPts val="0"/>
              </a:spcBef>
              <a:buSzPct val="100000"/>
              <a:defRPr sz="4800"/>
            </a:lvl8pPr>
            <a:lvl9pPr algn="ctr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945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2"/>
          </p:nvPr>
        </p:nvSpPr>
        <p:spPr>
          <a:xfrm>
            <a:off x="4692273" y="1200150"/>
            <a:ext cx="39945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457200" y="4406309"/>
            <a:ext cx="8229600" cy="5195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0"/>
              </a:spcBef>
              <a:buClr>
                <a:schemeClr val="dk1"/>
              </a:buClr>
              <a:buSzPct val="100000"/>
              <a:buNone/>
              <a:defRPr sz="1800">
                <a:solidFill>
                  <a:schemeClr val="dk1"/>
                </a:solidFill>
              </a:defRPr>
            </a:lvl1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lt1"/>
            </a:gs>
            <a:gs pos="30000">
              <a:schemeClr val="lt1"/>
            </a:gs>
            <a:gs pos="100000">
              <a:schemeClr val="lt2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1pPr>
            <a:lvl2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2pPr>
            <a:lvl3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3pPr>
            <a:lvl4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4pPr>
            <a:lvl5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5pPr>
            <a:lvl6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6pPr>
            <a:lvl7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7pPr>
            <a:lvl8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8pPr>
            <a:lvl9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600"/>
              </a:spcBef>
              <a:buSzPct val="100000"/>
              <a:defRPr sz="3000"/>
            </a:lvl1pPr>
            <a:lvl2pPr>
              <a:spcBef>
                <a:spcPts val="480"/>
              </a:spcBef>
              <a:buSzPct val="100000"/>
              <a:defRPr sz="2400"/>
            </a:lvl2pPr>
            <a:lvl3pPr>
              <a:spcBef>
                <a:spcPts val="480"/>
              </a:spcBef>
              <a:buSzPct val="100000"/>
              <a:defRPr sz="2400"/>
            </a:lvl3pPr>
            <a:lvl4pPr>
              <a:spcBef>
                <a:spcPts val="360"/>
              </a:spcBef>
              <a:buSzPct val="100000"/>
              <a:defRPr sz="1800"/>
            </a:lvl4pPr>
            <a:lvl5pPr>
              <a:spcBef>
                <a:spcPts val="360"/>
              </a:spcBef>
              <a:buSzPct val="100000"/>
              <a:defRPr sz="1800"/>
            </a:lvl5pPr>
            <a:lvl6pPr>
              <a:spcBef>
                <a:spcPts val="360"/>
              </a:spcBef>
              <a:buSzPct val="100000"/>
              <a:defRPr sz="1800"/>
            </a:lvl6pPr>
            <a:lvl7pPr>
              <a:spcBef>
                <a:spcPts val="360"/>
              </a:spcBef>
              <a:buSzPct val="100000"/>
              <a:defRPr sz="1800"/>
            </a:lvl7pPr>
            <a:lvl8pPr>
              <a:spcBef>
                <a:spcPts val="360"/>
              </a:spcBef>
              <a:buSzPct val="100000"/>
              <a:defRPr sz="1800"/>
            </a:lvl8pPr>
            <a:lvl9pPr>
              <a:spcBef>
                <a:spcPts val="360"/>
              </a:spcBef>
              <a:buSzPct val="100000"/>
              <a:defRPr sz="1800"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>
            <a:lvl1pPr algn="r">
              <a:spcBef>
                <a:spcPts val="0"/>
              </a:spcBef>
              <a:buNone/>
              <a:defRPr sz="1300">
                <a:solidFill>
                  <a:schemeClr val="dk1"/>
                </a:solidFill>
              </a:defRPr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ortnov.com/video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552850" y="205975"/>
            <a:ext cx="8133899" cy="721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" sz="1800" b="1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SQA is the </a:t>
            </a:r>
            <a:r>
              <a:rPr lang="en" sz="1800" b="1" i="1" u="sng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Process</a:t>
            </a:r>
            <a:r>
              <a:rPr lang="en" sz="1800" b="1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of improving all activities associated with SW development, testing and implementation  </a:t>
            </a:r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185400" y="1141925"/>
            <a:ext cx="8229299" cy="3890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30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14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" name="Shape 32"/>
          <p:cNvSpPr/>
          <p:nvPr/>
        </p:nvSpPr>
        <p:spPr>
          <a:xfrm>
            <a:off x="320825" y="1717975"/>
            <a:ext cx="1097100" cy="1045199"/>
          </a:xfrm>
          <a:prstGeom prst="ellipse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" sz="1200"/>
              <a:t>SW </a:t>
            </a:r>
            <a:r>
              <a:rPr lang="en" sz="12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Product Concept</a:t>
            </a:r>
          </a:p>
        </p:txBody>
      </p:sp>
      <p:sp>
        <p:nvSpPr>
          <p:cNvPr id="33" name="Shape 33"/>
          <p:cNvSpPr/>
          <p:nvPr/>
        </p:nvSpPr>
        <p:spPr>
          <a:xfrm>
            <a:off x="1909500" y="1717975"/>
            <a:ext cx="1097100" cy="1045199"/>
          </a:xfrm>
          <a:prstGeom prst="ellipse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"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SW Design </a:t>
            </a:r>
          </a:p>
        </p:txBody>
      </p:sp>
      <p:sp>
        <p:nvSpPr>
          <p:cNvPr id="34" name="Shape 34"/>
          <p:cNvSpPr/>
          <p:nvPr/>
        </p:nvSpPr>
        <p:spPr>
          <a:xfrm>
            <a:off x="3528900" y="1717975"/>
            <a:ext cx="1278299" cy="1045199"/>
          </a:xfrm>
          <a:prstGeom prst="ellipse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"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SW </a:t>
            </a:r>
            <a:r>
              <a:rPr lang="en"/>
              <a:t>D</a:t>
            </a:r>
            <a:r>
              <a:rPr lang="en"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evelopment and </a:t>
            </a:r>
            <a:r>
              <a:rPr lang="en" sz="1400" b="1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Testing</a:t>
            </a:r>
            <a:r>
              <a:rPr lang="en"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id="35" name="Shape 35"/>
          <p:cNvSpPr/>
          <p:nvPr/>
        </p:nvSpPr>
        <p:spPr>
          <a:xfrm>
            <a:off x="5184900" y="1717975"/>
            <a:ext cx="1210800" cy="1045199"/>
          </a:xfrm>
          <a:prstGeom prst="ellipse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"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Implementation</a:t>
            </a:r>
          </a:p>
        </p:txBody>
      </p:sp>
      <p:sp>
        <p:nvSpPr>
          <p:cNvPr id="36" name="Shape 36"/>
          <p:cNvSpPr/>
          <p:nvPr/>
        </p:nvSpPr>
        <p:spPr>
          <a:xfrm>
            <a:off x="7052700" y="1628950"/>
            <a:ext cx="1079400" cy="1045199"/>
          </a:xfrm>
          <a:prstGeom prst="ellipse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" sz="12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SW Product evaluation</a:t>
            </a:r>
          </a:p>
        </p:txBody>
      </p:sp>
      <p:sp>
        <p:nvSpPr>
          <p:cNvPr id="37" name="Shape 37"/>
          <p:cNvSpPr/>
          <p:nvPr/>
        </p:nvSpPr>
        <p:spPr>
          <a:xfrm>
            <a:off x="1219200" y="3375675"/>
            <a:ext cx="1130048" cy="1045199"/>
          </a:xfrm>
          <a:prstGeom prst="ellipse">
            <a:avLst/>
          </a:prstGeom>
          <a:solidFill>
            <a:srgbClr val="EA9999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" sz="12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Test Planning</a:t>
            </a:r>
          </a:p>
        </p:txBody>
      </p:sp>
      <p:sp>
        <p:nvSpPr>
          <p:cNvPr id="38" name="Shape 38"/>
          <p:cNvSpPr/>
          <p:nvPr/>
        </p:nvSpPr>
        <p:spPr>
          <a:xfrm>
            <a:off x="2771200" y="3375675"/>
            <a:ext cx="1115000" cy="1045199"/>
          </a:xfrm>
          <a:prstGeom prst="ellipse">
            <a:avLst/>
          </a:prstGeom>
          <a:solidFill>
            <a:srgbClr val="EA9999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"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Test </a:t>
            </a:r>
            <a:r>
              <a:rPr lang="en" sz="12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Development</a:t>
            </a:r>
          </a:p>
        </p:txBody>
      </p:sp>
      <p:sp>
        <p:nvSpPr>
          <p:cNvPr id="39" name="Shape 39"/>
          <p:cNvSpPr/>
          <p:nvPr/>
        </p:nvSpPr>
        <p:spPr>
          <a:xfrm>
            <a:off x="4540737" y="3375675"/>
            <a:ext cx="1034999" cy="1045199"/>
          </a:xfrm>
          <a:prstGeom prst="ellipse">
            <a:avLst/>
          </a:prstGeom>
          <a:solidFill>
            <a:srgbClr val="EA9999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"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Test </a:t>
            </a:r>
            <a:r>
              <a:rPr lang="en" sz="12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Execution</a:t>
            </a:r>
          </a:p>
        </p:txBody>
      </p:sp>
      <p:sp>
        <p:nvSpPr>
          <p:cNvPr id="40" name="Shape 40"/>
          <p:cNvSpPr/>
          <p:nvPr/>
        </p:nvSpPr>
        <p:spPr>
          <a:xfrm>
            <a:off x="6072100" y="3375675"/>
            <a:ext cx="1097100" cy="1045199"/>
          </a:xfrm>
          <a:prstGeom prst="ellipse">
            <a:avLst/>
          </a:prstGeom>
          <a:solidFill>
            <a:srgbClr val="EA9999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" sz="12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Defect Management and reporting</a:t>
            </a:r>
          </a:p>
        </p:txBody>
      </p:sp>
      <p:cxnSp>
        <p:nvCxnSpPr>
          <p:cNvPr id="41" name="Shape 41"/>
          <p:cNvCxnSpPr>
            <a:stCxn id="32" idx="6"/>
            <a:endCxn id="33" idx="2"/>
          </p:cNvCxnSpPr>
          <p:nvPr/>
        </p:nvCxnSpPr>
        <p:spPr>
          <a:xfrm>
            <a:off x="1417925" y="2240574"/>
            <a:ext cx="491700" cy="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42" name="Shape 42"/>
          <p:cNvCxnSpPr>
            <a:stCxn id="33" idx="6"/>
            <a:endCxn id="34" idx="2"/>
          </p:cNvCxnSpPr>
          <p:nvPr/>
        </p:nvCxnSpPr>
        <p:spPr>
          <a:xfrm>
            <a:off x="3006600" y="2240574"/>
            <a:ext cx="522299" cy="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43" name="Shape 43"/>
          <p:cNvCxnSpPr>
            <a:stCxn id="34" idx="6"/>
            <a:endCxn id="35" idx="2"/>
          </p:cNvCxnSpPr>
          <p:nvPr/>
        </p:nvCxnSpPr>
        <p:spPr>
          <a:xfrm>
            <a:off x="4807199" y="2240574"/>
            <a:ext cx="377700" cy="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44" name="Shape 44"/>
          <p:cNvCxnSpPr/>
          <p:nvPr/>
        </p:nvCxnSpPr>
        <p:spPr>
          <a:xfrm rot="10800000" flipH="1">
            <a:off x="6437125" y="2141075"/>
            <a:ext cx="496800" cy="11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45" name="Shape 45"/>
          <p:cNvCxnSpPr>
            <a:stCxn id="34" idx="3"/>
            <a:endCxn id="37" idx="0"/>
          </p:cNvCxnSpPr>
          <p:nvPr/>
        </p:nvCxnSpPr>
        <p:spPr>
          <a:xfrm flipH="1">
            <a:off x="1784102" y="2610108"/>
            <a:ext cx="1932000" cy="765600"/>
          </a:xfrm>
          <a:prstGeom prst="straightConnector1">
            <a:avLst/>
          </a:prstGeom>
          <a:noFill/>
          <a:ln w="19050" cap="flat">
            <a:solidFill>
              <a:srgbClr val="E06666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46" name="Shape 46"/>
          <p:cNvCxnSpPr>
            <a:stCxn id="34" idx="5"/>
          </p:cNvCxnSpPr>
          <p:nvPr/>
        </p:nvCxnSpPr>
        <p:spPr>
          <a:xfrm>
            <a:off x="4619997" y="2610108"/>
            <a:ext cx="1920000" cy="846600"/>
          </a:xfrm>
          <a:prstGeom prst="straightConnector1">
            <a:avLst/>
          </a:prstGeom>
          <a:noFill/>
          <a:ln w="19050" cap="flat">
            <a:solidFill>
              <a:srgbClr val="E06666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47" name="Shape 47"/>
          <p:cNvCxnSpPr>
            <a:stCxn id="37" idx="6"/>
            <a:endCxn id="38" idx="2"/>
          </p:cNvCxnSpPr>
          <p:nvPr/>
        </p:nvCxnSpPr>
        <p:spPr>
          <a:xfrm>
            <a:off x="2349248" y="3898274"/>
            <a:ext cx="422100" cy="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48" name="Shape 48"/>
          <p:cNvCxnSpPr>
            <a:stCxn id="38" idx="2"/>
            <a:endCxn id="37" idx="6"/>
          </p:cNvCxnSpPr>
          <p:nvPr/>
        </p:nvCxnSpPr>
        <p:spPr>
          <a:xfrm rot="10800000">
            <a:off x="2349100" y="3898274"/>
            <a:ext cx="422100" cy="0"/>
          </a:xfrm>
          <a:prstGeom prst="straightConnector1">
            <a:avLst/>
          </a:prstGeom>
          <a:noFill/>
          <a:ln w="19050" cap="flat">
            <a:solidFill>
              <a:srgbClr val="E06666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49" name="Shape 49"/>
          <p:cNvCxnSpPr>
            <a:stCxn id="39" idx="2"/>
            <a:endCxn id="38" idx="6"/>
          </p:cNvCxnSpPr>
          <p:nvPr/>
        </p:nvCxnSpPr>
        <p:spPr>
          <a:xfrm rot="10800000">
            <a:off x="3886137" y="3898274"/>
            <a:ext cx="654600" cy="0"/>
          </a:xfrm>
          <a:prstGeom prst="straightConnector1">
            <a:avLst/>
          </a:prstGeom>
          <a:noFill/>
          <a:ln w="19050" cap="flat">
            <a:solidFill>
              <a:srgbClr val="E06666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50" name="Shape 50"/>
          <p:cNvCxnSpPr>
            <a:stCxn id="40" idx="2"/>
            <a:endCxn id="39" idx="6"/>
          </p:cNvCxnSpPr>
          <p:nvPr/>
        </p:nvCxnSpPr>
        <p:spPr>
          <a:xfrm rot="10800000">
            <a:off x="5575600" y="3898274"/>
            <a:ext cx="496500" cy="0"/>
          </a:xfrm>
          <a:prstGeom prst="straightConnector1">
            <a:avLst/>
          </a:prstGeom>
          <a:noFill/>
          <a:ln w="19050" cap="flat">
            <a:solidFill>
              <a:srgbClr val="E06666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51" name="Shape 51"/>
          <p:cNvCxnSpPr>
            <a:stCxn id="38" idx="6"/>
          </p:cNvCxnSpPr>
          <p:nvPr/>
        </p:nvCxnSpPr>
        <p:spPr>
          <a:xfrm>
            <a:off x="3886200" y="3898274"/>
            <a:ext cx="739800" cy="3300"/>
          </a:xfrm>
          <a:prstGeom prst="straightConnector1">
            <a:avLst/>
          </a:prstGeom>
          <a:noFill/>
          <a:ln w="19050" cap="flat">
            <a:solidFill>
              <a:srgbClr val="E06666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52" name="Shape 52"/>
          <p:cNvCxnSpPr>
            <a:stCxn id="39" idx="6"/>
            <a:endCxn id="40" idx="2"/>
          </p:cNvCxnSpPr>
          <p:nvPr/>
        </p:nvCxnSpPr>
        <p:spPr>
          <a:xfrm>
            <a:off x="5575736" y="3898274"/>
            <a:ext cx="496500" cy="0"/>
          </a:xfrm>
          <a:prstGeom prst="straightConnector1">
            <a:avLst/>
          </a:prstGeom>
          <a:noFill/>
          <a:ln w="19050" cap="flat">
            <a:solidFill>
              <a:srgbClr val="E06666"/>
            </a:solidFill>
            <a:prstDash val="solid"/>
            <a:round/>
            <a:headEnd type="none" w="med" len="med"/>
            <a:tailEnd type="triangle" w="lg" len="lg"/>
          </a:ln>
        </p:spPr>
      </p:cxnSp>
      <p:sp>
        <p:nvSpPr>
          <p:cNvPr id="53" name="Shape 53"/>
          <p:cNvSpPr txBox="1"/>
          <p:nvPr/>
        </p:nvSpPr>
        <p:spPr>
          <a:xfrm>
            <a:off x="1666200" y="4595000"/>
            <a:ext cx="5267700" cy="424199"/>
          </a:xfrm>
          <a:prstGeom prst="rect">
            <a:avLst/>
          </a:prstGeom>
          <a:solidFill>
            <a:srgbClr val="E3959E"/>
          </a:solidFill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"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SW Testing is the </a:t>
            </a:r>
            <a:r>
              <a:rPr lang="en" sz="1400" b="1" i="1" u="sng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Process</a:t>
            </a:r>
            <a:r>
              <a:rPr lang="en"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of verifying/validating </a:t>
            </a:r>
          </a:p>
        </p:txBody>
      </p:sp>
      <p:cxnSp>
        <p:nvCxnSpPr>
          <p:cNvPr id="54" name="Shape 54"/>
          <p:cNvCxnSpPr>
            <a:stCxn id="33" idx="2"/>
            <a:endCxn id="32" idx="6"/>
          </p:cNvCxnSpPr>
          <p:nvPr/>
        </p:nvCxnSpPr>
        <p:spPr>
          <a:xfrm rot="10800000">
            <a:off x="1417800" y="2240574"/>
            <a:ext cx="491700" cy="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55" name="Shape 55"/>
          <p:cNvCxnSpPr>
            <a:endCxn id="33" idx="6"/>
          </p:cNvCxnSpPr>
          <p:nvPr/>
        </p:nvCxnSpPr>
        <p:spPr>
          <a:xfrm rot="10800000">
            <a:off x="3006600" y="2240574"/>
            <a:ext cx="522300" cy="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56" name="Shape 56"/>
          <p:cNvCxnSpPr>
            <a:stCxn id="35" idx="2"/>
            <a:endCxn id="34" idx="6"/>
          </p:cNvCxnSpPr>
          <p:nvPr/>
        </p:nvCxnSpPr>
        <p:spPr>
          <a:xfrm rot="10800000">
            <a:off x="4807200" y="2240574"/>
            <a:ext cx="377700" cy="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med" len="med"/>
            <a:tailEnd type="triangle" w="lg" len="lg"/>
          </a:ln>
        </p:spPr>
      </p:cxnSp>
      <p:cxnSp>
        <p:nvCxnSpPr>
          <p:cNvPr id="57" name="Shape 57"/>
          <p:cNvCxnSpPr/>
          <p:nvPr/>
        </p:nvCxnSpPr>
        <p:spPr>
          <a:xfrm flipH="1">
            <a:off x="6338699" y="2141037"/>
            <a:ext cx="714000" cy="210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med" len="med"/>
            <a:tailEnd type="triangle" w="lg" len="lg"/>
          </a:ln>
        </p:spPr>
      </p:cxnSp>
      <p:sp>
        <p:nvSpPr>
          <p:cNvPr id="58" name="Shape 58"/>
          <p:cNvSpPr/>
          <p:nvPr/>
        </p:nvSpPr>
        <p:spPr>
          <a:xfrm>
            <a:off x="143375" y="1253800"/>
            <a:ext cx="8229381" cy="887223"/>
          </a:xfrm>
          <a:custGeom>
            <a:avLst/>
            <a:gdLst/>
            <a:ahLst/>
            <a:cxnLst/>
            <a:rect l="0" t="0" r="0" b="0"/>
            <a:pathLst>
              <a:path w="342178" h="39965" extrusionOk="0">
                <a:moveTo>
                  <a:pt x="319940" y="39965"/>
                </a:moveTo>
                <a:cubicBezTo>
                  <a:pt x="319940" y="34100"/>
                  <a:pt x="369822" y="10780"/>
                  <a:pt x="319940" y="4778"/>
                </a:cubicBezTo>
                <a:cubicBezTo>
                  <a:pt x="270057" y="-1224"/>
                  <a:pt x="69629" y="-1500"/>
                  <a:pt x="20644" y="3950"/>
                </a:cubicBezTo>
                <a:cubicBezTo>
                  <a:pt x="-28341" y="9400"/>
                  <a:pt x="25129" y="31892"/>
                  <a:pt x="26026" y="37481"/>
                </a:cubicBezTo>
              </a:path>
            </a:pathLst>
          </a:custGeom>
          <a:noFill/>
          <a:ln w="19050" cap="flat">
            <a:solidFill>
              <a:schemeClr val="dk2"/>
            </a:solidFill>
            <a:prstDash val="solid"/>
            <a:round/>
            <a:headEnd type="oval" w="lg" len="lg"/>
            <a:tailEnd type="triangle" w="lg" len="lg"/>
          </a:ln>
        </p:spPr>
      </p:sp>
      <p:sp>
        <p:nvSpPr>
          <p:cNvPr id="59" name="Shape 59"/>
          <p:cNvSpPr txBox="1"/>
          <p:nvPr/>
        </p:nvSpPr>
        <p:spPr>
          <a:xfrm>
            <a:off x="7786800" y="1253800"/>
            <a:ext cx="804299" cy="424199"/>
          </a:xfrm>
          <a:prstGeom prst="rect">
            <a:avLst/>
          </a:prstGeom>
          <a:noFill/>
          <a:ln w="9525" cap="flat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SDLC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" sz="3600" b="1">
                <a:solidFill>
                  <a:srgbClr val="000000"/>
                </a:solidFill>
              </a:rPr>
              <a:t>SDLC and Testing Documents</a:t>
            </a:r>
          </a:p>
        </p:txBody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14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14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14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14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30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Shape 66"/>
          <p:cNvSpPr txBox="1">
            <a:spLocks noGrp="1"/>
          </p:cNvSpPr>
          <p:nvPr>
            <p:ph type="body" idx="2"/>
          </p:nvPr>
        </p:nvSpPr>
        <p:spPr>
          <a:xfrm>
            <a:off x="-257875" y="1293275"/>
            <a:ext cx="8925300" cy="3674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30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14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Shape 67"/>
          <p:cNvSpPr/>
          <p:nvPr/>
        </p:nvSpPr>
        <p:spPr>
          <a:xfrm>
            <a:off x="426900" y="1293275"/>
            <a:ext cx="1097100" cy="1045199"/>
          </a:xfrm>
          <a:prstGeom prst="ellipse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" sz="12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Product Concept</a:t>
            </a:r>
          </a:p>
        </p:txBody>
      </p:sp>
      <p:sp>
        <p:nvSpPr>
          <p:cNvPr id="68" name="Shape 68"/>
          <p:cNvSpPr/>
          <p:nvPr/>
        </p:nvSpPr>
        <p:spPr>
          <a:xfrm>
            <a:off x="3245300" y="1298675"/>
            <a:ext cx="1097100" cy="1045199"/>
          </a:xfrm>
          <a:prstGeom prst="ellipse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"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SW Design </a:t>
            </a:r>
          </a:p>
        </p:txBody>
      </p:sp>
      <p:sp>
        <p:nvSpPr>
          <p:cNvPr id="69" name="Shape 69"/>
          <p:cNvSpPr/>
          <p:nvPr/>
        </p:nvSpPr>
        <p:spPr>
          <a:xfrm>
            <a:off x="7246100" y="1293275"/>
            <a:ext cx="1130100" cy="1045199"/>
          </a:xfrm>
          <a:prstGeom prst="ellipse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"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SW </a:t>
            </a:r>
            <a:r>
              <a:rPr lang="en"/>
              <a:t>D</a:t>
            </a:r>
            <a:r>
              <a:rPr lang="en"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evelopment  </a:t>
            </a:r>
          </a:p>
        </p:txBody>
      </p:sp>
      <p:cxnSp>
        <p:nvCxnSpPr>
          <p:cNvPr id="70" name="Shape 70"/>
          <p:cNvCxnSpPr>
            <a:stCxn id="68" idx="6"/>
            <a:endCxn id="69" idx="2"/>
          </p:cNvCxnSpPr>
          <p:nvPr/>
        </p:nvCxnSpPr>
        <p:spPr>
          <a:xfrm rot="10800000" flipH="1">
            <a:off x="4342400" y="1815874"/>
            <a:ext cx="2903700" cy="5400"/>
          </a:xfrm>
          <a:prstGeom prst="straightConnector1">
            <a:avLst/>
          </a:prstGeom>
          <a:noFill/>
          <a:ln w="25400" cap="flat">
            <a:solidFill>
              <a:schemeClr val="dk1"/>
            </a:solidFill>
            <a:prstDash val="solid"/>
            <a:round/>
            <a:headEnd type="none" w="med" len="med"/>
            <a:tailEnd type="stealth" w="lg" len="lg"/>
          </a:ln>
        </p:spPr>
      </p:cxnSp>
      <p:sp>
        <p:nvSpPr>
          <p:cNvPr id="71" name="Shape 71"/>
          <p:cNvSpPr/>
          <p:nvPr/>
        </p:nvSpPr>
        <p:spPr>
          <a:xfrm>
            <a:off x="4381800" y="1320587"/>
            <a:ext cx="1523988" cy="990576"/>
          </a:xfrm>
          <a:prstGeom prst="flowChartMultidocument">
            <a:avLst/>
          </a:prstGeom>
          <a:solidFill>
            <a:srgbClr val="CCCCCC"/>
          </a:solidFill>
          <a:ln w="9525" cap="flat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">
                <a:solidFill>
                  <a:srgbClr val="FFFF00"/>
                </a:solidFill>
              </a:rPr>
              <a:t>Functional</a:t>
            </a:r>
            <a:r>
              <a:rPr lang="en" sz="1400" b="0" i="0" u="none" strike="noStrike" cap="none" baseline="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 Specification</a:t>
            </a:r>
          </a:p>
        </p:txBody>
      </p:sp>
      <p:sp>
        <p:nvSpPr>
          <p:cNvPr id="72" name="Shape 72"/>
          <p:cNvSpPr/>
          <p:nvPr/>
        </p:nvSpPr>
        <p:spPr>
          <a:xfrm>
            <a:off x="108200" y="3392262"/>
            <a:ext cx="1130100" cy="1045199"/>
          </a:xfrm>
          <a:prstGeom prst="ellipse">
            <a:avLst/>
          </a:prstGeom>
          <a:solidFill>
            <a:srgbClr val="EA9999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" sz="12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Test Planning</a:t>
            </a:r>
          </a:p>
        </p:txBody>
      </p:sp>
      <p:sp>
        <p:nvSpPr>
          <p:cNvPr id="73" name="Shape 73"/>
          <p:cNvSpPr/>
          <p:nvPr/>
        </p:nvSpPr>
        <p:spPr>
          <a:xfrm>
            <a:off x="2359800" y="3392262"/>
            <a:ext cx="1115099" cy="1045199"/>
          </a:xfrm>
          <a:prstGeom prst="ellipse">
            <a:avLst/>
          </a:prstGeom>
          <a:solidFill>
            <a:srgbClr val="EA9999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"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Test </a:t>
            </a:r>
            <a:r>
              <a:rPr lang="en" sz="12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Development</a:t>
            </a:r>
          </a:p>
        </p:txBody>
      </p:sp>
      <p:sp>
        <p:nvSpPr>
          <p:cNvPr id="74" name="Shape 74"/>
          <p:cNvSpPr/>
          <p:nvPr/>
        </p:nvSpPr>
        <p:spPr>
          <a:xfrm>
            <a:off x="4944200" y="3338200"/>
            <a:ext cx="1182599" cy="1099200"/>
          </a:xfrm>
          <a:prstGeom prst="ellipse">
            <a:avLst/>
          </a:prstGeom>
          <a:solidFill>
            <a:srgbClr val="EA9999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"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Test </a:t>
            </a:r>
            <a:r>
              <a:rPr lang="en" sz="12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Execution</a:t>
            </a:r>
          </a:p>
        </p:txBody>
      </p:sp>
      <p:sp>
        <p:nvSpPr>
          <p:cNvPr id="75" name="Shape 75"/>
          <p:cNvSpPr/>
          <p:nvPr/>
        </p:nvSpPr>
        <p:spPr>
          <a:xfrm>
            <a:off x="7765150" y="3310912"/>
            <a:ext cx="1097100" cy="1045199"/>
          </a:xfrm>
          <a:prstGeom prst="ellipse">
            <a:avLst/>
          </a:prstGeom>
          <a:solidFill>
            <a:srgbClr val="EA9999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" sz="12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Defect Management and reporting</a:t>
            </a:r>
          </a:p>
        </p:txBody>
      </p:sp>
      <p:sp>
        <p:nvSpPr>
          <p:cNvPr id="76" name="Shape 76"/>
          <p:cNvSpPr/>
          <p:nvPr/>
        </p:nvSpPr>
        <p:spPr>
          <a:xfrm>
            <a:off x="5767250" y="1343050"/>
            <a:ext cx="1478844" cy="945647"/>
          </a:xfrm>
          <a:prstGeom prst="flowChartMultidocument">
            <a:avLst/>
          </a:prstGeom>
          <a:solidFill>
            <a:schemeClr val="lt1"/>
          </a:solidFill>
          <a:ln w="9525" cap="flat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Technical Specification</a:t>
            </a:r>
          </a:p>
        </p:txBody>
      </p:sp>
      <p:sp>
        <p:nvSpPr>
          <p:cNvPr id="77" name="Shape 77"/>
          <p:cNvSpPr/>
          <p:nvPr/>
        </p:nvSpPr>
        <p:spPr>
          <a:xfrm>
            <a:off x="1170798" y="3419587"/>
            <a:ext cx="1182600" cy="990576"/>
          </a:xfrm>
          <a:prstGeom prst="flowChartMultidocument">
            <a:avLst/>
          </a:prstGeom>
          <a:solidFill>
            <a:srgbClr val="B6D7A8"/>
          </a:solidFill>
          <a:ln w="9525" cap="flat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Test Plan</a:t>
            </a:r>
          </a:p>
        </p:txBody>
      </p:sp>
      <p:sp>
        <p:nvSpPr>
          <p:cNvPr id="78" name="Shape 78"/>
          <p:cNvSpPr/>
          <p:nvPr/>
        </p:nvSpPr>
        <p:spPr>
          <a:xfrm>
            <a:off x="3465350" y="3392275"/>
            <a:ext cx="1478844" cy="990576"/>
          </a:xfrm>
          <a:prstGeom prst="flowChartMultidocument">
            <a:avLst/>
          </a:prstGeom>
          <a:solidFill>
            <a:srgbClr val="B6D7A8"/>
          </a:solidFill>
          <a:ln w="9525" cap="flat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1.Test</a:t>
            </a:r>
            <a:r>
              <a:rPr lang="en"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Cases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2.Traceability Matrix</a:t>
            </a:r>
          </a:p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3.Scripts</a:t>
            </a:r>
          </a:p>
        </p:txBody>
      </p:sp>
      <p:sp>
        <p:nvSpPr>
          <p:cNvPr id="79" name="Shape 79"/>
          <p:cNvSpPr/>
          <p:nvPr/>
        </p:nvSpPr>
        <p:spPr>
          <a:xfrm>
            <a:off x="6126800" y="3338212"/>
            <a:ext cx="1638359" cy="990576"/>
          </a:xfrm>
          <a:prstGeom prst="flowChartMultidocument">
            <a:avLst/>
          </a:prstGeom>
          <a:solidFill>
            <a:srgbClr val="B6D7A8"/>
          </a:solidFill>
          <a:ln w="9525" cap="flat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1. Bug Reports</a:t>
            </a:r>
          </a:p>
          <a:p>
            <a:pPr marR="0"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2. Execution Matrix</a:t>
            </a:r>
          </a:p>
          <a:p>
            <a:pPr marR="0"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  <p:sp>
        <p:nvSpPr>
          <p:cNvPr id="80" name="Shape 80"/>
          <p:cNvSpPr/>
          <p:nvPr/>
        </p:nvSpPr>
        <p:spPr>
          <a:xfrm>
            <a:off x="7666000" y="4382850"/>
            <a:ext cx="1295406" cy="990576"/>
          </a:xfrm>
          <a:prstGeom prst="flowChartMultidocument">
            <a:avLst/>
          </a:prstGeom>
          <a:solidFill>
            <a:srgbClr val="B6D7A8"/>
          </a:solidFill>
          <a:ln w="9525" cap="flat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Defect Status Reports</a:t>
            </a:r>
          </a:p>
        </p:txBody>
      </p:sp>
      <p:sp>
        <p:nvSpPr>
          <p:cNvPr id="81" name="Shape 81"/>
          <p:cNvSpPr/>
          <p:nvPr/>
        </p:nvSpPr>
        <p:spPr>
          <a:xfrm>
            <a:off x="1524000" y="1320600"/>
            <a:ext cx="1721303" cy="1410318"/>
          </a:xfrm>
          <a:prstGeom prst="flowChartMultidocument">
            <a:avLst/>
          </a:prstGeom>
          <a:solidFill>
            <a:srgbClr val="434343"/>
          </a:solidFill>
          <a:ln w="9525" cap="flat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">
                <a:solidFill>
                  <a:srgbClr val="FFFF00"/>
                </a:solidFill>
              </a:rPr>
              <a:t>1.Business Requirements/</a:t>
            </a:r>
            <a:r>
              <a:rPr lang="en" sz="1400" b="0" i="0" u="none" strike="noStrike" cap="none" baseline="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PRD/M</a:t>
            </a:r>
            <a:r>
              <a:rPr lang="en">
                <a:solidFill>
                  <a:srgbClr val="FFFF00"/>
                </a:solidFill>
              </a:rPr>
              <a:t>RD</a:t>
            </a:r>
          </a:p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">
                <a:solidFill>
                  <a:srgbClr val="FFFF00"/>
                </a:solidFill>
              </a:rPr>
              <a:t>2.</a:t>
            </a:r>
            <a:r>
              <a:rPr lang="en" sz="1400" b="0" i="0" u="none" strike="noStrike" cap="none" baseline="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Use</a:t>
            </a:r>
            <a:r>
              <a:rPr lang="en">
                <a:solidFill>
                  <a:srgbClr val="FFFF00"/>
                </a:solidFill>
              </a:rPr>
              <a:t> </a:t>
            </a:r>
            <a:r>
              <a:rPr lang="en" sz="1400" b="0" i="0" u="none" strike="noStrike" cap="none" baseline="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Cases</a:t>
            </a:r>
          </a:p>
        </p:txBody>
      </p:sp>
      <p:sp>
        <p:nvSpPr>
          <p:cNvPr id="82" name="Shape 82"/>
          <p:cNvSpPr txBox="1"/>
          <p:nvPr/>
        </p:nvSpPr>
        <p:spPr>
          <a:xfrm>
            <a:off x="2501325" y="4544725"/>
            <a:ext cx="3657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800" u="sng">
              <a:solidFill>
                <a:schemeClr val="hlink"/>
              </a:solidFill>
              <a:hlinkClick r:id="rId3"/>
            </a:endParaRPr>
          </a:p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/>
          <p:nvPr/>
        </p:nvSpPr>
        <p:spPr>
          <a:xfrm>
            <a:off x="1391950" y="1668225"/>
            <a:ext cx="1836300" cy="1421699"/>
          </a:xfrm>
          <a:prstGeom prst="roundRect">
            <a:avLst>
              <a:gd name="adj" fmla="val 16667"/>
            </a:avLst>
          </a:prstGeom>
          <a:noFill/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Server </a:t>
            </a:r>
          </a:p>
        </p:txBody>
      </p:sp>
      <p:sp>
        <p:nvSpPr>
          <p:cNvPr id="88" name="Shape 88"/>
          <p:cNvSpPr/>
          <p:nvPr/>
        </p:nvSpPr>
        <p:spPr>
          <a:xfrm>
            <a:off x="1781950" y="3643012"/>
            <a:ext cx="1056300" cy="779999"/>
          </a:xfrm>
          <a:prstGeom prst="can">
            <a:avLst>
              <a:gd name="adj" fmla="val 25000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"/>
              <a:t>DATA Storage</a:t>
            </a:r>
          </a:p>
        </p:txBody>
      </p:sp>
      <p:sp>
        <p:nvSpPr>
          <p:cNvPr id="89" name="Shape 89"/>
          <p:cNvSpPr/>
          <p:nvPr/>
        </p:nvSpPr>
        <p:spPr>
          <a:xfrm>
            <a:off x="1594400" y="2052675"/>
            <a:ext cx="602099" cy="365399"/>
          </a:xfrm>
          <a:prstGeom prst="snipRoundRect">
            <a:avLst>
              <a:gd name="adj1" fmla="val 16667"/>
              <a:gd name="adj2" fmla="val 16667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700"/>
              <a:t>Web Server</a:t>
            </a:r>
          </a:p>
        </p:txBody>
      </p:sp>
      <p:sp>
        <p:nvSpPr>
          <p:cNvPr id="90" name="Shape 90"/>
          <p:cNvSpPr/>
          <p:nvPr/>
        </p:nvSpPr>
        <p:spPr>
          <a:xfrm>
            <a:off x="2492175" y="1742350"/>
            <a:ext cx="513300" cy="365399"/>
          </a:xfrm>
          <a:prstGeom prst="snipRoundRect">
            <a:avLst>
              <a:gd name="adj1" fmla="val 16667"/>
              <a:gd name="adj2" fmla="val 16667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700"/>
              <a:t>Mail Server</a:t>
            </a:r>
          </a:p>
        </p:txBody>
      </p:sp>
      <p:sp>
        <p:nvSpPr>
          <p:cNvPr id="91" name="Shape 91"/>
          <p:cNvSpPr/>
          <p:nvPr/>
        </p:nvSpPr>
        <p:spPr>
          <a:xfrm>
            <a:off x="1638800" y="2531775"/>
            <a:ext cx="513300" cy="365399"/>
          </a:xfrm>
          <a:prstGeom prst="snipRoundRect">
            <a:avLst>
              <a:gd name="adj1" fmla="val 16667"/>
              <a:gd name="adj2" fmla="val 16667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700"/>
              <a:t>DB Server</a:t>
            </a:r>
          </a:p>
        </p:txBody>
      </p:sp>
      <p:sp>
        <p:nvSpPr>
          <p:cNvPr id="92" name="Shape 92"/>
          <p:cNvSpPr/>
          <p:nvPr/>
        </p:nvSpPr>
        <p:spPr>
          <a:xfrm>
            <a:off x="2492175" y="2418062"/>
            <a:ext cx="513300" cy="365399"/>
          </a:xfrm>
          <a:prstGeom prst="snipRoundRect">
            <a:avLst>
              <a:gd name="adj1" fmla="val 16667"/>
              <a:gd name="adj2" fmla="val 16667"/>
            </a:avLst>
          </a:prstGeom>
          <a:solidFill>
            <a:srgbClr val="B6D7A8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700"/>
              <a:t>App Server</a:t>
            </a:r>
          </a:p>
        </p:txBody>
      </p:sp>
      <p:sp>
        <p:nvSpPr>
          <p:cNvPr id="93" name="Shape 93"/>
          <p:cNvSpPr/>
          <p:nvPr/>
        </p:nvSpPr>
        <p:spPr>
          <a:xfrm>
            <a:off x="3845275" y="462775"/>
            <a:ext cx="1056300" cy="779999"/>
          </a:xfrm>
          <a:prstGeom prst="cloudCallout">
            <a:avLst>
              <a:gd name="adj1" fmla="val -20833"/>
              <a:gd name="adj2" fmla="val 62500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Cloud </a:t>
            </a:r>
          </a:p>
        </p:txBody>
      </p:sp>
      <p:sp>
        <p:nvSpPr>
          <p:cNvPr id="94" name="Shape 94"/>
          <p:cNvSpPr/>
          <p:nvPr/>
        </p:nvSpPr>
        <p:spPr>
          <a:xfrm>
            <a:off x="1451200" y="533100"/>
            <a:ext cx="1836300" cy="641699"/>
          </a:xfrm>
          <a:prstGeom prst="rect">
            <a:avLst/>
          </a:prstGeom>
          <a:solidFill>
            <a:srgbClr val="B6D7A8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algn="ctr" rtl="0">
              <a:spcBef>
                <a:spcPts val="0"/>
              </a:spcBef>
              <a:buNone/>
            </a:pPr>
            <a:r>
              <a:rPr lang="en"/>
              <a:t>Client App/User Interface </a:t>
            </a:r>
          </a:p>
          <a:p>
            <a:pPr algn="ctr">
              <a:spcBef>
                <a:spcPts val="0"/>
              </a:spcBef>
              <a:buNone/>
            </a:pPr>
            <a:r>
              <a:rPr lang="en"/>
              <a:t>(</a:t>
            </a:r>
            <a:r>
              <a:rPr lang="en" sz="1000"/>
              <a:t>Browser, Mob client</a:t>
            </a:r>
            <a:r>
              <a:rPr lang="en"/>
              <a:t>)</a:t>
            </a:r>
          </a:p>
        </p:txBody>
      </p:sp>
      <p:sp>
        <p:nvSpPr>
          <p:cNvPr id="95" name="Shape 95"/>
          <p:cNvSpPr/>
          <p:nvPr/>
        </p:nvSpPr>
        <p:spPr>
          <a:xfrm>
            <a:off x="3287500" y="788575"/>
            <a:ext cx="602099" cy="128400"/>
          </a:xfrm>
          <a:prstGeom prst="leftRigh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cxnSp>
        <p:nvCxnSpPr>
          <p:cNvPr id="96" name="Shape 96"/>
          <p:cNvCxnSpPr/>
          <p:nvPr/>
        </p:nvCxnSpPr>
        <p:spPr>
          <a:xfrm flipH="1">
            <a:off x="2888074" y="1046475"/>
            <a:ext cx="1189200" cy="1519800"/>
          </a:xfrm>
          <a:prstGeom prst="straightConnector1">
            <a:avLst/>
          </a:prstGeom>
          <a:noFill/>
          <a:ln w="38100" cap="flat">
            <a:solidFill>
              <a:schemeClr val="dk2"/>
            </a:solidFill>
            <a:prstDash val="solid"/>
            <a:round/>
            <a:headEnd type="triangle" w="lg" len="lg"/>
            <a:tailEnd type="triangle" w="lg" len="lg"/>
          </a:ln>
        </p:spPr>
      </p:cxnSp>
      <p:cxnSp>
        <p:nvCxnSpPr>
          <p:cNvPr id="97" name="Shape 97"/>
          <p:cNvCxnSpPr>
            <a:stCxn id="91" idx="1"/>
          </p:cNvCxnSpPr>
          <p:nvPr/>
        </p:nvCxnSpPr>
        <p:spPr>
          <a:xfrm>
            <a:off x="1895450" y="2897174"/>
            <a:ext cx="177900" cy="874199"/>
          </a:xfrm>
          <a:prstGeom prst="straightConnector1">
            <a:avLst/>
          </a:prstGeom>
          <a:noFill/>
          <a:ln w="38100" cap="flat">
            <a:solidFill>
              <a:schemeClr val="dk2"/>
            </a:solidFill>
            <a:prstDash val="solid"/>
            <a:round/>
            <a:headEnd type="triangle" w="lg" len="lg"/>
            <a:tailEnd type="triangle" w="lg" len="lg"/>
          </a:ln>
        </p:spPr>
      </p:cxnSp>
      <p:cxnSp>
        <p:nvCxnSpPr>
          <p:cNvPr id="98" name="Shape 98"/>
          <p:cNvCxnSpPr/>
          <p:nvPr/>
        </p:nvCxnSpPr>
        <p:spPr>
          <a:xfrm flipH="1">
            <a:off x="2646899" y="2783462"/>
            <a:ext cx="82200" cy="953099"/>
          </a:xfrm>
          <a:prstGeom prst="straightConnector1">
            <a:avLst/>
          </a:prstGeom>
          <a:noFill/>
          <a:ln w="38100" cap="flat">
            <a:solidFill>
              <a:schemeClr val="dk2"/>
            </a:solidFill>
            <a:prstDash val="solid"/>
            <a:round/>
            <a:headEnd type="triangle" w="lg" len="lg"/>
            <a:tailEnd type="triangle" w="lg" len="lg"/>
          </a:ln>
        </p:spPr>
      </p:cxnSp>
      <p:cxnSp>
        <p:nvCxnSpPr>
          <p:cNvPr id="99" name="Shape 99"/>
          <p:cNvCxnSpPr>
            <a:stCxn id="93" idx="4"/>
            <a:endCxn id="93" idx="4"/>
          </p:cNvCxnSpPr>
          <p:nvPr/>
        </p:nvCxnSpPr>
        <p:spPr>
          <a:xfrm>
            <a:off x="4153366" y="1340274"/>
            <a:ext cx="0" cy="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00" name="Shape 100"/>
          <p:cNvCxnSpPr/>
          <p:nvPr/>
        </p:nvCxnSpPr>
        <p:spPr>
          <a:xfrm flipH="1">
            <a:off x="4373425" y="1174800"/>
            <a:ext cx="9899" cy="3929100"/>
          </a:xfrm>
          <a:prstGeom prst="straightConnector1">
            <a:avLst/>
          </a:prstGeom>
          <a:noFill/>
          <a:ln w="28575" cap="flat">
            <a:solidFill>
              <a:schemeClr val="accent6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101" name="Shape 101"/>
          <p:cNvSpPr txBox="1"/>
          <p:nvPr/>
        </p:nvSpPr>
        <p:spPr>
          <a:xfrm>
            <a:off x="1283400" y="4551150"/>
            <a:ext cx="1944899" cy="365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QA Environment</a:t>
            </a:r>
          </a:p>
        </p:txBody>
      </p:sp>
      <p:sp>
        <p:nvSpPr>
          <p:cNvPr id="102" name="Shape 102"/>
          <p:cNvSpPr/>
          <p:nvPr/>
        </p:nvSpPr>
        <p:spPr>
          <a:xfrm>
            <a:off x="5459350" y="601075"/>
            <a:ext cx="1836300" cy="641699"/>
          </a:xfrm>
          <a:prstGeom prst="rect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/>
              <a:t>Client App/User Interface 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/>
              <a:t>(</a:t>
            </a:r>
            <a:r>
              <a:rPr lang="en" sz="1000"/>
              <a:t>Browser, Mob client</a:t>
            </a:r>
            <a:r>
              <a:rPr lang="en"/>
              <a:t>)</a:t>
            </a:r>
          </a:p>
        </p:txBody>
      </p:sp>
      <p:sp>
        <p:nvSpPr>
          <p:cNvPr id="103" name="Shape 103"/>
          <p:cNvSpPr/>
          <p:nvPr/>
        </p:nvSpPr>
        <p:spPr>
          <a:xfrm>
            <a:off x="5355075" y="1742350"/>
            <a:ext cx="1836300" cy="1421699"/>
          </a:xfrm>
          <a:prstGeom prst="roundRect">
            <a:avLst>
              <a:gd name="adj" fmla="val 16667"/>
            </a:avLst>
          </a:prstGeom>
          <a:noFill/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Server </a:t>
            </a:r>
          </a:p>
        </p:txBody>
      </p:sp>
      <p:sp>
        <p:nvSpPr>
          <p:cNvPr id="104" name="Shape 104"/>
          <p:cNvSpPr/>
          <p:nvPr/>
        </p:nvSpPr>
        <p:spPr>
          <a:xfrm>
            <a:off x="5616725" y="3509087"/>
            <a:ext cx="1056300" cy="779999"/>
          </a:xfrm>
          <a:prstGeom prst="can">
            <a:avLst>
              <a:gd name="adj" fmla="val 25000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/>
              <a:t>DATA Storage</a:t>
            </a:r>
          </a:p>
        </p:txBody>
      </p:sp>
      <p:sp>
        <p:nvSpPr>
          <p:cNvPr id="105" name="Shape 105"/>
          <p:cNvSpPr/>
          <p:nvPr/>
        </p:nvSpPr>
        <p:spPr>
          <a:xfrm>
            <a:off x="4901575" y="789750"/>
            <a:ext cx="602099" cy="128400"/>
          </a:xfrm>
          <a:prstGeom prst="leftRigh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06" name="Shape 106"/>
          <p:cNvSpPr/>
          <p:nvPr/>
        </p:nvSpPr>
        <p:spPr>
          <a:xfrm>
            <a:off x="5616725" y="2096900"/>
            <a:ext cx="602099" cy="365399"/>
          </a:xfrm>
          <a:prstGeom prst="snipRoundRect">
            <a:avLst>
              <a:gd name="adj1" fmla="val 16667"/>
              <a:gd name="adj2" fmla="val 16667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700"/>
              <a:t>Web Server</a:t>
            </a:r>
          </a:p>
        </p:txBody>
      </p:sp>
      <p:cxnSp>
        <p:nvCxnSpPr>
          <p:cNvPr id="107" name="Shape 107"/>
          <p:cNvCxnSpPr/>
          <p:nvPr/>
        </p:nvCxnSpPr>
        <p:spPr>
          <a:xfrm>
            <a:off x="4640000" y="1046475"/>
            <a:ext cx="819299" cy="1232699"/>
          </a:xfrm>
          <a:prstGeom prst="straightConnector1">
            <a:avLst/>
          </a:prstGeom>
          <a:noFill/>
          <a:ln w="38100" cap="flat">
            <a:solidFill>
              <a:schemeClr val="dk2"/>
            </a:solidFill>
            <a:prstDash val="solid"/>
            <a:round/>
            <a:headEnd type="triangle" w="lg" len="lg"/>
            <a:tailEnd type="triangle" w="lg" len="lg"/>
          </a:ln>
        </p:spPr>
      </p:cxnSp>
      <p:cxnSp>
        <p:nvCxnSpPr>
          <p:cNvPr id="108" name="Shape 108"/>
          <p:cNvCxnSpPr>
            <a:stCxn id="94" idx="2"/>
            <a:endCxn id="94" idx="2"/>
          </p:cNvCxnSpPr>
          <p:nvPr/>
        </p:nvCxnSpPr>
        <p:spPr>
          <a:xfrm>
            <a:off x="2369350" y="1174800"/>
            <a:ext cx="0" cy="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09" name="Shape 109"/>
          <p:cNvCxnSpPr>
            <a:stCxn id="94" idx="2"/>
            <a:endCxn id="87" idx="0"/>
          </p:cNvCxnSpPr>
          <p:nvPr/>
        </p:nvCxnSpPr>
        <p:spPr>
          <a:xfrm flipH="1">
            <a:off x="2310250" y="1174800"/>
            <a:ext cx="59100" cy="4935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dashDot"/>
            <a:round/>
            <a:headEnd type="stealth" w="lg" len="lg"/>
            <a:tailEnd type="stealth" w="lg" len="lg"/>
          </a:ln>
        </p:spPr>
      </p:cxnSp>
      <p:cxnSp>
        <p:nvCxnSpPr>
          <p:cNvPr id="110" name="Shape 110"/>
          <p:cNvCxnSpPr/>
          <p:nvPr/>
        </p:nvCxnSpPr>
        <p:spPr>
          <a:xfrm flipH="1">
            <a:off x="6243525" y="1242775"/>
            <a:ext cx="59399" cy="4934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dashDot"/>
            <a:round/>
            <a:headEnd type="stealth" w="lg" len="lg"/>
            <a:tailEnd type="stealth" w="lg" len="lg"/>
          </a:ln>
        </p:spPr>
      </p:cxnSp>
      <p:sp>
        <p:nvSpPr>
          <p:cNvPr id="111" name="Shape 111"/>
          <p:cNvSpPr/>
          <p:nvPr/>
        </p:nvSpPr>
        <p:spPr>
          <a:xfrm>
            <a:off x="5616725" y="2566262"/>
            <a:ext cx="513300" cy="365399"/>
          </a:xfrm>
          <a:prstGeom prst="snipRoundRect">
            <a:avLst>
              <a:gd name="adj1" fmla="val 16667"/>
              <a:gd name="adj2" fmla="val 16667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700"/>
              <a:t>App Server</a:t>
            </a:r>
          </a:p>
        </p:txBody>
      </p:sp>
      <p:sp>
        <p:nvSpPr>
          <p:cNvPr id="112" name="Shape 112"/>
          <p:cNvSpPr/>
          <p:nvPr/>
        </p:nvSpPr>
        <p:spPr>
          <a:xfrm>
            <a:off x="6496025" y="2566275"/>
            <a:ext cx="513300" cy="365399"/>
          </a:xfrm>
          <a:prstGeom prst="snipRoundRect">
            <a:avLst>
              <a:gd name="adj1" fmla="val 16667"/>
              <a:gd name="adj2" fmla="val 16667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700"/>
              <a:t>DB Server</a:t>
            </a:r>
          </a:p>
        </p:txBody>
      </p:sp>
      <p:sp>
        <p:nvSpPr>
          <p:cNvPr id="113" name="Shape 113"/>
          <p:cNvSpPr/>
          <p:nvPr/>
        </p:nvSpPr>
        <p:spPr>
          <a:xfrm>
            <a:off x="6594750" y="1913775"/>
            <a:ext cx="513300" cy="365399"/>
          </a:xfrm>
          <a:prstGeom prst="snipRoundRect">
            <a:avLst>
              <a:gd name="adj1" fmla="val 16667"/>
              <a:gd name="adj2" fmla="val 16667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700"/>
              <a:t>Mail Server</a:t>
            </a:r>
          </a:p>
        </p:txBody>
      </p:sp>
      <p:cxnSp>
        <p:nvCxnSpPr>
          <p:cNvPr id="114" name="Shape 114"/>
          <p:cNvCxnSpPr>
            <a:stCxn id="112" idx="1"/>
          </p:cNvCxnSpPr>
          <p:nvPr/>
        </p:nvCxnSpPr>
        <p:spPr>
          <a:xfrm flipH="1">
            <a:off x="6575075" y="2931674"/>
            <a:ext cx="177600" cy="750599"/>
          </a:xfrm>
          <a:prstGeom prst="straightConnector1">
            <a:avLst/>
          </a:prstGeom>
          <a:noFill/>
          <a:ln w="38100" cap="flat">
            <a:solidFill>
              <a:schemeClr val="dk2"/>
            </a:solidFill>
            <a:prstDash val="solid"/>
            <a:round/>
            <a:headEnd type="triangle" w="lg" len="lg"/>
            <a:tailEnd type="triangle" w="lg" len="lg"/>
          </a:ln>
        </p:spPr>
      </p:cxnSp>
      <p:cxnSp>
        <p:nvCxnSpPr>
          <p:cNvPr id="115" name="Shape 115"/>
          <p:cNvCxnSpPr>
            <a:stCxn id="111" idx="1"/>
          </p:cNvCxnSpPr>
          <p:nvPr/>
        </p:nvCxnSpPr>
        <p:spPr>
          <a:xfrm>
            <a:off x="5873375" y="2931662"/>
            <a:ext cx="600" cy="711299"/>
          </a:xfrm>
          <a:prstGeom prst="straightConnector1">
            <a:avLst/>
          </a:prstGeom>
          <a:noFill/>
          <a:ln w="38100" cap="flat">
            <a:solidFill>
              <a:schemeClr val="dk2"/>
            </a:solidFill>
            <a:prstDash val="solid"/>
            <a:round/>
            <a:headEnd type="triangle" w="lg" len="lg"/>
            <a:tailEnd type="triangle" w="lg" len="lg"/>
          </a:ln>
        </p:spPr>
      </p:cxnSp>
      <p:sp>
        <p:nvSpPr>
          <p:cNvPr id="116" name="Shape 116"/>
          <p:cNvSpPr txBox="1"/>
          <p:nvPr/>
        </p:nvSpPr>
        <p:spPr>
          <a:xfrm>
            <a:off x="4807775" y="4551150"/>
            <a:ext cx="2300399" cy="365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Production Environment</a:t>
            </a:r>
          </a:p>
        </p:txBody>
      </p:sp>
      <p:sp>
        <p:nvSpPr>
          <p:cNvPr id="117" name="Shape 117"/>
          <p:cNvSpPr txBox="1">
            <a:spLocks noGrp="1"/>
          </p:cNvSpPr>
          <p:nvPr>
            <p:ph type="title"/>
          </p:nvPr>
        </p:nvSpPr>
        <p:spPr>
          <a:xfrm>
            <a:off x="2250900" y="135775"/>
            <a:ext cx="3878999" cy="326999"/>
          </a:xfrm>
          <a:prstGeom prst="rect">
            <a:avLst/>
          </a:pr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" sz="1800">
                <a:solidFill>
                  <a:srgbClr val="000000"/>
                </a:solidFill>
              </a:rPr>
              <a:t>Testing Environments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/>
          <p:nvPr/>
        </p:nvSpPr>
        <p:spPr>
          <a:xfrm>
            <a:off x="676825" y="270925"/>
            <a:ext cx="8195099" cy="701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" sz="2400"/>
              <a:t>Test Case vs Test Scenario</a:t>
            </a:r>
          </a:p>
        </p:txBody>
      </p:sp>
      <p:sp>
        <p:nvSpPr>
          <p:cNvPr id="123" name="Shape 123"/>
          <p:cNvSpPr txBox="1"/>
          <p:nvPr/>
        </p:nvSpPr>
        <p:spPr>
          <a:xfrm>
            <a:off x="523702" y="756459"/>
            <a:ext cx="8204662" cy="4227116"/>
          </a:xfrm>
          <a:prstGeom prst="rect">
            <a:avLst/>
          </a:prstGeom>
          <a:noFill/>
          <a:ln w="9525" cap="flat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04800" algn="l" rtl="0">
              <a:lnSpc>
                <a:spcPct val="100000"/>
              </a:lnSpc>
              <a:spcBef>
                <a:spcPts val="500"/>
              </a:spcBef>
              <a:spcAft>
                <a:spcPts val="600"/>
              </a:spcAft>
              <a:buClr>
                <a:srgbClr val="333333"/>
              </a:buClr>
              <a:buSzPct val="100000"/>
              <a:buFont typeface="Verdana"/>
              <a:buChar char="●"/>
            </a:pPr>
            <a:r>
              <a:rPr lang="en" sz="1200" dirty="0"/>
              <a:t>Test case consist of set of input values, execution precondition, expected Results and executed postcondition, developed to cover certain test Condition. While Test scenario is nothing but test procedure.</a:t>
            </a:r>
          </a:p>
          <a:p>
            <a:pPr marL="457200" lvl="0" indent="-304800" rtl="0">
              <a:lnSpc>
                <a:spcPct val="100000"/>
              </a:lnSpc>
              <a:spcBef>
                <a:spcPts val="500"/>
              </a:spcBef>
              <a:spcAft>
                <a:spcPts val="600"/>
              </a:spcAft>
              <a:buClr>
                <a:srgbClr val="333333"/>
              </a:buClr>
              <a:buSzPct val="100000"/>
              <a:buFont typeface="Verdana"/>
              <a:buChar char="●"/>
            </a:pPr>
            <a:r>
              <a:rPr lang="en" sz="1200" dirty="0"/>
              <a:t>A Test Scenarios have one to many relation with Test case, Means A scenario have multiple test case. Every time we have write test cases for test scenario. So while starting testing first prepare test scenarios then create different-2 test cases for each scenario.</a:t>
            </a:r>
          </a:p>
          <a:p>
            <a:pPr marL="457200" lvl="0" indent="-304800" rtl="0">
              <a:lnSpc>
                <a:spcPct val="100000"/>
              </a:lnSpc>
              <a:spcBef>
                <a:spcPts val="500"/>
              </a:spcBef>
              <a:spcAft>
                <a:spcPts val="600"/>
              </a:spcAft>
              <a:buClr>
                <a:srgbClr val="333333"/>
              </a:buClr>
              <a:buSzPct val="100000"/>
              <a:buFont typeface="Verdana"/>
              <a:buChar char="●"/>
            </a:pPr>
            <a:r>
              <a:rPr lang="en" sz="1200" dirty="0"/>
              <a:t>Test cases are derived (or written) from test scenario. The scenarios are derived from use cases.</a:t>
            </a:r>
          </a:p>
          <a:p>
            <a:pPr marL="457200" lvl="0" indent="-304800" rtl="0">
              <a:lnSpc>
                <a:spcPct val="100000"/>
              </a:lnSpc>
              <a:spcBef>
                <a:spcPts val="500"/>
              </a:spcBef>
              <a:spcAft>
                <a:spcPts val="600"/>
              </a:spcAft>
              <a:buClr>
                <a:srgbClr val="333333"/>
              </a:buClr>
              <a:buSzPct val="100000"/>
              <a:buFont typeface="Verdana"/>
              <a:buChar char="●"/>
            </a:pPr>
            <a:r>
              <a:rPr lang="en" sz="1200" dirty="0"/>
              <a:t>Test Scenario represents a series of actions that are associated together. While test Case represents a single (low level) action by the user.</a:t>
            </a:r>
          </a:p>
          <a:p>
            <a:pPr marL="457200" lvl="0" indent="-304800" rtl="0">
              <a:lnSpc>
                <a:spcPct val="100000"/>
              </a:lnSpc>
              <a:spcBef>
                <a:spcPts val="500"/>
              </a:spcBef>
              <a:spcAft>
                <a:spcPts val="600"/>
              </a:spcAft>
              <a:buClr>
                <a:srgbClr val="333333"/>
              </a:buClr>
              <a:buSzPct val="100000"/>
              <a:buFont typeface="Verdana"/>
              <a:buChar char="●"/>
            </a:pPr>
            <a:r>
              <a:rPr lang="en" sz="1200" dirty="0"/>
              <a:t>Scenario is thread of operations where as Test cases are set of input and output given to the System.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en" sz="1200" dirty="0"/>
              <a:t>For example: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en" sz="1200" dirty="0"/>
              <a:t>Checking the functionality of Login button is Test scenario and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en" sz="1200" dirty="0"/>
              <a:t>Test Cases for this Test Scenario are: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en" sz="1200" dirty="0"/>
              <a:t>1. Click the button without entering username and password.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en" sz="1200" dirty="0"/>
              <a:t>2. Click the button only entering User name.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en" sz="1200" dirty="0"/>
              <a:t>3. Click the button while entering wrong user name and wrong password.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en" sz="1200"/>
              <a:t>Etc</a:t>
            </a:r>
            <a:r>
              <a:rPr lang="en" sz="1200" smtClean="0"/>
              <a:t>…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endParaRPr lang="en" sz="1200" dirty="0"/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78571"/>
              <a:buFont typeface="Arial"/>
              <a:buNone/>
            </a:pPr>
            <a:r>
              <a:rPr lang="en" b="1" dirty="0" smtClean="0">
                <a:solidFill>
                  <a:schemeClr val="accent6"/>
                </a:solidFill>
              </a:rPr>
              <a:t>In </a:t>
            </a:r>
            <a:r>
              <a:rPr lang="en" b="1" dirty="0">
                <a:solidFill>
                  <a:schemeClr val="accent6"/>
                </a:solidFill>
              </a:rPr>
              <a:t>short,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78571"/>
              <a:buFont typeface="Arial"/>
              <a:buNone/>
            </a:pPr>
            <a:r>
              <a:rPr lang="en" b="1" dirty="0">
                <a:solidFill>
                  <a:schemeClr val="accent6"/>
                </a:solidFill>
              </a:rPr>
              <a:t>Test Scenario is ‘What to be tested’ and Test Case is ‘How to be tested’.</a:t>
            </a:r>
          </a:p>
          <a:p>
            <a:pPr>
              <a:spcBef>
                <a:spcPts val="0"/>
              </a:spcBef>
              <a:buNone/>
            </a:pPr>
            <a:endParaRPr sz="1200" dirty="0"/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/>
          <p:nvPr/>
        </p:nvSpPr>
        <p:spPr>
          <a:xfrm>
            <a:off x="1263900" y="1083350"/>
            <a:ext cx="7635000" cy="3378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lang="en" sz="1200">
                <a:solidFill>
                  <a:schemeClr val="dk1"/>
                </a:solidFill>
              </a:rPr>
              <a:t>Localization testing requirements/attributes:</a:t>
            </a:r>
          </a:p>
          <a:p>
            <a:pPr marL="914400" lvl="0" indent="-3048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 sz="1200">
                <a:solidFill>
                  <a:schemeClr val="dk1"/>
                </a:solidFill>
              </a:rPr>
              <a:t>UI flows</a:t>
            </a:r>
          </a:p>
          <a:p>
            <a:pPr marL="914400" lvl="0" indent="-29845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AutoNum type="arabicPeriod"/>
            </a:pPr>
            <a:r>
              <a:rPr lang="en" sz="1200">
                <a:solidFill>
                  <a:schemeClr val="dk1"/>
                </a:solidFill>
              </a:rPr>
              <a:t>App page layout (</a:t>
            </a:r>
            <a:r>
              <a:rPr lang="en" sz="1100">
                <a:solidFill>
                  <a:srgbClr val="222222"/>
                </a:solidFill>
              </a:rPr>
              <a:t>right-to-left text challenges )</a:t>
            </a:r>
            <a:r>
              <a:rPr lang="en" sz="1200">
                <a:solidFill>
                  <a:schemeClr val="dk1"/>
                </a:solidFill>
              </a:rPr>
              <a:t>  </a:t>
            </a:r>
          </a:p>
          <a:p>
            <a:pPr marL="914400" lvl="0" indent="-3048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 sz="1200">
                <a:solidFill>
                  <a:schemeClr val="dk1"/>
                </a:solidFill>
              </a:rPr>
              <a:t>Language (Unicode/UTF16 compatible database)</a:t>
            </a:r>
          </a:p>
          <a:p>
            <a:pPr marL="914400" lvl="0" indent="-3048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 sz="1200">
                <a:solidFill>
                  <a:schemeClr val="dk1"/>
                </a:solidFill>
              </a:rPr>
              <a:t>Currency</a:t>
            </a:r>
          </a:p>
          <a:p>
            <a:pPr marL="914400" lvl="0" indent="-3048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 sz="1200">
                <a:solidFill>
                  <a:schemeClr val="dk1"/>
                </a:solidFill>
              </a:rPr>
              <a:t>Time zone (date and time format)</a:t>
            </a:r>
          </a:p>
          <a:p>
            <a:pPr marL="914400" lvl="0" indent="-3048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 sz="1200">
                <a:solidFill>
                  <a:schemeClr val="dk1"/>
                </a:solidFill>
              </a:rPr>
              <a:t>Phone Format</a:t>
            </a:r>
          </a:p>
          <a:p>
            <a:pPr marL="914400" lvl="0" indent="-3048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 sz="1200">
                <a:solidFill>
                  <a:schemeClr val="dk1"/>
                </a:solidFill>
              </a:rPr>
              <a:t>Collation /Sorting Order</a:t>
            </a:r>
          </a:p>
          <a:p>
            <a:pPr marL="914400" lvl="0" indent="-3048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 sz="1200">
                <a:solidFill>
                  <a:schemeClr val="dk1"/>
                </a:solidFill>
              </a:rPr>
              <a:t>Color and Font </a:t>
            </a:r>
          </a:p>
          <a:p>
            <a:pPr marL="914400" lvl="0" indent="-3048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 sz="1200">
                <a:solidFill>
                  <a:schemeClr val="dk1"/>
                </a:solidFill>
              </a:rPr>
              <a:t>Local Mobile Service Providers (Operators): Verizon, ATT, Sprint, etc.</a:t>
            </a:r>
          </a:p>
          <a:p>
            <a:pPr marL="914400" lvl="0" indent="-30480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" sz="1200">
                <a:solidFill>
                  <a:schemeClr val="dk1"/>
                </a:solidFill>
              </a:rPr>
              <a:t>Integration with preloaded and/or installed mobile apps</a:t>
            </a:r>
          </a:p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light-gradien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434</Words>
  <Application>Microsoft Office PowerPoint</Application>
  <PresentationFormat>On-screen Show (16:9)</PresentationFormat>
  <Paragraphs>81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Verdana</vt:lpstr>
      <vt:lpstr>light-gradient</vt:lpstr>
      <vt:lpstr>SQA is the Process of improving all activities associated with SW development, testing and implementation  </vt:lpstr>
      <vt:lpstr>SDLC and Testing Documents</vt:lpstr>
      <vt:lpstr>Testing Environments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SQA is the Process of improving all activities associated with SW development, testing and implementation  </dc:title>
  <dc:creator>Janna</dc:creator>
  <cp:lastModifiedBy>Janna</cp:lastModifiedBy>
  <cp:revision>1</cp:revision>
  <dcterms:modified xsi:type="dcterms:W3CDTF">2015-04-14T22:23:58Z</dcterms:modified>
</cp:coreProperties>
</file>