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notesMasterIdLst>
    <p:notesMasterId r:id="rId53"/>
  </p:notesMasterIdLst>
  <p:sldIdLst>
    <p:sldId id="256" r:id="rId2"/>
    <p:sldId id="264" r:id="rId3"/>
    <p:sldId id="257" r:id="rId4"/>
    <p:sldId id="265" r:id="rId5"/>
    <p:sldId id="295" r:id="rId6"/>
    <p:sldId id="294" r:id="rId7"/>
    <p:sldId id="323" r:id="rId8"/>
    <p:sldId id="266" r:id="rId9"/>
    <p:sldId id="268" r:id="rId10"/>
    <p:sldId id="269" r:id="rId11"/>
    <p:sldId id="270" r:id="rId12"/>
    <p:sldId id="272" r:id="rId13"/>
    <p:sldId id="274" r:id="rId14"/>
    <p:sldId id="275" r:id="rId15"/>
    <p:sldId id="277" r:id="rId16"/>
    <p:sldId id="276" r:id="rId17"/>
    <p:sldId id="278" r:id="rId18"/>
    <p:sldId id="279" r:id="rId19"/>
    <p:sldId id="296" r:id="rId20"/>
    <p:sldId id="280" r:id="rId21"/>
    <p:sldId id="281" r:id="rId22"/>
    <p:sldId id="282" r:id="rId23"/>
    <p:sldId id="271" r:id="rId24"/>
    <p:sldId id="273" r:id="rId25"/>
    <p:sldId id="283" r:id="rId26"/>
    <p:sldId id="284" r:id="rId27"/>
    <p:sldId id="285" r:id="rId28"/>
    <p:sldId id="286" r:id="rId29"/>
    <p:sldId id="287" r:id="rId30"/>
    <p:sldId id="288" r:id="rId31"/>
    <p:sldId id="293" r:id="rId32"/>
    <p:sldId id="325" r:id="rId33"/>
    <p:sldId id="258" r:id="rId34"/>
    <p:sldId id="267" r:id="rId35"/>
    <p:sldId id="303" r:id="rId36"/>
    <p:sldId id="289" r:id="rId37"/>
    <p:sldId id="290" r:id="rId38"/>
    <p:sldId id="260" r:id="rId39"/>
    <p:sldId id="261" r:id="rId40"/>
    <p:sldId id="263" r:id="rId41"/>
    <p:sldId id="262" r:id="rId42"/>
    <p:sldId id="292" r:id="rId43"/>
    <p:sldId id="297" r:id="rId44"/>
    <p:sldId id="299" r:id="rId45"/>
    <p:sldId id="300" r:id="rId46"/>
    <p:sldId id="301" r:id="rId47"/>
    <p:sldId id="302" r:id="rId48"/>
    <p:sldId id="311" r:id="rId49"/>
    <p:sldId id="319" r:id="rId50"/>
    <p:sldId id="322" r:id="rId51"/>
    <p:sldId id="324" r:id="rId5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066FF"/>
    <a:srgbClr val="80B16F"/>
    <a:srgbClr val="5A7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3" autoAdjust="0"/>
    <p:restoredTop sz="94708" autoAdjust="0"/>
  </p:normalViewPr>
  <p:slideViewPr>
    <p:cSldViewPr>
      <p:cViewPr varScale="1">
        <p:scale>
          <a:sx n="92" d="100"/>
          <a:sy n="92" d="100"/>
        </p:scale>
        <p:origin x="1182" y="90"/>
      </p:cViewPr>
      <p:guideLst>
        <p:guide orient="horz" pos="4319"/>
        <p:guide pos="4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638487F2-C590-494E-82EB-5FEC203FEE65}" type="datetimeFigureOut">
              <a:rPr lang="en-US"/>
              <a:pPr>
                <a:defRPr/>
              </a:pPr>
              <a:t>4/6/2018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668B93D6-E02F-4B51-93C2-52827C800B72}" type="slidenum">
              <a:rPr lang="en-US" altLang="en-US"/>
              <a:pPr/>
              <a:t>‹#›</a:t>
            </a:fld>
            <a:endParaRPr lang="en-US" altLang="en-US"/>
          </a:p>
        </p:txBody>
      </p:sp>
    </p:spTree>
    <p:extLst>
      <p:ext uri="{BB962C8B-B14F-4D97-AF65-F5344CB8AC3E}">
        <p14:creationId xmlns:p14="http://schemas.microsoft.com/office/powerpoint/2010/main" val="2905053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5299"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5074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9395"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069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BADC099D-2B27-47FB-9570-6D803B6D18CA}" type="datetimeFigureOut">
              <a:rPr lang="en-US"/>
              <a:pPr>
                <a:defRPr/>
              </a:pPr>
              <a:t>4/6/2018</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fld id="{0755109A-BEF1-4751-A588-899C736F2F3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2E361C3-517E-4CCE-B272-BAD6E276AB97}" type="datetimeFigureOut">
              <a:rPr lang="en-US"/>
              <a:pPr>
                <a:defRPr/>
              </a:pPr>
              <a:t>4/6/2018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2CBE21-2E86-42DC-90D8-C72B1964FD7B}"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82600" y="790575"/>
            <a:ext cx="457200" cy="584200"/>
          </a:xfrm>
          <a:prstGeom prst="rect">
            <a:avLst/>
          </a:prstGeom>
          <a:noFill/>
          <a:ln w="9525">
            <a:noFill/>
            <a:miter lim="800000"/>
            <a:headEnd/>
            <a:tailEnd/>
          </a:ln>
        </p:spPr>
        <p:txBody>
          <a:bodyPr anchor="ctr"/>
          <a:lstStyle/>
          <a:p>
            <a:pPr eaLnBrk="1" hangingPunct="1"/>
            <a:r>
              <a:rPr lang="en-US" sz="8000">
                <a:solidFill>
                  <a:srgbClr val="C0E474"/>
                </a:solidFill>
                <a:latin typeface="Arial" charset="0"/>
              </a:rPr>
              <a:t>“</a:t>
            </a:r>
          </a:p>
        </p:txBody>
      </p:sp>
      <p:sp>
        <p:nvSpPr>
          <p:cNvPr id="6" name="TextBox 18"/>
          <p:cNvSpPr txBox="1">
            <a:spLocks noChangeArrowheads="1"/>
          </p:cNvSpPr>
          <p:nvPr/>
        </p:nvSpPr>
        <p:spPr bwMode="auto">
          <a:xfrm>
            <a:off x="6748463" y="2886075"/>
            <a:ext cx="457200" cy="585788"/>
          </a:xfrm>
          <a:prstGeom prst="rect">
            <a:avLst/>
          </a:prstGeom>
          <a:noFill/>
          <a:ln w="9525">
            <a:noFill/>
            <a:miter lim="800000"/>
            <a:headEnd/>
            <a:tailEnd/>
          </a:ln>
        </p:spPr>
        <p:txBody>
          <a:bodyPr anchor="ctr"/>
          <a:lstStyle/>
          <a:p>
            <a:pPr eaLnBrk="1" hangingPunct="1"/>
            <a:r>
              <a:rPr lang="en-US" sz="8000">
                <a:solidFill>
                  <a:srgbClr val="C0E474"/>
                </a:solidFill>
                <a:latin typeface="Arial"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264F316A-D7BF-4B98-80C6-558366B939E8}" type="datetimeFigureOut">
              <a:rPr lang="en-US"/>
              <a:pPr>
                <a:defRPr/>
              </a:pPr>
              <a:t>4/6/2018</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fld id="{FF1015E4-9F43-4A55-AC94-3A475DF26DAC}"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FC80E97C-DF40-49EA-90CE-1D83D44CA956}" type="datetimeFigureOut">
              <a:rPr lang="en-US"/>
              <a:pPr>
                <a:defRPr/>
              </a:pPr>
              <a:t>4/6/2018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AC79B8C-B7DE-46BD-A244-A63AEDA61426}"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82600" y="790575"/>
            <a:ext cx="457200" cy="584200"/>
          </a:xfrm>
          <a:prstGeom prst="rect">
            <a:avLst/>
          </a:prstGeom>
          <a:noFill/>
          <a:ln w="9525">
            <a:noFill/>
            <a:miter lim="800000"/>
            <a:headEnd/>
            <a:tailEnd/>
          </a:ln>
        </p:spPr>
        <p:txBody>
          <a:bodyPr anchor="ctr"/>
          <a:lstStyle/>
          <a:p>
            <a:pPr eaLnBrk="1" hangingPunct="1"/>
            <a:r>
              <a:rPr lang="en-US" sz="8000">
                <a:solidFill>
                  <a:srgbClr val="C0E474"/>
                </a:solidFill>
                <a:latin typeface="Arial" charset="0"/>
              </a:rPr>
              <a:t>“</a:t>
            </a:r>
          </a:p>
        </p:txBody>
      </p:sp>
      <p:sp>
        <p:nvSpPr>
          <p:cNvPr id="6" name="TextBox 18"/>
          <p:cNvSpPr txBox="1">
            <a:spLocks noChangeArrowheads="1"/>
          </p:cNvSpPr>
          <p:nvPr/>
        </p:nvSpPr>
        <p:spPr bwMode="auto">
          <a:xfrm>
            <a:off x="6748463" y="2886075"/>
            <a:ext cx="457200" cy="585788"/>
          </a:xfrm>
          <a:prstGeom prst="rect">
            <a:avLst/>
          </a:prstGeom>
          <a:noFill/>
          <a:ln w="9525">
            <a:noFill/>
            <a:miter lim="800000"/>
            <a:headEnd/>
            <a:tailEnd/>
          </a:ln>
        </p:spPr>
        <p:txBody>
          <a:bodyPr anchor="ctr"/>
          <a:lstStyle/>
          <a:p>
            <a:pPr eaLnBrk="1" hangingPunct="1"/>
            <a:r>
              <a:rPr lang="en-US" sz="8000">
                <a:solidFill>
                  <a:srgbClr val="C0E474"/>
                </a:solidFill>
                <a:latin typeface="Arial"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99F4443D-EB13-442B-B46A-879D4466991A}" type="datetimeFigureOut">
              <a:rPr lang="en-US"/>
              <a:pPr>
                <a:defRPr/>
              </a:pPr>
              <a:t>4/6/2018</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fld id="{6C8BD185-E543-46D8-973D-F2588575DCC5}"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A39C6B1-827E-475D-91DC-2F60BE6EA7F6}" type="datetimeFigureOut">
              <a:rPr lang="en-US"/>
              <a:pPr>
                <a:defRPr/>
              </a:pPr>
              <a:t>4/6/2018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A8BA7C10-CC00-4D6B-B2DF-8AE503B87D83}"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87F0A21-5FCA-4122-9D57-BDA857DFF8A0}" type="datetimeFigureOut">
              <a:rPr lang="en-US"/>
              <a:pPr>
                <a:defRPr/>
              </a:pPr>
              <a:t>4/6/2018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1C93292-37BA-4A5C-97CD-D4B3E99EA42F}"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CA22F14-2E12-468D-B917-CD6B71A9E354}" type="datetimeFigureOut">
              <a:rPr lang="en-US"/>
              <a:pPr>
                <a:defRPr/>
              </a:pPr>
              <a:t>4/6/2018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58806D-7B3E-49C7-B4B1-8CC01840E215}"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837E7F8-BBE8-4CD7-BB6D-FD5A731831EC}" type="datetimeFigureOut">
              <a:rPr lang="en-US"/>
              <a:pPr>
                <a:defRPr/>
              </a:pPr>
              <a:t>4/6/2018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C7CE96-508E-4947-93D8-59EB6026E77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CB740756-FCAC-4CF0-ACE3-881FB6455943}" type="datetimeFigureOut">
              <a:rPr lang="en-US"/>
              <a:pPr>
                <a:defRPr/>
              </a:pPr>
              <a:t>4/6/2018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402C5B-C724-4F0B-B00D-CDC07B44378A}"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00ECCD9-39FA-49DC-8B6E-206639364396}" type="datetimeFigureOut">
              <a:rPr lang="en-US"/>
              <a:pPr>
                <a:defRPr/>
              </a:pPr>
              <a:t>4/6/2018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78AF7DF-EA4D-4D03-BF39-113DBEAEF46A}"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0CFFF68-CB66-497F-98F6-AF5485D6B00C}" type="datetimeFigureOut">
              <a:rPr lang="en-US"/>
              <a:pPr>
                <a:defRPr/>
              </a:pPr>
              <a:t>4/6/2018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299A6A1-B04C-470E-BA08-358A2CB53D04}"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4CAE3EC-5102-44F8-B81D-DA29B2E6B2D0}" type="datetimeFigureOut">
              <a:rPr lang="en-US"/>
              <a:pPr>
                <a:defRPr/>
              </a:pPr>
              <a:t>4/6/2018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A8CAD9F-C587-4EEA-91FB-2DF95C19331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56992A-EC55-46D7-A191-825CACD7D891}" type="datetimeFigureOut">
              <a:rPr lang="en-US"/>
              <a:pPr>
                <a:defRPr/>
              </a:pPr>
              <a:t>4/6/2018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9D80151-B8B5-40ED-8671-761DD0464EBB}"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A632AEC-4EB1-4BD1-95B4-0C54F671D9B8}" type="datetimeFigureOut">
              <a:rPr lang="en-US"/>
              <a:pPr>
                <a:defRPr/>
              </a:pPr>
              <a:t>4/6/2018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78DB998-3ECC-46C0-B23B-2D3D1620D12C}"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060381C-3B53-4856-A37C-FFC86DBA5455}" type="datetimeFigureOut">
              <a:rPr lang="en-US"/>
              <a:pPr>
                <a:defRPr/>
              </a:pPr>
              <a:t>4/6/2018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BCDDF52-353D-47CE-AE56-E5C7896D73A1}"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8D85BD77-266F-478D-BF25-E09DA7B81BB5}" type="datetimeFigureOut">
              <a:rPr lang="en-US"/>
              <a:pPr>
                <a:defRPr/>
              </a:pPr>
              <a:t>4/6/2018</a:t>
            </a:fld>
            <a:endParaRPr 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F820E339-9099-447B-B3DC-0A422D5116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1"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92" r:id="rId11"/>
    <p:sldLayoutId id="2147483987" r:id="rId12"/>
    <p:sldLayoutId id="2147483993" r:id="rId13"/>
    <p:sldLayoutId id="2147483988" r:id="rId14"/>
    <p:sldLayoutId id="2147483989" r:id="rId15"/>
    <p:sldLayoutId id="2147483990"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bwMode="auto">
          <a:noFill/>
          <a:ln>
            <a:miter lim="800000"/>
            <a:headEnd/>
            <a:tailEnd/>
          </a:ln>
        </p:spPr>
        <p:txBody>
          <a:bodyPr/>
          <a:lstStyle/>
          <a:p>
            <a:pPr>
              <a:spcBef>
                <a:spcPct val="50000"/>
              </a:spcBef>
            </a:pPr>
            <a:fld id="{230435EE-9D23-4FC6-9430-0DF03161692F}" type="slidenum">
              <a:rPr lang="en-US" altLang="en-US" sz="1400">
                <a:solidFill>
                  <a:schemeClr val="tx1"/>
                </a:solidFill>
                <a:latin typeface="Calibri" pitchFamily="34" charset="0"/>
              </a:rPr>
              <a:pPr>
                <a:spcBef>
                  <a:spcPct val="50000"/>
                </a:spcBef>
              </a:pPr>
              <a:t>1</a:t>
            </a:fld>
            <a:endParaRPr lang="en-US" altLang="en-US" sz="1400">
              <a:solidFill>
                <a:schemeClr val="tx1"/>
              </a:solidFill>
              <a:latin typeface="Calibri" pitchFamily="34" charset="0"/>
            </a:endParaRPr>
          </a:p>
        </p:txBody>
      </p:sp>
      <p:sp>
        <p:nvSpPr>
          <p:cNvPr id="6147" name="Rectangle 2"/>
          <p:cNvSpPr txBox="1">
            <a:spLocks noChangeArrowheads="1"/>
          </p:cNvSpPr>
          <p:nvPr/>
        </p:nvSpPr>
        <p:spPr bwMode="auto">
          <a:xfrm>
            <a:off x="457200" y="990600"/>
            <a:ext cx="6705600" cy="3276600"/>
          </a:xfrm>
          <a:prstGeom prst="rect">
            <a:avLst/>
          </a:prstGeom>
          <a:noFill/>
          <a:ln w="9525">
            <a:noFill/>
            <a:miter lim="800000"/>
            <a:headEnd/>
            <a:tailEnd/>
          </a:ln>
        </p:spPr>
        <p:txBody>
          <a:bodyPr/>
          <a:lstStyle/>
          <a:p>
            <a:pPr algn="ctr" eaLnBrk="1" hangingPunct="1"/>
            <a:r>
              <a:rPr kumimoji="1" lang="en-US" altLang="en-US" sz="4400" b="1" dirty="0">
                <a:solidFill>
                  <a:srgbClr val="5A7357"/>
                </a:solidFill>
                <a:latin typeface="Calibri" pitchFamily="34" charset="0"/>
                <a:cs typeface="Times New Roman" pitchFamily="18" charset="0"/>
              </a:rPr>
              <a:t>Agile Software Development and Testing</a:t>
            </a:r>
          </a:p>
          <a:p>
            <a:pPr algn="ctr" eaLnBrk="1" hangingPunct="1"/>
            <a:endParaRPr kumimoji="1" lang="en-US" altLang="en-US" sz="4400" b="1" dirty="0">
              <a:solidFill>
                <a:srgbClr val="5A7357"/>
              </a:solidFill>
              <a:latin typeface="Calibri" pitchFamily="34" charset="0"/>
            </a:endParaRPr>
          </a:p>
        </p:txBody>
      </p:sp>
      <p:sp>
        <p:nvSpPr>
          <p:cNvPr id="6148" name="Rectangle 3"/>
          <p:cNvSpPr txBox="1">
            <a:spLocks noChangeArrowheads="1"/>
          </p:cNvSpPr>
          <p:nvPr/>
        </p:nvSpPr>
        <p:spPr bwMode="auto">
          <a:xfrm>
            <a:off x="1706563" y="5257800"/>
            <a:ext cx="5456237" cy="1295400"/>
          </a:xfrm>
          <a:prstGeom prst="rect">
            <a:avLst/>
          </a:prstGeom>
          <a:noFill/>
          <a:ln w="9525">
            <a:noFill/>
            <a:miter lim="800000"/>
            <a:headEnd/>
            <a:tailEnd/>
          </a:ln>
        </p:spPr>
        <p:txBody>
          <a:bodyPr/>
          <a:lstStyle/>
          <a:p>
            <a:pPr marL="342900" indent="-342900" algn="ctr" eaLnBrk="1" hangingPunct="1">
              <a:lnSpc>
                <a:spcPct val="90000"/>
              </a:lnSpc>
              <a:spcBef>
                <a:spcPct val="20000"/>
              </a:spcBef>
              <a:buClr>
                <a:schemeClr val="accent1"/>
              </a:buClr>
              <a:buFont typeface="Wingdings" pitchFamily="2" charset="2"/>
              <a:buNone/>
            </a:pPr>
            <a:r>
              <a:rPr kumimoji="1" lang="en-US" altLang="en-US" sz="3200" dirty="0" smtClean="0">
                <a:solidFill>
                  <a:srgbClr val="80B16F"/>
                </a:solidFill>
                <a:latin typeface="Calibri" pitchFamily="34" charset="0"/>
              </a:rPr>
              <a:t>Portnov Computer</a:t>
            </a:r>
          </a:p>
          <a:p>
            <a:pPr marL="342900" indent="-342900" algn="ctr" eaLnBrk="1" hangingPunct="1">
              <a:lnSpc>
                <a:spcPct val="90000"/>
              </a:lnSpc>
              <a:spcBef>
                <a:spcPct val="20000"/>
              </a:spcBef>
              <a:buClr>
                <a:schemeClr val="accent1"/>
              </a:buClr>
              <a:buFont typeface="Wingdings" pitchFamily="2" charset="2"/>
              <a:buNone/>
            </a:pPr>
            <a:r>
              <a:rPr kumimoji="1" lang="en-US" altLang="en-US" sz="3200" dirty="0" smtClean="0">
                <a:solidFill>
                  <a:srgbClr val="80B16F"/>
                </a:solidFill>
                <a:latin typeface="Calibri" pitchFamily="34" charset="0"/>
              </a:rPr>
              <a:t>School</a:t>
            </a:r>
            <a:endParaRPr kumimoji="1" lang="en-US" altLang="en-US" sz="3200" dirty="0">
              <a:solidFill>
                <a:srgbClr val="80B16F"/>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a:t>
            </a:r>
          </a:p>
        </p:txBody>
      </p:sp>
      <p:cxnSp>
        <p:nvCxnSpPr>
          <p:cNvPr id="3" name="Straight Connector 2"/>
          <p:cNvCxnSpPr/>
          <p:nvPr/>
        </p:nvCxnSpPr>
        <p:spPr bwMode="auto">
          <a:xfrm>
            <a:off x="3505200" y="762000"/>
            <a:ext cx="48006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5364" name="Picture 3" descr="ist2_4204282-purple-people-greeter.jpg"/>
          <p:cNvPicPr>
            <a:picLocks noChangeAspect="1"/>
          </p:cNvPicPr>
          <p:nvPr/>
        </p:nvPicPr>
        <p:blipFill>
          <a:blip r:embed="rId2" cstate="print"/>
          <a:srcRect/>
          <a:stretch>
            <a:fillRect/>
          </a:stretch>
        </p:blipFill>
        <p:spPr bwMode="auto">
          <a:xfrm>
            <a:off x="2286000" y="2286000"/>
            <a:ext cx="3733800" cy="3865563"/>
          </a:xfrm>
          <a:prstGeom prst="rect">
            <a:avLst/>
          </a:prstGeom>
          <a:noFill/>
          <a:ln w="9525">
            <a:noFill/>
            <a:miter lim="800000"/>
            <a:headEnd/>
            <a:tailEnd/>
          </a:ln>
        </p:spPr>
      </p:pic>
      <p:sp>
        <p:nvSpPr>
          <p:cNvPr id="15365" name="Rectangle 4"/>
          <p:cNvSpPr>
            <a:spLocks noChangeArrowheads="1"/>
          </p:cNvSpPr>
          <p:nvPr/>
        </p:nvSpPr>
        <p:spPr bwMode="auto">
          <a:xfrm>
            <a:off x="1219200" y="1828800"/>
            <a:ext cx="7772400" cy="44958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800" b="1">
                <a:latin typeface="Calibri" pitchFamily="34" charset="0"/>
              </a:rPr>
              <a:t>What is Scrum?</a:t>
            </a:r>
          </a:p>
        </p:txBody>
      </p:sp>
      <p:cxnSp>
        <p:nvCxnSpPr>
          <p:cNvPr id="15366" name="Straight Connector 6"/>
          <p:cNvCxnSpPr>
            <a:cxnSpLocks noChangeShapeType="1"/>
          </p:cNvCxnSpPr>
          <p:nvPr/>
        </p:nvCxnSpPr>
        <p:spPr bwMode="auto">
          <a:xfrm>
            <a:off x="2057400" y="2514600"/>
            <a:ext cx="3429000" cy="2971800"/>
          </a:xfrm>
          <a:prstGeom prst="line">
            <a:avLst/>
          </a:prstGeom>
          <a:noFill/>
          <a:ln w="101600" algn="ctr">
            <a:solidFill>
              <a:srgbClr val="C00000"/>
            </a:solidFill>
            <a:round/>
            <a:headEnd/>
            <a:tailEn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a:t>
            </a:r>
          </a:p>
        </p:txBody>
      </p:sp>
      <p:cxnSp>
        <p:nvCxnSpPr>
          <p:cNvPr id="3" name="Straight Connector 2"/>
          <p:cNvCxnSpPr/>
          <p:nvPr/>
        </p:nvCxnSpPr>
        <p:spPr bwMode="auto">
          <a:xfrm>
            <a:off x="3505200" y="762000"/>
            <a:ext cx="48006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6388" name="Rectangle 4"/>
          <p:cNvSpPr>
            <a:spLocks noChangeArrowheads="1"/>
          </p:cNvSpPr>
          <p:nvPr/>
        </p:nvSpPr>
        <p:spPr bwMode="auto">
          <a:xfrm>
            <a:off x="533400" y="1676400"/>
            <a:ext cx="7772400" cy="44958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800" b="1" dirty="0">
                <a:latin typeface="Calibri" pitchFamily="34" charset="0"/>
              </a:rPr>
              <a:t>What is Scrum?</a:t>
            </a:r>
          </a:p>
          <a:p>
            <a:pPr marL="342900" indent="-342900" eaLnBrk="1" hangingPunct="1">
              <a:spcBef>
                <a:spcPct val="20000"/>
              </a:spcBef>
              <a:buClr>
                <a:srgbClr val="80B16F"/>
              </a:buClr>
              <a:buSzPct val="80000"/>
            </a:pPr>
            <a:endParaRPr lang="en-US" altLang="en-US" sz="2800" b="1" dirty="0">
              <a:latin typeface="Calibri" pitchFamily="34" charset="0"/>
            </a:endParaRPr>
          </a:p>
          <a:p>
            <a:pPr marL="342900" indent="-342900" eaLnBrk="1" hangingPunct="1">
              <a:spcBef>
                <a:spcPct val="20000"/>
              </a:spcBef>
              <a:buClr>
                <a:srgbClr val="80B16F"/>
              </a:buClr>
              <a:buSzPct val="80000"/>
            </a:pPr>
            <a:r>
              <a:rPr lang="en-US" altLang="en-US" sz="2800" b="1" dirty="0">
                <a:latin typeface="Calibri" pitchFamily="34" charset="0"/>
              </a:rPr>
              <a:t>= Type of Agile software engineering</a:t>
            </a:r>
          </a:p>
          <a:p>
            <a:pPr marL="342900" indent="-342900" eaLnBrk="1" hangingPunct="1">
              <a:spcBef>
                <a:spcPct val="20000"/>
              </a:spcBef>
              <a:buClr>
                <a:srgbClr val="80B16F"/>
              </a:buClr>
              <a:buSzPct val="80000"/>
            </a:pPr>
            <a:r>
              <a:rPr lang="en-US" altLang="en-US" sz="2800" b="1" dirty="0">
                <a:latin typeface="Calibri" pitchFamily="34" charset="0"/>
              </a:rPr>
              <a:t>= Iterative and incremental framework for software engineering</a:t>
            </a:r>
          </a:p>
          <a:p>
            <a:pPr marL="342900" indent="-342900" eaLnBrk="1" hangingPunct="1">
              <a:spcBef>
                <a:spcPct val="20000"/>
              </a:spcBef>
              <a:buClr>
                <a:srgbClr val="80B16F"/>
              </a:buClr>
              <a:buSzPct val="80000"/>
            </a:pPr>
            <a:r>
              <a:rPr lang="en-US" altLang="en-US" sz="2800" b="1" dirty="0">
                <a:latin typeface="Calibri" pitchFamily="34" charset="0"/>
              </a:rPr>
              <a:t>= Process with pre-defined set of practices and roles</a:t>
            </a:r>
          </a:p>
          <a:p>
            <a:pPr marL="342900"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342900" indent="-342900" eaLnBrk="1" hangingPunct="1">
              <a:spcBef>
                <a:spcPct val="20000"/>
              </a:spcBef>
              <a:buClr>
                <a:srgbClr val="80B16F"/>
              </a:buClr>
              <a:buSzPct val="80000"/>
              <a:buFontTx/>
              <a:buChar char="-"/>
            </a:pPr>
            <a:endParaRPr lang="en-US" altLang="en-US" sz="2800" b="1"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a:t>
            </a:r>
          </a:p>
        </p:txBody>
      </p:sp>
      <p:cxnSp>
        <p:nvCxnSpPr>
          <p:cNvPr id="3" name="Straight Connector 2"/>
          <p:cNvCxnSpPr/>
          <p:nvPr/>
        </p:nvCxnSpPr>
        <p:spPr bwMode="auto">
          <a:xfrm>
            <a:off x="3505200" y="762000"/>
            <a:ext cx="48006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7412" name="Rectangle 4"/>
          <p:cNvSpPr>
            <a:spLocks noChangeArrowheads="1"/>
          </p:cNvSpPr>
          <p:nvPr/>
        </p:nvSpPr>
        <p:spPr bwMode="auto">
          <a:xfrm>
            <a:off x="381000" y="1219200"/>
            <a:ext cx="7772400" cy="44958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800" b="1" dirty="0">
                <a:latin typeface="Calibri" pitchFamily="34" charset="0"/>
              </a:rPr>
              <a:t>Why?</a:t>
            </a:r>
          </a:p>
          <a:p>
            <a:pPr marL="342900" indent="-342900" eaLnBrk="1" hangingPunct="1">
              <a:spcBef>
                <a:spcPct val="20000"/>
              </a:spcBef>
              <a:buClr>
                <a:srgbClr val="80B16F"/>
              </a:buClr>
              <a:buSzPct val="80000"/>
            </a:pPr>
            <a:endParaRPr lang="en-US" altLang="en-US" sz="2800" b="1" dirty="0">
              <a:latin typeface="Calibri" pitchFamily="34" charset="0"/>
            </a:endParaRPr>
          </a:p>
          <a:p>
            <a:pPr marL="342900" indent="-342900" eaLnBrk="1" hangingPunct="1">
              <a:buClr>
                <a:srgbClr val="80B16F"/>
              </a:buClr>
              <a:buFont typeface="Wingdings" pitchFamily="2" charset="2"/>
              <a:buChar char="§"/>
            </a:pPr>
            <a:r>
              <a:rPr lang="en-US" altLang="en-US" sz="2800" b="1" dirty="0">
                <a:latin typeface="Calibri" pitchFamily="34" charset="0"/>
              </a:rPr>
              <a:t>To maximize team’s ability to deliver quickly and respond to evolving and changing requirements.</a:t>
            </a:r>
            <a:r>
              <a:rPr lang="en-US" altLang="en-US" sz="2800" dirty="0">
                <a:latin typeface="Calibri" pitchFamily="34" charset="0"/>
              </a:rPr>
              <a:t> </a:t>
            </a:r>
          </a:p>
          <a:p>
            <a:pPr marL="342900" indent="-342900" eaLnBrk="1" hangingPunct="1">
              <a:buClr>
                <a:srgbClr val="80B16F"/>
              </a:buClr>
              <a:buFont typeface="Wingdings" pitchFamily="2" charset="2"/>
              <a:buChar char="§"/>
            </a:pPr>
            <a:endParaRPr lang="en-US" altLang="en-US" sz="2800" dirty="0">
              <a:latin typeface="Calibri" pitchFamily="34" charset="0"/>
            </a:endParaRPr>
          </a:p>
          <a:p>
            <a:pPr marL="342900" indent="-342900" eaLnBrk="1" hangingPunct="1">
              <a:buClr>
                <a:srgbClr val="80B16F"/>
              </a:buClr>
              <a:buFont typeface="Wingdings" pitchFamily="2" charset="2"/>
              <a:buChar char="§"/>
            </a:pPr>
            <a:r>
              <a:rPr lang="en-US" altLang="en-US" sz="2800" b="1" dirty="0">
                <a:latin typeface="Calibri" pitchFamily="34" charset="0"/>
              </a:rPr>
              <a:t>To develop functionality in smaller and stable increments (as opposite to one large unstable bundle) – have potentially deliverable product in shorter periods of time</a:t>
            </a:r>
          </a:p>
          <a:p>
            <a:pPr marL="342900" indent="-342900" eaLnBrk="1" hangingPunct="1">
              <a:spcBef>
                <a:spcPct val="20000"/>
              </a:spcBef>
              <a:buClr>
                <a:srgbClr val="80B16F"/>
              </a:buClr>
              <a:buFont typeface="Wingdings" pitchFamily="2" charset="2"/>
              <a:buChar char="§"/>
            </a:pPr>
            <a:endParaRPr lang="en-US" altLang="en-US" sz="2800" b="1" dirty="0">
              <a:latin typeface="Calibri" pitchFamily="34" charset="0"/>
            </a:endParaRPr>
          </a:p>
          <a:p>
            <a:pPr marL="342900"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342900" indent="-342900" eaLnBrk="1" hangingPunct="1">
              <a:spcBef>
                <a:spcPct val="20000"/>
              </a:spcBef>
              <a:buClr>
                <a:srgbClr val="80B16F"/>
              </a:buClr>
              <a:buSzPct val="80000"/>
              <a:buFontTx/>
              <a:buChar char="-"/>
            </a:pPr>
            <a:endParaRPr lang="en-US" altLang="en-US" sz="2800" b="1" dirty="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219200" y="1143000"/>
            <a:ext cx="7772400" cy="51816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800" b="1">
                <a:latin typeface="Calibri" pitchFamily="34" charset="0"/>
              </a:rPr>
              <a:t>By short development cycles (Sprints):</a:t>
            </a:r>
          </a:p>
          <a:p>
            <a:pPr marL="342900" indent="-342900" eaLnBrk="1" hangingPunct="1">
              <a:spcBef>
                <a:spcPct val="20000"/>
              </a:spcBef>
              <a:buClr>
                <a:srgbClr val="80B16F"/>
              </a:buClr>
              <a:buSzPct val="80000"/>
            </a:pPr>
            <a:endParaRPr lang="en-US" altLang="en-US" sz="2800" b="1">
              <a:latin typeface="Calibri" pitchFamily="34" charset="0"/>
            </a:endParaRPr>
          </a:p>
          <a:p>
            <a:pPr marL="342900"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a:p>
            <a:pPr marL="342900"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a:p>
            <a:pPr marL="342900" indent="-342900" eaLnBrk="1" hangingPunct="1">
              <a:spcBef>
                <a:spcPct val="20000"/>
              </a:spcBef>
              <a:buClr>
                <a:srgbClr val="80B16F"/>
              </a:buClr>
              <a:buSzPct val="80000"/>
              <a:buFontTx/>
              <a:buChar char="-"/>
            </a:pPr>
            <a:endParaRPr lang="en-US" altLang="en-US" sz="2800" b="1">
              <a:latin typeface="Calibri" pitchFamily="34" charset="0"/>
            </a:endParaRPr>
          </a:p>
        </p:txBody>
      </p:sp>
      <p:sp>
        <p:nvSpPr>
          <p:cNvPr id="18435"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How?</a:t>
            </a:r>
          </a:p>
        </p:txBody>
      </p:sp>
      <p:cxnSp>
        <p:nvCxnSpPr>
          <p:cNvPr id="4" name="Straight Connector 3"/>
          <p:cNvCxnSpPr/>
          <p:nvPr/>
        </p:nvCxnSpPr>
        <p:spPr bwMode="auto">
          <a:xfrm>
            <a:off x="4495800" y="762000"/>
            <a:ext cx="3810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8437" name="Picture 4" descr="C:\Documents and Settings\imourza\My Documents\Personal\scrum3.png"/>
          <p:cNvPicPr>
            <a:picLocks noChangeAspect="1" noChangeArrowheads="1"/>
          </p:cNvPicPr>
          <p:nvPr/>
        </p:nvPicPr>
        <p:blipFill>
          <a:blip r:embed="rId2" cstate="print"/>
          <a:srcRect/>
          <a:stretch>
            <a:fillRect/>
          </a:stretch>
        </p:blipFill>
        <p:spPr bwMode="auto">
          <a:xfrm>
            <a:off x="914400" y="1828800"/>
            <a:ext cx="5715000" cy="40354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04800" y="1371600"/>
            <a:ext cx="7772400" cy="4495800"/>
          </a:xfrm>
          <a:prstGeom prst="rect">
            <a:avLst/>
          </a:prstGeom>
          <a:noFill/>
          <a:ln w="9525">
            <a:noFill/>
            <a:miter lim="800000"/>
            <a:headEnd/>
            <a:tailEnd/>
          </a:ln>
        </p:spPr>
        <p:txBody>
          <a:bodyPr/>
          <a:lstStyle/>
          <a:p>
            <a:pPr marL="514350" indent="-514350" eaLnBrk="1" fontAlgn="auto" hangingPunct="1">
              <a:spcBef>
                <a:spcPct val="20000"/>
              </a:spcBef>
              <a:spcAft>
                <a:spcPts val="0"/>
              </a:spcAft>
              <a:buClr>
                <a:srgbClr val="80B16F"/>
              </a:buClr>
              <a:buSzPct val="80000"/>
              <a:defRPr/>
            </a:pPr>
            <a:r>
              <a:rPr lang="en-US" sz="2800" b="1" dirty="0">
                <a:latin typeface="Calibri" pitchFamily="34" charset="0"/>
              </a:rPr>
              <a:t>Form a Scrum team:</a:t>
            </a:r>
          </a:p>
          <a:p>
            <a:pPr marL="971550" lvl="1" indent="-51435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Scrum Master (maintains the process) </a:t>
            </a:r>
          </a:p>
          <a:p>
            <a:pPr marL="971550" lvl="1" indent="-51435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Product Owner (represents the stakeholders and the business)</a:t>
            </a:r>
          </a:p>
          <a:p>
            <a:pPr marL="971550" lvl="1" indent="-51435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Team (cross-functional group – Dev, QA, Architects, Business Analysts etc)</a:t>
            </a:r>
          </a:p>
          <a:p>
            <a:pPr marL="971550" lvl="1" indent="-51435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Team size: 5-9, co-located</a:t>
            </a:r>
          </a:p>
          <a:p>
            <a:pPr marL="971550" lvl="1" indent="-51435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If need to scale – add more Scrum teams</a:t>
            </a: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342900" indent="-342900" eaLnBrk="1" fontAlgn="auto" hangingPunct="1">
              <a:spcBef>
                <a:spcPct val="20000"/>
              </a:spcBef>
              <a:spcAft>
                <a:spcPts val="0"/>
              </a:spcAft>
              <a:buClr>
                <a:srgbClr val="80B16F"/>
              </a:buClr>
              <a:buSzPct val="80000"/>
              <a:buFontTx/>
              <a:buChar char="-"/>
              <a:defRPr/>
            </a:pPr>
            <a:endParaRPr lang="en-US" sz="2800" b="1" dirty="0">
              <a:latin typeface="Calibri" pitchFamily="34" charset="0"/>
            </a:endParaRPr>
          </a:p>
        </p:txBody>
      </p:sp>
      <p:sp>
        <p:nvSpPr>
          <p:cNvPr id="19459"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Team</a:t>
            </a:r>
          </a:p>
        </p:txBody>
      </p:sp>
      <p:cxnSp>
        <p:nvCxnSpPr>
          <p:cNvPr id="4" name="Straight Connector 3"/>
          <p:cNvCxnSpPr/>
          <p:nvPr/>
        </p:nvCxnSpPr>
        <p:spPr bwMode="auto">
          <a:xfrm>
            <a:off x="4343400" y="762000"/>
            <a:ext cx="39624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498088" y="1295400"/>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800" b="1" dirty="0">
                <a:latin typeface="Calibri" pitchFamily="34" charset="0"/>
              </a:rPr>
              <a:t>Scrum Master:</a:t>
            </a:r>
          </a:p>
          <a:p>
            <a:pPr marL="971550" lvl="1"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971550" lvl="1"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971550" lvl="1"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Leads the team</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Facilitates and coordinates everything</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Helps removing the obstacles</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Safeguards the process</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Acts as “sheepdog” for the team</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Can be anyone with necessary skills</a:t>
            </a: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Tx/>
              <a:buChar char="-"/>
            </a:pPr>
            <a:endParaRPr lang="en-US" altLang="en-US" sz="2800" b="1" dirty="0">
              <a:latin typeface="Calibri" pitchFamily="34" charset="0"/>
            </a:endParaRPr>
          </a:p>
        </p:txBody>
      </p:sp>
      <p:sp>
        <p:nvSpPr>
          <p:cNvPr id="20483"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Team</a:t>
            </a:r>
          </a:p>
        </p:txBody>
      </p:sp>
      <p:cxnSp>
        <p:nvCxnSpPr>
          <p:cNvPr id="4" name="Straight Connector 3"/>
          <p:cNvCxnSpPr/>
          <p:nvPr/>
        </p:nvCxnSpPr>
        <p:spPr bwMode="auto">
          <a:xfrm>
            <a:off x="4038600" y="762000"/>
            <a:ext cx="4267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20485" name="Picture 4" descr="C:\Program Files\Microsoft Office\MEDIA\CAGCAT10\j0301252.wmf"/>
          <p:cNvPicPr>
            <a:picLocks noChangeAspect="1" noChangeArrowheads="1"/>
          </p:cNvPicPr>
          <p:nvPr/>
        </p:nvPicPr>
        <p:blipFill>
          <a:blip r:embed="rId2" cstate="print"/>
          <a:srcRect/>
          <a:stretch>
            <a:fillRect/>
          </a:stretch>
        </p:blipFill>
        <p:spPr bwMode="auto">
          <a:xfrm>
            <a:off x="4267200" y="1676400"/>
            <a:ext cx="1828800" cy="15636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457200" y="1295400"/>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800" b="1" dirty="0">
                <a:latin typeface="Calibri" pitchFamily="34" charset="0"/>
              </a:rPr>
              <a:t>Product Owner:</a:t>
            </a:r>
          </a:p>
          <a:p>
            <a:pPr marL="971550" lvl="1"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971550" lvl="1"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971550" lvl="1"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Business-oriented, defines product backlog</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Prioritizes features</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Owns vision of the product</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Owns release dates/costs</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Open to negotiations with the Team</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Can be Product/Project/Marketing Manager</a:t>
            </a: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Tx/>
              <a:buChar char="-"/>
            </a:pPr>
            <a:endParaRPr lang="en-US" altLang="en-US" sz="2800" b="1" dirty="0">
              <a:latin typeface="Calibri" pitchFamily="34" charset="0"/>
            </a:endParaRPr>
          </a:p>
        </p:txBody>
      </p:sp>
      <p:sp>
        <p:nvSpPr>
          <p:cNvPr id="21507"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Team</a:t>
            </a:r>
          </a:p>
        </p:txBody>
      </p:sp>
      <p:cxnSp>
        <p:nvCxnSpPr>
          <p:cNvPr id="4" name="Straight Connector 3"/>
          <p:cNvCxnSpPr/>
          <p:nvPr/>
        </p:nvCxnSpPr>
        <p:spPr bwMode="auto">
          <a:xfrm>
            <a:off x="4343400" y="762000"/>
            <a:ext cx="39624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21509" name="Picture 3" descr="C:\Program Files\Microsoft Office\MEDIA\CAGCAT10\j0195812.wmf"/>
          <p:cNvPicPr>
            <a:picLocks noChangeAspect="1" noChangeArrowheads="1"/>
          </p:cNvPicPr>
          <p:nvPr/>
        </p:nvPicPr>
        <p:blipFill>
          <a:blip r:embed="rId2" cstate="print"/>
          <a:srcRect/>
          <a:stretch>
            <a:fillRect/>
          </a:stretch>
        </p:blipFill>
        <p:spPr bwMode="auto">
          <a:xfrm>
            <a:off x="4114800" y="1295400"/>
            <a:ext cx="1905000" cy="19589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04800" y="1295400"/>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800" b="1" dirty="0">
                <a:latin typeface="Calibri" pitchFamily="34" charset="0"/>
              </a:rPr>
              <a:t>Team:</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Developers, QAs, Architects, Analysts, Tech Writers, Subject matter experts etc. </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Actually does the work</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Responsible for estimates and planning the work/risks</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Do all the needful to deliver on schedule</a:t>
            </a: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Tx/>
              <a:buChar char="-"/>
            </a:pPr>
            <a:endParaRPr lang="en-US" altLang="en-US" sz="2800" b="1" dirty="0">
              <a:latin typeface="Calibri" pitchFamily="34" charset="0"/>
            </a:endParaRPr>
          </a:p>
        </p:txBody>
      </p:sp>
      <p:sp>
        <p:nvSpPr>
          <p:cNvPr id="22531"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Team</a:t>
            </a:r>
          </a:p>
        </p:txBody>
      </p:sp>
      <p:cxnSp>
        <p:nvCxnSpPr>
          <p:cNvPr id="4" name="Straight Connector 3"/>
          <p:cNvCxnSpPr/>
          <p:nvPr/>
        </p:nvCxnSpPr>
        <p:spPr bwMode="auto">
          <a:xfrm>
            <a:off x="4419600" y="762000"/>
            <a:ext cx="3886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22533" name="Picture 2" descr="C:\Documents and Settings\imourza\My Documents\Personal\scrum_team.jpg"/>
          <p:cNvPicPr>
            <a:picLocks noChangeAspect="1" noChangeArrowheads="1"/>
          </p:cNvPicPr>
          <p:nvPr/>
        </p:nvPicPr>
        <p:blipFill>
          <a:blip r:embed="rId2" cstate="print"/>
          <a:srcRect/>
          <a:stretch>
            <a:fillRect/>
          </a:stretch>
        </p:blipFill>
        <p:spPr bwMode="auto">
          <a:xfrm>
            <a:off x="3733800" y="4495800"/>
            <a:ext cx="2819400" cy="18351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1000" y="1219200"/>
            <a:ext cx="7772400" cy="4495800"/>
          </a:xfrm>
          <a:prstGeom prst="rect">
            <a:avLst/>
          </a:prstGeom>
          <a:noFill/>
          <a:ln w="9525">
            <a:noFill/>
            <a:miter lim="800000"/>
            <a:headEnd/>
            <a:tailEnd/>
          </a:ln>
        </p:spPr>
        <p:txBody>
          <a:bodyPr/>
          <a:lstStyle/>
          <a:p>
            <a:pPr marL="514350" indent="-514350" eaLnBrk="1" fontAlgn="auto" hangingPunct="1">
              <a:spcBef>
                <a:spcPct val="20000"/>
              </a:spcBef>
              <a:spcAft>
                <a:spcPts val="0"/>
              </a:spcAft>
              <a:buClr>
                <a:srgbClr val="80B16F"/>
              </a:buClr>
              <a:buSzPct val="80000"/>
              <a:defRPr/>
            </a:pPr>
            <a:r>
              <a:rPr lang="en-US" sz="2800" b="1" dirty="0">
                <a:latin typeface="Calibri" pitchFamily="34" charset="0"/>
              </a:rPr>
              <a:t>Basic Team building principles:</a:t>
            </a:r>
          </a:p>
          <a:p>
            <a:pPr marL="971550" lvl="1" indent="-51435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971550" lvl="1" indent="-51435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Trust</a:t>
            </a:r>
          </a:p>
          <a:p>
            <a:pPr marL="971550" lvl="1" indent="-51435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Commitment</a:t>
            </a:r>
          </a:p>
          <a:p>
            <a:pPr marL="971550" lvl="1" indent="-51435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Reliability</a:t>
            </a:r>
          </a:p>
          <a:p>
            <a:pPr marL="971550" lvl="1" indent="-51435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Honesty</a:t>
            </a:r>
          </a:p>
          <a:p>
            <a:pPr marL="971550" lvl="1" indent="-51435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Professionalism</a:t>
            </a:r>
          </a:p>
          <a:p>
            <a:pPr marL="971550" lvl="1" indent="-51435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Effective Communications</a:t>
            </a:r>
          </a:p>
          <a:p>
            <a:pPr marL="971550" lvl="1" indent="-51435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Self-organized and self-led</a:t>
            </a: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342900" indent="-342900" eaLnBrk="1" fontAlgn="auto" hangingPunct="1">
              <a:spcBef>
                <a:spcPct val="20000"/>
              </a:spcBef>
              <a:spcAft>
                <a:spcPts val="0"/>
              </a:spcAft>
              <a:buClr>
                <a:srgbClr val="80B16F"/>
              </a:buClr>
              <a:buSzPct val="80000"/>
              <a:buFontTx/>
              <a:buChar char="-"/>
              <a:defRPr/>
            </a:pPr>
            <a:endParaRPr lang="en-US" sz="2800" b="1" dirty="0">
              <a:latin typeface="Calibri" pitchFamily="34" charset="0"/>
            </a:endParaRPr>
          </a:p>
        </p:txBody>
      </p:sp>
      <p:sp>
        <p:nvSpPr>
          <p:cNvPr id="23555"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Team</a:t>
            </a:r>
          </a:p>
        </p:txBody>
      </p:sp>
      <p:cxnSp>
        <p:nvCxnSpPr>
          <p:cNvPr id="4" name="Straight Connector 3"/>
          <p:cNvCxnSpPr/>
          <p:nvPr/>
        </p:nvCxnSpPr>
        <p:spPr bwMode="auto">
          <a:xfrm>
            <a:off x="4419600" y="762000"/>
            <a:ext cx="3886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23557" name="Picture 3" descr="C:\Documents and Settings\imourza\My Documents\Personal\scrum_team2.jpg"/>
          <p:cNvPicPr>
            <a:picLocks noChangeAspect="1" noChangeArrowheads="1"/>
          </p:cNvPicPr>
          <p:nvPr/>
        </p:nvPicPr>
        <p:blipFill>
          <a:blip r:embed="rId2" cstate="print"/>
          <a:srcRect/>
          <a:stretch>
            <a:fillRect/>
          </a:stretch>
        </p:blipFill>
        <p:spPr bwMode="auto">
          <a:xfrm>
            <a:off x="4724400" y="1905000"/>
            <a:ext cx="2533650" cy="18002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304800" y="1343722"/>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800" b="1" dirty="0">
                <a:latin typeface="Calibri" pitchFamily="34" charset="0"/>
              </a:rPr>
              <a:t>Sprint</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Basic unit of development in Scrum</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Timeboxed (restricted to a specific duration) effort of a constant length </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Team decides the duration</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Typically - 1 to 4 weeks</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Before Sprint: planning meeting</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After Sprint: review/demo and retrospective</a:t>
            </a: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Tx/>
              <a:buChar char="-"/>
            </a:pPr>
            <a:endParaRPr lang="en-US" altLang="en-US" sz="2800" b="1" dirty="0">
              <a:latin typeface="Calibri" pitchFamily="34" charset="0"/>
            </a:endParaRPr>
          </a:p>
        </p:txBody>
      </p:sp>
      <p:sp>
        <p:nvSpPr>
          <p:cNvPr id="24579"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4" name="Straight Connector 3"/>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Ground Rules for this class </a:t>
            </a:r>
          </a:p>
        </p:txBody>
      </p:sp>
      <p:cxnSp>
        <p:nvCxnSpPr>
          <p:cNvPr id="10" name="Straight Connector 9"/>
          <p:cNvCxnSpPr/>
          <p:nvPr/>
        </p:nvCxnSpPr>
        <p:spPr bwMode="auto">
          <a:xfrm>
            <a:off x="6629400" y="762000"/>
            <a:ext cx="16764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7172" name="Rectangle 4"/>
          <p:cNvSpPr>
            <a:spLocks noChangeArrowheads="1"/>
          </p:cNvSpPr>
          <p:nvPr/>
        </p:nvSpPr>
        <p:spPr bwMode="auto">
          <a:xfrm>
            <a:off x="550127" y="1676400"/>
            <a:ext cx="7772400" cy="41148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buFont typeface="Wingdings" pitchFamily="2" charset="2"/>
              <a:buChar char="n"/>
            </a:pPr>
            <a:r>
              <a:rPr lang="en-US" altLang="en-US" sz="2800" b="1" dirty="0">
                <a:latin typeface="Calibri" pitchFamily="34" charset="0"/>
              </a:rPr>
              <a:t>Start on time, end on time</a:t>
            </a:r>
          </a:p>
          <a:p>
            <a:pPr marL="342900" indent="-342900" eaLnBrk="1" hangingPunct="1">
              <a:spcBef>
                <a:spcPct val="20000"/>
              </a:spcBef>
              <a:buClr>
                <a:srgbClr val="80B16F"/>
              </a:buClr>
              <a:buSzPct val="80000"/>
              <a:buFont typeface="Wingdings" pitchFamily="2" charset="2"/>
              <a:buChar char="n"/>
            </a:pPr>
            <a:r>
              <a:rPr lang="en-US" altLang="en-US" sz="2800" b="1" dirty="0">
                <a:latin typeface="Calibri" pitchFamily="34" charset="0"/>
              </a:rPr>
              <a:t>Electronics use – only by exception (isn’t it surprising?)</a:t>
            </a:r>
          </a:p>
          <a:p>
            <a:pPr marL="342900" indent="-342900" eaLnBrk="1" hangingPunct="1">
              <a:spcBef>
                <a:spcPct val="20000"/>
              </a:spcBef>
              <a:buClr>
                <a:srgbClr val="80B16F"/>
              </a:buClr>
              <a:buSzPct val="80000"/>
              <a:buFont typeface="Wingdings" pitchFamily="2" charset="2"/>
              <a:buChar char="n"/>
            </a:pPr>
            <a:r>
              <a:rPr lang="en-US" altLang="en-US" sz="2800" b="1" dirty="0">
                <a:latin typeface="Calibri" pitchFamily="34" charset="0"/>
              </a:rPr>
              <a:t>One conversation at a time</a:t>
            </a:r>
          </a:p>
          <a:p>
            <a:pPr marL="342900" indent="-342900" eaLnBrk="1" hangingPunct="1">
              <a:spcBef>
                <a:spcPct val="20000"/>
              </a:spcBef>
              <a:buClr>
                <a:srgbClr val="80B16F"/>
              </a:buClr>
              <a:buSzPct val="80000"/>
              <a:buFont typeface="Wingdings" pitchFamily="2" charset="2"/>
              <a:buChar char="n"/>
            </a:pPr>
            <a:r>
              <a:rPr lang="en-US" altLang="en-US" sz="2800" b="1" dirty="0">
                <a:latin typeface="Calibri" pitchFamily="34" charset="0"/>
              </a:rPr>
              <a:t>No cell phones, please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525966" y="1219200"/>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800" b="1" dirty="0">
                <a:latin typeface="Calibri" pitchFamily="34" charset="0"/>
              </a:rPr>
              <a:t>Product Backlog:</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Defined by Product Owner/Team</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Prioritized by Product Owner</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Reviewed and re-prioritized before project starts and before each Sprint</a:t>
            </a: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Tx/>
              <a:buChar char="-"/>
            </a:pPr>
            <a:endParaRPr lang="en-US" altLang="en-US" sz="2800" b="1" dirty="0">
              <a:latin typeface="Calibri" pitchFamily="34" charset="0"/>
            </a:endParaRPr>
          </a:p>
        </p:txBody>
      </p:sp>
      <p:sp>
        <p:nvSpPr>
          <p:cNvPr id="25603"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4" name="Straight Connector 3"/>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25605" name="Picture 3"/>
          <p:cNvPicPr>
            <a:picLocks noChangeAspect="1" noChangeArrowheads="1"/>
          </p:cNvPicPr>
          <p:nvPr/>
        </p:nvPicPr>
        <p:blipFill>
          <a:blip r:embed="rId2" cstate="print"/>
          <a:srcRect/>
          <a:stretch>
            <a:fillRect/>
          </a:stretch>
        </p:blipFill>
        <p:spPr bwMode="auto">
          <a:xfrm>
            <a:off x="3886200" y="3581400"/>
            <a:ext cx="2235200" cy="29146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381000" y="1333501"/>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800" b="1" dirty="0">
                <a:latin typeface="Calibri" pitchFamily="34" charset="0"/>
              </a:rPr>
              <a:t>Sprint Backlog:</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Defined/Prioritized by Product Owner/Team</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List of items to be done within next sprint</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Each feature is broken down into tasks</a:t>
            </a:r>
          </a:p>
          <a:p>
            <a:pPr marL="971550" lvl="1"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Each task is 4-16 </a:t>
            </a:r>
            <a:r>
              <a:rPr lang="en-US" altLang="en-US" sz="2400" b="1" dirty="0" err="1">
                <a:latin typeface="Calibri" pitchFamily="34" charset="0"/>
              </a:rPr>
              <a:t>hrs</a:t>
            </a:r>
            <a:r>
              <a:rPr lang="en-US" altLang="en-US" sz="2400" b="1" dirty="0">
                <a:latin typeface="Calibri" pitchFamily="34" charset="0"/>
              </a:rPr>
              <a:t> of work</a:t>
            </a: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Tx/>
              <a:buChar char="-"/>
            </a:pPr>
            <a:endParaRPr lang="en-US" altLang="en-US" sz="2800" b="1" dirty="0">
              <a:latin typeface="Calibri" pitchFamily="34" charset="0"/>
            </a:endParaRPr>
          </a:p>
        </p:txBody>
      </p:sp>
      <p:sp>
        <p:nvSpPr>
          <p:cNvPr id="26627"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4" name="Straight Connector 3"/>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26629" name="Picture 2"/>
          <p:cNvPicPr>
            <a:picLocks noChangeAspect="1" noChangeArrowheads="1"/>
          </p:cNvPicPr>
          <p:nvPr/>
        </p:nvPicPr>
        <p:blipFill>
          <a:blip r:embed="rId2" cstate="print"/>
          <a:srcRect/>
          <a:stretch>
            <a:fillRect/>
          </a:stretch>
        </p:blipFill>
        <p:spPr bwMode="auto">
          <a:xfrm>
            <a:off x="4267200" y="3886200"/>
            <a:ext cx="1225550" cy="27527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527824" y="1219200"/>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800" b="1" dirty="0">
                <a:latin typeface="Calibri" pitchFamily="34" charset="0"/>
              </a:rPr>
              <a:t>Burn Down chart:</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Tracks the progress in labor or work units – done, total, left</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In class, we use topics/slides covered</a:t>
            </a: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Tx/>
              <a:buChar char="-"/>
            </a:pPr>
            <a:endParaRPr lang="en-US" altLang="en-US" sz="2800" b="1" dirty="0">
              <a:latin typeface="Calibri" pitchFamily="34" charset="0"/>
            </a:endParaRPr>
          </a:p>
        </p:txBody>
      </p:sp>
      <p:sp>
        <p:nvSpPr>
          <p:cNvPr id="27651"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4" name="Straight Connector 3"/>
          <p:cNvCxnSpPr/>
          <p:nvPr/>
        </p:nvCxnSpPr>
        <p:spPr bwMode="auto">
          <a:xfrm>
            <a:off x="4724400" y="762000"/>
            <a:ext cx="35814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graphicFrame>
        <p:nvGraphicFramePr>
          <p:cNvPr id="27653" name="Object 11"/>
          <p:cNvGraphicFramePr>
            <a:graphicFrameLocks noChangeAspect="1"/>
          </p:cNvGraphicFramePr>
          <p:nvPr/>
        </p:nvGraphicFramePr>
        <p:xfrm>
          <a:off x="3200400" y="3352800"/>
          <a:ext cx="4495800" cy="3027363"/>
        </p:xfrm>
        <a:graphic>
          <a:graphicData uri="http://schemas.openxmlformats.org/presentationml/2006/ole">
            <mc:AlternateContent xmlns:mc="http://schemas.openxmlformats.org/markup-compatibility/2006">
              <mc:Choice xmlns:v="urn:schemas-microsoft-com:vml" Requires="v">
                <p:oleObj spid="_x0000_s27656" name="Chart" r:id="rId3" imgW="5467485" imgH="3686243" progId="MSGraph.Chart.8">
                  <p:embed followColorScheme="full"/>
                </p:oleObj>
              </mc:Choice>
              <mc:Fallback>
                <p:oleObj name="Chart" r:id="rId3" imgW="5467485" imgH="3686243" progId="MSGraph.Chart.8">
                  <p:embed followColorScheme="full"/>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352800"/>
                        <a:ext cx="4495800" cy="302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381000" y="1219200"/>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400" b="1" dirty="0">
                <a:latin typeface="Calibri" pitchFamily="34" charset="0"/>
              </a:rPr>
              <a:t>Sprint Planning Meeting:</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Held at the beginning of the sprint (every 7-28 days)</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Select what work is to be done </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Prepare the Sprint Backlog that details the time it will take to do that work, with the entire team Identify and communicate how much of the work is likely to be done during the current sprint </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Eight hours limit </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(1st four hours) Product Owner + Team: dialog for prioritizing the Product Backlog</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(2nd four hours) Team only: hashing out a plan for the Sprint, resulting in the Sprint Backlog</a:t>
            </a: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Tx/>
              <a:buChar char="-"/>
            </a:pPr>
            <a:endParaRPr lang="en-US" altLang="en-US" sz="2400" b="1" dirty="0">
              <a:latin typeface="Calibri" pitchFamily="34" charset="0"/>
            </a:endParaRPr>
          </a:p>
        </p:txBody>
      </p:sp>
      <p:sp>
        <p:nvSpPr>
          <p:cNvPr id="28675"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7" name="Straight Connector 6"/>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533400" y="1219200"/>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800" b="1" dirty="0">
                <a:latin typeface="Calibri" pitchFamily="34" charset="0"/>
              </a:rPr>
              <a:t>Sprint Review Meeting:</a:t>
            </a:r>
          </a:p>
          <a:p>
            <a:pPr marL="514350" indent="-514350" eaLnBrk="1" hangingPunct="1">
              <a:spcBef>
                <a:spcPct val="20000"/>
              </a:spcBef>
              <a:buClr>
                <a:srgbClr val="80B16F"/>
              </a:buClr>
              <a:buSzPct val="80000"/>
            </a:pPr>
            <a:endParaRPr lang="en-US" altLang="en-US" sz="28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Held at the end of each Sprint cycle</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Review the work that was completed and not completed</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Present the completed work to the stakeholders (a.k.a. “the demo”)</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Incomplete work cannot be demonstrated</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Four hour time limit</a:t>
            </a: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514350" indent="-514350" eaLnBrk="1" hangingPunct="1">
              <a:spcBef>
                <a:spcPct val="20000"/>
              </a:spcBef>
              <a:buClr>
                <a:srgbClr val="80B16F"/>
              </a:buClr>
              <a:buSzPct val="80000"/>
              <a:buFontTx/>
              <a:buChar char="-"/>
            </a:pPr>
            <a:endParaRPr lang="en-US" altLang="en-US" sz="2800" b="1" dirty="0">
              <a:latin typeface="Calibri" pitchFamily="34" charset="0"/>
            </a:endParaRPr>
          </a:p>
        </p:txBody>
      </p:sp>
      <p:sp>
        <p:nvSpPr>
          <p:cNvPr id="29699"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7" name="Straight Connector 6"/>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685800" y="1371600"/>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800" b="1" dirty="0">
                <a:latin typeface="Calibri" pitchFamily="34" charset="0"/>
              </a:rPr>
              <a:t>Sprint Retrospective:</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Held at the end of each Sprint cycle</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All team members reflect on the past Sprint</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Make continuous process improvements</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Two main questions are asked in the sprint retrospective: </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What went well during the sprint? </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What could be improved in the next sprint?</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 Three hours limit</a:t>
            </a: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Tx/>
              <a:buChar char="-"/>
            </a:pPr>
            <a:endParaRPr lang="en-US" altLang="en-US" sz="2800" b="1" dirty="0">
              <a:latin typeface="Calibri" pitchFamily="34" charset="0"/>
            </a:endParaRPr>
          </a:p>
        </p:txBody>
      </p:sp>
      <p:sp>
        <p:nvSpPr>
          <p:cNvPr id="30723"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4" name="Straight Connector 3"/>
          <p:cNvCxnSpPr/>
          <p:nvPr/>
        </p:nvCxnSpPr>
        <p:spPr bwMode="auto">
          <a:xfrm>
            <a:off x="4876800" y="762000"/>
            <a:ext cx="3429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1219200"/>
            <a:ext cx="7772400" cy="4495800"/>
          </a:xfrm>
          <a:prstGeom prst="rect">
            <a:avLst/>
          </a:prstGeom>
          <a:noFill/>
          <a:ln w="9525">
            <a:noFill/>
            <a:miter lim="800000"/>
            <a:headEnd/>
            <a:tailEnd/>
          </a:ln>
        </p:spPr>
        <p:txBody>
          <a:bodyPr/>
          <a:lstStyle/>
          <a:p>
            <a:pPr marL="514350" indent="-514350" eaLnBrk="1" fontAlgn="auto" hangingPunct="1">
              <a:spcBef>
                <a:spcPct val="20000"/>
              </a:spcBef>
              <a:spcAft>
                <a:spcPts val="0"/>
              </a:spcAft>
              <a:buClr>
                <a:srgbClr val="80B16F"/>
              </a:buClr>
              <a:buSzPct val="80000"/>
              <a:defRPr/>
            </a:pPr>
            <a:r>
              <a:rPr lang="en-US" sz="2800" b="1" dirty="0">
                <a:latin typeface="Calibri" pitchFamily="34" charset="0"/>
              </a:rPr>
              <a:t>Daily Scrum/Standup:</a:t>
            </a:r>
          </a:p>
          <a:p>
            <a:pPr marL="342900" indent="-342900" eaLnBrk="1" fontAlgn="auto" hangingPunct="1">
              <a:spcBef>
                <a:spcPct val="20000"/>
              </a:spcBef>
              <a:spcAft>
                <a:spcPts val="0"/>
              </a:spcAft>
              <a:buClr>
                <a:srgbClr val="80B16F"/>
              </a:buClr>
              <a:buSzPct val="80000"/>
              <a:buFont typeface="Wingdings" pitchFamily="2" charset="2"/>
              <a:buChar char="§"/>
              <a:defRPr/>
            </a:pPr>
            <a:r>
              <a:rPr lang="en-US" sz="2000" b="1" dirty="0">
                <a:latin typeface="Calibri" pitchFamily="34" charset="0"/>
              </a:rPr>
              <a:t>Held daily, </a:t>
            </a:r>
            <a:r>
              <a:rPr lang="en-US" sz="2000" b="1" dirty="0">
                <a:latin typeface="+mn-lt"/>
              </a:rPr>
              <a:t>same location and same time every day</a:t>
            </a:r>
          </a:p>
          <a:p>
            <a:pPr marL="342900" indent="-342900" eaLnBrk="1" fontAlgn="auto" hangingPunct="1">
              <a:spcBef>
                <a:spcPct val="20000"/>
              </a:spcBef>
              <a:spcAft>
                <a:spcPts val="0"/>
              </a:spcAft>
              <a:buClr>
                <a:srgbClr val="80B16F"/>
              </a:buClr>
              <a:buSzPct val="80000"/>
              <a:buFont typeface="Wingdings" pitchFamily="2" charset="2"/>
              <a:buChar char="§"/>
              <a:defRPr/>
            </a:pPr>
            <a:r>
              <a:rPr lang="en-US" sz="2000" b="1" dirty="0">
                <a:latin typeface="+mn-lt"/>
              </a:rPr>
              <a:t>The meeting starts precisely on time.</a:t>
            </a:r>
          </a:p>
          <a:p>
            <a:pPr marL="342900" indent="-342900" eaLnBrk="1" fontAlgn="auto" hangingPunct="1">
              <a:spcBef>
                <a:spcPct val="20000"/>
              </a:spcBef>
              <a:spcAft>
                <a:spcPts val="0"/>
              </a:spcAft>
              <a:buClr>
                <a:srgbClr val="80B16F"/>
              </a:buClr>
              <a:buSzPct val="80000"/>
              <a:buFont typeface="Wingdings" pitchFamily="2" charset="2"/>
              <a:buChar char="§"/>
              <a:defRPr/>
            </a:pPr>
            <a:r>
              <a:rPr lang="en-US" sz="2000" b="1" dirty="0">
                <a:latin typeface="+mn-lt"/>
              </a:rPr>
              <a:t>All are welcome, but normally only the core roles speak</a:t>
            </a:r>
          </a:p>
          <a:p>
            <a:pPr marL="342900" indent="-342900" eaLnBrk="1" fontAlgn="auto" hangingPunct="1">
              <a:spcBef>
                <a:spcPct val="20000"/>
              </a:spcBef>
              <a:spcAft>
                <a:spcPts val="0"/>
              </a:spcAft>
              <a:buClr>
                <a:srgbClr val="80B16F"/>
              </a:buClr>
              <a:buSzPct val="80000"/>
              <a:buFont typeface="Wingdings" pitchFamily="2" charset="2"/>
              <a:buChar char="§"/>
              <a:defRPr/>
            </a:pPr>
            <a:r>
              <a:rPr lang="en-US" sz="2000" b="1" dirty="0">
                <a:latin typeface="+mn-lt"/>
              </a:rPr>
              <a:t>The meeting is </a:t>
            </a:r>
            <a:r>
              <a:rPr lang="en-US" sz="2000" b="1" dirty="0" err="1">
                <a:latin typeface="+mn-lt"/>
              </a:rPr>
              <a:t>timeboxed</a:t>
            </a:r>
            <a:r>
              <a:rPr lang="en-US" sz="2000" b="1" dirty="0">
                <a:latin typeface="+mn-lt"/>
              </a:rPr>
              <a:t> to 15 minutes</a:t>
            </a:r>
          </a:p>
          <a:p>
            <a:pPr marL="342900" indent="-342900" eaLnBrk="1" fontAlgn="auto" hangingPunct="1">
              <a:spcBef>
                <a:spcPct val="20000"/>
              </a:spcBef>
              <a:spcAft>
                <a:spcPts val="0"/>
              </a:spcAft>
              <a:buClr>
                <a:srgbClr val="80B16F"/>
              </a:buClr>
              <a:buSzPct val="80000"/>
              <a:buFont typeface="Wingdings" pitchFamily="2" charset="2"/>
              <a:buChar char="§"/>
              <a:defRPr/>
            </a:pPr>
            <a:r>
              <a:rPr lang="en-US" sz="2000" b="1" dirty="0">
                <a:latin typeface="+mn-lt"/>
              </a:rPr>
              <a:t>Each team member answers three questions:</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000" b="1" dirty="0">
                <a:latin typeface="+mn-lt"/>
              </a:rPr>
              <a:t>What have you done since yesterday?</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000" b="1" dirty="0">
                <a:latin typeface="+mn-lt"/>
              </a:rPr>
              <a:t>What are you planning to do today?</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000" b="1" dirty="0">
                <a:latin typeface="+mn-lt"/>
              </a:rPr>
              <a:t>Any impediments/stumbling blocks?</a:t>
            </a:r>
          </a:p>
          <a:p>
            <a:pPr marL="342900" indent="-342900" eaLnBrk="1" fontAlgn="auto" hangingPunct="1">
              <a:spcBef>
                <a:spcPct val="20000"/>
              </a:spcBef>
              <a:spcAft>
                <a:spcPts val="0"/>
              </a:spcAft>
              <a:buClr>
                <a:srgbClr val="80B16F"/>
              </a:buClr>
              <a:buSzPct val="80000"/>
              <a:buFont typeface="Wingdings" pitchFamily="2" charset="2"/>
              <a:buChar char="§"/>
              <a:defRPr/>
            </a:pPr>
            <a:r>
              <a:rPr lang="en-US" sz="2000" b="1" dirty="0">
                <a:latin typeface="+mn-lt"/>
              </a:rPr>
              <a:t>Scrum Master facilitates resolution of impediments, although the resolution should occur outside the Daily Scrum itself to keep it under 15 minutes.</a:t>
            </a:r>
          </a:p>
          <a:p>
            <a:pPr marL="342900" indent="-342900" eaLnBrk="1" fontAlgn="auto" hangingPunct="1">
              <a:spcBef>
                <a:spcPct val="20000"/>
              </a:spcBef>
              <a:spcAft>
                <a:spcPts val="0"/>
              </a:spcAft>
              <a:buClr>
                <a:srgbClr val="80B16F"/>
              </a:buClr>
              <a:buSzPct val="80000"/>
              <a:buFontTx/>
              <a:buChar char="-"/>
              <a:defRPr/>
            </a:pPr>
            <a:endParaRPr lang="en-US" sz="2800" b="1" dirty="0">
              <a:latin typeface="Calibri" pitchFamily="34" charset="0"/>
            </a:endParaRPr>
          </a:p>
        </p:txBody>
      </p:sp>
      <p:sp>
        <p:nvSpPr>
          <p:cNvPr id="31747"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4" name="Straight Connector 3"/>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609600" y="1219200"/>
            <a:ext cx="60960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400" b="1" dirty="0">
                <a:latin typeface="Calibri" pitchFamily="34" charset="0"/>
              </a:rPr>
              <a:t>Definition of DONE (DoD):</a:t>
            </a:r>
          </a:p>
          <a:p>
            <a:pPr marL="514350" indent="-514350" eaLnBrk="1" hangingPunct="1">
              <a:spcBef>
                <a:spcPct val="20000"/>
              </a:spcBef>
              <a:buClr>
                <a:srgbClr val="80B16F"/>
              </a:buClr>
              <a:buSzPct val="80000"/>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What “Done” means should be defined BEFORE Sprint starts</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Individual for each Sprint team</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All Sprint team members should agree</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Cannot be changed once Sprint starts</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Should be concrete and measurable</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Defines deliverables for each Product Backlog item</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“Sashimi” – a report that something is DONE.</a:t>
            </a:r>
          </a:p>
          <a:p>
            <a:pPr marL="514350" indent="-514350" eaLnBrk="1" hangingPunct="1">
              <a:spcBef>
                <a:spcPct val="20000"/>
              </a:spcBef>
              <a:buClr>
                <a:srgbClr val="80B16F"/>
              </a:buClr>
              <a:buSzPct val="80000"/>
              <a:buFontTx/>
              <a:buChar char="-"/>
            </a:pPr>
            <a:endParaRPr lang="en-US" altLang="en-US" sz="2400" b="1" dirty="0">
              <a:latin typeface="Calibri" pitchFamily="34" charset="0"/>
            </a:endParaRPr>
          </a:p>
        </p:txBody>
      </p:sp>
      <p:sp>
        <p:nvSpPr>
          <p:cNvPr id="32771"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4" name="Straight Connector 3"/>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32773" name="Picture 2"/>
          <p:cNvPicPr>
            <a:picLocks noChangeAspect="1" noChangeArrowheads="1"/>
          </p:cNvPicPr>
          <p:nvPr/>
        </p:nvPicPr>
        <p:blipFill>
          <a:blip r:embed="rId2" cstate="print"/>
          <a:srcRect/>
          <a:stretch>
            <a:fillRect/>
          </a:stretch>
        </p:blipFill>
        <p:spPr bwMode="auto">
          <a:xfrm>
            <a:off x="6934200" y="3124200"/>
            <a:ext cx="981075" cy="30670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533400" y="1371600"/>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800" b="1" dirty="0">
                <a:latin typeface="Calibri" pitchFamily="34" charset="0"/>
              </a:rPr>
              <a:t>Sprint results:</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If at the Sprint Review Meeting the acceptance criteria of “Done” are not met – the item(s) is NOT DONE and Sprint failed.</a:t>
            </a: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There are no “Partially Done” Sprints.</a:t>
            </a:r>
          </a:p>
          <a:p>
            <a:pPr marL="514350" indent="-514350" eaLnBrk="1" hangingPunct="1">
              <a:spcBef>
                <a:spcPct val="20000"/>
              </a:spcBef>
              <a:buClr>
                <a:srgbClr val="80B16F"/>
              </a:buClr>
              <a:buSzPct val="80000"/>
              <a:buFontTx/>
              <a:buChar char="-"/>
            </a:pPr>
            <a:endParaRPr lang="en-US" altLang="en-US" sz="2400" b="1" dirty="0">
              <a:latin typeface="Calibri" pitchFamily="34" charset="0"/>
            </a:endParaRPr>
          </a:p>
        </p:txBody>
      </p:sp>
      <p:sp>
        <p:nvSpPr>
          <p:cNvPr id="33795"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4" name="Straight Connector 3"/>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33797" name="Picture 2"/>
          <p:cNvPicPr>
            <a:picLocks noChangeAspect="1" noChangeArrowheads="1"/>
          </p:cNvPicPr>
          <p:nvPr/>
        </p:nvPicPr>
        <p:blipFill>
          <a:blip r:embed="rId2" cstate="print"/>
          <a:srcRect/>
          <a:stretch>
            <a:fillRect/>
          </a:stretch>
        </p:blipFill>
        <p:spPr bwMode="auto">
          <a:xfrm>
            <a:off x="3657600" y="3200400"/>
            <a:ext cx="2286000" cy="2286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533400" y="1371600"/>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800" b="1" dirty="0">
                <a:latin typeface="Calibri" pitchFamily="34" charset="0"/>
              </a:rPr>
              <a:t>Abnormally terminated Sprint:</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The Product Owner can cancel a Sprint if necessary with input from the team, scrum master or management. </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Management may wish to cancel a sprint if external circumstances negate the value of the sprint goal. </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If a sprint is abnormally terminated, the next step is to conduct a new Sprint planning meeting, where the reason for the termination is reviewed.</a:t>
            </a:r>
          </a:p>
        </p:txBody>
      </p:sp>
      <p:sp>
        <p:nvSpPr>
          <p:cNvPr id="34819"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4" name="Straight Connector 3"/>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219200" y="1752600"/>
            <a:ext cx="7772400" cy="45720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800" b="1" dirty="0">
                <a:latin typeface="Calibri" pitchFamily="34" charset="0"/>
              </a:rPr>
              <a:t>Different names…</a:t>
            </a:r>
          </a:p>
          <a:p>
            <a:pPr marL="342900" indent="-342900" eaLnBrk="1" hangingPunct="1">
              <a:spcBef>
                <a:spcPct val="20000"/>
              </a:spcBef>
              <a:buClr>
                <a:srgbClr val="80B16F"/>
              </a:buClr>
              <a:buSzPct val="80000"/>
              <a:buFont typeface="Wingdings" pitchFamily="2" charset="2"/>
              <a:buChar char="n"/>
            </a:pPr>
            <a:endParaRPr lang="en-US" altLang="en-US" sz="2800" b="1" dirty="0">
              <a:latin typeface="Calibri" pitchFamily="34" charset="0"/>
            </a:endParaRPr>
          </a:p>
          <a:p>
            <a:pPr marL="742950" lvl="1" indent="-285750" eaLnBrk="1" hangingPunct="1">
              <a:spcBef>
                <a:spcPct val="20000"/>
              </a:spcBef>
              <a:buClr>
                <a:srgbClr val="80B16F"/>
              </a:buClr>
              <a:buSzPct val="80000"/>
              <a:buFont typeface="Wingdings" pitchFamily="2" charset="2"/>
              <a:buChar char="§"/>
            </a:pPr>
            <a:r>
              <a:rPr lang="en-US" altLang="en-US" sz="2800" b="1" dirty="0">
                <a:latin typeface="Calibri" pitchFamily="34" charset="0"/>
              </a:rPr>
              <a:t>SCRUM</a:t>
            </a:r>
          </a:p>
          <a:p>
            <a:pPr marL="742950" lvl="1" indent="-285750" eaLnBrk="1" hangingPunct="1">
              <a:spcBef>
                <a:spcPct val="20000"/>
              </a:spcBef>
              <a:buClr>
                <a:srgbClr val="80B16F"/>
              </a:buClr>
              <a:buSzPct val="80000"/>
              <a:buFont typeface="Wingdings" pitchFamily="2" charset="2"/>
              <a:buChar char="§"/>
            </a:pPr>
            <a:r>
              <a:rPr lang="en-US" altLang="en-US" sz="2800" b="1" dirty="0">
                <a:latin typeface="Calibri" pitchFamily="34" charset="0"/>
              </a:rPr>
              <a:t>XP (extreme programming)</a:t>
            </a:r>
          </a:p>
          <a:p>
            <a:pPr marL="742950" lvl="1" indent="-285750" eaLnBrk="1" hangingPunct="1">
              <a:spcBef>
                <a:spcPct val="20000"/>
              </a:spcBef>
              <a:buClr>
                <a:srgbClr val="80B16F"/>
              </a:buClr>
              <a:buSzPct val="80000"/>
              <a:buFont typeface="Wingdings" pitchFamily="2" charset="2"/>
              <a:buChar char="§"/>
            </a:pPr>
            <a:r>
              <a:rPr lang="en-US" altLang="en-US" sz="2800" b="1" dirty="0">
                <a:latin typeface="Calibri" pitchFamily="34" charset="0"/>
              </a:rPr>
              <a:t>Lean development</a:t>
            </a:r>
          </a:p>
          <a:p>
            <a:pPr marL="742950" lvl="1" indent="-28575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p:txBody>
      </p:sp>
      <p:sp>
        <p:nvSpPr>
          <p:cNvPr id="8195" name="Rectangle 2"/>
          <p:cNvSpPr>
            <a:spLocks noChangeArrowheads="1"/>
          </p:cNvSpPr>
          <p:nvPr/>
        </p:nvSpPr>
        <p:spPr bwMode="auto">
          <a:xfrm>
            <a:off x="1173163" y="457200"/>
            <a:ext cx="6523037" cy="609600"/>
          </a:xfrm>
          <a:prstGeom prst="rect">
            <a:avLst/>
          </a:prstGeom>
          <a:noFill/>
          <a:ln w="9525">
            <a:noFill/>
            <a:miter lim="800000"/>
            <a:headEnd/>
            <a:tailEnd/>
          </a:ln>
        </p:spPr>
        <p:txBody>
          <a:bodyPr anchor="ctr"/>
          <a:lstStyle/>
          <a:p>
            <a:pPr marL="342900" indent="-342900" eaLnBrk="1" hangingPunct="1">
              <a:spcBef>
                <a:spcPct val="20000"/>
              </a:spcBef>
              <a:buClr>
                <a:srgbClr val="80B16F"/>
              </a:buClr>
              <a:buSzPct val="80000"/>
            </a:pPr>
            <a:r>
              <a:rPr lang="en-US" altLang="en-US" sz="3200">
                <a:solidFill>
                  <a:srgbClr val="80B16F"/>
                </a:solidFill>
                <a:latin typeface="Calibri" pitchFamily="34" charset="0"/>
              </a:rPr>
              <a:t>Agile Software Engineering</a:t>
            </a:r>
          </a:p>
        </p:txBody>
      </p:sp>
      <p:cxnSp>
        <p:nvCxnSpPr>
          <p:cNvPr id="3" name="Straight Connector 2"/>
          <p:cNvCxnSpPr/>
          <p:nvPr/>
        </p:nvCxnSpPr>
        <p:spPr bwMode="auto">
          <a:xfrm>
            <a:off x="6324600" y="762000"/>
            <a:ext cx="1981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453483" y="1447800"/>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altLang="en-US" sz="2800" b="1" dirty="0">
                <a:latin typeface="Calibri" pitchFamily="34" charset="0"/>
              </a:rPr>
              <a:t>Inside the Sprint:</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The development/testing done by delivery team </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Daily scrums held to report progress/impediments</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Product owner monitors the progress and backlog priorities</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Scrum Master facilitates everything</a:t>
            </a:r>
          </a:p>
          <a:p>
            <a:pPr marL="514350" indent="-514350" eaLnBrk="1" hangingPunct="1">
              <a:spcBef>
                <a:spcPct val="20000"/>
              </a:spcBef>
              <a:buClr>
                <a:srgbClr val="80B16F"/>
              </a:buClr>
              <a:buSzPct val="80000"/>
              <a:buFont typeface="Wingdings" pitchFamily="2" charset="2"/>
              <a:buChar char="§"/>
            </a:pPr>
            <a:r>
              <a:rPr lang="en-US" altLang="en-US" sz="2400" b="1" dirty="0">
                <a:latin typeface="Calibri" pitchFamily="34" charset="0"/>
              </a:rPr>
              <a:t>Days are busy!</a:t>
            </a:r>
          </a:p>
        </p:txBody>
      </p:sp>
      <p:sp>
        <p:nvSpPr>
          <p:cNvPr id="35843"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4" name="Straight Connector 3"/>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35845" name="Picture 2" descr="C:\Program Files\Microsoft Office\MEDIA\CAGCAT10\j0149481.wmf"/>
          <p:cNvPicPr>
            <a:picLocks noChangeAspect="1" noChangeArrowheads="1"/>
          </p:cNvPicPr>
          <p:nvPr/>
        </p:nvPicPr>
        <p:blipFill>
          <a:blip r:embed="rId2" cstate="print"/>
          <a:srcRect/>
          <a:stretch>
            <a:fillRect/>
          </a:stretch>
        </p:blipFill>
        <p:spPr bwMode="auto">
          <a:xfrm>
            <a:off x="4724400" y="4572000"/>
            <a:ext cx="3505200" cy="217963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143000" y="1219200"/>
            <a:ext cx="7772400" cy="4495800"/>
          </a:xfrm>
          <a:prstGeom prst="rect">
            <a:avLst/>
          </a:prstGeom>
          <a:noFill/>
          <a:ln w="9525">
            <a:noFill/>
            <a:miter lim="800000"/>
            <a:headEnd/>
            <a:tailEnd/>
          </a:ln>
        </p:spPr>
        <p:txBody>
          <a:bodyPr/>
          <a:lstStyle/>
          <a:p>
            <a:pPr marL="514350" indent="-514350" eaLnBrk="1" hangingPunct="1">
              <a:spcBef>
                <a:spcPct val="20000"/>
              </a:spcBef>
              <a:buClr>
                <a:srgbClr val="80B16F"/>
              </a:buClr>
              <a:buSzPct val="80000"/>
            </a:pPr>
            <a:r>
              <a:rPr lang="en-US" sz="2800" b="1"/>
              <a:t>Sprint at a glance:</a:t>
            </a:r>
          </a:p>
        </p:txBody>
      </p:sp>
      <p:sp>
        <p:nvSpPr>
          <p:cNvPr id="36867"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Process</a:t>
            </a:r>
          </a:p>
        </p:txBody>
      </p:sp>
      <p:cxnSp>
        <p:nvCxnSpPr>
          <p:cNvPr id="4" name="Straight Connector 3"/>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36869" name="Picture 2"/>
          <p:cNvPicPr>
            <a:picLocks noChangeAspect="1" noChangeArrowheads="1"/>
          </p:cNvPicPr>
          <p:nvPr/>
        </p:nvPicPr>
        <p:blipFill>
          <a:blip r:embed="rId2" cstate="print"/>
          <a:srcRect/>
          <a:stretch>
            <a:fillRect/>
          </a:stretch>
        </p:blipFill>
        <p:spPr bwMode="auto">
          <a:xfrm>
            <a:off x="1371600" y="1752600"/>
            <a:ext cx="4752975" cy="3067050"/>
          </a:xfrm>
          <a:prstGeom prst="rect">
            <a:avLst/>
          </a:prstGeom>
          <a:noFill/>
          <a:ln w="9525">
            <a:noFill/>
            <a:miter lim="800000"/>
            <a:headEnd/>
            <a:tailEnd/>
          </a:ln>
        </p:spPr>
      </p:pic>
      <p:pic>
        <p:nvPicPr>
          <p:cNvPr id="36870" name="Picture 3"/>
          <p:cNvPicPr>
            <a:picLocks noChangeAspect="1" noChangeArrowheads="1"/>
          </p:cNvPicPr>
          <p:nvPr/>
        </p:nvPicPr>
        <p:blipFill>
          <a:blip r:embed="rId3" cstate="print"/>
          <a:srcRect/>
          <a:stretch>
            <a:fillRect/>
          </a:stretch>
        </p:blipFill>
        <p:spPr bwMode="auto">
          <a:xfrm>
            <a:off x="4267200" y="3429000"/>
            <a:ext cx="3733800" cy="27606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a:t>
            </a:r>
          </a:p>
        </p:txBody>
      </p:sp>
      <p:cxnSp>
        <p:nvCxnSpPr>
          <p:cNvPr id="3" name="Straight Connector 2"/>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56324" name="Rectangle 4"/>
          <p:cNvSpPr>
            <a:spLocks noChangeArrowheads="1"/>
          </p:cNvSpPr>
          <p:nvPr/>
        </p:nvSpPr>
        <p:spPr bwMode="auto">
          <a:xfrm>
            <a:off x="1219200" y="1524000"/>
            <a:ext cx="7772400" cy="17526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buFont typeface="Wingdings" pitchFamily="2" charset="2"/>
              <a:buChar char="§"/>
            </a:pPr>
            <a:r>
              <a:rPr lang="en-US" altLang="en-US" sz="2800" b="1">
                <a:latin typeface="Calibri" pitchFamily="34" charset="0"/>
              </a:rPr>
              <a:t>Run one Sprint for a project:</a:t>
            </a:r>
          </a:p>
          <a:p>
            <a:pPr marL="342900" indent="-342900" algn="ctr" eaLnBrk="1" hangingPunct="1">
              <a:spcBef>
                <a:spcPct val="20000"/>
              </a:spcBef>
              <a:buClr>
                <a:srgbClr val="80B16F"/>
              </a:buClr>
              <a:buSzPct val="80000"/>
            </a:pPr>
            <a:r>
              <a:rPr lang="en-US" altLang="en-US" sz="2800" b="1" i="1">
                <a:latin typeface="Calibri" pitchFamily="34" charset="0"/>
              </a:rPr>
              <a:t>Website “How to decorate a House for Halloween”</a:t>
            </a:r>
          </a:p>
          <a:p>
            <a:pPr marL="342900" indent="-342900" algn="ctr" eaLnBrk="1" hangingPunct="1">
              <a:spcBef>
                <a:spcPct val="20000"/>
              </a:spcBef>
              <a:buClr>
                <a:srgbClr val="80B16F"/>
              </a:buClr>
              <a:buSzPct val="80000"/>
            </a:pPr>
            <a:r>
              <a:rPr lang="en-US" altLang="en-US" sz="2800" b="1" i="1">
                <a:latin typeface="Calibri" pitchFamily="34" charset="0"/>
              </a:rPr>
              <a:t>Site is informational, we are not selling anything!</a:t>
            </a:r>
          </a:p>
          <a:p>
            <a:pPr marL="800100" lvl="1"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p:txBody>
      </p:sp>
      <p:pic>
        <p:nvPicPr>
          <p:cNvPr id="56325" name="Picture 9" descr="http://brandthunder.com/wp/wp-content/uploads/2012/10/halloween-desktop-themes.jpeg"/>
          <p:cNvPicPr>
            <a:picLocks noChangeAspect="1" noChangeArrowheads="1"/>
          </p:cNvPicPr>
          <p:nvPr/>
        </p:nvPicPr>
        <p:blipFill>
          <a:blip r:embed="rId2" cstate="print"/>
          <a:srcRect/>
          <a:stretch>
            <a:fillRect/>
          </a:stretch>
        </p:blipFill>
        <p:spPr bwMode="auto">
          <a:xfrm>
            <a:off x="1295400" y="3352800"/>
            <a:ext cx="2540000" cy="1905000"/>
          </a:xfrm>
          <a:prstGeom prst="rect">
            <a:avLst/>
          </a:prstGeom>
          <a:noFill/>
          <a:ln w="9525">
            <a:noFill/>
            <a:miter lim="800000"/>
            <a:headEnd/>
            <a:tailEnd/>
          </a:ln>
        </p:spPr>
      </p:pic>
      <p:pic>
        <p:nvPicPr>
          <p:cNvPr id="56326" name="Picture 11" descr="https://encrypted-tbn0.gstatic.com/images?q=tbn:ANd9GcRT5LOyaXeBrsPod9h5rVhEQK3ZJeEwsU4NBOGowe8WdiRaniQr2w"/>
          <p:cNvPicPr>
            <a:picLocks noChangeAspect="1" noChangeArrowheads="1"/>
          </p:cNvPicPr>
          <p:nvPr/>
        </p:nvPicPr>
        <p:blipFill>
          <a:blip r:embed="rId3" cstate="print"/>
          <a:srcRect/>
          <a:stretch>
            <a:fillRect/>
          </a:stretch>
        </p:blipFill>
        <p:spPr bwMode="auto">
          <a:xfrm>
            <a:off x="4114800" y="4191000"/>
            <a:ext cx="1962150" cy="2324100"/>
          </a:xfrm>
          <a:prstGeom prst="rect">
            <a:avLst/>
          </a:prstGeom>
          <a:noFill/>
          <a:ln w="9525">
            <a:noFill/>
            <a:miter lim="800000"/>
            <a:headEnd/>
            <a:tailEnd/>
          </a:ln>
        </p:spPr>
      </p:pic>
      <p:pic>
        <p:nvPicPr>
          <p:cNvPr id="56327" name="Picture 13" descr="https://encrypted-tbn2.gstatic.com/images?q=tbn:ANd9GcTglqcpsxv_Zcnmk5eJ5-TQCB6sANdj4aJh6JZwFDXQQOLkyzCp"/>
          <p:cNvPicPr>
            <a:picLocks noChangeAspect="1" noChangeArrowheads="1"/>
          </p:cNvPicPr>
          <p:nvPr/>
        </p:nvPicPr>
        <p:blipFill>
          <a:blip r:embed="rId4" cstate="print"/>
          <a:srcRect/>
          <a:stretch>
            <a:fillRect/>
          </a:stretch>
        </p:blipFill>
        <p:spPr bwMode="auto">
          <a:xfrm>
            <a:off x="6324600" y="3657600"/>
            <a:ext cx="2466975" cy="1847850"/>
          </a:xfrm>
          <a:prstGeom prst="rect">
            <a:avLst/>
          </a:prstGeom>
          <a:noFill/>
          <a:ln w="9525">
            <a:noFill/>
            <a:miter lim="800000"/>
            <a:headEnd/>
            <a:tailEnd/>
          </a:ln>
        </p:spPr>
      </p:pic>
    </p:spTree>
    <p:extLst>
      <p:ext uri="{BB962C8B-B14F-4D97-AF65-F5344CB8AC3E}">
        <p14:creationId xmlns:p14="http://schemas.microsoft.com/office/powerpoint/2010/main" val="3753947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a:t>
            </a:r>
          </a:p>
        </p:txBody>
      </p:sp>
      <p:cxnSp>
        <p:nvCxnSpPr>
          <p:cNvPr id="7" name="Straight Connector 6"/>
          <p:cNvCxnSpPr/>
          <p:nvPr/>
        </p:nvCxnSpPr>
        <p:spPr bwMode="auto">
          <a:xfrm>
            <a:off x="4876800" y="762000"/>
            <a:ext cx="3429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8916" name="Rectangle 4"/>
          <p:cNvSpPr>
            <a:spLocks noChangeArrowheads="1"/>
          </p:cNvSpPr>
          <p:nvPr/>
        </p:nvSpPr>
        <p:spPr bwMode="auto">
          <a:xfrm>
            <a:off x="1219200" y="1524000"/>
            <a:ext cx="7772400" cy="48006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buFont typeface="Wingdings" pitchFamily="2" charset="2"/>
              <a:buChar char="§"/>
            </a:pPr>
            <a:r>
              <a:rPr lang="en-US" altLang="en-US" sz="2800" b="1">
                <a:latin typeface="Calibri" pitchFamily="34" charset="0"/>
              </a:rPr>
              <a:t>3-4 teams (5-9 people each)</a:t>
            </a:r>
          </a:p>
          <a:p>
            <a:pPr marL="342900"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a:p>
            <a:pPr marL="342900" indent="-342900" eaLnBrk="1" hangingPunct="1">
              <a:spcBef>
                <a:spcPct val="20000"/>
              </a:spcBef>
              <a:buClr>
                <a:srgbClr val="80B16F"/>
              </a:buClr>
              <a:buSzPct val="80000"/>
              <a:buFont typeface="Wingdings" pitchFamily="2" charset="2"/>
              <a:buChar char="§"/>
            </a:pPr>
            <a:r>
              <a:rPr lang="en-US" altLang="en-US" sz="2800" b="1">
                <a:latin typeface="Calibri" pitchFamily="34" charset="0"/>
              </a:rPr>
              <a:t>Within each team, define roles:</a:t>
            </a:r>
          </a:p>
          <a:p>
            <a:pPr marL="800100" lvl="1" indent="-342900" eaLnBrk="1" hangingPunct="1">
              <a:spcBef>
                <a:spcPct val="20000"/>
              </a:spcBef>
              <a:buClr>
                <a:srgbClr val="80B16F"/>
              </a:buClr>
              <a:buSzPct val="80000"/>
              <a:buFont typeface="Wingdings" pitchFamily="2" charset="2"/>
              <a:buChar char="§"/>
            </a:pPr>
            <a:r>
              <a:rPr lang="en-US" altLang="en-US" sz="2800" b="1" i="1">
                <a:latin typeface="Calibri" pitchFamily="34" charset="0"/>
              </a:rPr>
              <a:t>Scrum Master (1)</a:t>
            </a:r>
          </a:p>
          <a:p>
            <a:pPr marL="800100" lvl="1" indent="-342900" eaLnBrk="1" hangingPunct="1">
              <a:spcBef>
                <a:spcPct val="20000"/>
              </a:spcBef>
              <a:buClr>
                <a:srgbClr val="80B16F"/>
              </a:buClr>
              <a:buSzPct val="80000"/>
              <a:buFont typeface="Wingdings" pitchFamily="2" charset="2"/>
              <a:buChar char="§"/>
            </a:pPr>
            <a:r>
              <a:rPr lang="en-US" altLang="en-US" sz="2800" b="1" i="1">
                <a:latin typeface="Calibri" pitchFamily="34" charset="0"/>
              </a:rPr>
              <a:t>Product Owner (1)</a:t>
            </a:r>
          </a:p>
          <a:p>
            <a:pPr marL="800100" lvl="1" indent="-342900" eaLnBrk="1" hangingPunct="1">
              <a:spcBef>
                <a:spcPct val="20000"/>
              </a:spcBef>
              <a:buClr>
                <a:srgbClr val="80B16F"/>
              </a:buClr>
              <a:buSzPct val="80000"/>
              <a:buFont typeface="Wingdings" pitchFamily="2" charset="2"/>
              <a:buChar char="§"/>
            </a:pPr>
            <a:r>
              <a:rPr lang="en-US" altLang="en-US" sz="2800" b="1" i="1">
                <a:latin typeface="Calibri" pitchFamily="34" charset="0"/>
              </a:rPr>
              <a:t>Team (3-7)</a:t>
            </a:r>
          </a:p>
          <a:p>
            <a:pPr marL="800100" lvl="1"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 </a:t>
            </a:r>
          </a:p>
        </p:txBody>
      </p:sp>
      <p:cxnSp>
        <p:nvCxnSpPr>
          <p:cNvPr id="3" name="Straight Connector 2"/>
          <p:cNvCxnSpPr/>
          <p:nvPr/>
        </p:nvCxnSpPr>
        <p:spPr bwMode="auto">
          <a:xfrm>
            <a:off x="4876800" y="762000"/>
            <a:ext cx="3429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9940" name="Rectangle 4"/>
          <p:cNvSpPr>
            <a:spLocks noChangeArrowheads="1"/>
          </p:cNvSpPr>
          <p:nvPr/>
        </p:nvSpPr>
        <p:spPr bwMode="auto">
          <a:xfrm>
            <a:off x="550127" y="1371600"/>
            <a:ext cx="7772400" cy="49530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buFont typeface="Wingdings" pitchFamily="2" charset="2"/>
              <a:buChar char="§"/>
            </a:pPr>
            <a:r>
              <a:rPr lang="en-US" altLang="en-US" sz="2800" b="1" dirty="0">
                <a:latin typeface="Calibri" pitchFamily="34" charset="0"/>
              </a:rPr>
              <a:t>Select a page topic from Product backlog :</a:t>
            </a:r>
          </a:p>
          <a:p>
            <a:pPr marL="800100" lvl="1" indent="-342900" eaLnBrk="1" hangingPunct="1">
              <a:spcBef>
                <a:spcPct val="20000"/>
              </a:spcBef>
              <a:buClr>
                <a:srgbClr val="80B16F"/>
              </a:buClr>
              <a:buSzPct val="80000"/>
              <a:buFont typeface="Wingdings" pitchFamily="2" charset="2"/>
              <a:buChar char="§"/>
            </a:pPr>
            <a:r>
              <a:rPr lang="en-US" altLang="en-US" sz="2800" b="1" dirty="0">
                <a:latin typeface="Calibri" pitchFamily="34" charset="0"/>
              </a:rPr>
              <a:t>Decoration materials (types, colors, where to get the supplies)</a:t>
            </a:r>
          </a:p>
          <a:p>
            <a:pPr marL="800100" lvl="1" indent="-342900" eaLnBrk="1" hangingPunct="1">
              <a:spcBef>
                <a:spcPct val="20000"/>
              </a:spcBef>
              <a:buClr>
                <a:srgbClr val="80B16F"/>
              </a:buClr>
              <a:buSzPct val="80000"/>
              <a:buFont typeface="Wingdings" pitchFamily="2" charset="2"/>
              <a:buChar char="§"/>
            </a:pPr>
            <a:r>
              <a:rPr lang="en-US" altLang="en-US" sz="2800" b="1" dirty="0">
                <a:latin typeface="Calibri" pitchFamily="34" charset="0"/>
              </a:rPr>
              <a:t>Decorating with flowers</a:t>
            </a:r>
          </a:p>
          <a:p>
            <a:pPr marL="800100" lvl="1" indent="-342900" eaLnBrk="1" hangingPunct="1">
              <a:spcBef>
                <a:spcPct val="20000"/>
              </a:spcBef>
              <a:buClr>
                <a:srgbClr val="80B16F"/>
              </a:buClr>
              <a:buSzPct val="80000"/>
              <a:buFont typeface="Wingdings" pitchFamily="2" charset="2"/>
              <a:buChar char="§"/>
            </a:pPr>
            <a:r>
              <a:rPr lang="en-US" altLang="en-US" sz="2800" b="1" dirty="0">
                <a:latin typeface="Calibri" pitchFamily="34" charset="0"/>
              </a:rPr>
              <a:t>Decorating with lights and toys</a:t>
            </a:r>
          </a:p>
          <a:p>
            <a:pPr marL="800100" lvl="1" indent="-342900" eaLnBrk="1" hangingPunct="1">
              <a:spcBef>
                <a:spcPct val="20000"/>
              </a:spcBef>
              <a:buClr>
                <a:srgbClr val="80B16F"/>
              </a:buClr>
              <a:buSzPct val="80000"/>
              <a:buFont typeface="Wingdings" pitchFamily="2" charset="2"/>
              <a:buChar char="§"/>
            </a:pPr>
            <a:r>
              <a:rPr lang="en-US" altLang="en-US" sz="2800" b="1" dirty="0">
                <a:latin typeface="Calibri" pitchFamily="34" charset="0"/>
              </a:rPr>
              <a:t>Decorating with food</a:t>
            </a:r>
          </a:p>
          <a:p>
            <a:pPr marL="800100" lvl="1" indent="-342900" eaLnBrk="1" hangingPunct="1">
              <a:spcBef>
                <a:spcPct val="20000"/>
              </a:spcBef>
              <a:buClr>
                <a:srgbClr val="80B16F"/>
              </a:buClr>
              <a:buSzPct val="80000"/>
              <a:buFont typeface="Wingdings" pitchFamily="2" charset="2"/>
              <a:buChar char="§"/>
            </a:pPr>
            <a:r>
              <a:rPr lang="en-US" altLang="en-US" sz="2800" b="1" dirty="0">
                <a:latin typeface="Calibri" pitchFamily="34" charset="0"/>
              </a:rPr>
              <a:t>Decorating with household items</a:t>
            </a:r>
          </a:p>
          <a:p>
            <a:pPr marL="800100" lvl="1" indent="-342900" eaLnBrk="1" hangingPunct="1">
              <a:spcBef>
                <a:spcPct val="20000"/>
              </a:spcBef>
              <a:buClr>
                <a:srgbClr val="80B16F"/>
              </a:buClr>
              <a:buSzPct val="80000"/>
              <a:buFont typeface="Wingdings" pitchFamily="2" charset="2"/>
              <a:buChar char="§"/>
            </a:pPr>
            <a:r>
              <a:rPr lang="en-US" altLang="en-US" sz="2800" b="1" dirty="0">
                <a:latin typeface="Calibri" pitchFamily="34" charset="0"/>
              </a:rPr>
              <a:t>Last-minute decoration ideas</a:t>
            </a:r>
          </a:p>
          <a:p>
            <a:pPr marL="800100" lvl="1" indent="-342900" eaLnBrk="1" hangingPunct="1">
              <a:spcBef>
                <a:spcPct val="20000"/>
              </a:spcBef>
              <a:buClr>
                <a:srgbClr val="80B16F"/>
              </a:buClr>
              <a:buSzPct val="80000"/>
              <a:buFont typeface="Wingdings" pitchFamily="2" charset="2"/>
              <a:buChar char="§"/>
            </a:pPr>
            <a:r>
              <a:rPr lang="en-US" altLang="en-US" sz="2800" b="1" dirty="0">
                <a:latin typeface="Calibri" pitchFamily="34" charset="0"/>
              </a:rPr>
              <a:t>“Green” decoration practices</a:t>
            </a:r>
          </a:p>
          <a:p>
            <a:pPr marL="800100" lvl="1" indent="-342900" eaLnBrk="1" hangingPunct="1">
              <a:spcBef>
                <a:spcPct val="20000"/>
              </a:spcBef>
              <a:buClr>
                <a:srgbClr val="80B16F"/>
              </a:buClr>
              <a:buSzPct val="80000"/>
              <a:buFont typeface="Wingdings" pitchFamily="2" charset="2"/>
              <a:buChar char="§"/>
            </a:pPr>
            <a:r>
              <a:rPr lang="en-US" altLang="en-US" sz="2800" b="1" dirty="0">
                <a:latin typeface="Calibri" pitchFamily="34" charset="0"/>
              </a:rPr>
              <a:t>Safety measures</a:t>
            </a:r>
          </a:p>
          <a:p>
            <a:pPr marL="342900" indent="-342900" eaLnBrk="1" hangingPunct="1">
              <a:spcBef>
                <a:spcPct val="20000"/>
              </a:spcBef>
              <a:buClr>
                <a:srgbClr val="80B16F"/>
              </a:buClr>
              <a:buSzPct val="80000"/>
              <a:buFont typeface="Wingdings" pitchFamily="2" charset="2"/>
              <a:buNone/>
            </a:pPr>
            <a:endParaRPr lang="en-US" altLang="en-US" sz="28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 </a:t>
            </a:r>
          </a:p>
        </p:txBody>
      </p:sp>
      <p:cxnSp>
        <p:nvCxnSpPr>
          <p:cNvPr id="3" name="Straight Connector 2"/>
          <p:cNvCxnSpPr/>
          <p:nvPr/>
        </p:nvCxnSpPr>
        <p:spPr bwMode="auto">
          <a:xfrm>
            <a:off x="4876800" y="762000"/>
            <a:ext cx="3429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0964" name="Rectangle 4"/>
          <p:cNvSpPr>
            <a:spLocks noChangeArrowheads="1"/>
          </p:cNvSpPr>
          <p:nvPr/>
        </p:nvSpPr>
        <p:spPr bwMode="auto">
          <a:xfrm>
            <a:off x="529683" y="1600200"/>
            <a:ext cx="7772400" cy="49530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buFont typeface="Wingdings" pitchFamily="2" charset="2"/>
              <a:buChar char="§"/>
            </a:pPr>
            <a:r>
              <a:rPr lang="en-US" altLang="en-US" sz="2800" b="1" dirty="0">
                <a:latin typeface="Calibri" pitchFamily="34" charset="0"/>
              </a:rPr>
              <a:t>Task: create ONE web site with multiple pages (each team should do ONE page, all pages should belong to ONE site):</a:t>
            </a:r>
          </a:p>
          <a:p>
            <a:pPr marL="342900" indent="-342900" eaLnBrk="1" hangingPunct="1">
              <a:spcBef>
                <a:spcPct val="20000"/>
              </a:spcBef>
              <a:buClr>
                <a:srgbClr val="80B16F"/>
              </a:buClr>
              <a:buSzPct val="80000"/>
              <a:buFontTx/>
              <a:buChar char="•"/>
            </a:pPr>
            <a:r>
              <a:rPr lang="en-US" altLang="en-US" sz="2800" b="1" dirty="0">
                <a:latin typeface="Calibri" pitchFamily="34" charset="0"/>
              </a:rPr>
              <a:t>Main Site/Page: “How to Decorate” (pick a team that will do the main page_</a:t>
            </a:r>
          </a:p>
          <a:p>
            <a:pPr marL="342900" indent="-342900" eaLnBrk="1" hangingPunct="1">
              <a:spcBef>
                <a:spcPct val="20000"/>
              </a:spcBef>
              <a:buClr>
                <a:srgbClr val="80B16F"/>
              </a:buClr>
              <a:buSzPct val="80000"/>
              <a:buFontTx/>
              <a:buChar char="•"/>
            </a:pPr>
            <a:r>
              <a:rPr lang="en-US" altLang="en-US" sz="2800" b="1" dirty="0">
                <a:latin typeface="Calibri" pitchFamily="34" charset="0"/>
              </a:rPr>
              <a:t>Main Site should have links to individual pages done by different teams.</a:t>
            </a:r>
          </a:p>
          <a:p>
            <a:pPr marL="800100" lvl="1"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 </a:t>
            </a:r>
          </a:p>
        </p:txBody>
      </p:sp>
      <p:cxnSp>
        <p:nvCxnSpPr>
          <p:cNvPr id="3" name="Straight Connector 2"/>
          <p:cNvCxnSpPr/>
          <p:nvPr/>
        </p:nvCxnSpPr>
        <p:spPr bwMode="auto">
          <a:xfrm>
            <a:off x="4953000" y="762000"/>
            <a:ext cx="33528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1988" name="Rectangle 4"/>
          <p:cNvSpPr>
            <a:spLocks noChangeArrowheads="1"/>
          </p:cNvSpPr>
          <p:nvPr/>
        </p:nvSpPr>
        <p:spPr bwMode="auto">
          <a:xfrm>
            <a:off x="381000" y="1371600"/>
            <a:ext cx="7772400" cy="49530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buFont typeface="Wingdings" pitchFamily="2" charset="2"/>
              <a:buChar char="§"/>
            </a:pPr>
            <a:r>
              <a:rPr lang="en-US" altLang="en-US" sz="2800" b="1" dirty="0">
                <a:latin typeface="Calibri" pitchFamily="34" charset="0"/>
              </a:rPr>
              <a:t>What to do in each team:</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Create a page (set of pages) on assigned topic</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Represent graphics and UI controls</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Can contain pictures/graphics (can you draw?)</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sym typeface="Wingdings" pitchFamily="2" charset="2"/>
              </a:rPr>
              <a:t>“Daily” Scrums! (every 15 mins)</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All pages should have consistent look and feel</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All pages should represent ONE site (</a:t>
            </a:r>
            <a:r>
              <a:rPr lang="en-US" altLang="en-US" sz="2400" b="1" dirty="0">
                <a:latin typeface="Calibri" pitchFamily="34" charset="0"/>
                <a:sym typeface="Wingdings" pitchFamily="2" charset="2"/>
              </a:rPr>
              <a:t> Scrum Masters/Product Owners should coordinate between the teams on how pages are integrated and who is doing the Main Page)</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sym typeface="Wingdings" pitchFamily="2" charset="2"/>
              </a:rPr>
              <a:t>DO NOT FORGET TO TEST!</a:t>
            </a:r>
          </a:p>
          <a:p>
            <a:pPr marL="800100" lvl="1" indent="-342900" eaLnBrk="1" hangingPunct="1">
              <a:spcBef>
                <a:spcPct val="20000"/>
              </a:spcBef>
              <a:buClr>
                <a:srgbClr val="80B16F"/>
              </a:buClr>
              <a:buSzPct val="80000"/>
              <a:buFont typeface="Wingdings" pitchFamily="2" charset="2"/>
              <a:buNone/>
            </a:pPr>
            <a:endParaRPr lang="en-US" altLang="en-US" sz="2400" b="1" dirty="0">
              <a:latin typeface="Calibri" pitchFamily="34" charset="0"/>
              <a:sym typeface="Wingdings" pitchFamily="2" charset="2"/>
            </a:endParaRPr>
          </a:p>
          <a:p>
            <a:pPr marL="800100" lvl="1" indent="-342900" eaLnBrk="1" hangingPunct="1">
              <a:spcBef>
                <a:spcPct val="20000"/>
              </a:spcBef>
              <a:buClr>
                <a:srgbClr val="80B16F"/>
              </a:buClr>
              <a:buSzPct val="80000"/>
              <a:buFont typeface="Wingdings" pitchFamily="2" charset="2"/>
              <a:buChar char="§"/>
            </a:pPr>
            <a:endParaRPr lang="en-US" altLang="en-US" sz="2400" b="1" dirty="0">
              <a:latin typeface="Calibri" pitchFamily="34" charset="0"/>
              <a:sym typeface="Wingdings" pitchFamily="2" charset="2"/>
            </a:endParaRPr>
          </a:p>
          <a:p>
            <a:pPr marL="800100" lvl="1" indent="-342900" eaLnBrk="1" hangingPunct="1">
              <a:spcBef>
                <a:spcPct val="20000"/>
              </a:spcBef>
              <a:buClr>
                <a:srgbClr val="80B16F"/>
              </a:buClr>
              <a:buSzPct val="80000"/>
            </a:pPr>
            <a:endParaRPr lang="en-US" altLang="en-US" sz="2400" b="1" dirty="0">
              <a:latin typeface="Calibri" pitchFamily="34" charset="0"/>
            </a:endParaRPr>
          </a:p>
          <a:p>
            <a:pPr marL="342900"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342900"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 </a:t>
            </a:r>
          </a:p>
        </p:txBody>
      </p:sp>
      <p:cxnSp>
        <p:nvCxnSpPr>
          <p:cNvPr id="3" name="Straight Connector 2"/>
          <p:cNvCxnSpPr/>
          <p:nvPr/>
        </p:nvCxnSpPr>
        <p:spPr bwMode="auto">
          <a:xfrm>
            <a:off x="4953000" y="762000"/>
            <a:ext cx="33528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 name="Rectangle 4"/>
          <p:cNvSpPr>
            <a:spLocks noChangeArrowheads="1"/>
          </p:cNvSpPr>
          <p:nvPr/>
        </p:nvSpPr>
        <p:spPr bwMode="auto">
          <a:xfrm>
            <a:off x="533400" y="1219200"/>
            <a:ext cx="7772400" cy="4953000"/>
          </a:xfrm>
          <a:prstGeom prst="rect">
            <a:avLst/>
          </a:prstGeom>
          <a:noFill/>
          <a:ln w="9525">
            <a:noFill/>
            <a:miter lim="800000"/>
            <a:headEnd/>
            <a:tailEnd/>
          </a:ln>
        </p:spPr>
        <p:txBody>
          <a:bodyPr/>
          <a:lstStyle/>
          <a:p>
            <a:pPr marL="342900"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Definition of DONE:</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400" b="1" dirty="0">
                <a:latin typeface="Calibri" pitchFamily="34" charset="0"/>
              </a:rPr>
              <a:t>Each page should represent the topic</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400" b="1" dirty="0">
                <a:latin typeface="Calibri" pitchFamily="34" charset="0"/>
              </a:rPr>
              <a:t>Each UI control (button, link) should be outlined and functional when clicked</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400" b="1" dirty="0">
                <a:latin typeface="Calibri" pitchFamily="34" charset="0"/>
                <a:sym typeface="Wingdings" pitchFamily="2" charset="2"/>
              </a:rPr>
              <a:t>Demo – each team represents its module; Iana (=customer) to accept the work</a:t>
            </a:r>
            <a:endParaRPr lang="en-US" sz="2400" b="1" dirty="0">
              <a:latin typeface="Calibri" pitchFamily="34" charset="0"/>
            </a:endParaRP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800100" lvl="1"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742950" lvl="1" indent="-28575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 </a:t>
            </a:r>
          </a:p>
        </p:txBody>
      </p:sp>
      <p:cxnSp>
        <p:nvCxnSpPr>
          <p:cNvPr id="5" name="Straight Connector 4"/>
          <p:cNvCxnSpPr/>
          <p:nvPr/>
        </p:nvCxnSpPr>
        <p:spPr bwMode="auto">
          <a:xfrm>
            <a:off x="4876800" y="762000"/>
            <a:ext cx="3429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6" name="Rectangle 4"/>
          <p:cNvSpPr>
            <a:spLocks noChangeArrowheads="1"/>
          </p:cNvSpPr>
          <p:nvPr/>
        </p:nvSpPr>
        <p:spPr bwMode="auto">
          <a:xfrm>
            <a:off x="3505200" y="2286000"/>
            <a:ext cx="5486400" cy="3962400"/>
          </a:xfrm>
          <a:prstGeom prst="rect">
            <a:avLst/>
          </a:prstGeom>
          <a:noFill/>
          <a:ln w="9525">
            <a:noFill/>
            <a:miter lim="800000"/>
            <a:headEnd/>
            <a:tailEnd/>
          </a:ln>
        </p:spPr>
        <p:txBody>
          <a:bodyPr/>
          <a:lstStyle/>
          <a:p>
            <a:pPr marL="342900"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One..</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Two…</a:t>
            </a:r>
          </a:p>
          <a:p>
            <a:pPr marL="1257300" lvl="2"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Three…</a:t>
            </a:r>
          </a:p>
          <a:p>
            <a:pPr marL="1714500" lvl="3"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GO!</a:t>
            </a:r>
            <a:endParaRPr lang="en-US" sz="2400" b="1" dirty="0">
              <a:latin typeface="Calibri" pitchFamily="34" charset="0"/>
            </a:endParaRP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800100" lvl="1"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742950" lvl="1" indent="-28575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 </a:t>
            </a:r>
          </a:p>
        </p:txBody>
      </p:sp>
      <p:cxnSp>
        <p:nvCxnSpPr>
          <p:cNvPr id="5" name="Straight Connector 4"/>
          <p:cNvCxnSpPr/>
          <p:nvPr/>
        </p:nvCxnSpPr>
        <p:spPr bwMode="auto">
          <a:xfrm>
            <a:off x="4876800" y="762000"/>
            <a:ext cx="3429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5060" name="Rectangle 4"/>
          <p:cNvSpPr>
            <a:spLocks noChangeArrowheads="1"/>
          </p:cNvSpPr>
          <p:nvPr/>
        </p:nvSpPr>
        <p:spPr bwMode="auto">
          <a:xfrm>
            <a:off x="1295400" y="1219200"/>
            <a:ext cx="7696200" cy="50292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buFont typeface="Wingdings" pitchFamily="2" charset="2"/>
              <a:buChar char="§"/>
            </a:pPr>
            <a:r>
              <a:rPr lang="en-US" altLang="en-US" sz="2800" b="1" dirty="0">
                <a:latin typeface="Calibri" pitchFamily="34" charset="0"/>
              </a:rPr>
              <a:t>Sprint Retrospective:</a:t>
            </a:r>
          </a:p>
          <a:p>
            <a:pPr marL="800100" lvl="1" indent="-34290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Did we make the Sprint?</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What went well</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What went not so well</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How to improve</a:t>
            </a:r>
          </a:p>
          <a:p>
            <a:pPr marL="800100" lvl="1"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What to do in the next Sprint</a:t>
            </a:r>
          </a:p>
          <a:p>
            <a:pPr marL="342900" indent="-34290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342900"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52400" y="1143000"/>
            <a:ext cx="7772400" cy="51816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800" b="1" dirty="0">
                <a:latin typeface="Calibri" pitchFamily="34" charset="0"/>
              </a:rPr>
              <a:t>…similar methodology:</a:t>
            </a:r>
          </a:p>
          <a:p>
            <a:pPr marL="742950" lvl="1" indent="-285750" eaLnBrk="1" hangingPunct="1">
              <a:spcBef>
                <a:spcPct val="20000"/>
              </a:spcBef>
              <a:buClr>
                <a:srgbClr val="80B16F"/>
              </a:buClr>
              <a:buSzPct val="80000"/>
              <a:buFont typeface="Wingdings" pitchFamily="2" charset="2"/>
              <a:buChar char="§"/>
            </a:pPr>
            <a:r>
              <a:rPr lang="en-US" altLang="en-US" sz="2800" b="1" dirty="0">
                <a:latin typeface="Calibri" pitchFamily="34" charset="0"/>
              </a:rPr>
              <a:t>Incremental framework for software project development</a:t>
            </a:r>
          </a:p>
          <a:p>
            <a:pPr marL="742950" lvl="1" indent="-285750" eaLnBrk="1" hangingPunct="1">
              <a:spcBef>
                <a:spcPct val="20000"/>
              </a:spcBef>
              <a:buClr>
                <a:srgbClr val="80B16F"/>
              </a:buClr>
              <a:buSzPct val="80000"/>
              <a:buFont typeface="Wingdings" pitchFamily="2" charset="2"/>
              <a:buChar char="§"/>
            </a:pPr>
            <a:r>
              <a:rPr lang="en-US" altLang="en-US" sz="2800" b="1" dirty="0">
                <a:latin typeface="Calibri" pitchFamily="34" charset="0"/>
              </a:rPr>
              <a:t>Introduced to accommodate rapid product changes</a:t>
            </a:r>
          </a:p>
          <a:p>
            <a:pPr marL="742950" lvl="1" indent="-285750" eaLnBrk="1" hangingPunct="1">
              <a:spcBef>
                <a:spcPct val="20000"/>
              </a:spcBef>
              <a:buClr>
                <a:srgbClr val="80B16F"/>
              </a:buClr>
              <a:buSzPct val="80000"/>
              <a:buFont typeface="Wingdings" pitchFamily="2" charset="2"/>
              <a:buChar char="§"/>
            </a:pPr>
            <a:r>
              <a:rPr lang="en-US" altLang="en-US" sz="2800" b="1" dirty="0">
                <a:latin typeface="Calibri" pitchFamily="34" charset="0"/>
              </a:rPr>
              <a:t>Frequent releases in short development cycles (sprints, timeboxing </a:t>
            </a:r>
            <a:r>
              <a:rPr lang="en-US" altLang="en-US" sz="2800" b="1" dirty="0" err="1">
                <a:latin typeface="Calibri" pitchFamily="34" charset="0"/>
              </a:rPr>
              <a:t>etc</a:t>
            </a:r>
            <a:r>
              <a:rPr lang="en-US" altLang="en-US" sz="2800" b="1" dirty="0">
                <a:latin typeface="Calibri" pitchFamily="34" charset="0"/>
              </a:rPr>
              <a:t>)</a:t>
            </a:r>
          </a:p>
          <a:p>
            <a:pPr marL="742950" lvl="1" indent="-285750" eaLnBrk="1" hangingPunct="1">
              <a:spcBef>
                <a:spcPct val="20000"/>
              </a:spcBef>
              <a:buClr>
                <a:srgbClr val="80B16F"/>
              </a:buClr>
              <a:buSzPct val="80000"/>
              <a:buFont typeface="Wingdings" pitchFamily="2" charset="2"/>
              <a:buChar char="§"/>
            </a:pPr>
            <a:r>
              <a:rPr lang="en-US" altLang="en-US" sz="2800" b="1" dirty="0">
                <a:latin typeface="Calibri" pitchFamily="34" charset="0"/>
              </a:rPr>
              <a:t>Minimal requirement, spec and test documentation (if at all)</a:t>
            </a:r>
          </a:p>
          <a:p>
            <a:pPr marL="742950" lvl="1" indent="-285750" eaLnBrk="1" hangingPunct="1">
              <a:spcBef>
                <a:spcPct val="20000"/>
              </a:spcBef>
              <a:buClr>
                <a:srgbClr val="80B16F"/>
              </a:buClr>
              <a:buSzPct val="80000"/>
              <a:buFont typeface="Wingdings" pitchFamily="2" charset="2"/>
              <a:buChar char="§"/>
            </a:pPr>
            <a:r>
              <a:rPr lang="en-US" altLang="en-US" sz="2800" b="1" dirty="0">
                <a:latin typeface="Calibri" pitchFamily="34" charset="0"/>
              </a:rPr>
              <a:t>Often – no formal test cases</a:t>
            </a:r>
          </a:p>
        </p:txBody>
      </p:sp>
      <p:sp>
        <p:nvSpPr>
          <p:cNvPr id="9219" name="Rectangle 2"/>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Agile Software Engineering</a:t>
            </a:r>
          </a:p>
        </p:txBody>
      </p:sp>
      <p:cxnSp>
        <p:nvCxnSpPr>
          <p:cNvPr id="4" name="Straight Connector 3"/>
          <p:cNvCxnSpPr/>
          <p:nvPr/>
        </p:nvCxnSpPr>
        <p:spPr bwMode="auto">
          <a:xfrm>
            <a:off x="6324600" y="762000"/>
            <a:ext cx="1981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Why it can fail </a:t>
            </a:r>
          </a:p>
        </p:txBody>
      </p:sp>
      <p:cxnSp>
        <p:nvCxnSpPr>
          <p:cNvPr id="7" name="Straight Connector 6"/>
          <p:cNvCxnSpPr/>
          <p:nvPr/>
        </p:nvCxnSpPr>
        <p:spPr bwMode="auto">
          <a:xfrm>
            <a:off x="5867400" y="762000"/>
            <a:ext cx="24384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6084" name="Rectangle 4"/>
          <p:cNvSpPr>
            <a:spLocks noChangeArrowheads="1"/>
          </p:cNvSpPr>
          <p:nvPr/>
        </p:nvSpPr>
        <p:spPr bwMode="auto">
          <a:xfrm>
            <a:off x="624468" y="1092820"/>
            <a:ext cx="7696200" cy="50292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Lack of commitment and reliability</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Incorrect time/work estimates</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Ineffective use of the retrospective</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Inability to get everyone on planning and daily meetings</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Bad Scrum Masters or Product Owners</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Lack of team authority and decision-making skills</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Team’s inability to learn</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State of denial </a:t>
            </a:r>
          </a:p>
          <a:p>
            <a:pPr marL="342900" indent="-34290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Limitations </a:t>
            </a:r>
          </a:p>
        </p:txBody>
      </p:sp>
      <p:cxnSp>
        <p:nvCxnSpPr>
          <p:cNvPr id="6" name="Straight Connector 5"/>
          <p:cNvCxnSpPr/>
          <p:nvPr/>
        </p:nvCxnSpPr>
        <p:spPr bwMode="auto">
          <a:xfrm>
            <a:off x="5257800" y="762000"/>
            <a:ext cx="3048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7108" name="Rectangle 4"/>
          <p:cNvSpPr>
            <a:spLocks noChangeArrowheads="1"/>
          </p:cNvSpPr>
          <p:nvPr/>
        </p:nvSpPr>
        <p:spPr bwMode="auto">
          <a:xfrm>
            <a:off x="457200" y="1219200"/>
            <a:ext cx="7696200" cy="50292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Project Scope: Scrum is challenging for large complex projects with geographically distributed teams and different time zones</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Cannot be done in large teams and huge features (everything needs to be broken down)</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Requires good Scrum Masters and Product Owners – do we have those?</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Some organizations require audit trail on everything done (military, medical) – need paperwork trail and proof</a:t>
            </a:r>
          </a:p>
          <a:p>
            <a:pPr marL="342900" indent="-34290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342900"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342900"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dirty="0">
              <a:latin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Conclusion </a:t>
            </a:r>
          </a:p>
        </p:txBody>
      </p:sp>
      <p:cxnSp>
        <p:nvCxnSpPr>
          <p:cNvPr id="3" name="Straight Connector 2"/>
          <p:cNvCxnSpPr/>
          <p:nvPr/>
        </p:nvCxnSpPr>
        <p:spPr bwMode="auto">
          <a:xfrm>
            <a:off x="5334000" y="762000"/>
            <a:ext cx="29718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8132" name="Rectangle 4"/>
          <p:cNvSpPr>
            <a:spLocks noChangeArrowheads="1"/>
          </p:cNvSpPr>
          <p:nvPr/>
        </p:nvSpPr>
        <p:spPr bwMode="auto">
          <a:xfrm>
            <a:off x="533400" y="1208049"/>
            <a:ext cx="8077200" cy="54864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400" b="1" dirty="0">
                <a:latin typeface="Calibri" pitchFamily="34" charset="0"/>
              </a:rPr>
              <a:t>Scrum:</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Is doable and viable form of software development</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Is getting more and more popular in the fast pacing markets</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Doesn’t require specific skills that could not be found or developed within the team</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Produces stable product increments in short periods of time</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Makes everyone in the team accountable for success or failure</a:t>
            </a:r>
          </a:p>
          <a:p>
            <a:pPr marL="342900" indent="-342900" eaLnBrk="1" hangingPunct="1">
              <a:spcBef>
                <a:spcPct val="20000"/>
              </a:spcBef>
              <a:buClr>
                <a:srgbClr val="80B16F"/>
              </a:buClr>
              <a:buSzPct val="80000"/>
              <a:buFont typeface="Wingdings" pitchFamily="2" charset="2"/>
              <a:buChar char="§"/>
            </a:pPr>
            <a:r>
              <a:rPr lang="en-US" altLang="en-US" sz="2400" b="1" dirty="0">
                <a:latin typeface="Calibri" pitchFamily="34" charset="0"/>
              </a:rPr>
              <a:t>Develops great team spirit! </a:t>
            </a:r>
          </a:p>
          <a:p>
            <a:pPr marL="342900" indent="-34290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342900" indent="-34290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p:txBody>
      </p:sp>
      <p:pic>
        <p:nvPicPr>
          <p:cNvPr id="48133" name="Picture 2"/>
          <p:cNvPicPr>
            <a:picLocks noChangeAspect="1" noChangeArrowheads="1"/>
          </p:cNvPicPr>
          <p:nvPr/>
        </p:nvPicPr>
        <p:blipFill>
          <a:blip r:embed="rId2" cstate="print"/>
          <a:srcRect/>
          <a:stretch>
            <a:fillRect/>
          </a:stretch>
        </p:blipFill>
        <p:spPr bwMode="auto">
          <a:xfrm>
            <a:off x="5562600" y="4932324"/>
            <a:ext cx="2590800" cy="17621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2895600" y="2514600"/>
            <a:ext cx="4191000" cy="609600"/>
          </a:xfrm>
          <a:prstGeom prst="rect">
            <a:avLst/>
          </a:prstGeom>
          <a:noFill/>
          <a:ln w="9525">
            <a:noFill/>
            <a:miter lim="800000"/>
            <a:headEnd/>
            <a:tailEnd/>
          </a:ln>
        </p:spPr>
        <p:txBody>
          <a:bodyPr anchor="ctr"/>
          <a:lstStyle/>
          <a:p>
            <a:pPr eaLnBrk="1" hangingPunct="1"/>
            <a:r>
              <a:rPr lang="en-US" altLang="en-US" sz="4400" b="1">
                <a:solidFill>
                  <a:srgbClr val="80B16F"/>
                </a:solidFill>
                <a:latin typeface="Calibri" pitchFamily="34" charset="0"/>
                <a:cs typeface="Arial" charset="0"/>
              </a:rPr>
              <a:t>Backup slides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a:t>
            </a:r>
          </a:p>
        </p:txBody>
      </p:sp>
      <p:cxnSp>
        <p:nvCxnSpPr>
          <p:cNvPr id="7" name="Straight Connector 6"/>
          <p:cNvCxnSpPr/>
          <p:nvPr/>
        </p:nvCxnSpPr>
        <p:spPr bwMode="auto">
          <a:xfrm>
            <a:off x="4876800" y="762000"/>
            <a:ext cx="3429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8" name="Rectangle 4"/>
          <p:cNvSpPr>
            <a:spLocks noChangeArrowheads="1"/>
          </p:cNvSpPr>
          <p:nvPr/>
        </p:nvSpPr>
        <p:spPr bwMode="auto">
          <a:xfrm>
            <a:off x="1219200" y="1524000"/>
            <a:ext cx="7772400" cy="4800600"/>
          </a:xfrm>
          <a:prstGeom prst="rect">
            <a:avLst/>
          </a:prstGeom>
          <a:noFill/>
          <a:ln w="9525">
            <a:noFill/>
            <a:miter lim="800000"/>
            <a:headEnd/>
            <a:tailEnd/>
          </a:ln>
        </p:spPr>
        <p:txBody>
          <a:bodyPr/>
          <a:lstStyle/>
          <a:p>
            <a:pPr marL="342900"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3-4 teams (5-6 people each)</a:t>
            </a: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342900"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Within each team, define roles:</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800" b="1" i="1" dirty="0">
                <a:latin typeface="Calibri" pitchFamily="34" charset="0"/>
              </a:rPr>
              <a:t>Scrum Master (1)</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800" b="1" i="1" dirty="0">
                <a:latin typeface="Calibri" pitchFamily="34" charset="0"/>
              </a:rPr>
              <a:t>Product Owner (1)</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800" b="1" i="1" dirty="0">
                <a:latin typeface="Calibri" pitchFamily="34" charset="0"/>
              </a:rPr>
              <a:t>Team (3-4)</a:t>
            </a:r>
          </a:p>
          <a:p>
            <a:pPr marL="800100" lvl="1"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742950" lvl="1" indent="-28575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 </a:t>
            </a:r>
          </a:p>
        </p:txBody>
      </p:sp>
      <p:cxnSp>
        <p:nvCxnSpPr>
          <p:cNvPr id="3" name="Straight Connector 2"/>
          <p:cNvCxnSpPr/>
          <p:nvPr/>
        </p:nvCxnSpPr>
        <p:spPr bwMode="auto">
          <a:xfrm>
            <a:off x="4876800" y="762000"/>
            <a:ext cx="34290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 name="Rectangle 4"/>
          <p:cNvSpPr>
            <a:spLocks noChangeArrowheads="1"/>
          </p:cNvSpPr>
          <p:nvPr/>
        </p:nvSpPr>
        <p:spPr bwMode="auto">
          <a:xfrm>
            <a:off x="1219200" y="1295400"/>
            <a:ext cx="7772400" cy="4953000"/>
          </a:xfrm>
          <a:prstGeom prst="rect">
            <a:avLst/>
          </a:prstGeom>
          <a:noFill/>
          <a:ln w="9525">
            <a:noFill/>
            <a:miter lim="800000"/>
            <a:headEnd/>
            <a:tailEnd/>
          </a:ln>
        </p:spPr>
        <p:txBody>
          <a:bodyPr/>
          <a:lstStyle/>
          <a:p>
            <a:pPr marL="342900"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Select a page topic from Product backlog :</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Types of trees</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Where to get the tree</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Decorating with lights and toys</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Decorating with food</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Decorating with household items</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Last-minute decoration ideas</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Safety measures</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Do’s and </a:t>
            </a:r>
            <a:r>
              <a:rPr lang="en-US" sz="2800" b="1" dirty="0" err="1">
                <a:latin typeface="Calibri" pitchFamily="34" charset="0"/>
              </a:rPr>
              <a:t>Don’t’s</a:t>
            </a:r>
            <a:r>
              <a:rPr lang="en-US" sz="2800" b="1" dirty="0">
                <a:latin typeface="Calibri" pitchFamily="34" charset="0"/>
              </a:rPr>
              <a:t> in Christmas tree decorating</a:t>
            </a: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800100" lvl="1"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742950" lvl="1" indent="-28575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 </a:t>
            </a:r>
          </a:p>
        </p:txBody>
      </p:sp>
      <p:cxnSp>
        <p:nvCxnSpPr>
          <p:cNvPr id="3" name="Straight Connector 2"/>
          <p:cNvCxnSpPr/>
          <p:nvPr/>
        </p:nvCxnSpPr>
        <p:spPr bwMode="auto">
          <a:xfrm>
            <a:off x="4953000" y="762000"/>
            <a:ext cx="33528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52228" name="Rectangle 4"/>
          <p:cNvSpPr>
            <a:spLocks noChangeArrowheads="1"/>
          </p:cNvSpPr>
          <p:nvPr/>
        </p:nvSpPr>
        <p:spPr bwMode="auto">
          <a:xfrm>
            <a:off x="1219200" y="1143000"/>
            <a:ext cx="7772400" cy="49530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buFont typeface="Wingdings" pitchFamily="2" charset="2"/>
              <a:buChar char="§"/>
            </a:pPr>
            <a:r>
              <a:rPr lang="en-US" altLang="en-US" sz="2800" b="1">
                <a:latin typeface="Calibri" pitchFamily="34" charset="0"/>
              </a:rPr>
              <a:t>What to do in each team:</a:t>
            </a:r>
          </a:p>
          <a:p>
            <a:pPr marL="800100" lvl="1" indent="-342900" eaLnBrk="1" hangingPunct="1">
              <a:spcBef>
                <a:spcPct val="20000"/>
              </a:spcBef>
              <a:buClr>
                <a:srgbClr val="80B16F"/>
              </a:buClr>
              <a:buSzPct val="80000"/>
              <a:buFont typeface="Wingdings" pitchFamily="2" charset="2"/>
              <a:buChar char="§"/>
            </a:pPr>
            <a:r>
              <a:rPr lang="en-US" altLang="en-US" sz="2400" b="1">
                <a:latin typeface="Calibri" pitchFamily="34" charset="0"/>
              </a:rPr>
              <a:t>Create a page (set of pages) on assigned topic</a:t>
            </a:r>
          </a:p>
          <a:p>
            <a:pPr marL="800100" lvl="1" indent="-342900" eaLnBrk="1" hangingPunct="1">
              <a:spcBef>
                <a:spcPct val="20000"/>
              </a:spcBef>
              <a:buClr>
                <a:srgbClr val="80B16F"/>
              </a:buClr>
              <a:buSzPct val="80000"/>
              <a:buFont typeface="Wingdings" pitchFamily="2" charset="2"/>
              <a:buChar char="§"/>
            </a:pPr>
            <a:r>
              <a:rPr lang="en-US" altLang="en-US" sz="2400" b="1">
                <a:latin typeface="Calibri" pitchFamily="34" charset="0"/>
              </a:rPr>
              <a:t>Represent graphics and UI controls</a:t>
            </a:r>
          </a:p>
          <a:p>
            <a:pPr marL="800100" lvl="1" indent="-342900" eaLnBrk="1" hangingPunct="1">
              <a:spcBef>
                <a:spcPct val="20000"/>
              </a:spcBef>
              <a:buClr>
                <a:srgbClr val="80B16F"/>
              </a:buClr>
              <a:buSzPct val="80000"/>
              <a:buFont typeface="Wingdings" pitchFamily="2" charset="2"/>
              <a:buChar char="§"/>
            </a:pPr>
            <a:r>
              <a:rPr lang="en-US" altLang="en-US" sz="2400" b="1">
                <a:latin typeface="Calibri" pitchFamily="34" charset="0"/>
              </a:rPr>
              <a:t>Can contain pictures/graphics (can you draw?)</a:t>
            </a:r>
          </a:p>
          <a:p>
            <a:pPr marL="800100" lvl="1" indent="-342900" eaLnBrk="1" hangingPunct="1">
              <a:spcBef>
                <a:spcPct val="20000"/>
              </a:spcBef>
              <a:buClr>
                <a:srgbClr val="80B16F"/>
              </a:buClr>
              <a:buSzPct val="80000"/>
              <a:buFont typeface="Wingdings" pitchFamily="2" charset="2"/>
              <a:buChar char="§"/>
            </a:pPr>
            <a:r>
              <a:rPr lang="en-US" altLang="en-US" sz="2400" b="1">
                <a:latin typeface="Calibri" pitchFamily="34" charset="0"/>
                <a:sym typeface="Wingdings" pitchFamily="2" charset="2"/>
              </a:rPr>
              <a:t>“Daily” Scrums! (every 15 mins)</a:t>
            </a:r>
          </a:p>
          <a:p>
            <a:pPr marL="800100" lvl="1" indent="-342900" eaLnBrk="1" hangingPunct="1">
              <a:spcBef>
                <a:spcPct val="20000"/>
              </a:spcBef>
              <a:buClr>
                <a:srgbClr val="80B16F"/>
              </a:buClr>
              <a:buSzPct val="80000"/>
              <a:buFont typeface="Wingdings" pitchFamily="2" charset="2"/>
              <a:buChar char="§"/>
            </a:pPr>
            <a:r>
              <a:rPr lang="en-US" altLang="en-US" sz="2400" b="1">
                <a:latin typeface="Calibri" pitchFamily="34" charset="0"/>
              </a:rPr>
              <a:t>All pages should have consistent look and feel</a:t>
            </a:r>
          </a:p>
          <a:p>
            <a:pPr marL="800100" lvl="1" indent="-342900" eaLnBrk="1" hangingPunct="1">
              <a:spcBef>
                <a:spcPct val="20000"/>
              </a:spcBef>
              <a:buClr>
                <a:srgbClr val="80B16F"/>
              </a:buClr>
              <a:buSzPct val="80000"/>
              <a:buFont typeface="Wingdings" pitchFamily="2" charset="2"/>
              <a:buChar char="§"/>
            </a:pPr>
            <a:r>
              <a:rPr lang="en-US" altLang="en-US" sz="2400" b="1">
                <a:latin typeface="Calibri" pitchFamily="34" charset="0"/>
              </a:rPr>
              <a:t>All pages should represent ONE site (</a:t>
            </a:r>
            <a:r>
              <a:rPr lang="en-US" altLang="en-US" sz="2400" b="1">
                <a:latin typeface="Calibri" pitchFamily="34" charset="0"/>
                <a:sym typeface="Wingdings" pitchFamily="2" charset="2"/>
              </a:rPr>
              <a:t> Scrum Masters/Product Owners should coordinate between the teams on how pages are integrated and who is doing the Main Page)</a:t>
            </a:r>
          </a:p>
          <a:p>
            <a:pPr marL="800100" lvl="1" indent="-342900" eaLnBrk="1" hangingPunct="1">
              <a:spcBef>
                <a:spcPct val="20000"/>
              </a:spcBef>
              <a:buClr>
                <a:srgbClr val="80B16F"/>
              </a:buClr>
              <a:buSzPct val="80000"/>
              <a:buFont typeface="Wingdings" pitchFamily="2" charset="2"/>
              <a:buChar char="§"/>
            </a:pPr>
            <a:endParaRPr lang="en-US" altLang="en-US" sz="2400" b="1">
              <a:latin typeface="Calibri" pitchFamily="34" charset="0"/>
              <a:sym typeface="Wingdings" pitchFamily="2" charset="2"/>
            </a:endParaRPr>
          </a:p>
          <a:p>
            <a:pPr marL="800100" lvl="1" indent="-342900" eaLnBrk="1" hangingPunct="1">
              <a:spcBef>
                <a:spcPct val="20000"/>
              </a:spcBef>
              <a:buClr>
                <a:srgbClr val="80B16F"/>
              </a:buClr>
              <a:buSzPct val="80000"/>
            </a:pPr>
            <a:endParaRPr lang="en-US" altLang="en-US" sz="2400" b="1">
              <a:latin typeface="Calibri" pitchFamily="34" charset="0"/>
            </a:endParaRPr>
          </a:p>
          <a:p>
            <a:pPr marL="342900"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a:p>
            <a:pPr marL="342900"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 </a:t>
            </a:r>
          </a:p>
        </p:txBody>
      </p:sp>
      <p:cxnSp>
        <p:nvCxnSpPr>
          <p:cNvPr id="3" name="Straight Connector 2"/>
          <p:cNvCxnSpPr/>
          <p:nvPr/>
        </p:nvCxnSpPr>
        <p:spPr bwMode="auto">
          <a:xfrm>
            <a:off x="4953000" y="762000"/>
            <a:ext cx="33528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 name="Rectangle 4"/>
          <p:cNvSpPr>
            <a:spLocks noChangeArrowheads="1"/>
          </p:cNvSpPr>
          <p:nvPr/>
        </p:nvSpPr>
        <p:spPr bwMode="auto">
          <a:xfrm>
            <a:off x="1219200" y="1295400"/>
            <a:ext cx="7772400" cy="4953000"/>
          </a:xfrm>
          <a:prstGeom prst="rect">
            <a:avLst/>
          </a:prstGeom>
          <a:noFill/>
          <a:ln w="9525">
            <a:noFill/>
            <a:miter lim="800000"/>
            <a:headEnd/>
            <a:tailEnd/>
          </a:ln>
        </p:spPr>
        <p:txBody>
          <a:bodyPr/>
          <a:lstStyle/>
          <a:p>
            <a:pPr marL="342900"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Definition of DONE:</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400" b="1" dirty="0">
                <a:latin typeface="Calibri" pitchFamily="34" charset="0"/>
              </a:rPr>
              <a:t>Each page should represent the topic</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400" b="1" dirty="0">
                <a:latin typeface="Calibri" pitchFamily="34" charset="0"/>
              </a:rPr>
              <a:t>Each UI control (button, link) should be outlined and functional when clicked</a:t>
            </a:r>
          </a:p>
          <a:p>
            <a:pPr marL="800100" lvl="1" indent="-342900" eaLnBrk="1" fontAlgn="auto" hangingPunct="1">
              <a:spcBef>
                <a:spcPct val="20000"/>
              </a:spcBef>
              <a:spcAft>
                <a:spcPts val="0"/>
              </a:spcAft>
              <a:buClr>
                <a:srgbClr val="80B16F"/>
              </a:buClr>
              <a:buSzPct val="80000"/>
              <a:buFont typeface="Wingdings" pitchFamily="2" charset="2"/>
              <a:buChar char="§"/>
              <a:defRPr/>
            </a:pPr>
            <a:r>
              <a:rPr lang="en-US" sz="2400" b="1" dirty="0">
                <a:latin typeface="Calibri" pitchFamily="34" charset="0"/>
                <a:sym typeface="Wingdings" pitchFamily="2" charset="2"/>
              </a:rPr>
              <a:t>Demo – each team represents its module; Iana (=customer) to accept the work</a:t>
            </a:r>
            <a:endParaRPr lang="en-US" sz="2400" b="1" dirty="0">
              <a:latin typeface="Calibri" pitchFamily="34" charset="0"/>
            </a:endParaRP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342900"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800100" lvl="1"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742950" lvl="1" indent="-28575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1173163" y="457200"/>
            <a:ext cx="7772400" cy="609600"/>
          </a:xfrm>
          <a:prstGeom prst="rect">
            <a:avLst/>
          </a:prstGeom>
          <a:noFill/>
          <a:ln w="9525">
            <a:noFill/>
            <a:round/>
            <a:headEnd/>
            <a:tailEnd/>
          </a:ln>
        </p:spPr>
        <p:txBody>
          <a:bodyPr lIns="90000" tIns="46800" rIns="90000" bIns="46800" anchor="ct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a:solidFill>
                  <a:srgbClr val="80B16F"/>
                </a:solidFill>
                <a:latin typeface="Calibri" pitchFamily="34" charset="0"/>
                <a:cs typeface="Arial" charset="0"/>
              </a:rPr>
              <a:t>SCRUM - Exercise</a:t>
            </a:r>
          </a:p>
        </p:txBody>
      </p:sp>
      <p:sp>
        <p:nvSpPr>
          <p:cNvPr id="54275" name="Line 2"/>
          <p:cNvSpPr>
            <a:spLocks noChangeShapeType="1"/>
          </p:cNvSpPr>
          <p:nvPr/>
        </p:nvSpPr>
        <p:spPr bwMode="auto">
          <a:xfrm>
            <a:off x="4800600" y="762000"/>
            <a:ext cx="3505200" cy="1588"/>
          </a:xfrm>
          <a:prstGeom prst="line">
            <a:avLst/>
          </a:prstGeom>
          <a:noFill/>
          <a:ln w="38160">
            <a:solidFill>
              <a:srgbClr val="4E8542"/>
            </a:solidFill>
            <a:miter lim="800000"/>
            <a:headEnd/>
            <a:tailEnd/>
          </a:ln>
          <a:effectLst>
            <a:outerShdw dist="23040" dir="5400000" algn="ctr" rotWithShape="0">
              <a:srgbClr val="000000">
                <a:alpha val="35036"/>
              </a:srgbClr>
            </a:outerShdw>
          </a:effectLst>
        </p:spPr>
        <p:txBody>
          <a:bodyPr/>
          <a:lstStyle/>
          <a:p>
            <a:endParaRPr lang="en-US"/>
          </a:p>
        </p:txBody>
      </p:sp>
      <p:sp>
        <p:nvSpPr>
          <p:cNvPr id="54276" name="Rectangle 3"/>
          <p:cNvSpPr>
            <a:spLocks noChangeArrowheads="1"/>
          </p:cNvSpPr>
          <p:nvPr/>
        </p:nvSpPr>
        <p:spPr bwMode="auto">
          <a:xfrm>
            <a:off x="1219200" y="1524000"/>
            <a:ext cx="7772400" cy="1752600"/>
          </a:xfrm>
          <a:prstGeom prst="rect">
            <a:avLst/>
          </a:prstGeom>
          <a:noFill/>
          <a:ln w="9525">
            <a:noFill/>
            <a:round/>
            <a:headEnd/>
            <a:tailEnd/>
          </a:ln>
        </p:spPr>
        <p:txBody>
          <a:bodyPr lIns="90000" tIns="46800" rIns="90000" bIns="46800"/>
          <a:lstStyle/>
          <a:p>
            <a:pPr marL="341313" indent="-341313" eaLnBrk="1" hangingPunct="1">
              <a:spcBef>
                <a:spcPts val="700"/>
              </a:spcBef>
              <a:buClr>
                <a:srgbClr val="80B16F"/>
              </a:buClr>
              <a:buSzPct val="80000"/>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altLang="en-US" sz="2800" b="1">
                <a:solidFill>
                  <a:srgbClr val="000000"/>
                </a:solidFill>
                <a:latin typeface="Calibri" pitchFamily="34" charset="0"/>
              </a:rPr>
              <a:t>Run one Sprint for a project:</a:t>
            </a:r>
          </a:p>
          <a:p>
            <a:pPr marL="341313" indent="-341313" algn="ctr" eaLnBrk="1" hangingPunct="1">
              <a:spcBef>
                <a:spcPts val="700"/>
              </a:spcBef>
              <a:buSzPct val="8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altLang="en-US" sz="2800" b="1" i="1">
                <a:solidFill>
                  <a:srgbClr val="000000"/>
                </a:solidFill>
                <a:latin typeface="Calibri" pitchFamily="34" charset="0"/>
              </a:rPr>
              <a:t>Website “How to decorate a House for Easter”</a:t>
            </a:r>
          </a:p>
          <a:p>
            <a:pPr marL="341313" indent="-341313" algn="ctr" eaLnBrk="1" hangingPunct="1">
              <a:spcBef>
                <a:spcPts val="700"/>
              </a:spcBef>
              <a:buSzPct val="8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altLang="en-US" sz="2800" b="1" i="1">
                <a:solidFill>
                  <a:srgbClr val="000000"/>
                </a:solidFill>
                <a:latin typeface="Calibri" pitchFamily="34" charset="0"/>
              </a:rPr>
              <a:t>Site is informational, we are not selling anything!</a:t>
            </a:r>
          </a:p>
          <a:p>
            <a:pPr marL="798513" lvl="1" indent="-341313" eaLnBrk="1" hangingPunct="1">
              <a:spcBef>
                <a:spcPts val="700"/>
              </a:spcBef>
              <a:buClr>
                <a:srgbClr val="80B16F"/>
              </a:buClr>
              <a:buSzPct val="80000"/>
              <a:buFont typeface="Wingdings"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altLang="en-US" sz="2800" b="1">
              <a:solidFill>
                <a:srgbClr val="000000"/>
              </a:solidFill>
              <a:latin typeface="Calibri" pitchFamily="34" charset="0"/>
            </a:endParaRPr>
          </a:p>
          <a:p>
            <a:pPr marL="798513" lvl="1" indent="-341313" eaLnBrk="1" hangingPunct="1">
              <a:spcBef>
                <a:spcPts val="700"/>
              </a:spcBef>
              <a:buClr>
                <a:srgbClr val="80B16F"/>
              </a:buClr>
              <a:buSzPct val="80000"/>
              <a:buFont typeface="Wingdings"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altLang="en-US" sz="2800" b="1">
              <a:solidFill>
                <a:srgbClr val="000000"/>
              </a:solidFill>
              <a:latin typeface="Calibri" pitchFamily="34" charset="0"/>
            </a:endParaRPr>
          </a:p>
        </p:txBody>
      </p:sp>
      <p:pic>
        <p:nvPicPr>
          <p:cNvPr id="54277" name="Picture 4" descr="Image result for easter pics"/>
          <p:cNvPicPr>
            <a:picLocks noChangeAspect="1" noChangeArrowheads="1"/>
          </p:cNvPicPr>
          <p:nvPr/>
        </p:nvPicPr>
        <p:blipFill>
          <a:blip r:embed="rId3" cstate="print"/>
          <a:srcRect/>
          <a:stretch>
            <a:fillRect/>
          </a:stretch>
        </p:blipFill>
        <p:spPr bwMode="auto">
          <a:xfrm>
            <a:off x="5429250" y="3297238"/>
            <a:ext cx="2438400" cy="1876425"/>
          </a:xfrm>
          <a:prstGeom prst="rect">
            <a:avLst/>
          </a:prstGeom>
          <a:noFill/>
          <a:ln w="9525">
            <a:noFill/>
            <a:miter lim="800000"/>
            <a:headEnd/>
            <a:tailEnd/>
          </a:ln>
        </p:spPr>
      </p:pic>
      <p:pic>
        <p:nvPicPr>
          <p:cNvPr id="54278" name="Picture 6" descr="Image result for easter pics"/>
          <p:cNvPicPr>
            <a:picLocks noChangeAspect="1" noChangeArrowheads="1"/>
          </p:cNvPicPr>
          <p:nvPr/>
        </p:nvPicPr>
        <p:blipFill>
          <a:blip r:embed="rId4" cstate="print"/>
          <a:srcRect/>
          <a:stretch>
            <a:fillRect/>
          </a:stretch>
        </p:blipFill>
        <p:spPr bwMode="auto">
          <a:xfrm>
            <a:off x="3314700" y="4495800"/>
            <a:ext cx="2114550" cy="2162175"/>
          </a:xfrm>
          <a:prstGeom prst="rect">
            <a:avLst/>
          </a:prstGeom>
          <a:noFill/>
          <a:ln w="9525">
            <a:noFill/>
            <a:miter lim="800000"/>
            <a:headEnd/>
            <a:tailEnd/>
          </a:ln>
        </p:spPr>
      </p:pic>
      <p:pic>
        <p:nvPicPr>
          <p:cNvPr id="54279" name="Picture 10" descr="Image result for easter pics"/>
          <p:cNvPicPr>
            <a:picLocks noChangeAspect="1" noChangeArrowheads="1"/>
          </p:cNvPicPr>
          <p:nvPr/>
        </p:nvPicPr>
        <p:blipFill>
          <a:blip r:embed="rId5" cstate="print"/>
          <a:srcRect/>
          <a:stretch>
            <a:fillRect/>
          </a:stretch>
        </p:blipFill>
        <p:spPr bwMode="auto">
          <a:xfrm>
            <a:off x="609600" y="3429000"/>
            <a:ext cx="2705100" cy="16859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a:t>
            </a:r>
          </a:p>
        </p:txBody>
      </p:sp>
      <p:cxnSp>
        <p:nvCxnSpPr>
          <p:cNvPr id="3" name="Straight Connector 2"/>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9" name="Rectangle 4"/>
          <p:cNvSpPr>
            <a:spLocks noChangeArrowheads="1"/>
          </p:cNvSpPr>
          <p:nvPr/>
        </p:nvSpPr>
        <p:spPr bwMode="auto">
          <a:xfrm>
            <a:off x="1219200" y="1524000"/>
            <a:ext cx="7772400" cy="1295400"/>
          </a:xfrm>
          <a:prstGeom prst="rect">
            <a:avLst/>
          </a:prstGeom>
          <a:noFill/>
          <a:ln w="9525">
            <a:noFill/>
            <a:miter lim="800000"/>
            <a:headEnd/>
            <a:tailEnd/>
          </a:ln>
        </p:spPr>
        <p:txBody>
          <a:bodyPr/>
          <a:lstStyle/>
          <a:p>
            <a:pPr marL="342900" indent="-342900" eaLnBrk="1" fontAlgn="auto" hangingPunct="1">
              <a:spcBef>
                <a:spcPct val="20000"/>
              </a:spcBef>
              <a:spcAft>
                <a:spcPts val="0"/>
              </a:spcAft>
              <a:buClr>
                <a:srgbClr val="80B16F"/>
              </a:buClr>
              <a:buSzPct val="80000"/>
              <a:buFont typeface="Wingdings" pitchFamily="2" charset="2"/>
              <a:buChar char="§"/>
              <a:defRPr/>
            </a:pPr>
            <a:r>
              <a:rPr lang="en-US" sz="2800" b="1" dirty="0">
                <a:latin typeface="Calibri" pitchFamily="34" charset="0"/>
              </a:rPr>
              <a:t>Run one Sprint for a project:</a:t>
            </a:r>
          </a:p>
          <a:p>
            <a:pPr marL="342900" indent="-342900" algn="ctr" eaLnBrk="1" fontAlgn="auto" hangingPunct="1">
              <a:spcBef>
                <a:spcPct val="20000"/>
              </a:spcBef>
              <a:spcAft>
                <a:spcPts val="0"/>
              </a:spcAft>
              <a:buClr>
                <a:srgbClr val="80B16F"/>
              </a:buClr>
              <a:buSzPct val="80000"/>
              <a:defRPr/>
            </a:pPr>
            <a:r>
              <a:rPr lang="en-US" sz="2800" b="1" i="1" dirty="0">
                <a:latin typeface="Calibri" pitchFamily="34" charset="0"/>
              </a:rPr>
              <a:t>“How to decorate a Christmas Tree”</a:t>
            </a:r>
          </a:p>
          <a:p>
            <a:pPr marL="800100" lvl="1" indent="-34290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a:p>
            <a:pPr marL="742950" lvl="1" indent="-285750" eaLnBrk="1" fontAlgn="auto" hangingPunct="1">
              <a:spcBef>
                <a:spcPct val="20000"/>
              </a:spcBef>
              <a:spcAft>
                <a:spcPts val="0"/>
              </a:spcAft>
              <a:buClr>
                <a:srgbClr val="80B16F"/>
              </a:buClr>
              <a:buSzPct val="80000"/>
              <a:buFont typeface="Wingdings" pitchFamily="2" charset="2"/>
              <a:buChar char="§"/>
              <a:defRPr/>
            </a:pPr>
            <a:endParaRPr lang="en-US" sz="2800" b="1" dirty="0">
              <a:latin typeface="Calibri" pitchFamily="34" charset="0"/>
            </a:endParaRPr>
          </a:p>
        </p:txBody>
      </p:sp>
      <p:pic>
        <p:nvPicPr>
          <p:cNvPr id="57349" name="Picture 6"/>
          <p:cNvPicPr>
            <a:picLocks noChangeAspect="1" noChangeArrowheads="1"/>
          </p:cNvPicPr>
          <p:nvPr/>
        </p:nvPicPr>
        <p:blipFill>
          <a:blip r:embed="rId2" cstate="print"/>
          <a:srcRect/>
          <a:stretch>
            <a:fillRect/>
          </a:stretch>
        </p:blipFill>
        <p:spPr bwMode="auto">
          <a:xfrm>
            <a:off x="1676400" y="2743200"/>
            <a:ext cx="1524000" cy="2852738"/>
          </a:xfrm>
          <a:prstGeom prst="rect">
            <a:avLst/>
          </a:prstGeom>
          <a:noFill/>
          <a:ln w="9525">
            <a:noFill/>
            <a:miter lim="800000"/>
            <a:headEnd/>
            <a:tailEnd/>
          </a:ln>
        </p:spPr>
      </p:pic>
      <p:pic>
        <p:nvPicPr>
          <p:cNvPr id="57350" name="Picture 7"/>
          <p:cNvPicPr>
            <a:picLocks noChangeAspect="1" noChangeArrowheads="1"/>
          </p:cNvPicPr>
          <p:nvPr/>
        </p:nvPicPr>
        <p:blipFill>
          <a:blip r:embed="rId3" cstate="print"/>
          <a:srcRect/>
          <a:stretch>
            <a:fillRect/>
          </a:stretch>
        </p:blipFill>
        <p:spPr bwMode="auto">
          <a:xfrm>
            <a:off x="5257800" y="2590800"/>
            <a:ext cx="2143125" cy="2143125"/>
          </a:xfrm>
          <a:prstGeom prst="rect">
            <a:avLst/>
          </a:prstGeom>
          <a:noFill/>
          <a:ln w="9525">
            <a:noFill/>
            <a:miter lim="800000"/>
            <a:headEnd/>
            <a:tailEnd/>
          </a:ln>
        </p:spPr>
      </p:pic>
      <p:pic>
        <p:nvPicPr>
          <p:cNvPr id="57351" name="Picture 10"/>
          <p:cNvPicPr>
            <a:picLocks noChangeAspect="1" noChangeArrowheads="1"/>
          </p:cNvPicPr>
          <p:nvPr/>
        </p:nvPicPr>
        <p:blipFill>
          <a:blip r:embed="rId4" cstate="print"/>
          <a:srcRect/>
          <a:stretch>
            <a:fillRect/>
          </a:stretch>
        </p:blipFill>
        <p:spPr bwMode="auto">
          <a:xfrm>
            <a:off x="3276600" y="4514850"/>
            <a:ext cx="2124075" cy="21621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524000" y="1219200"/>
            <a:ext cx="3657600" cy="2754313"/>
          </a:xfrm>
          <a:prstGeom prst="rect">
            <a:avLst/>
          </a:prstGeom>
          <a:noFill/>
          <a:ln w="9525">
            <a:noFill/>
            <a:miter lim="800000"/>
            <a:headEnd/>
            <a:tailEnd/>
          </a:ln>
        </p:spPr>
      </p:pic>
      <p:sp>
        <p:nvSpPr>
          <p:cNvPr id="10243" name="Rectangle 2"/>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Agile Software Engineering</a:t>
            </a:r>
          </a:p>
        </p:txBody>
      </p:sp>
      <p:cxnSp>
        <p:nvCxnSpPr>
          <p:cNvPr id="4" name="Straight Connector 3"/>
          <p:cNvCxnSpPr/>
          <p:nvPr/>
        </p:nvCxnSpPr>
        <p:spPr bwMode="auto">
          <a:xfrm>
            <a:off x="6324600" y="762000"/>
            <a:ext cx="1981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245" name="Picture 5"/>
          <p:cNvPicPr>
            <a:picLocks noChangeAspect="1" noChangeArrowheads="1"/>
          </p:cNvPicPr>
          <p:nvPr/>
        </p:nvPicPr>
        <p:blipFill>
          <a:blip r:embed="rId3" cstate="print"/>
          <a:srcRect/>
          <a:stretch>
            <a:fillRect/>
          </a:stretch>
        </p:blipFill>
        <p:spPr bwMode="auto">
          <a:xfrm>
            <a:off x="4800600" y="3352800"/>
            <a:ext cx="3581400" cy="26955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1173163" y="457200"/>
            <a:ext cx="7772400" cy="609600"/>
          </a:xfrm>
          <a:prstGeom prst="rect">
            <a:avLst/>
          </a:prstGeom>
          <a:noFill/>
          <a:ln w="9525">
            <a:noFill/>
            <a:round/>
            <a:headEnd/>
            <a:tailEnd/>
          </a:ln>
        </p:spPr>
        <p:txBody>
          <a:bodyPr lIns="90000" tIns="46800" rIns="90000" bIns="46800" anchor="ct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a:solidFill>
                  <a:srgbClr val="80B16F"/>
                </a:solidFill>
                <a:latin typeface="Calibri" pitchFamily="34" charset="0"/>
                <a:cs typeface="Arial" charset="0"/>
              </a:rPr>
              <a:t>SCRUM - Exercise</a:t>
            </a:r>
          </a:p>
        </p:txBody>
      </p:sp>
      <p:sp>
        <p:nvSpPr>
          <p:cNvPr id="58371" name="Line 2"/>
          <p:cNvSpPr>
            <a:spLocks noChangeShapeType="1"/>
          </p:cNvSpPr>
          <p:nvPr/>
        </p:nvSpPr>
        <p:spPr bwMode="auto">
          <a:xfrm>
            <a:off x="4800600" y="762000"/>
            <a:ext cx="3505200" cy="1588"/>
          </a:xfrm>
          <a:prstGeom prst="line">
            <a:avLst/>
          </a:prstGeom>
          <a:noFill/>
          <a:ln w="38160">
            <a:solidFill>
              <a:srgbClr val="4E8542"/>
            </a:solidFill>
            <a:miter lim="800000"/>
            <a:headEnd/>
            <a:tailEnd/>
          </a:ln>
          <a:effectLst>
            <a:outerShdw dist="23040" dir="5400000" algn="ctr" rotWithShape="0">
              <a:srgbClr val="000000">
                <a:alpha val="35036"/>
              </a:srgbClr>
            </a:outerShdw>
          </a:effectLst>
        </p:spPr>
        <p:txBody>
          <a:bodyPr/>
          <a:lstStyle/>
          <a:p>
            <a:endParaRPr lang="en-US"/>
          </a:p>
        </p:txBody>
      </p:sp>
      <p:sp>
        <p:nvSpPr>
          <p:cNvPr id="58372" name="Rectangle 3"/>
          <p:cNvSpPr>
            <a:spLocks noChangeArrowheads="1"/>
          </p:cNvSpPr>
          <p:nvPr/>
        </p:nvSpPr>
        <p:spPr bwMode="auto">
          <a:xfrm>
            <a:off x="1219200" y="1524000"/>
            <a:ext cx="7772400" cy="1752600"/>
          </a:xfrm>
          <a:prstGeom prst="rect">
            <a:avLst/>
          </a:prstGeom>
          <a:noFill/>
          <a:ln w="9525">
            <a:noFill/>
            <a:round/>
            <a:headEnd/>
            <a:tailEnd/>
          </a:ln>
        </p:spPr>
        <p:txBody>
          <a:bodyPr lIns="90000" tIns="46800" rIns="90000" bIns="46800"/>
          <a:lstStyle/>
          <a:p>
            <a:pPr marL="341313" indent="-341313" eaLnBrk="1" hangingPunct="1">
              <a:spcBef>
                <a:spcPts val="700"/>
              </a:spcBef>
              <a:buClr>
                <a:srgbClr val="80B16F"/>
              </a:buClr>
              <a:buSzPct val="80000"/>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altLang="en-US" sz="2800" b="1">
                <a:solidFill>
                  <a:srgbClr val="000000"/>
                </a:solidFill>
                <a:latin typeface="Calibri" pitchFamily="34" charset="0"/>
              </a:rPr>
              <a:t>Run one Sprint for a project:</a:t>
            </a:r>
          </a:p>
          <a:p>
            <a:pPr marL="341313" indent="-341313" algn="ctr" eaLnBrk="1" hangingPunct="1">
              <a:spcBef>
                <a:spcPts val="700"/>
              </a:spcBef>
              <a:buSzPct val="8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altLang="en-US" sz="2800" b="1" i="1">
                <a:solidFill>
                  <a:srgbClr val="000000"/>
                </a:solidFill>
                <a:latin typeface="Calibri" pitchFamily="34" charset="0"/>
              </a:rPr>
              <a:t>Website “How to decorate a House for Independence Day”</a:t>
            </a:r>
          </a:p>
          <a:p>
            <a:pPr marL="341313" indent="-341313" algn="ctr" eaLnBrk="1" hangingPunct="1">
              <a:spcBef>
                <a:spcPts val="700"/>
              </a:spcBef>
              <a:buSzPct val="8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altLang="en-US" sz="2800" b="1" i="1">
                <a:solidFill>
                  <a:srgbClr val="000000"/>
                </a:solidFill>
                <a:latin typeface="Calibri" pitchFamily="34" charset="0"/>
              </a:rPr>
              <a:t>Site is informational, we are not selling anything!</a:t>
            </a:r>
          </a:p>
          <a:p>
            <a:pPr marL="798513" lvl="1" indent="-341313" eaLnBrk="1" hangingPunct="1">
              <a:spcBef>
                <a:spcPts val="700"/>
              </a:spcBef>
              <a:buClr>
                <a:srgbClr val="80B16F"/>
              </a:buClr>
              <a:buSzPct val="80000"/>
              <a:buFont typeface="Wingdings"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altLang="en-US" sz="2800" b="1">
              <a:solidFill>
                <a:srgbClr val="000000"/>
              </a:solidFill>
              <a:latin typeface="Calibri" pitchFamily="34" charset="0"/>
            </a:endParaRPr>
          </a:p>
          <a:p>
            <a:pPr marL="798513" lvl="1" indent="-341313" eaLnBrk="1" hangingPunct="1">
              <a:spcBef>
                <a:spcPts val="700"/>
              </a:spcBef>
              <a:buClr>
                <a:srgbClr val="80B16F"/>
              </a:buClr>
              <a:buSzPct val="80000"/>
              <a:buFont typeface="Wingdings"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altLang="en-US" sz="2800" b="1">
              <a:solidFill>
                <a:srgbClr val="000000"/>
              </a:solidFill>
              <a:latin typeface="Calibri" pitchFamily="34" charset="0"/>
            </a:endParaRPr>
          </a:p>
        </p:txBody>
      </p:sp>
      <p:pic>
        <p:nvPicPr>
          <p:cNvPr id="58373" name="Picture 12" descr="https://encrypted-tbn0.gstatic.com/images?q=tbn:ANd9GcTYGbzPwzievxr4wkqh33k488wzjIgxAGr-zlx3KOVf-YyITOgD"/>
          <p:cNvPicPr>
            <a:picLocks noChangeAspect="1" noChangeArrowheads="1"/>
          </p:cNvPicPr>
          <p:nvPr/>
        </p:nvPicPr>
        <p:blipFill>
          <a:blip r:embed="rId3" cstate="print"/>
          <a:srcRect/>
          <a:stretch>
            <a:fillRect/>
          </a:stretch>
        </p:blipFill>
        <p:spPr bwMode="auto">
          <a:xfrm>
            <a:off x="1981200" y="3886200"/>
            <a:ext cx="3581400" cy="22320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 - Exercise</a:t>
            </a:r>
          </a:p>
        </p:txBody>
      </p:sp>
      <p:cxnSp>
        <p:nvCxnSpPr>
          <p:cNvPr id="3" name="Straight Connector 2"/>
          <p:cNvCxnSpPr/>
          <p:nvPr/>
        </p:nvCxnSpPr>
        <p:spPr bwMode="auto">
          <a:xfrm>
            <a:off x="4800600" y="762000"/>
            <a:ext cx="3505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7892" name="Rectangle 4"/>
          <p:cNvSpPr>
            <a:spLocks noChangeArrowheads="1"/>
          </p:cNvSpPr>
          <p:nvPr/>
        </p:nvSpPr>
        <p:spPr bwMode="auto">
          <a:xfrm>
            <a:off x="1219200" y="1524000"/>
            <a:ext cx="7772400" cy="17526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buFont typeface="Wingdings" pitchFamily="2" charset="2"/>
              <a:buChar char="§"/>
            </a:pPr>
            <a:r>
              <a:rPr lang="en-US" altLang="en-US" sz="2800" b="1">
                <a:latin typeface="Calibri" pitchFamily="34" charset="0"/>
              </a:rPr>
              <a:t>Run one Sprint for a project:</a:t>
            </a:r>
          </a:p>
          <a:p>
            <a:pPr marL="342900" indent="-342900" algn="ctr" eaLnBrk="1" hangingPunct="1">
              <a:spcBef>
                <a:spcPct val="20000"/>
              </a:spcBef>
              <a:buClr>
                <a:srgbClr val="80B16F"/>
              </a:buClr>
              <a:buSzPct val="80000"/>
            </a:pPr>
            <a:r>
              <a:rPr lang="en-US" altLang="en-US" sz="2800" b="1" i="1">
                <a:latin typeface="Calibri" pitchFamily="34" charset="0"/>
              </a:rPr>
              <a:t>Website “How to decorate a House for Labor day”</a:t>
            </a:r>
          </a:p>
          <a:p>
            <a:pPr marL="342900" indent="-342900" algn="ctr" eaLnBrk="1" hangingPunct="1">
              <a:spcBef>
                <a:spcPct val="20000"/>
              </a:spcBef>
              <a:buClr>
                <a:srgbClr val="80B16F"/>
              </a:buClr>
              <a:buSzPct val="80000"/>
            </a:pPr>
            <a:r>
              <a:rPr lang="en-US" altLang="en-US" sz="2800" b="1" i="1">
                <a:latin typeface="Calibri" pitchFamily="34" charset="0"/>
              </a:rPr>
              <a:t>Site is informational, we are not selling anything!</a:t>
            </a:r>
          </a:p>
          <a:p>
            <a:pPr marL="800100" lvl="1"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a:p>
            <a:pPr marL="800100" lvl="1" indent="-342900" eaLnBrk="1" hangingPunct="1">
              <a:spcBef>
                <a:spcPct val="20000"/>
              </a:spcBef>
              <a:buClr>
                <a:srgbClr val="80B16F"/>
              </a:buClr>
              <a:buSzPct val="80000"/>
              <a:buFont typeface="Wingdings" pitchFamily="2" charset="2"/>
              <a:buChar char="§"/>
            </a:pPr>
            <a:endParaRPr lang="en-US" altLang="en-US" sz="2800" b="1">
              <a:latin typeface="Calibri" pitchFamily="34" charset="0"/>
            </a:endParaRPr>
          </a:p>
        </p:txBody>
      </p:sp>
      <p:pic>
        <p:nvPicPr>
          <p:cNvPr id="37893" name="Picture 23" descr="https://encrypted-tbn0.google.com/images?q=tbn:ANd9GcQxQSoWc6ZZqGnNBhbUdiTpj4dY6J7ss7Jb-2aHANuM1VKgQmxd"/>
          <p:cNvPicPr>
            <a:picLocks noChangeAspect="1" noChangeArrowheads="1"/>
          </p:cNvPicPr>
          <p:nvPr/>
        </p:nvPicPr>
        <p:blipFill>
          <a:blip r:embed="rId2" cstate="print"/>
          <a:srcRect/>
          <a:stretch>
            <a:fillRect/>
          </a:stretch>
        </p:blipFill>
        <p:spPr bwMode="auto">
          <a:xfrm>
            <a:off x="6172200" y="3163888"/>
            <a:ext cx="2428875" cy="1876425"/>
          </a:xfrm>
          <a:prstGeom prst="rect">
            <a:avLst/>
          </a:prstGeom>
          <a:noFill/>
          <a:ln w="9525">
            <a:noFill/>
            <a:miter lim="800000"/>
            <a:headEnd/>
            <a:tailEnd/>
          </a:ln>
        </p:spPr>
      </p:pic>
      <p:pic>
        <p:nvPicPr>
          <p:cNvPr id="37894" name="Picture 25" descr="https://encrypted-tbn2.google.com/images?q=tbn:ANd9GcQ0GPreqYIs03B-v4Fmv7d_7Yrls2YQI94VQyeVSolOP6lV6Fq6"/>
          <p:cNvPicPr>
            <a:picLocks noChangeAspect="1" noChangeArrowheads="1"/>
          </p:cNvPicPr>
          <p:nvPr/>
        </p:nvPicPr>
        <p:blipFill>
          <a:blip r:embed="rId3" cstate="print"/>
          <a:srcRect/>
          <a:stretch>
            <a:fillRect/>
          </a:stretch>
        </p:blipFill>
        <p:spPr bwMode="auto">
          <a:xfrm>
            <a:off x="1371600" y="3124200"/>
            <a:ext cx="2543175" cy="1800225"/>
          </a:xfrm>
          <a:prstGeom prst="rect">
            <a:avLst/>
          </a:prstGeom>
          <a:noFill/>
          <a:ln w="9525">
            <a:noFill/>
            <a:miter lim="800000"/>
            <a:headEnd/>
            <a:tailEnd/>
          </a:ln>
        </p:spPr>
      </p:pic>
      <p:pic>
        <p:nvPicPr>
          <p:cNvPr id="37895" name="Picture 27" descr="http://www.floridasquaredance.com/graphics/Labor%20Day/labor%20day.gif"/>
          <p:cNvPicPr>
            <a:picLocks noChangeAspect="1" noChangeArrowheads="1" noCrop="1"/>
          </p:cNvPicPr>
          <p:nvPr/>
        </p:nvPicPr>
        <p:blipFill>
          <a:blip r:embed="rId4" cstate="print"/>
          <a:srcRect/>
          <a:stretch>
            <a:fillRect/>
          </a:stretch>
        </p:blipFill>
        <p:spPr bwMode="auto">
          <a:xfrm>
            <a:off x="3810000" y="4419600"/>
            <a:ext cx="2286000" cy="2098675"/>
          </a:xfrm>
          <a:prstGeom prst="rect">
            <a:avLst/>
          </a:prstGeom>
          <a:noFill/>
          <a:ln w="9525">
            <a:noFill/>
            <a:miter lim="800000"/>
            <a:headEnd/>
            <a:tailEnd/>
          </a:ln>
        </p:spPr>
      </p:pic>
    </p:spTree>
    <p:extLst>
      <p:ext uri="{BB962C8B-B14F-4D97-AF65-F5344CB8AC3E}">
        <p14:creationId xmlns:p14="http://schemas.microsoft.com/office/powerpoint/2010/main" val="162865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33400" y="990600"/>
            <a:ext cx="6019800" cy="15240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000" b="1" dirty="0">
                <a:latin typeface="Calibri" pitchFamily="34" charset="0"/>
              </a:rPr>
              <a:t>Traditional software development models:</a:t>
            </a:r>
          </a:p>
          <a:p>
            <a:pPr marL="342900" indent="-342900" eaLnBrk="1" hangingPunct="1">
              <a:spcBef>
                <a:spcPct val="20000"/>
              </a:spcBef>
              <a:buClr>
                <a:srgbClr val="80B16F"/>
              </a:buClr>
              <a:buSzPct val="80000"/>
              <a:buFont typeface="Wingdings" pitchFamily="2" charset="2"/>
              <a:buChar char="§"/>
            </a:pPr>
            <a:r>
              <a:rPr lang="en-US" altLang="en-US" sz="1600" b="1" dirty="0">
                <a:latin typeface="Calibri" pitchFamily="34" charset="0"/>
              </a:rPr>
              <a:t>Pre-defined set of features, low requirements churn</a:t>
            </a:r>
          </a:p>
          <a:p>
            <a:pPr marL="342900" indent="-342900" eaLnBrk="1" hangingPunct="1">
              <a:spcBef>
                <a:spcPct val="20000"/>
              </a:spcBef>
              <a:buClr>
                <a:srgbClr val="80B16F"/>
              </a:buClr>
              <a:buSzPct val="80000"/>
              <a:buFont typeface="Wingdings" pitchFamily="2" charset="2"/>
              <a:buChar char="§"/>
            </a:pPr>
            <a:r>
              <a:rPr lang="en-US" altLang="en-US" sz="1600" b="1" dirty="0">
                <a:latin typeface="Calibri" pitchFamily="34" charset="0"/>
              </a:rPr>
              <a:t>Delivering large pieces of software (incremental development) or entire product (waterfall) at once </a:t>
            </a:r>
            <a:r>
              <a:rPr lang="en-US" altLang="en-US" sz="1600" b="1" dirty="0">
                <a:latin typeface="Calibri" pitchFamily="34" charset="0"/>
                <a:sym typeface="Wingdings" pitchFamily="2" charset="2"/>
              </a:rPr>
              <a:t> longer development periods  less defined quality during development </a:t>
            </a:r>
            <a:r>
              <a:rPr lang="en-US" altLang="en-US" sz="1600" b="1" dirty="0" smtClean="0">
                <a:latin typeface="Calibri" pitchFamily="34" charset="0"/>
                <a:sym typeface="Wingdings" pitchFamily="2" charset="2"/>
              </a:rPr>
              <a:t>period, quality is assessed at testing phase</a:t>
            </a:r>
            <a:endParaRPr lang="en-US" altLang="en-US" sz="1600" b="1" dirty="0">
              <a:latin typeface="Calibri" pitchFamily="34" charset="0"/>
              <a:sym typeface="Wingdings" pitchFamily="2" charset="2"/>
            </a:endParaRPr>
          </a:p>
          <a:p>
            <a:pPr marL="342900" indent="-342900" eaLnBrk="1" hangingPunct="1">
              <a:spcBef>
                <a:spcPct val="20000"/>
              </a:spcBef>
              <a:buClr>
                <a:srgbClr val="80B16F"/>
              </a:buClr>
              <a:buSzPct val="80000"/>
              <a:buFont typeface="Wingdings" pitchFamily="2" charset="2"/>
              <a:buChar char="§"/>
            </a:pPr>
            <a:endParaRPr lang="en-US" altLang="en-US" sz="2400" b="1" dirty="0">
              <a:latin typeface="Calibri" pitchFamily="34" charset="0"/>
            </a:endParaRPr>
          </a:p>
        </p:txBody>
      </p:sp>
      <p:sp>
        <p:nvSpPr>
          <p:cNvPr id="11267" name="Rectangle 2"/>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Agile Software Engineering</a:t>
            </a:r>
          </a:p>
        </p:txBody>
      </p:sp>
      <p:cxnSp>
        <p:nvCxnSpPr>
          <p:cNvPr id="4" name="Straight Connector 3"/>
          <p:cNvCxnSpPr/>
          <p:nvPr/>
        </p:nvCxnSpPr>
        <p:spPr bwMode="auto">
          <a:xfrm>
            <a:off x="6324600" y="762000"/>
            <a:ext cx="19812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1269" name="Rectangle 4"/>
          <p:cNvSpPr>
            <a:spLocks noChangeArrowheads="1"/>
          </p:cNvSpPr>
          <p:nvPr/>
        </p:nvSpPr>
        <p:spPr bwMode="auto">
          <a:xfrm>
            <a:off x="381000" y="3733800"/>
            <a:ext cx="6065838" cy="1131887"/>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000" b="1" dirty="0">
                <a:latin typeface="Calibri" pitchFamily="34" charset="0"/>
              </a:rPr>
              <a:t>Agile software development model:</a:t>
            </a:r>
          </a:p>
          <a:p>
            <a:pPr marL="342900" indent="-342900" eaLnBrk="1" hangingPunct="1">
              <a:spcBef>
                <a:spcPct val="20000"/>
              </a:spcBef>
              <a:buClr>
                <a:srgbClr val="80B16F"/>
              </a:buClr>
              <a:buSzPct val="80000"/>
              <a:buFont typeface="Wingdings" pitchFamily="2" charset="2"/>
              <a:buChar char="§"/>
            </a:pPr>
            <a:r>
              <a:rPr lang="en-US" altLang="en-US" sz="1600" b="1" dirty="0">
                <a:latin typeface="Calibri" pitchFamily="34" charset="0"/>
              </a:rPr>
              <a:t>Dynamically defined/prioritized set(s) of features</a:t>
            </a:r>
          </a:p>
          <a:p>
            <a:pPr marL="342900" indent="-342900" eaLnBrk="1" hangingPunct="1">
              <a:spcBef>
                <a:spcPct val="20000"/>
              </a:spcBef>
              <a:buClr>
                <a:srgbClr val="80B16F"/>
              </a:buClr>
              <a:buSzPct val="80000"/>
              <a:buFont typeface="Wingdings" pitchFamily="2" charset="2"/>
              <a:buChar char="§"/>
            </a:pPr>
            <a:r>
              <a:rPr lang="en-US" altLang="en-US" sz="1600" b="1" dirty="0">
                <a:latin typeface="Calibri" pitchFamily="34" charset="0"/>
              </a:rPr>
              <a:t>Delivering smaller pieces, one by one</a:t>
            </a:r>
            <a:r>
              <a:rPr lang="en-US" altLang="en-US" sz="1600" b="1" dirty="0">
                <a:latin typeface="Calibri" pitchFamily="34" charset="0"/>
                <a:sym typeface="Wingdings" pitchFamily="2" charset="2"/>
              </a:rPr>
              <a:t> shorter development periods  more defined quality during </a:t>
            </a:r>
            <a:r>
              <a:rPr lang="en-US" altLang="en-US" sz="1600" b="1" dirty="0" smtClean="0">
                <a:latin typeface="Calibri" pitchFamily="34" charset="0"/>
                <a:sym typeface="Wingdings" pitchFamily="2" charset="2"/>
              </a:rPr>
              <a:t>development/testing </a:t>
            </a:r>
            <a:r>
              <a:rPr lang="en-US" altLang="en-US" sz="1600" b="1" dirty="0">
                <a:latin typeface="Calibri" pitchFamily="34" charset="0"/>
                <a:sym typeface="Wingdings" pitchFamily="2" charset="2"/>
              </a:rPr>
              <a:t>period</a:t>
            </a:r>
            <a:endParaRPr lang="en-US" altLang="en-US" sz="1600" b="1" dirty="0">
              <a:latin typeface="Calibri" pitchFamily="34" charset="0"/>
            </a:endParaRPr>
          </a:p>
        </p:txBody>
      </p:sp>
      <p:sp>
        <p:nvSpPr>
          <p:cNvPr id="7" name="Rectangle 6"/>
          <p:cNvSpPr/>
          <p:nvPr/>
        </p:nvSpPr>
        <p:spPr>
          <a:xfrm>
            <a:off x="195263" y="2373313"/>
            <a:ext cx="7281862" cy="1060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3" name="Right Arrow 27"/>
          <p:cNvSpPr/>
          <p:nvPr/>
        </p:nvSpPr>
        <p:spPr>
          <a:xfrm>
            <a:off x="993172" y="3077609"/>
            <a:ext cx="5641019" cy="221562"/>
          </a:xfrm>
          <a:prstGeom prst="rightArrow">
            <a:avLst/>
          </a:prstGeom>
          <a:solidFill>
            <a:schemeClr val="tx1"/>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anchor="ctr"/>
          <a:lstStyle/>
          <a:p>
            <a:pPr eaLnBrk="1" fontAlgn="auto" hangingPunct="1">
              <a:spcBef>
                <a:spcPts val="0"/>
              </a:spcBef>
              <a:spcAft>
                <a:spcPts val="0"/>
              </a:spcAft>
              <a:defRPr/>
            </a:pPr>
            <a:r>
              <a:rPr lang="en-US" sz="1050" dirty="0">
                <a:solidFill>
                  <a:schemeClr val="tx1"/>
                </a:solidFill>
              </a:rPr>
              <a:t>  </a:t>
            </a:r>
          </a:p>
        </p:txBody>
      </p:sp>
      <p:sp>
        <p:nvSpPr>
          <p:cNvPr id="18" name="Right Arrow 32"/>
          <p:cNvSpPr/>
          <p:nvPr/>
        </p:nvSpPr>
        <p:spPr>
          <a:xfrm rot="18258793">
            <a:off x="5915819" y="2912269"/>
            <a:ext cx="198438" cy="139700"/>
          </a:xfrm>
          <a:prstGeom prst="rightArrow">
            <a:avLst/>
          </a:prstGeom>
          <a:solidFill>
            <a:schemeClr val="accent6">
              <a:lumMod val="60000"/>
              <a:lumOff val="4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eaLnBrk="1" fontAlgn="auto" hangingPunct="1">
              <a:spcBef>
                <a:spcPts val="0"/>
              </a:spcBef>
              <a:spcAft>
                <a:spcPts val="0"/>
              </a:spcAft>
              <a:defRPr/>
            </a:pPr>
            <a:endParaRPr lang="en-US" sz="1050" dirty="0">
              <a:solidFill>
                <a:schemeClr val="tx1"/>
              </a:solidFill>
            </a:endParaRPr>
          </a:p>
        </p:txBody>
      </p:sp>
      <p:sp>
        <p:nvSpPr>
          <p:cNvPr id="19" name="Diamond 18"/>
          <p:cNvSpPr/>
          <p:nvPr/>
        </p:nvSpPr>
        <p:spPr>
          <a:xfrm>
            <a:off x="4109571" y="3111445"/>
            <a:ext cx="145088" cy="142847"/>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lIns="91424" tIns="45712" rIns="91424" bIns="45712" anchor="ctr"/>
          <a:lstStyle/>
          <a:p>
            <a:pPr algn="ctr" eaLnBrk="1" fontAlgn="auto" hangingPunct="1">
              <a:spcBef>
                <a:spcPts val="0"/>
              </a:spcBef>
              <a:spcAft>
                <a:spcPts val="0"/>
              </a:spcAft>
              <a:defRPr/>
            </a:pPr>
            <a:endParaRPr lang="en-US" sz="1050" dirty="0">
              <a:solidFill>
                <a:schemeClr val="tx1"/>
              </a:solidFill>
            </a:endParaRPr>
          </a:p>
        </p:txBody>
      </p:sp>
      <p:pic>
        <p:nvPicPr>
          <p:cNvPr id="11278" name="Picture 26" descr="ICON_Building_Q308"/>
          <p:cNvPicPr>
            <a:picLocks noChangeArrowheads="1"/>
          </p:cNvPicPr>
          <p:nvPr/>
        </p:nvPicPr>
        <p:blipFill>
          <a:blip r:embed="rId2" cstate="print"/>
          <a:srcRect/>
          <a:stretch>
            <a:fillRect/>
          </a:stretch>
        </p:blipFill>
        <p:spPr bwMode="auto">
          <a:xfrm>
            <a:off x="6037263" y="2598738"/>
            <a:ext cx="301625" cy="350837"/>
          </a:xfrm>
          <a:prstGeom prst="rect">
            <a:avLst/>
          </a:prstGeom>
          <a:noFill/>
          <a:ln w="9525">
            <a:noFill/>
            <a:miter lim="800000"/>
            <a:headEnd/>
            <a:tailEnd/>
          </a:ln>
        </p:spPr>
      </p:pic>
      <p:sp>
        <p:nvSpPr>
          <p:cNvPr id="21" name="TextBox 20"/>
          <p:cNvSpPr txBox="1"/>
          <p:nvPr/>
        </p:nvSpPr>
        <p:spPr>
          <a:xfrm>
            <a:off x="617538" y="2632075"/>
            <a:ext cx="239712" cy="114300"/>
          </a:xfrm>
          <a:prstGeom prst="rect">
            <a:avLst/>
          </a:prstGeom>
          <a:noFill/>
        </p:spPr>
        <p:txBody>
          <a:bodyPr wrap="none" lIns="0" tIns="0" rIns="0" bIns="0">
            <a:spAutoFit/>
          </a:bodyPr>
          <a:lstStyle>
            <a:defPPr>
              <a:defRPr lang="en-US"/>
            </a:defPPr>
            <a:lvl1pPr algn="ctr">
              <a:lnSpc>
                <a:spcPct val="90000"/>
              </a:lnSpc>
              <a:defRPr sz="1300" b="1">
                <a:solidFill>
                  <a:schemeClr val="tx1">
                    <a:lumMod val="75000"/>
                  </a:schemeClr>
                </a:solidFill>
              </a:defRPr>
            </a:lvl1pPr>
          </a:lstStyle>
          <a:p>
            <a:pPr algn="l" eaLnBrk="1" fontAlgn="auto" hangingPunct="1">
              <a:spcBef>
                <a:spcPts val="0"/>
              </a:spcBef>
              <a:spcAft>
                <a:spcPts val="0"/>
              </a:spcAft>
              <a:defRPr/>
            </a:pPr>
            <a:r>
              <a:rPr lang="en-US" sz="825" dirty="0">
                <a:latin typeface="+mn-lt"/>
              </a:rPr>
              <a:t>Start</a:t>
            </a:r>
          </a:p>
        </p:txBody>
      </p:sp>
      <p:sp>
        <p:nvSpPr>
          <p:cNvPr id="22" name="TextBox 21"/>
          <p:cNvSpPr txBox="1"/>
          <p:nvPr/>
        </p:nvSpPr>
        <p:spPr>
          <a:xfrm>
            <a:off x="5454650" y="2632075"/>
            <a:ext cx="538163" cy="228600"/>
          </a:xfrm>
          <a:prstGeom prst="rect">
            <a:avLst/>
          </a:prstGeom>
          <a:noFill/>
        </p:spPr>
        <p:txBody>
          <a:bodyPr wrap="none" lIns="0" tIns="0" rIns="0" bIns="0">
            <a:spAutoFit/>
          </a:bodyPr>
          <a:lstStyle>
            <a:defPPr>
              <a:defRPr lang="en-US"/>
            </a:defPPr>
            <a:lvl1pPr algn="ctr">
              <a:lnSpc>
                <a:spcPct val="90000"/>
              </a:lnSpc>
              <a:defRPr sz="1300" b="1">
                <a:solidFill>
                  <a:schemeClr val="tx1">
                    <a:lumMod val="75000"/>
                  </a:schemeClr>
                </a:solidFill>
              </a:defRPr>
            </a:lvl1pPr>
          </a:lstStyle>
          <a:p>
            <a:pPr eaLnBrk="1" fontAlgn="auto" hangingPunct="1">
              <a:spcBef>
                <a:spcPts val="0"/>
              </a:spcBef>
              <a:spcAft>
                <a:spcPts val="0"/>
              </a:spcAft>
              <a:defRPr/>
            </a:pPr>
            <a:r>
              <a:rPr lang="en-US" sz="825" dirty="0">
                <a:latin typeface="+mn-lt"/>
              </a:rPr>
              <a:t>Traditional</a:t>
            </a:r>
          </a:p>
          <a:p>
            <a:pPr eaLnBrk="1" fontAlgn="auto" hangingPunct="1">
              <a:spcBef>
                <a:spcPts val="0"/>
              </a:spcBef>
              <a:spcAft>
                <a:spcPts val="0"/>
              </a:spcAft>
              <a:defRPr/>
            </a:pPr>
            <a:r>
              <a:rPr lang="en-US" sz="825" dirty="0">
                <a:latin typeface="+mn-lt"/>
              </a:rPr>
              <a:t>Release</a:t>
            </a:r>
          </a:p>
        </p:txBody>
      </p:sp>
      <p:sp>
        <p:nvSpPr>
          <p:cNvPr id="23" name="Diamond 22"/>
          <p:cNvSpPr/>
          <p:nvPr/>
        </p:nvSpPr>
        <p:spPr>
          <a:xfrm>
            <a:off x="5832966" y="3111445"/>
            <a:ext cx="145088" cy="142847"/>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lIns="91424" tIns="45712" rIns="91424" bIns="45712" anchor="ctr"/>
          <a:lstStyle/>
          <a:p>
            <a:pPr algn="ctr" eaLnBrk="1" fontAlgn="auto" hangingPunct="1">
              <a:spcBef>
                <a:spcPts val="0"/>
              </a:spcBef>
              <a:spcAft>
                <a:spcPts val="0"/>
              </a:spcAft>
              <a:defRPr/>
            </a:pPr>
            <a:endParaRPr lang="en-US" sz="1050" dirty="0">
              <a:solidFill>
                <a:schemeClr val="tx1"/>
              </a:solidFill>
            </a:endParaRPr>
          </a:p>
        </p:txBody>
      </p:sp>
      <p:cxnSp>
        <p:nvCxnSpPr>
          <p:cNvPr id="24" name="Straight Arrow Connector 23"/>
          <p:cNvCxnSpPr/>
          <p:nvPr/>
        </p:nvCxnSpPr>
        <p:spPr>
          <a:xfrm>
            <a:off x="1079500" y="3344863"/>
            <a:ext cx="3092450" cy="0"/>
          </a:xfrm>
          <a:prstGeom prst="straightConnector1">
            <a:avLst/>
          </a:prstGeom>
          <a:ln w="19050">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171950" y="3344863"/>
            <a:ext cx="1768475" cy="0"/>
          </a:xfrm>
          <a:prstGeom prst="straightConnector1">
            <a:avLst/>
          </a:prstGeom>
          <a:ln w="19050">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24088" y="3292475"/>
            <a:ext cx="804862" cy="114300"/>
          </a:xfrm>
          <a:prstGeom prst="rect">
            <a:avLst/>
          </a:prstGeom>
          <a:solidFill>
            <a:schemeClr val="bg2">
              <a:lumMod val="20000"/>
              <a:lumOff val="80000"/>
            </a:schemeClr>
          </a:solidFill>
        </p:spPr>
        <p:txBody>
          <a:bodyPr wrap="none" lIns="68580" tIns="0" rIns="68580" bIns="0">
            <a:spAutoFit/>
          </a:bodyPr>
          <a:lstStyle/>
          <a:p>
            <a:pPr algn="ctr" eaLnBrk="1" fontAlgn="auto" hangingPunct="1">
              <a:lnSpc>
                <a:spcPct val="90000"/>
              </a:lnSpc>
              <a:spcBef>
                <a:spcPts val="0"/>
              </a:spcBef>
              <a:spcAft>
                <a:spcPts val="0"/>
              </a:spcAft>
              <a:defRPr/>
            </a:pPr>
            <a:r>
              <a:rPr lang="en-US" sz="825" b="1" dirty="0">
                <a:solidFill>
                  <a:schemeClr val="tx1">
                    <a:lumMod val="75000"/>
                  </a:schemeClr>
                </a:solidFill>
                <a:latin typeface="+mn-lt"/>
              </a:rPr>
              <a:t>Development</a:t>
            </a:r>
          </a:p>
        </p:txBody>
      </p:sp>
      <p:sp>
        <p:nvSpPr>
          <p:cNvPr id="27" name="TextBox 26"/>
          <p:cNvSpPr txBox="1"/>
          <p:nvPr/>
        </p:nvSpPr>
        <p:spPr>
          <a:xfrm>
            <a:off x="4446588" y="3292475"/>
            <a:ext cx="1219200" cy="114300"/>
          </a:xfrm>
          <a:prstGeom prst="rect">
            <a:avLst/>
          </a:prstGeom>
          <a:solidFill>
            <a:schemeClr val="bg2">
              <a:lumMod val="20000"/>
              <a:lumOff val="80000"/>
            </a:schemeClr>
          </a:solidFill>
        </p:spPr>
        <p:txBody>
          <a:bodyPr wrap="none" lIns="68580" tIns="0" rIns="68580" bIns="0">
            <a:spAutoFit/>
          </a:bodyPr>
          <a:lstStyle>
            <a:defPPr>
              <a:defRPr lang="en-US"/>
            </a:defPPr>
            <a:lvl1pPr algn="ctr">
              <a:lnSpc>
                <a:spcPct val="90000"/>
              </a:lnSpc>
              <a:defRPr sz="1200" b="1">
                <a:solidFill>
                  <a:schemeClr val="tx1">
                    <a:lumMod val="75000"/>
                  </a:schemeClr>
                </a:solidFill>
              </a:defRPr>
            </a:lvl1pPr>
          </a:lstStyle>
          <a:p>
            <a:pPr eaLnBrk="1" fontAlgn="auto" hangingPunct="1">
              <a:spcBef>
                <a:spcPts val="0"/>
              </a:spcBef>
              <a:spcAft>
                <a:spcPts val="0"/>
              </a:spcAft>
              <a:defRPr/>
            </a:pPr>
            <a:r>
              <a:rPr lang="en-US" sz="825" dirty="0">
                <a:latin typeface="+mn-lt"/>
              </a:rPr>
              <a:t>Testing / Stabilization</a:t>
            </a:r>
          </a:p>
        </p:txBody>
      </p:sp>
      <p:grpSp>
        <p:nvGrpSpPr>
          <p:cNvPr id="11288" name="Group 31"/>
          <p:cNvGrpSpPr>
            <a:grpSpLocks/>
          </p:cNvGrpSpPr>
          <p:nvPr/>
        </p:nvGrpSpPr>
        <p:grpSpPr bwMode="auto">
          <a:xfrm>
            <a:off x="3105150" y="2501900"/>
            <a:ext cx="960438" cy="733425"/>
            <a:chOff x="4919472" y="1325880"/>
            <a:chExt cx="1280160" cy="979542"/>
          </a:xfrm>
        </p:grpSpPr>
        <p:sp>
          <p:nvSpPr>
            <p:cNvPr id="33" name="Oval 32"/>
            <p:cNvSpPr/>
            <p:nvPr/>
          </p:nvSpPr>
          <p:spPr>
            <a:xfrm>
              <a:off x="4919472" y="2195171"/>
              <a:ext cx="110030" cy="108132"/>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34" name="Oval 33"/>
            <p:cNvSpPr/>
            <p:nvPr/>
          </p:nvSpPr>
          <p:spPr>
            <a:xfrm>
              <a:off x="5120489" y="1864416"/>
              <a:ext cx="110030" cy="11025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35" name="Oval 34"/>
            <p:cNvSpPr/>
            <p:nvPr/>
          </p:nvSpPr>
          <p:spPr>
            <a:xfrm>
              <a:off x="5086634" y="2023433"/>
              <a:ext cx="110030" cy="11025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36" name="Oval 35"/>
            <p:cNvSpPr/>
            <p:nvPr/>
          </p:nvSpPr>
          <p:spPr>
            <a:xfrm>
              <a:off x="5467508" y="1325880"/>
              <a:ext cx="110030" cy="110251"/>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37" name="Oval 36"/>
            <p:cNvSpPr/>
            <p:nvPr/>
          </p:nvSpPr>
          <p:spPr>
            <a:xfrm>
              <a:off x="5486551" y="2195171"/>
              <a:ext cx="110030" cy="110251"/>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38" name="Oval 37"/>
            <p:cNvSpPr/>
            <p:nvPr/>
          </p:nvSpPr>
          <p:spPr>
            <a:xfrm>
              <a:off x="5698147" y="2190930"/>
              <a:ext cx="110030" cy="108132"/>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39" name="Oval 38"/>
            <p:cNvSpPr/>
            <p:nvPr/>
          </p:nvSpPr>
          <p:spPr>
            <a:xfrm>
              <a:off x="5442116" y="1864416"/>
              <a:ext cx="110030" cy="110251"/>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40" name="Oval 39"/>
            <p:cNvSpPr/>
            <p:nvPr/>
          </p:nvSpPr>
          <p:spPr>
            <a:xfrm>
              <a:off x="5621973" y="1864416"/>
              <a:ext cx="110030" cy="11025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41" name="Oval 40"/>
            <p:cNvSpPr/>
            <p:nvPr/>
          </p:nvSpPr>
          <p:spPr>
            <a:xfrm>
              <a:off x="5492899" y="2023433"/>
              <a:ext cx="110030" cy="110251"/>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42" name="Oval 41"/>
            <p:cNvSpPr/>
            <p:nvPr/>
          </p:nvSpPr>
          <p:spPr>
            <a:xfrm>
              <a:off x="5283418" y="2190930"/>
              <a:ext cx="110030" cy="110251"/>
            </a:xfrm>
            <a:prstGeom prst="ellipse">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43" name="Oval 42"/>
            <p:cNvSpPr/>
            <p:nvPr/>
          </p:nvSpPr>
          <p:spPr>
            <a:xfrm>
              <a:off x="5283418" y="2023433"/>
              <a:ext cx="110030" cy="110251"/>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44" name="Oval 43"/>
            <p:cNvSpPr/>
            <p:nvPr/>
          </p:nvSpPr>
          <p:spPr>
            <a:xfrm>
              <a:off x="5924556" y="2195171"/>
              <a:ext cx="110030" cy="108132"/>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45" name="Oval 44"/>
            <p:cNvSpPr/>
            <p:nvPr/>
          </p:nvSpPr>
          <p:spPr>
            <a:xfrm>
              <a:off x="5850497" y="1864416"/>
              <a:ext cx="110030" cy="110251"/>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46" name="Oval 45"/>
            <p:cNvSpPr/>
            <p:nvPr/>
          </p:nvSpPr>
          <p:spPr>
            <a:xfrm>
              <a:off x="5926672" y="2023433"/>
              <a:ext cx="110030" cy="11025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47" name="Oval 46"/>
            <p:cNvSpPr/>
            <p:nvPr/>
          </p:nvSpPr>
          <p:spPr>
            <a:xfrm>
              <a:off x="5283418" y="1864416"/>
              <a:ext cx="110030" cy="110251"/>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48" name="Oval 47"/>
            <p:cNvSpPr/>
            <p:nvPr/>
          </p:nvSpPr>
          <p:spPr>
            <a:xfrm>
              <a:off x="6089602" y="2195171"/>
              <a:ext cx="110030" cy="108132"/>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49" name="Oval 48"/>
            <p:cNvSpPr/>
            <p:nvPr/>
          </p:nvSpPr>
          <p:spPr>
            <a:xfrm>
              <a:off x="5736235" y="2023433"/>
              <a:ext cx="110030" cy="11025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50" name="Oval 49"/>
            <p:cNvSpPr/>
            <p:nvPr/>
          </p:nvSpPr>
          <p:spPr>
            <a:xfrm>
              <a:off x="5374405" y="1718122"/>
              <a:ext cx="110030" cy="110251"/>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51" name="Oval 50"/>
            <p:cNvSpPr/>
            <p:nvPr/>
          </p:nvSpPr>
          <p:spPr>
            <a:xfrm>
              <a:off x="5755279" y="1718122"/>
              <a:ext cx="110030" cy="110251"/>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52" name="Oval 51"/>
            <p:cNvSpPr/>
            <p:nvPr/>
          </p:nvSpPr>
          <p:spPr>
            <a:xfrm>
              <a:off x="5569074" y="1718122"/>
              <a:ext cx="110030" cy="11025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53" name="Oval 52"/>
            <p:cNvSpPr/>
            <p:nvPr/>
          </p:nvSpPr>
          <p:spPr>
            <a:xfrm>
              <a:off x="5560610" y="1448853"/>
              <a:ext cx="110030" cy="108132"/>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54" name="Oval 53"/>
            <p:cNvSpPr/>
            <p:nvPr/>
          </p:nvSpPr>
          <p:spPr>
            <a:xfrm>
              <a:off x="5374405" y="1444612"/>
              <a:ext cx="110030" cy="11025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55" name="Oval 54"/>
            <p:cNvSpPr/>
            <p:nvPr/>
          </p:nvSpPr>
          <p:spPr>
            <a:xfrm>
              <a:off x="5302462" y="1567585"/>
              <a:ext cx="110030" cy="108132"/>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56" name="Oval 55"/>
            <p:cNvSpPr/>
            <p:nvPr/>
          </p:nvSpPr>
          <p:spPr>
            <a:xfrm>
              <a:off x="5679104" y="1563345"/>
              <a:ext cx="110030" cy="11025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57" name="Oval 56"/>
            <p:cNvSpPr/>
            <p:nvPr/>
          </p:nvSpPr>
          <p:spPr>
            <a:xfrm>
              <a:off x="5484436" y="1563345"/>
              <a:ext cx="110030" cy="110251"/>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58" name="Oval 57"/>
            <p:cNvSpPr/>
            <p:nvPr/>
          </p:nvSpPr>
          <p:spPr>
            <a:xfrm>
              <a:off x="5219939" y="1718122"/>
              <a:ext cx="110030" cy="110251"/>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59" name="Oval 58"/>
            <p:cNvSpPr/>
            <p:nvPr/>
          </p:nvSpPr>
          <p:spPr>
            <a:xfrm>
              <a:off x="5101445" y="2195171"/>
              <a:ext cx="110030" cy="108132"/>
            </a:xfrm>
            <a:prstGeom prst="ellipse">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grpSp>
      <p:sp>
        <p:nvSpPr>
          <p:cNvPr id="60" name="Oval 59"/>
          <p:cNvSpPr/>
          <p:nvPr/>
        </p:nvSpPr>
        <p:spPr>
          <a:xfrm>
            <a:off x="3186113" y="2820988"/>
            <a:ext cx="82550" cy="82550"/>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61" name="Oval 60"/>
          <p:cNvSpPr/>
          <p:nvPr/>
        </p:nvSpPr>
        <p:spPr>
          <a:xfrm>
            <a:off x="3643313" y="2509838"/>
            <a:ext cx="82550" cy="82550"/>
          </a:xfrm>
          <a:prstGeom prst="ellipse">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62" name="Oval 61"/>
          <p:cNvSpPr/>
          <p:nvPr/>
        </p:nvSpPr>
        <p:spPr>
          <a:xfrm>
            <a:off x="3275013" y="2706688"/>
            <a:ext cx="82550" cy="82550"/>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63" name="Oval 62"/>
          <p:cNvSpPr/>
          <p:nvPr/>
        </p:nvSpPr>
        <p:spPr>
          <a:xfrm>
            <a:off x="3389313" y="2509838"/>
            <a:ext cx="82550" cy="82550"/>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64" name="Oval 63"/>
          <p:cNvSpPr/>
          <p:nvPr/>
        </p:nvSpPr>
        <p:spPr>
          <a:xfrm>
            <a:off x="3300413" y="2592388"/>
            <a:ext cx="82550" cy="82550"/>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65" name="Oval 64"/>
          <p:cNvSpPr/>
          <p:nvPr/>
        </p:nvSpPr>
        <p:spPr>
          <a:xfrm>
            <a:off x="3128963" y="2992438"/>
            <a:ext cx="82550" cy="82550"/>
          </a:xfrm>
          <a:prstGeom prst="ellipse">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66" name="TextBox 65"/>
          <p:cNvSpPr txBox="1"/>
          <p:nvPr/>
        </p:nvSpPr>
        <p:spPr>
          <a:xfrm>
            <a:off x="6359525" y="2544763"/>
            <a:ext cx="860425" cy="114300"/>
          </a:xfrm>
          <a:prstGeom prst="rect">
            <a:avLst/>
          </a:prstGeom>
          <a:noFill/>
        </p:spPr>
        <p:txBody>
          <a:bodyPr lIns="0" tIns="0" rIns="0" bIns="0">
            <a:spAutoFit/>
          </a:bodyPr>
          <a:lstStyle/>
          <a:p>
            <a:pPr algn="ctr" eaLnBrk="1" fontAlgn="auto" hangingPunct="1">
              <a:lnSpc>
                <a:spcPct val="90000"/>
              </a:lnSpc>
              <a:spcBef>
                <a:spcPts val="0"/>
              </a:spcBef>
              <a:spcAft>
                <a:spcPts val="0"/>
              </a:spcAft>
              <a:defRPr/>
            </a:pPr>
            <a:r>
              <a:rPr lang="en-US" sz="825" b="1">
                <a:solidFill>
                  <a:schemeClr val="tx1">
                    <a:lumMod val="75000"/>
                  </a:schemeClr>
                </a:solidFill>
                <a:latin typeface="+mn-lt"/>
              </a:rPr>
              <a:t>Patch Releases</a:t>
            </a:r>
            <a:endParaRPr lang="en-US" sz="825" b="1" dirty="0">
              <a:solidFill>
                <a:schemeClr val="tx1">
                  <a:lumMod val="75000"/>
                </a:schemeClr>
              </a:solidFill>
              <a:latin typeface="+mn-lt"/>
            </a:endParaRPr>
          </a:p>
        </p:txBody>
      </p:sp>
      <p:sp>
        <p:nvSpPr>
          <p:cNvPr id="67" name="Diamond 66"/>
          <p:cNvSpPr>
            <a:spLocks noChangeAspect="1"/>
          </p:cNvSpPr>
          <p:nvPr/>
        </p:nvSpPr>
        <p:spPr>
          <a:xfrm>
            <a:off x="6427449" y="2684794"/>
            <a:ext cx="153241" cy="150876"/>
          </a:xfrm>
          <a:prstGeom prst="diamond">
            <a:avLst/>
          </a:prstGeom>
          <a:solidFill>
            <a:schemeClr val="accent6">
              <a:lumMod val="60000"/>
              <a:lumOff val="40000"/>
            </a:schemeClr>
          </a:solidFill>
          <a:ln w="19050" cmpd="sng">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lIns="84385" tIns="42192" rIns="84385" bIns="42192" anchor="ctr"/>
          <a:lstStyle/>
          <a:p>
            <a:pPr algn="ctr" eaLnBrk="1" fontAlgn="auto" hangingPunct="1">
              <a:spcBef>
                <a:spcPts val="0"/>
              </a:spcBef>
              <a:spcAft>
                <a:spcPts val="0"/>
              </a:spcAft>
              <a:defRPr/>
            </a:pPr>
            <a:endParaRPr lang="en-US" sz="975" dirty="0">
              <a:solidFill>
                <a:schemeClr val="tx1"/>
              </a:solidFill>
            </a:endParaRPr>
          </a:p>
        </p:txBody>
      </p:sp>
      <p:sp>
        <p:nvSpPr>
          <p:cNvPr id="68" name="Diamond 67"/>
          <p:cNvSpPr>
            <a:spLocks noChangeAspect="1"/>
          </p:cNvSpPr>
          <p:nvPr/>
        </p:nvSpPr>
        <p:spPr>
          <a:xfrm>
            <a:off x="6656049" y="2697191"/>
            <a:ext cx="153241" cy="150876"/>
          </a:xfrm>
          <a:prstGeom prst="diamond">
            <a:avLst/>
          </a:prstGeom>
          <a:solidFill>
            <a:schemeClr val="accent6">
              <a:lumMod val="60000"/>
              <a:lumOff val="40000"/>
            </a:schemeClr>
          </a:solidFill>
          <a:ln w="19050" cmpd="sng">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lIns="84385" tIns="42192" rIns="84385" bIns="42192" anchor="ctr"/>
          <a:lstStyle/>
          <a:p>
            <a:pPr algn="ctr" eaLnBrk="1" fontAlgn="auto" hangingPunct="1">
              <a:spcBef>
                <a:spcPts val="0"/>
              </a:spcBef>
              <a:spcAft>
                <a:spcPts val="0"/>
              </a:spcAft>
              <a:defRPr/>
            </a:pPr>
            <a:endParaRPr lang="en-US" sz="975" dirty="0">
              <a:solidFill>
                <a:schemeClr val="tx1"/>
              </a:solidFill>
            </a:endParaRPr>
          </a:p>
        </p:txBody>
      </p:sp>
      <p:sp>
        <p:nvSpPr>
          <p:cNvPr id="69" name="Diamond 68"/>
          <p:cNvSpPr>
            <a:spLocks noChangeAspect="1"/>
          </p:cNvSpPr>
          <p:nvPr/>
        </p:nvSpPr>
        <p:spPr>
          <a:xfrm>
            <a:off x="6884649" y="2697191"/>
            <a:ext cx="153241" cy="150876"/>
          </a:xfrm>
          <a:prstGeom prst="diamond">
            <a:avLst/>
          </a:prstGeom>
          <a:solidFill>
            <a:schemeClr val="accent6">
              <a:lumMod val="60000"/>
              <a:lumOff val="40000"/>
            </a:schemeClr>
          </a:solidFill>
          <a:ln w="19050" cmpd="sng">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lIns="84385" tIns="42192" rIns="84385" bIns="42192" anchor="ctr"/>
          <a:lstStyle/>
          <a:p>
            <a:pPr algn="ctr" eaLnBrk="1" fontAlgn="auto" hangingPunct="1">
              <a:spcBef>
                <a:spcPts val="0"/>
              </a:spcBef>
              <a:spcAft>
                <a:spcPts val="0"/>
              </a:spcAft>
              <a:defRPr/>
            </a:pPr>
            <a:endParaRPr lang="en-US" sz="975" dirty="0">
              <a:solidFill>
                <a:schemeClr val="tx1"/>
              </a:solidFill>
            </a:endParaRPr>
          </a:p>
        </p:txBody>
      </p:sp>
      <p:sp>
        <p:nvSpPr>
          <p:cNvPr id="11305" name="Slide Number Placeholder 33"/>
          <p:cNvSpPr>
            <a:spLocks noGrp="1"/>
          </p:cNvSpPr>
          <p:nvPr>
            <p:ph type="sldNum" sz="quarter" idx="12"/>
          </p:nvPr>
        </p:nvSpPr>
        <p:spPr bwMode="auto">
          <a:xfrm>
            <a:off x="8126413" y="6489700"/>
            <a:ext cx="338137" cy="112713"/>
          </a:xfrm>
          <a:noFill/>
          <a:ln>
            <a:miter lim="800000"/>
            <a:headEnd/>
            <a:tailEnd/>
          </a:ln>
        </p:spPr>
        <p:txBody>
          <a:bodyPr/>
          <a:lstStyle/>
          <a:p>
            <a:fld id="{722FCD14-91A9-4E71-BCAD-E172D29A1B23}" type="slidenum">
              <a:rPr lang="en-US"/>
              <a:pPr/>
              <a:t>6</a:t>
            </a:fld>
            <a:endParaRPr lang="en-US"/>
          </a:p>
        </p:txBody>
      </p:sp>
      <p:grpSp>
        <p:nvGrpSpPr>
          <p:cNvPr id="11306" name="Group 163"/>
          <p:cNvGrpSpPr>
            <a:grpSpLocks/>
          </p:cNvGrpSpPr>
          <p:nvPr/>
        </p:nvGrpSpPr>
        <p:grpSpPr bwMode="auto">
          <a:xfrm>
            <a:off x="609600" y="5199063"/>
            <a:ext cx="7224713" cy="1290637"/>
            <a:chOff x="1859688" y="4286123"/>
            <a:chExt cx="8678813" cy="1720503"/>
          </a:xfrm>
        </p:grpSpPr>
        <p:sp>
          <p:nvSpPr>
            <p:cNvPr id="165" name="Right Arrow 158"/>
            <p:cNvSpPr/>
            <p:nvPr/>
          </p:nvSpPr>
          <p:spPr>
            <a:xfrm>
              <a:off x="2142513" y="5564589"/>
              <a:ext cx="7396641" cy="289686"/>
            </a:xfrm>
            <a:prstGeom prst="rightArrow">
              <a:avLst/>
            </a:prstGeom>
            <a:solidFill>
              <a:schemeClr val="tx1"/>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anchor="ctr"/>
            <a:lstStyle/>
            <a:p>
              <a:pPr eaLnBrk="1" fontAlgn="auto" hangingPunct="1">
                <a:spcBef>
                  <a:spcPts val="0"/>
                </a:spcBef>
                <a:spcAft>
                  <a:spcPts val="0"/>
                </a:spcAft>
                <a:defRPr/>
              </a:pPr>
              <a:r>
                <a:rPr lang="en-US" sz="1050" dirty="0">
                  <a:solidFill>
                    <a:schemeClr val="tx1"/>
                  </a:solidFill>
                </a:rPr>
                <a:t>  </a:t>
              </a:r>
            </a:p>
          </p:txBody>
        </p:sp>
        <p:grpSp>
          <p:nvGrpSpPr>
            <p:cNvPr id="11336" name="Group 165"/>
            <p:cNvGrpSpPr>
              <a:grpSpLocks/>
            </p:cNvGrpSpPr>
            <p:nvPr/>
          </p:nvGrpSpPr>
          <p:grpSpPr bwMode="auto">
            <a:xfrm>
              <a:off x="3205682" y="4961866"/>
              <a:ext cx="727495" cy="825798"/>
              <a:chOff x="1782141" y="1417239"/>
              <a:chExt cx="876458" cy="994631"/>
            </a:xfrm>
          </p:grpSpPr>
          <p:grpSp>
            <p:nvGrpSpPr>
              <p:cNvPr id="11400" name="Group 206"/>
              <p:cNvGrpSpPr>
                <a:grpSpLocks/>
              </p:cNvGrpSpPr>
              <p:nvPr/>
            </p:nvGrpSpPr>
            <p:grpSpPr bwMode="auto">
              <a:xfrm>
                <a:off x="1782141" y="1836556"/>
                <a:ext cx="413888" cy="575314"/>
                <a:chOff x="1782141" y="1836556"/>
                <a:chExt cx="413888" cy="575314"/>
              </a:xfrm>
            </p:grpSpPr>
            <p:sp>
              <p:nvSpPr>
                <p:cNvPr id="209" name="Right Arrow 199"/>
                <p:cNvSpPr/>
                <p:nvPr/>
              </p:nvSpPr>
              <p:spPr>
                <a:xfrm rot="18258793">
                  <a:off x="1927935" y="1882339"/>
                  <a:ext cx="313515" cy="222856"/>
                </a:xfrm>
                <a:prstGeom prst="rightArrow">
                  <a:avLst/>
                </a:prstGeom>
                <a:solidFill>
                  <a:schemeClr val="accent6">
                    <a:lumMod val="60000"/>
                    <a:lumOff val="4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sp>
              <p:nvSpPr>
                <p:cNvPr id="210" name="Diamond 209"/>
                <p:cNvSpPr/>
                <p:nvPr/>
              </p:nvSpPr>
              <p:spPr>
                <a:xfrm>
                  <a:off x="1782141" y="2186917"/>
                  <a:ext cx="228541" cy="224953"/>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grpSp>
          <p:pic>
            <p:nvPicPr>
              <p:cNvPr id="208" name="Picture 2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521" y="1416441"/>
                <a:ext cx="829397" cy="392531"/>
              </a:xfrm>
              <a:prstGeom prst="rect">
                <a:avLst/>
              </a:prstGeom>
              <a:effectLst>
                <a:outerShdw blurRad="152400" dist="114300" dir="5400000" sx="90000" sy="-19000" rotWithShape="0">
                  <a:prstClr val="black">
                    <a:alpha val="15000"/>
                  </a:prstClr>
                </a:outerShdw>
              </a:effectLst>
            </p:spPr>
          </p:pic>
        </p:grpSp>
        <p:grpSp>
          <p:nvGrpSpPr>
            <p:cNvPr id="11337" name="Group 166"/>
            <p:cNvGrpSpPr>
              <a:grpSpLocks/>
            </p:cNvGrpSpPr>
            <p:nvPr/>
          </p:nvGrpSpPr>
          <p:grpSpPr bwMode="auto">
            <a:xfrm>
              <a:off x="4225411" y="4961866"/>
              <a:ext cx="727495" cy="825798"/>
              <a:chOff x="1782141" y="1417239"/>
              <a:chExt cx="876458" cy="994631"/>
            </a:xfrm>
          </p:grpSpPr>
          <p:grpSp>
            <p:nvGrpSpPr>
              <p:cNvPr id="11394" name="Group 202"/>
              <p:cNvGrpSpPr>
                <a:grpSpLocks/>
              </p:cNvGrpSpPr>
              <p:nvPr/>
            </p:nvGrpSpPr>
            <p:grpSpPr bwMode="auto">
              <a:xfrm>
                <a:off x="1782141" y="1836556"/>
                <a:ext cx="413888" cy="575314"/>
                <a:chOff x="1782141" y="1836556"/>
                <a:chExt cx="413888" cy="575314"/>
              </a:xfrm>
            </p:grpSpPr>
            <p:sp>
              <p:nvSpPr>
                <p:cNvPr id="205" name="Right Arrow 195"/>
                <p:cNvSpPr/>
                <p:nvPr/>
              </p:nvSpPr>
              <p:spPr>
                <a:xfrm rot="18258793">
                  <a:off x="1928564" y="1882339"/>
                  <a:ext cx="313515" cy="222858"/>
                </a:xfrm>
                <a:prstGeom prst="rightArrow">
                  <a:avLst/>
                </a:prstGeom>
                <a:solidFill>
                  <a:schemeClr val="accent6">
                    <a:lumMod val="60000"/>
                    <a:lumOff val="4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sp>
              <p:nvSpPr>
                <p:cNvPr id="206" name="Diamond 205"/>
                <p:cNvSpPr/>
                <p:nvPr/>
              </p:nvSpPr>
              <p:spPr>
                <a:xfrm>
                  <a:off x="1782141" y="2186917"/>
                  <a:ext cx="228541" cy="224953"/>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grpSp>
          <p:pic>
            <p:nvPicPr>
              <p:cNvPr id="204" name="Picture 2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9150" y="1416441"/>
                <a:ext cx="829395" cy="392531"/>
              </a:xfrm>
              <a:prstGeom prst="rect">
                <a:avLst/>
              </a:prstGeom>
              <a:effectLst>
                <a:outerShdw blurRad="152400" dist="114300" dir="5400000" sx="90000" sy="-19000" rotWithShape="0">
                  <a:prstClr val="black">
                    <a:alpha val="15000"/>
                  </a:prstClr>
                </a:outerShdw>
              </a:effectLst>
            </p:spPr>
          </p:pic>
        </p:grpSp>
        <p:grpSp>
          <p:nvGrpSpPr>
            <p:cNvPr id="11338" name="Group 167"/>
            <p:cNvGrpSpPr>
              <a:grpSpLocks/>
            </p:cNvGrpSpPr>
            <p:nvPr/>
          </p:nvGrpSpPr>
          <p:grpSpPr bwMode="auto">
            <a:xfrm>
              <a:off x="5245140" y="4961866"/>
              <a:ext cx="727495" cy="825798"/>
              <a:chOff x="1782141" y="1417239"/>
              <a:chExt cx="876458" cy="994631"/>
            </a:xfrm>
          </p:grpSpPr>
          <p:grpSp>
            <p:nvGrpSpPr>
              <p:cNvPr id="11388" name="Group 198"/>
              <p:cNvGrpSpPr>
                <a:grpSpLocks/>
              </p:cNvGrpSpPr>
              <p:nvPr/>
            </p:nvGrpSpPr>
            <p:grpSpPr bwMode="auto">
              <a:xfrm>
                <a:off x="1782141" y="1836556"/>
                <a:ext cx="413888" cy="575314"/>
                <a:chOff x="1782141" y="1836556"/>
                <a:chExt cx="413888" cy="575314"/>
              </a:xfrm>
            </p:grpSpPr>
            <p:sp>
              <p:nvSpPr>
                <p:cNvPr id="201" name="Right Arrow 191"/>
                <p:cNvSpPr/>
                <p:nvPr/>
              </p:nvSpPr>
              <p:spPr>
                <a:xfrm rot="18258793">
                  <a:off x="1926896" y="1882339"/>
                  <a:ext cx="313515" cy="222858"/>
                </a:xfrm>
                <a:prstGeom prst="rightArrow">
                  <a:avLst/>
                </a:prstGeom>
                <a:solidFill>
                  <a:schemeClr val="accent6">
                    <a:lumMod val="60000"/>
                    <a:lumOff val="4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sp>
              <p:nvSpPr>
                <p:cNvPr id="202" name="Diamond 201"/>
                <p:cNvSpPr/>
                <p:nvPr/>
              </p:nvSpPr>
              <p:spPr>
                <a:xfrm>
                  <a:off x="1782141" y="2186917"/>
                  <a:ext cx="228541" cy="224953"/>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grpSp>
          <p:pic>
            <p:nvPicPr>
              <p:cNvPr id="200" name="Picture 1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7483" y="1416441"/>
                <a:ext cx="831693" cy="392531"/>
              </a:xfrm>
              <a:prstGeom prst="rect">
                <a:avLst/>
              </a:prstGeom>
              <a:effectLst>
                <a:outerShdw blurRad="152400" dist="114300" dir="5400000" sx="90000" sy="-19000" rotWithShape="0">
                  <a:prstClr val="black">
                    <a:alpha val="15000"/>
                  </a:prstClr>
                </a:outerShdw>
              </a:effectLst>
            </p:spPr>
          </p:pic>
        </p:grpSp>
        <p:grpSp>
          <p:nvGrpSpPr>
            <p:cNvPr id="11339" name="Group 168"/>
            <p:cNvGrpSpPr>
              <a:grpSpLocks/>
            </p:cNvGrpSpPr>
            <p:nvPr/>
          </p:nvGrpSpPr>
          <p:grpSpPr bwMode="auto">
            <a:xfrm>
              <a:off x="6264869" y="4961866"/>
              <a:ext cx="727495" cy="825798"/>
              <a:chOff x="1782141" y="1417239"/>
              <a:chExt cx="876458" cy="994631"/>
            </a:xfrm>
          </p:grpSpPr>
          <p:grpSp>
            <p:nvGrpSpPr>
              <p:cNvPr id="11382" name="Group 194"/>
              <p:cNvGrpSpPr>
                <a:grpSpLocks/>
              </p:cNvGrpSpPr>
              <p:nvPr/>
            </p:nvGrpSpPr>
            <p:grpSpPr bwMode="auto">
              <a:xfrm>
                <a:off x="1782141" y="1836556"/>
                <a:ext cx="413888" cy="575314"/>
                <a:chOff x="1782141" y="1836556"/>
                <a:chExt cx="413888" cy="575314"/>
              </a:xfrm>
            </p:grpSpPr>
            <p:sp>
              <p:nvSpPr>
                <p:cNvPr id="197" name="Right Arrow 187"/>
                <p:cNvSpPr/>
                <p:nvPr/>
              </p:nvSpPr>
              <p:spPr>
                <a:xfrm rot="18258793">
                  <a:off x="1927526" y="1882339"/>
                  <a:ext cx="313515" cy="222856"/>
                </a:xfrm>
                <a:prstGeom prst="rightArrow">
                  <a:avLst/>
                </a:prstGeom>
                <a:solidFill>
                  <a:schemeClr val="accent6">
                    <a:lumMod val="60000"/>
                    <a:lumOff val="4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sp>
              <p:nvSpPr>
                <p:cNvPr id="198" name="Diamond 197"/>
                <p:cNvSpPr/>
                <p:nvPr/>
              </p:nvSpPr>
              <p:spPr>
                <a:xfrm>
                  <a:off x="1782141" y="2186917"/>
                  <a:ext cx="228541" cy="224953"/>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grpSp>
          <p:pic>
            <p:nvPicPr>
              <p:cNvPr id="196" name="Picture 1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111" y="1416441"/>
                <a:ext cx="829397" cy="392531"/>
              </a:xfrm>
              <a:prstGeom prst="rect">
                <a:avLst/>
              </a:prstGeom>
              <a:effectLst>
                <a:outerShdw blurRad="152400" dist="114300" dir="5400000" sx="90000" sy="-19000" rotWithShape="0">
                  <a:prstClr val="black">
                    <a:alpha val="15000"/>
                  </a:prstClr>
                </a:outerShdw>
              </a:effectLst>
            </p:spPr>
          </p:pic>
        </p:grpSp>
        <p:sp>
          <p:nvSpPr>
            <p:cNvPr id="170" name="Right Arrow 183"/>
            <p:cNvSpPr/>
            <p:nvPr/>
          </p:nvSpPr>
          <p:spPr>
            <a:xfrm rot="18258793">
              <a:off x="2150804" y="5051665"/>
              <a:ext cx="977703" cy="183073"/>
            </a:xfrm>
            <a:prstGeom prst="rightArrow">
              <a:avLst/>
            </a:prstGeom>
            <a:solidFill>
              <a:schemeClr val="accent6">
                <a:lumMod val="60000"/>
                <a:lumOff val="4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sp>
          <p:nvSpPr>
            <p:cNvPr id="171" name="Diamond 170"/>
            <p:cNvSpPr/>
            <p:nvPr/>
          </p:nvSpPr>
          <p:spPr>
            <a:xfrm>
              <a:off x="2185953" y="5600895"/>
              <a:ext cx="189698" cy="186769"/>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pic>
          <p:nvPicPr>
            <p:cNvPr id="11344" name="Picture 26" descr="ICON_Building_Q308"/>
            <p:cNvPicPr>
              <a:picLocks noChangeAspect="1" noChangeArrowheads="1"/>
            </p:cNvPicPr>
            <p:nvPr/>
          </p:nvPicPr>
          <p:blipFill>
            <a:blip r:embed="rId4" cstate="print"/>
            <a:srcRect/>
            <a:stretch>
              <a:fillRect/>
            </a:stretch>
          </p:blipFill>
          <p:spPr bwMode="auto">
            <a:xfrm>
              <a:off x="2828092" y="4329211"/>
              <a:ext cx="362098" cy="402369"/>
            </a:xfrm>
            <a:prstGeom prst="rect">
              <a:avLst/>
            </a:prstGeom>
            <a:noFill/>
            <a:ln w="9525">
              <a:noFill/>
              <a:miter lim="800000"/>
              <a:headEnd/>
              <a:tailEnd/>
            </a:ln>
          </p:spPr>
        </p:pic>
        <p:grpSp>
          <p:nvGrpSpPr>
            <p:cNvPr id="11345" name="Group 172"/>
            <p:cNvGrpSpPr>
              <a:grpSpLocks/>
            </p:cNvGrpSpPr>
            <p:nvPr/>
          </p:nvGrpSpPr>
          <p:grpSpPr bwMode="auto">
            <a:xfrm>
              <a:off x="7309118" y="4961866"/>
              <a:ext cx="727494" cy="825798"/>
              <a:chOff x="1782141" y="1417239"/>
              <a:chExt cx="876458" cy="994631"/>
            </a:xfrm>
          </p:grpSpPr>
          <p:grpSp>
            <p:nvGrpSpPr>
              <p:cNvPr id="11376" name="Group 190"/>
              <p:cNvGrpSpPr>
                <a:grpSpLocks/>
              </p:cNvGrpSpPr>
              <p:nvPr/>
            </p:nvGrpSpPr>
            <p:grpSpPr bwMode="auto">
              <a:xfrm>
                <a:off x="1782141" y="1836556"/>
                <a:ext cx="413888" cy="575314"/>
                <a:chOff x="1782141" y="1836556"/>
                <a:chExt cx="413888" cy="575314"/>
              </a:xfrm>
            </p:grpSpPr>
            <p:sp>
              <p:nvSpPr>
                <p:cNvPr id="193" name="Right Arrow 176"/>
                <p:cNvSpPr/>
                <p:nvPr/>
              </p:nvSpPr>
              <p:spPr>
                <a:xfrm rot="18258793">
                  <a:off x="1928482" y="1882339"/>
                  <a:ext cx="313515" cy="222856"/>
                </a:xfrm>
                <a:prstGeom prst="rightArrow">
                  <a:avLst/>
                </a:prstGeom>
                <a:solidFill>
                  <a:schemeClr val="accent6">
                    <a:lumMod val="60000"/>
                    <a:lumOff val="4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sp>
              <p:nvSpPr>
                <p:cNvPr id="194" name="Diamond 193"/>
                <p:cNvSpPr/>
                <p:nvPr/>
              </p:nvSpPr>
              <p:spPr>
                <a:xfrm>
                  <a:off x="1782141" y="2186917"/>
                  <a:ext cx="228541" cy="224953"/>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grpSp>
          <p:pic>
            <p:nvPicPr>
              <p:cNvPr id="192" name="Picture 1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9068" y="1416441"/>
                <a:ext cx="829398" cy="392531"/>
              </a:xfrm>
              <a:prstGeom prst="rect">
                <a:avLst/>
              </a:prstGeom>
              <a:effectLst>
                <a:outerShdw blurRad="152400" dist="114300" dir="5400000" sx="90000" sy="-19000" rotWithShape="0">
                  <a:prstClr val="black">
                    <a:alpha val="15000"/>
                  </a:prstClr>
                </a:outerShdw>
              </a:effectLst>
            </p:spPr>
          </p:pic>
        </p:grpSp>
        <p:sp>
          <p:nvSpPr>
            <p:cNvPr id="174" name="TextBox 173"/>
            <p:cNvSpPr txBox="1"/>
            <p:nvPr/>
          </p:nvSpPr>
          <p:spPr>
            <a:xfrm>
              <a:off x="1859688" y="4286123"/>
              <a:ext cx="968762" cy="152369"/>
            </a:xfrm>
            <a:prstGeom prst="rect">
              <a:avLst/>
            </a:prstGeom>
            <a:noFill/>
          </p:spPr>
          <p:txBody>
            <a:bodyPr lIns="0" tIns="0" rIns="0" bIns="0">
              <a:spAutoFit/>
            </a:bodyPr>
            <a:lstStyle>
              <a:defPPr>
                <a:defRPr lang="en-US"/>
              </a:defPPr>
              <a:lvl1pPr algn="ctr">
                <a:lnSpc>
                  <a:spcPct val="90000"/>
                </a:lnSpc>
                <a:defRPr sz="1200" b="1">
                  <a:solidFill>
                    <a:schemeClr val="tx1">
                      <a:lumMod val="75000"/>
                    </a:schemeClr>
                  </a:solidFill>
                </a:defRPr>
              </a:lvl1pPr>
            </a:lstStyle>
            <a:p>
              <a:pPr eaLnBrk="1" fontAlgn="auto" hangingPunct="1">
                <a:spcBef>
                  <a:spcPts val="0"/>
                </a:spcBef>
                <a:spcAft>
                  <a:spcPts val="0"/>
                </a:spcAft>
                <a:defRPr/>
              </a:pPr>
              <a:r>
                <a:rPr lang="en-US" sz="825" dirty="0">
                  <a:latin typeface="+mn-lt"/>
                </a:rPr>
                <a:t>First Release</a:t>
              </a:r>
            </a:p>
          </p:txBody>
        </p:sp>
        <p:grpSp>
          <p:nvGrpSpPr>
            <p:cNvPr id="11347" name="Group 174"/>
            <p:cNvGrpSpPr>
              <a:grpSpLocks/>
            </p:cNvGrpSpPr>
            <p:nvPr/>
          </p:nvGrpSpPr>
          <p:grpSpPr bwMode="auto">
            <a:xfrm>
              <a:off x="8326531" y="5308114"/>
              <a:ext cx="343543" cy="477658"/>
              <a:chOff x="1782141" y="1836556"/>
              <a:chExt cx="413888" cy="575314"/>
            </a:xfrm>
          </p:grpSpPr>
          <p:sp>
            <p:nvSpPr>
              <p:cNvPr id="189" name="Right Arrow 172"/>
              <p:cNvSpPr/>
              <p:nvPr/>
            </p:nvSpPr>
            <p:spPr>
              <a:xfrm rot="18258793">
                <a:off x="1927305" y="1882069"/>
                <a:ext cx="313515" cy="222858"/>
              </a:xfrm>
              <a:prstGeom prst="rightArrow">
                <a:avLst/>
              </a:prstGeom>
              <a:solidFill>
                <a:schemeClr val="accent6">
                  <a:lumMod val="60000"/>
                  <a:lumOff val="4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sp>
            <p:nvSpPr>
              <p:cNvPr id="190" name="Diamond 189"/>
              <p:cNvSpPr/>
              <p:nvPr/>
            </p:nvSpPr>
            <p:spPr>
              <a:xfrm>
                <a:off x="1782141" y="2186917"/>
                <a:ext cx="228541" cy="224953"/>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grpSp>
        <p:pic>
          <p:nvPicPr>
            <p:cNvPr id="176" name="Picture 1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507" y="4959088"/>
              <a:ext cx="690338" cy="325901"/>
            </a:xfrm>
            <a:prstGeom prst="rect">
              <a:avLst/>
            </a:prstGeom>
            <a:effectLst>
              <a:outerShdw blurRad="152400" dist="114300" dir="5400000" sx="90000" sy="-19000" rotWithShape="0">
                <a:prstClr val="black">
                  <a:alpha val="15000"/>
                </a:prstClr>
              </a:outerShdw>
            </a:effectLst>
          </p:spPr>
        </p:pic>
        <p:pic>
          <p:nvPicPr>
            <p:cNvPr id="11349" name="Picture 26" descr="ICON_Building_Q308"/>
            <p:cNvPicPr>
              <a:picLocks noChangeAspect="1" noChangeArrowheads="1"/>
            </p:cNvPicPr>
            <p:nvPr/>
          </p:nvPicPr>
          <p:blipFill>
            <a:blip r:embed="rId4" cstate="print"/>
            <a:srcRect/>
            <a:stretch>
              <a:fillRect/>
            </a:stretch>
          </p:blipFill>
          <p:spPr bwMode="auto">
            <a:xfrm>
              <a:off x="8968670" y="4327320"/>
              <a:ext cx="362099" cy="402368"/>
            </a:xfrm>
            <a:prstGeom prst="rect">
              <a:avLst/>
            </a:prstGeom>
            <a:noFill/>
            <a:ln w="9525">
              <a:noFill/>
              <a:miter lim="800000"/>
              <a:headEnd/>
              <a:tailEnd/>
            </a:ln>
          </p:spPr>
        </p:pic>
        <p:sp>
          <p:nvSpPr>
            <p:cNvPr id="178" name="Right Arrow 169"/>
            <p:cNvSpPr/>
            <p:nvPr/>
          </p:nvSpPr>
          <p:spPr>
            <a:xfrm rot="18258793">
              <a:off x="8861870" y="4773482"/>
              <a:ext cx="258181" cy="184980"/>
            </a:xfrm>
            <a:prstGeom prst="rightArrow">
              <a:avLst/>
            </a:prstGeom>
            <a:solidFill>
              <a:schemeClr val="accent6">
                <a:lumMod val="60000"/>
                <a:lumOff val="4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solidFill>
                  <a:schemeClr val="tx1"/>
                </a:solidFill>
              </a:endParaRPr>
            </a:p>
          </p:txBody>
        </p:sp>
        <p:cxnSp>
          <p:nvCxnSpPr>
            <p:cNvPr id="180" name="Straight Arrow Connector 179"/>
            <p:cNvCxnSpPr/>
            <p:nvPr/>
          </p:nvCxnSpPr>
          <p:spPr>
            <a:xfrm>
              <a:off x="2113321" y="5924093"/>
              <a:ext cx="7313391" cy="0"/>
            </a:xfrm>
            <a:prstGeom prst="straightConnector1">
              <a:avLst/>
            </a:prstGeom>
            <a:ln w="19050">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5183611" y="5854257"/>
              <a:ext cx="1172812" cy="152369"/>
            </a:xfrm>
            <a:prstGeom prst="rect">
              <a:avLst/>
            </a:prstGeom>
            <a:solidFill>
              <a:schemeClr val="bg2">
                <a:lumMod val="20000"/>
                <a:lumOff val="80000"/>
              </a:schemeClr>
            </a:solidFill>
          </p:spPr>
          <p:txBody>
            <a:bodyPr wrap="none" lIns="68580" tIns="0" rIns="68580" bIns="0">
              <a:spAutoFit/>
            </a:bodyPr>
            <a:lstStyle>
              <a:defPPr>
                <a:defRPr lang="en-US"/>
              </a:defPPr>
              <a:lvl1pPr algn="ctr">
                <a:lnSpc>
                  <a:spcPct val="90000"/>
                </a:lnSpc>
                <a:defRPr sz="1200" b="1">
                  <a:solidFill>
                    <a:schemeClr val="tx1">
                      <a:lumMod val="75000"/>
                    </a:schemeClr>
                  </a:solidFill>
                </a:defRPr>
              </a:lvl1pPr>
            </a:lstStyle>
            <a:p>
              <a:pPr eaLnBrk="1" fontAlgn="auto" hangingPunct="1">
                <a:spcBef>
                  <a:spcPts val="0"/>
                </a:spcBef>
                <a:spcAft>
                  <a:spcPts val="0"/>
                </a:spcAft>
                <a:defRPr/>
              </a:pPr>
              <a:r>
                <a:rPr lang="en-US" sz="825" dirty="0">
                  <a:latin typeface="+mn-lt"/>
                </a:rPr>
                <a:t>Always Stable</a:t>
              </a:r>
            </a:p>
          </p:txBody>
        </p:sp>
        <p:sp>
          <p:nvSpPr>
            <p:cNvPr id="182" name="Diamond 181"/>
            <p:cNvSpPr>
              <a:spLocks noChangeAspect="1"/>
            </p:cNvSpPr>
            <p:nvPr/>
          </p:nvSpPr>
          <p:spPr>
            <a:xfrm>
              <a:off x="3331795" y="4431875"/>
              <a:ext cx="198131" cy="195072"/>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lIns="91424" tIns="45712" rIns="91424" bIns="45712" anchor="ctr"/>
            <a:lstStyle/>
            <a:p>
              <a:pPr algn="ctr" eaLnBrk="1" fontAlgn="auto" hangingPunct="1">
                <a:spcBef>
                  <a:spcPts val="0"/>
                </a:spcBef>
                <a:spcAft>
                  <a:spcPts val="0"/>
                </a:spcAft>
                <a:defRPr/>
              </a:pPr>
              <a:endParaRPr lang="en-US" sz="1050" dirty="0">
                <a:solidFill>
                  <a:schemeClr val="tx1"/>
                </a:solidFill>
              </a:endParaRPr>
            </a:p>
          </p:txBody>
        </p:sp>
        <p:sp>
          <p:nvSpPr>
            <p:cNvPr id="183" name="Diamond 182"/>
            <p:cNvSpPr>
              <a:spLocks noChangeAspect="1"/>
            </p:cNvSpPr>
            <p:nvPr/>
          </p:nvSpPr>
          <p:spPr>
            <a:xfrm>
              <a:off x="3743105" y="4431875"/>
              <a:ext cx="198131" cy="195072"/>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lIns="91424" tIns="45712" rIns="91424" bIns="45712" anchor="ctr"/>
            <a:lstStyle/>
            <a:p>
              <a:pPr algn="ctr" eaLnBrk="1" fontAlgn="auto" hangingPunct="1">
                <a:spcBef>
                  <a:spcPts val="0"/>
                </a:spcBef>
                <a:spcAft>
                  <a:spcPts val="0"/>
                </a:spcAft>
                <a:defRPr/>
              </a:pPr>
              <a:endParaRPr lang="en-US" sz="1050" dirty="0">
                <a:solidFill>
                  <a:schemeClr val="tx1"/>
                </a:solidFill>
              </a:endParaRPr>
            </a:p>
          </p:txBody>
        </p:sp>
        <p:sp>
          <p:nvSpPr>
            <p:cNvPr id="184" name="Diamond 183"/>
            <p:cNvSpPr>
              <a:spLocks noChangeAspect="1"/>
            </p:cNvSpPr>
            <p:nvPr/>
          </p:nvSpPr>
          <p:spPr>
            <a:xfrm>
              <a:off x="4144384" y="4431875"/>
              <a:ext cx="198131" cy="195072"/>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lIns="91424" tIns="45712" rIns="91424" bIns="45712" anchor="ctr"/>
            <a:lstStyle/>
            <a:p>
              <a:pPr algn="ctr" eaLnBrk="1" fontAlgn="auto" hangingPunct="1">
                <a:spcBef>
                  <a:spcPts val="0"/>
                </a:spcBef>
                <a:spcAft>
                  <a:spcPts val="0"/>
                </a:spcAft>
                <a:defRPr/>
              </a:pPr>
              <a:endParaRPr lang="en-US" sz="1050" dirty="0">
                <a:solidFill>
                  <a:schemeClr val="tx1"/>
                </a:solidFill>
              </a:endParaRPr>
            </a:p>
          </p:txBody>
        </p:sp>
        <p:sp>
          <p:nvSpPr>
            <p:cNvPr id="185" name="Diamond 184"/>
            <p:cNvSpPr>
              <a:spLocks noChangeAspect="1"/>
            </p:cNvSpPr>
            <p:nvPr/>
          </p:nvSpPr>
          <p:spPr>
            <a:xfrm>
              <a:off x="9527781" y="4431875"/>
              <a:ext cx="198131" cy="195072"/>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lIns="91424" tIns="45712" rIns="91424" bIns="45712" anchor="ctr"/>
            <a:lstStyle/>
            <a:p>
              <a:pPr algn="ctr" eaLnBrk="1" fontAlgn="auto" hangingPunct="1">
                <a:spcBef>
                  <a:spcPts val="0"/>
                </a:spcBef>
                <a:spcAft>
                  <a:spcPts val="0"/>
                </a:spcAft>
                <a:defRPr/>
              </a:pPr>
              <a:endParaRPr lang="en-US" sz="1050" dirty="0">
                <a:solidFill>
                  <a:schemeClr val="tx1"/>
                </a:solidFill>
              </a:endParaRPr>
            </a:p>
          </p:txBody>
        </p:sp>
        <p:sp>
          <p:nvSpPr>
            <p:cNvPr id="186" name="Diamond 185"/>
            <p:cNvSpPr>
              <a:spLocks noChangeAspect="1"/>
            </p:cNvSpPr>
            <p:nvPr/>
          </p:nvSpPr>
          <p:spPr>
            <a:xfrm>
              <a:off x="9934075" y="4431875"/>
              <a:ext cx="198131" cy="195072"/>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lIns="91424" tIns="45712" rIns="91424" bIns="45712" anchor="ctr"/>
            <a:lstStyle/>
            <a:p>
              <a:pPr algn="ctr" eaLnBrk="1" fontAlgn="auto" hangingPunct="1">
                <a:spcBef>
                  <a:spcPts val="0"/>
                </a:spcBef>
                <a:spcAft>
                  <a:spcPts val="0"/>
                </a:spcAft>
                <a:defRPr/>
              </a:pPr>
              <a:endParaRPr lang="en-US" sz="1050" dirty="0">
                <a:solidFill>
                  <a:schemeClr val="tx1"/>
                </a:solidFill>
              </a:endParaRPr>
            </a:p>
          </p:txBody>
        </p:sp>
        <p:sp>
          <p:nvSpPr>
            <p:cNvPr id="187" name="Diamond 186"/>
            <p:cNvSpPr>
              <a:spLocks noChangeAspect="1"/>
            </p:cNvSpPr>
            <p:nvPr/>
          </p:nvSpPr>
          <p:spPr>
            <a:xfrm>
              <a:off x="10340370" y="4431875"/>
              <a:ext cx="198131" cy="195072"/>
            </a:xfrm>
            <a:prstGeom prst="diamond">
              <a:avLst/>
            </a:prstGeom>
            <a:solidFill>
              <a:schemeClr val="accent6">
                <a:lumMod val="60000"/>
                <a:lumOff val="40000"/>
              </a:schemeClr>
            </a:solidFill>
            <a:ln>
              <a:solidFill>
                <a:schemeClr val="accent4"/>
              </a:solidFill>
            </a:ln>
          </p:spPr>
          <p:style>
            <a:lnRef idx="0">
              <a:schemeClr val="accent5"/>
            </a:lnRef>
            <a:fillRef idx="3">
              <a:schemeClr val="accent5"/>
            </a:fillRef>
            <a:effectRef idx="3">
              <a:schemeClr val="accent5"/>
            </a:effectRef>
            <a:fontRef idx="minor">
              <a:schemeClr val="lt1"/>
            </a:fontRef>
          </p:style>
          <p:txBody>
            <a:bodyPr lIns="91424" tIns="45712" rIns="91424" bIns="45712" anchor="ctr"/>
            <a:lstStyle/>
            <a:p>
              <a:pPr algn="ctr" eaLnBrk="1" fontAlgn="auto" hangingPunct="1">
                <a:spcBef>
                  <a:spcPts val="0"/>
                </a:spcBef>
                <a:spcAft>
                  <a:spcPts val="0"/>
                </a:spcAft>
                <a:defRPr/>
              </a:pPr>
              <a:endParaRPr lang="en-US" sz="1050" dirty="0">
                <a:solidFill>
                  <a:schemeClr val="tx1"/>
                </a:solidFill>
              </a:endParaRPr>
            </a:p>
          </p:txBody>
        </p:sp>
        <p:sp>
          <p:nvSpPr>
            <p:cNvPr id="188" name="TextBox 187"/>
            <p:cNvSpPr txBox="1"/>
            <p:nvPr/>
          </p:nvSpPr>
          <p:spPr>
            <a:xfrm>
              <a:off x="7958313" y="4286123"/>
              <a:ext cx="1115603" cy="152369"/>
            </a:xfrm>
            <a:prstGeom prst="rect">
              <a:avLst/>
            </a:prstGeom>
            <a:noFill/>
          </p:spPr>
          <p:txBody>
            <a:bodyPr lIns="0" tIns="0" rIns="0" bIns="0">
              <a:spAutoFit/>
            </a:bodyPr>
            <a:lstStyle>
              <a:defPPr>
                <a:defRPr lang="en-US"/>
              </a:defPPr>
              <a:lvl1pPr algn="ctr">
                <a:lnSpc>
                  <a:spcPct val="90000"/>
                </a:lnSpc>
                <a:defRPr sz="1200" b="1">
                  <a:solidFill>
                    <a:schemeClr val="tx1">
                      <a:lumMod val="75000"/>
                    </a:schemeClr>
                  </a:solidFill>
                </a:defRPr>
              </a:lvl1pPr>
            </a:lstStyle>
            <a:p>
              <a:pPr eaLnBrk="1" fontAlgn="auto" hangingPunct="1">
                <a:spcBef>
                  <a:spcPts val="0"/>
                </a:spcBef>
                <a:spcAft>
                  <a:spcPts val="0"/>
                </a:spcAft>
                <a:defRPr/>
              </a:pPr>
              <a:r>
                <a:rPr lang="en-US" sz="825" dirty="0">
                  <a:latin typeface="+mn-lt"/>
                </a:rPr>
                <a:t>Last Release</a:t>
              </a:r>
            </a:p>
          </p:txBody>
        </p:sp>
      </p:grpSp>
      <p:sp>
        <p:nvSpPr>
          <p:cNvPr id="211" name="Oval 210"/>
          <p:cNvSpPr/>
          <p:nvPr/>
        </p:nvSpPr>
        <p:spPr>
          <a:xfrm>
            <a:off x="1660525" y="6032500"/>
            <a:ext cx="82550" cy="8255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12" name="Oval 211"/>
          <p:cNvSpPr/>
          <p:nvPr/>
        </p:nvSpPr>
        <p:spPr>
          <a:xfrm>
            <a:off x="1577975" y="6234113"/>
            <a:ext cx="82550" cy="82550"/>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13" name="Oval 212"/>
          <p:cNvSpPr/>
          <p:nvPr/>
        </p:nvSpPr>
        <p:spPr>
          <a:xfrm>
            <a:off x="4003675" y="6235700"/>
            <a:ext cx="82550" cy="8255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14" name="Oval 213"/>
          <p:cNvSpPr/>
          <p:nvPr/>
        </p:nvSpPr>
        <p:spPr>
          <a:xfrm>
            <a:off x="3863975" y="6235700"/>
            <a:ext cx="82550" cy="8255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215" name="Oval 214"/>
          <p:cNvSpPr/>
          <p:nvPr/>
        </p:nvSpPr>
        <p:spPr>
          <a:xfrm>
            <a:off x="3921125" y="6121400"/>
            <a:ext cx="82550" cy="82550"/>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216" name="Oval 215"/>
          <p:cNvSpPr/>
          <p:nvPr/>
        </p:nvSpPr>
        <p:spPr>
          <a:xfrm>
            <a:off x="5438775" y="6235700"/>
            <a:ext cx="82550" cy="8255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217" name="Oval 216"/>
          <p:cNvSpPr/>
          <p:nvPr/>
        </p:nvSpPr>
        <p:spPr>
          <a:xfrm>
            <a:off x="5546725" y="6235700"/>
            <a:ext cx="82550" cy="82550"/>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218" name="Oval 217"/>
          <p:cNvSpPr/>
          <p:nvPr/>
        </p:nvSpPr>
        <p:spPr>
          <a:xfrm>
            <a:off x="5578475" y="6121400"/>
            <a:ext cx="82550" cy="82550"/>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20" name="Oval 219"/>
          <p:cNvSpPr/>
          <p:nvPr/>
        </p:nvSpPr>
        <p:spPr>
          <a:xfrm>
            <a:off x="1603375" y="6121400"/>
            <a:ext cx="82550" cy="82550"/>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221" name="Oval 220"/>
          <p:cNvSpPr/>
          <p:nvPr/>
        </p:nvSpPr>
        <p:spPr>
          <a:xfrm>
            <a:off x="1717675" y="6121400"/>
            <a:ext cx="82550" cy="82550"/>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22" name="Oval 221"/>
          <p:cNvSpPr/>
          <p:nvPr/>
        </p:nvSpPr>
        <p:spPr>
          <a:xfrm>
            <a:off x="1717675" y="6235700"/>
            <a:ext cx="82550" cy="8255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223" name="Oval 222"/>
          <p:cNvSpPr/>
          <p:nvPr/>
        </p:nvSpPr>
        <p:spPr>
          <a:xfrm>
            <a:off x="2435225" y="6032500"/>
            <a:ext cx="82550" cy="8255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24" name="Oval 223"/>
          <p:cNvSpPr/>
          <p:nvPr/>
        </p:nvSpPr>
        <p:spPr>
          <a:xfrm>
            <a:off x="2352675" y="6234113"/>
            <a:ext cx="82550" cy="82550"/>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25" name="Oval 224"/>
          <p:cNvSpPr/>
          <p:nvPr/>
        </p:nvSpPr>
        <p:spPr>
          <a:xfrm>
            <a:off x="2378075" y="6121400"/>
            <a:ext cx="82550" cy="82550"/>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226" name="Oval 225"/>
          <p:cNvSpPr/>
          <p:nvPr/>
        </p:nvSpPr>
        <p:spPr>
          <a:xfrm>
            <a:off x="2492375" y="6121400"/>
            <a:ext cx="82550" cy="82550"/>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27" name="Oval 226"/>
          <p:cNvSpPr/>
          <p:nvPr/>
        </p:nvSpPr>
        <p:spPr>
          <a:xfrm>
            <a:off x="2492375" y="6235700"/>
            <a:ext cx="82550" cy="8255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228" name="Oval 227"/>
          <p:cNvSpPr/>
          <p:nvPr/>
        </p:nvSpPr>
        <p:spPr>
          <a:xfrm>
            <a:off x="3095625" y="6234113"/>
            <a:ext cx="82550" cy="82550"/>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29" name="Oval 228"/>
          <p:cNvSpPr/>
          <p:nvPr/>
        </p:nvSpPr>
        <p:spPr>
          <a:xfrm>
            <a:off x="3121025" y="6121400"/>
            <a:ext cx="82550" cy="82550"/>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230" name="Oval 229"/>
          <p:cNvSpPr/>
          <p:nvPr/>
        </p:nvSpPr>
        <p:spPr>
          <a:xfrm>
            <a:off x="3235325" y="6121400"/>
            <a:ext cx="82550" cy="82550"/>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31" name="Oval 230"/>
          <p:cNvSpPr/>
          <p:nvPr/>
        </p:nvSpPr>
        <p:spPr>
          <a:xfrm>
            <a:off x="3235325" y="6235700"/>
            <a:ext cx="82550" cy="8255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232" name="Oval 231"/>
          <p:cNvSpPr/>
          <p:nvPr/>
        </p:nvSpPr>
        <p:spPr>
          <a:xfrm>
            <a:off x="4721225" y="6032500"/>
            <a:ext cx="82550" cy="8255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33" name="Oval 232"/>
          <p:cNvSpPr/>
          <p:nvPr/>
        </p:nvSpPr>
        <p:spPr>
          <a:xfrm>
            <a:off x="4638675" y="6234113"/>
            <a:ext cx="82550" cy="82550"/>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34" name="Oval 233"/>
          <p:cNvSpPr/>
          <p:nvPr/>
        </p:nvSpPr>
        <p:spPr>
          <a:xfrm>
            <a:off x="4664075" y="6121400"/>
            <a:ext cx="82550" cy="82550"/>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235" name="Oval 234"/>
          <p:cNvSpPr/>
          <p:nvPr/>
        </p:nvSpPr>
        <p:spPr>
          <a:xfrm>
            <a:off x="4778375" y="6121400"/>
            <a:ext cx="82550" cy="82550"/>
          </a:xfrm>
          <a:prstGeom prst="ellipse">
            <a:avLst/>
          </a:prstGeom>
          <a:solidFill>
            <a:srgbClr val="009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36" name="Oval 235"/>
          <p:cNvSpPr/>
          <p:nvPr/>
        </p:nvSpPr>
        <p:spPr>
          <a:xfrm>
            <a:off x="4778375" y="6235700"/>
            <a:ext cx="82550" cy="8255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
        <p:nvSpPr>
          <p:cNvPr id="237" name="Oval 236"/>
          <p:cNvSpPr/>
          <p:nvPr/>
        </p:nvSpPr>
        <p:spPr>
          <a:xfrm>
            <a:off x="5464175" y="6121400"/>
            <a:ext cx="82550" cy="82550"/>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lIns="63299" tIns="31650" rIns="63299" bIns="31650" anchor="ctr"/>
          <a:lstStyle/>
          <a:p>
            <a:pPr algn="ctr" eaLnBrk="1" fontAlgn="auto" hangingPunct="1">
              <a:spcBef>
                <a:spcPts val="0"/>
              </a:spcBef>
              <a:spcAft>
                <a:spcPts val="0"/>
              </a:spcAft>
              <a:defRPr/>
            </a:pP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890588" y="1349375"/>
            <a:ext cx="6019800" cy="384175"/>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400" b="1">
                <a:latin typeface="Calibri" pitchFamily="34" charset="0"/>
              </a:rPr>
              <a:t>Traditional software development models:</a:t>
            </a:r>
          </a:p>
          <a:p>
            <a:pPr marL="342900" indent="-342900" eaLnBrk="1" hangingPunct="1">
              <a:spcBef>
                <a:spcPct val="20000"/>
              </a:spcBef>
              <a:buClr>
                <a:srgbClr val="80B16F"/>
              </a:buClr>
              <a:buSzPct val="80000"/>
              <a:buFont typeface="Wingdings" pitchFamily="2" charset="2"/>
              <a:buChar char="§"/>
            </a:pPr>
            <a:endParaRPr lang="en-US" altLang="en-US" sz="2400" b="1">
              <a:latin typeface="Calibri" pitchFamily="34" charset="0"/>
            </a:endParaRPr>
          </a:p>
        </p:txBody>
      </p:sp>
      <p:sp>
        <p:nvSpPr>
          <p:cNvPr id="12291" name="Rectangle 2"/>
          <p:cNvSpPr>
            <a:spLocks noChangeArrowheads="1"/>
          </p:cNvSpPr>
          <p:nvPr/>
        </p:nvSpPr>
        <p:spPr bwMode="auto">
          <a:xfrm>
            <a:off x="533400" y="4445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Agile Software Development vs Testing</a:t>
            </a:r>
          </a:p>
        </p:txBody>
      </p:sp>
      <p:cxnSp>
        <p:nvCxnSpPr>
          <p:cNvPr id="4" name="Straight Connector 3"/>
          <p:cNvCxnSpPr/>
          <p:nvPr/>
        </p:nvCxnSpPr>
        <p:spPr bwMode="auto">
          <a:xfrm>
            <a:off x="7169150" y="749300"/>
            <a:ext cx="1136650" cy="1270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2293" name="Rectangle 4"/>
          <p:cNvSpPr>
            <a:spLocks noChangeArrowheads="1"/>
          </p:cNvSpPr>
          <p:nvPr/>
        </p:nvSpPr>
        <p:spPr bwMode="auto">
          <a:xfrm>
            <a:off x="782638" y="4002088"/>
            <a:ext cx="6065837" cy="45085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400" b="1">
                <a:latin typeface="Calibri" pitchFamily="34" charset="0"/>
              </a:rPr>
              <a:t>Agile software development model:</a:t>
            </a:r>
          </a:p>
        </p:txBody>
      </p:sp>
      <p:grpSp>
        <p:nvGrpSpPr>
          <p:cNvPr id="12294" name="Group 128"/>
          <p:cNvGrpSpPr>
            <a:grpSpLocks/>
          </p:cNvGrpSpPr>
          <p:nvPr/>
        </p:nvGrpSpPr>
        <p:grpSpPr bwMode="auto">
          <a:xfrm>
            <a:off x="592138" y="2528888"/>
            <a:ext cx="2393950" cy="595312"/>
            <a:chOff x="594863" y="1647294"/>
            <a:chExt cx="2395529" cy="594858"/>
          </a:xfrm>
        </p:grpSpPr>
        <p:sp>
          <p:nvSpPr>
            <p:cNvPr id="130" name="Connector 3"/>
            <p:cNvSpPr/>
            <p:nvPr/>
          </p:nvSpPr>
          <p:spPr>
            <a:xfrm>
              <a:off x="642519" y="1655225"/>
              <a:ext cx="563934" cy="563133"/>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31" name="Left Bracket 130"/>
            <p:cNvSpPr/>
            <p:nvPr/>
          </p:nvSpPr>
          <p:spPr>
            <a:xfrm rot="16200000">
              <a:off x="1672070" y="923830"/>
              <a:ext cx="241116" cy="2395529"/>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32" name="Connector 10"/>
            <p:cNvSpPr/>
            <p:nvPr/>
          </p:nvSpPr>
          <p:spPr>
            <a:xfrm>
              <a:off x="1206453" y="1647294"/>
              <a:ext cx="562346" cy="563132"/>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33" name="Connector 11"/>
            <p:cNvSpPr/>
            <p:nvPr/>
          </p:nvSpPr>
          <p:spPr>
            <a:xfrm>
              <a:off x="1768799" y="1647294"/>
              <a:ext cx="562346" cy="563132"/>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34" name="Connector 12"/>
            <p:cNvSpPr/>
            <p:nvPr/>
          </p:nvSpPr>
          <p:spPr>
            <a:xfrm>
              <a:off x="2331144" y="1647294"/>
              <a:ext cx="562346" cy="563132"/>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grpSp>
      <p:grpSp>
        <p:nvGrpSpPr>
          <p:cNvPr id="12295" name="Group 134"/>
          <p:cNvGrpSpPr>
            <a:grpSpLocks/>
          </p:cNvGrpSpPr>
          <p:nvPr/>
        </p:nvGrpSpPr>
        <p:grpSpPr bwMode="auto">
          <a:xfrm>
            <a:off x="3162300" y="2536825"/>
            <a:ext cx="2395538" cy="595313"/>
            <a:chOff x="594863" y="1647294"/>
            <a:chExt cx="2395529" cy="594858"/>
          </a:xfrm>
        </p:grpSpPr>
        <p:sp>
          <p:nvSpPr>
            <p:cNvPr id="136" name="Connector 15"/>
            <p:cNvSpPr/>
            <p:nvPr/>
          </p:nvSpPr>
          <p:spPr>
            <a:xfrm>
              <a:off x="642488" y="1655226"/>
              <a:ext cx="563561" cy="563131"/>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37" name="Left Bracket 136"/>
            <p:cNvSpPr/>
            <p:nvPr/>
          </p:nvSpPr>
          <p:spPr>
            <a:xfrm rot="16200000">
              <a:off x="1672070" y="923830"/>
              <a:ext cx="241116" cy="2395529"/>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38" name="Connector 17"/>
            <p:cNvSpPr/>
            <p:nvPr/>
          </p:nvSpPr>
          <p:spPr>
            <a:xfrm>
              <a:off x="1206049" y="1647294"/>
              <a:ext cx="561973" cy="563132"/>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39" name="Connector 18"/>
            <p:cNvSpPr/>
            <p:nvPr/>
          </p:nvSpPr>
          <p:spPr>
            <a:xfrm>
              <a:off x="1768022" y="1647294"/>
              <a:ext cx="563560" cy="563132"/>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40" name="Connector 19"/>
            <p:cNvSpPr/>
            <p:nvPr/>
          </p:nvSpPr>
          <p:spPr>
            <a:xfrm>
              <a:off x="2331581" y="1647294"/>
              <a:ext cx="561973" cy="563132"/>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grpSp>
      <p:sp>
        <p:nvSpPr>
          <p:cNvPr id="141" name="Connector 21"/>
          <p:cNvSpPr/>
          <p:nvPr/>
        </p:nvSpPr>
        <p:spPr>
          <a:xfrm>
            <a:off x="5678488" y="2536825"/>
            <a:ext cx="561975" cy="563563"/>
          </a:xfrm>
          <a:prstGeom prst="flowChartConnector">
            <a:avLst/>
          </a:prstGeom>
          <a:solidFill>
            <a:srgbClr val="339966"/>
          </a:solidFill>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n-US" sz="1100" dirty="0"/>
              <a:t>QA</a:t>
            </a:r>
          </a:p>
        </p:txBody>
      </p:sp>
      <p:sp>
        <p:nvSpPr>
          <p:cNvPr id="142" name="Left Bracket 141"/>
          <p:cNvSpPr/>
          <p:nvPr/>
        </p:nvSpPr>
        <p:spPr>
          <a:xfrm rot="16200000">
            <a:off x="6706394" y="1805781"/>
            <a:ext cx="241300" cy="2395538"/>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43" name="Connector 23"/>
          <p:cNvSpPr/>
          <p:nvPr/>
        </p:nvSpPr>
        <p:spPr>
          <a:xfrm>
            <a:off x="6240463" y="2528888"/>
            <a:ext cx="563562" cy="563562"/>
          </a:xfrm>
          <a:prstGeom prst="flowChartConnector">
            <a:avLst/>
          </a:prstGeom>
          <a:solidFill>
            <a:srgbClr val="339966"/>
          </a:solidFill>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n-US" sz="1100" dirty="0"/>
              <a:t>QA</a:t>
            </a:r>
          </a:p>
        </p:txBody>
      </p:sp>
      <p:sp>
        <p:nvSpPr>
          <p:cNvPr id="144" name="Connector 24"/>
          <p:cNvSpPr/>
          <p:nvPr/>
        </p:nvSpPr>
        <p:spPr>
          <a:xfrm>
            <a:off x="6804025" y="2528888"/>
            <a:ext cx="561975" cy="563562"/>
          </a:xfrm>
          <a:prstGeom prst="flowChartConnector">
            <a:avLst/>
          </a:prstGeom>
          <a:solidFill>
            <a:srgbClr val="339966"/>
          </a:solidFill>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n-US" sz="1100" dirty="0"/>
              <a:t>QA</a:t>
            </a:r>
          </a:p>
        </p:txBody>
      </p:sp>
      <p:sp>
        <p:nvSpPr>
          <p:cNvPr id="145" name="Connector 25"/>
          <p:cNvSpPr/>
          <p:nvPr/>
        </p:nvSpPr>
        <p:spPr>
          <a:xfrm>
            <a:off x="7366000" y="2528888"/>
            <a:ext cx="563563" cy="563562"/>
          </a:xfrm>
          <a:prstGeom prst="flowChartConnector">
            <a:avLst/>
          </a:prstGeom>
          <a:solidFill>
            <a:srgbClr val="339966"/>
          </a:solidFill>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n-US" sz="1100" dirty="0"/>
              <a:t>QA</a:t>
            </a:r>
          </a:p>
        </p:txBody>
      </p:sp>
      <p:sp>
        <p:nvSpPr>
          <p:cNvPr id="12301" name="TextBox 145"/>
          <p:cNvSpPr txBox="1">
            <a:spLocks noChangeArrowheads="1"/>
          </p:cNvSpPr>
          <p:nvPr/>
        </p:nvSpPr>
        <p:spPr bwMode="auto">
          <a:xfrm>
            <a:off x="1322388" y="3221038"/>
            <a:ext cx="1230312" cy="338137"/>
          </a:xfrm>
          <a:prstGeom prst="rect">
            <a:avLst/>
          </a:prstGeom>
          <a:noFill/>
          <a:ln w="9525">
            <a:noFill/>
            <a:miter lim="800000"/>
            <a:headEnd/>
            <a:tailEnd/>
          </a:ln>
        </p:spPr>
        <p:txBody>
          <a:bodyPr>
            <a:spAutoFit/>
          </a:bodyPr>
          <a:lstStyle/>
          <a:p>
            <a:pPr eaLnBrk="1" hangingPunct="1"/>
            <a:r>
              <a:rPr lang="en-US" sz="1600" i="1"/>
              <a:t>Month 1</a:t>
            </a:r>
          </a:p>
        </p:txBody>
      </p:sp>
      <p:sp>
        <p:nvSpPr>
          <p:cNvPr id="12302" name="TextBox 146"/>
          <p:cNvSpPr txBox="1">
            <a:spLocks noChangeArrowheads="1"/>
          </p:cNvSpPr>
          <p:nvPr/>
        </p:nvSpPr>
        <p:spPr bwMode="auto">
          <a:xfrm>
            <a:off x="4014788" y="3236913"/>
            <a:ext cx="1006475" cy="338137"/>
          </a:xfrm>
          <a:prstGeom prst="rect">
            <a:avLst/>
          </a:prstGeom>
          <a:noFill/>
          <a:ln w="9525">
            <a:noFill/>
            <a:miter lim="800000"/>
            <a:headEnd/>
            <a:tailEnd/>
          </a:ln>
        </p:spPr>
        <p:txBody>
          <a:bodyPr>
            <a:spAutoFit/>
          </a:bodyPr>
          <a:lstStyle/>
          <a:p>
            <a:pPr eaLnBrk="1" hangingPunct="1"/>
            <a:r>
              <a:rPr lang="en-US" sz="1600" i="1"/>
              <a:t>Month 2</a:t>
            </a:r>
          </a:p>
        </p:txBody>
      </p:sp>
      <p:sp>
        <p:nvSpPr>
          <p:cNvPr id="12303" name="TextBox 147"/>
          <p:cNvSpPr txBox="1">
            <a:spLocks noChangeArrowheads="1"/>
          </p:cNvSpPr>
          <p:nvPr/>
        </p:nvSpPr>
        <p:spPr bwMode="auto">
          <a:xfrm>
            <a:off x="6361113" y="3236913"/>
            <a:ext cx="1098550" cy="338137"/>
          </a:xfrm>
          <a:prstGeom prst="rect">
            <a:avLst/>
          </a:prstGeom>
          <a:noFill/>
          <a:ln w="9525">
            <a:noFill/>
            <a:miter lim="800000"/>
            <a:headEnd/>
            <a:tailEnd/>
          </a:ln>
        </p:spPr>
        <p:txBody>
          <a:bodyPr>
            <a:spAutoFit/>
          </a:bodyPr>
          <a:lstStyle/>
          <a:p>
            <a:pPr eaLnBrk="1" hangingPunct="1"/>
            <a:r>
              <a:rPr lang="en-US" sz="1600" i="1"/>
              <a:t>Month  3</a:t>
            </a:r>
          </a:p>
        </p:txBody>
      </p:sp>
      <p:sp>
        <p:nvSpPr>
          <p:cNvPr id="12304" name="TextBox 148"/>
          <p:cNvSpPr txBox="1">
            <a:spLocks noChangeArrowheads="1"/>
          </p:cNvSpPr>
          <p:nvPr/>
        </p:nvSpPr>
        <p:spPr bwMode="auto">
          <a:xfrm>
            <a:off x="571500" y="1938338"/>
            <a:ext cx="3802063" cy="369887"/>
          </a:xfrm>
          <a:prstGeom prst="rect">
            <a:avLst/>
          </a:prstGeom>
          <a:noFill/>
          <a:ln w="9525">
            <a:noFill/>
            <a:miter lim="800000"/>
            <a:headEnd/>
            <a:tailEnd/>
          </a:ln>
        </p:spPr>
        <p:txBody>
          <a:bodyPr>
            <a:spAutoFit/>
          </a:bodyPr>
          <a:lstStyle/>
          <a:p>
            <a:pPr eaLnBrk="1" hangingPunct="1"/>
            <a:r>
              <a:rPr lang="en-US" i="1"/>
              <a:t>Front loaded development</a:t>
            </a:r>
          </a:p>
        </p:txBody>
      </p:sp>
      <p:sp>
        <p:nvSpPr>
          <p:cNvPr id="151" name="Connector 34"/>
          <p:cNvSpPr/>
          <p:nvPr/>
        </p:nvSpPr>
        <p:spPr>
          <a:xfrm>
            <a:off x="723900" y="5213350"/>
            <a:ext cx="561975" cy="563563"/>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52" name="Left Bracket 151"/>
          <p:cNvSpPr/>
          <p:nvPr/>
        </p:nvSpPr>
        <p:spPr>
          <a:xfrm rot="16200000">
            <a:off x="1751807" y="4482306"/>
            <a:ext cx="241300" cy="2395537"/>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53" name="Connector 36"/>
          <p:cNvSpPr/>
          <p:nvPr/>
        </p:nvSpPr>
        <p:spPr>
          <a:xfrm>
            <a:off x="1285875" y="5205413"/>
            <a:ext cx="563563" cy="563562"/>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54" name="Connector 37"/>
          <p:cNvSpPr/>
          <p:nvPr/>
        </p:nvSpPr>
        <p:spPr>
          <a:xfrm>
            <a:off x="5762625" y="5203825"/>
            <a:ext cx="561975" cy="561975"/>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55" name="Connector 38"/>
          <p:cNvSpPr/>
          <p:nvPr/>
        </p:nvSpPr>
        <p:spPr>
          <a:xfrm>
            <a:off x="2411413" y="5205413"/>
            <a:ext cx="561975" cy="563562"/>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56" name="Connector 40"/>
          <p:cNvSpPr/>
          <p:nvPr/>
        </p:nvSpPr>
        <p:spPr>
          <a:xfrm>
            <a:off x="3276600" y="5207000"/>
            <a:ext cx="561975" cy="561975"/>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57" name="Left Bracket 156"/>
          <p:cNvSpPr/>
          <p:nvPr/>
        </p:nvSpPr>
        <p:spPr>
          <a:xfrm rot="16200000">
            <a:off x="4323557" y="4490244"/>
            <a:ext cx="241300" cy="2395537"/>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58" name="Connector 42"/>
          <p:cNvSpPr/>
          <p:nvPr/>
        </p:nvSpPr>
        <p:spPr>
          <a:xfrm>
            <a:off x="5019675" y="5205413"/>
            <a:ext cx="563563" cy="563562"/>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59" name="Connector 43"/>
          <p:cNvSpPr/>
          <p:nvPr/>
        </p:nvSpPr>
        <p:spPr>
          <a:xfrm>
            <a:off x="4457700" y="5205413"/>
            <a:ext cx="561975" cy="561975"/>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60" name="Connector 44"/>
          <p:cNvSpPr/>
          <p:nvPr/>
        </p:nvSpPr>
        <p:spPr>
          <a:xfrm>
            <a:off x="6324600" y="5205413"/>
            <a:ext cx="561975" cy="563562"/>
          </a:xfrm>
          <a:prstGeom prst="flowChartConnector">
            <a:avLst/>
          </a:prstGeom>
          <a:solidFill>
            <a:srgbClr val="00B0F0"/>
          </a:solidFill>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100" dirty="0"/>
              <a:t>Dev</a:t>
            </a:r>
          </a:p>
        </p:txBody>
      </p:sp>
      <p:sp>
        <p:nvSpPr>
          <p:cNvPr id="161" name="Connector 45"/>
          <p:cNvSpPr/>
          <p:nvPr/>
        </p:nvSpPr>
        <p:spPr>
          <a:xfrm>
            <a:off x="1849438" y="5205413"/>
            <a:ext cx="561975" cy="563562"/>
          </a:xfrm>
          <a:prstGeom prst="flowChartConnector">
            <a:avLst/>
          </a:prstGeom>
          <a:solidFill>
            <a:srgbClr val="339966"/>
          </a:solidFill>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n-US" sz="1100" dirty="0"/>
              <a:t>QA</a:t>
            </a:r>
          </a:p>
        </p:txBody>
      </p:sp>
      <p:sp>
        <p:nvSpPr>
          <p:cNvPr id="162" name="Left Bracket 161"/>
          <p:cNvSpPr/>
          <p:nvPr/>
        </p:nvSpPr>
        <p:spPr>
          <a:xfrm rot="16200000">
            <a:off x="6790532" y="4482306"/>
            <a:ext cx="241300" cy="2395537"/>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79" name="Connector 47"/>
          <p:cNvSpPr/>
          <p:nvPr/>
        </p:nvSpPr>
        <p:spPr>
          <a:xfrm>
            <a:off x="3860800" y="5208588"/>
            <a:ext cx="563563" cy="563562"/>
          </a:xfrm>
          <a:prstGeom prst="flowChartConnector">
            <a:avLst/>
          </a:prstGeom>
          <a:solidFill>
            <a:srgbClr val="339966"/>
          </a:solidFill>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n-US" sz="1100" dirty="0"/>
              <a:t>QA</a:t>
            </a:r>
          </a:p>
        </p:txBody>
      </p:sp>
      <p:sp>
        <p:nvSpPr>
          <p:cNvPr id="219" name="Connector 48"/>
          <p:cNvSpPr/>
          <p:nvPr/>
        </p:nvSpPr>
        <p:spPr>
          <a:xfrm>
            <a:off x="6886575" y="5203825"/>
            <a:ext cx="563563" cy="561975"/>
          </a:xfrm>
          <a:prstGeom prst="flowChartConnector">
            <a:avLst/>
          </a:prstGeom>
          <a:solidFill>
            <a:srgbClr val="339966"/>
          </a:solidFill>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n-US" sz="1100" dirty="0"/>
              <a:t>QA</a:t>
            </a:r>
          </a:p>
        </p:txBody>
      </p:sp>
      <p:sp>
        <p:nvSpPr>
          <p:cNvPr id="238" name="Connector 49"/>
          <p:cNvSpPr/>
          <p:nvPr/>
        </p:nvSpPr>
        <p:spPr>
          <a:xfrm>
            <a:off x="7450138" y="5205413"/>
            <a:ext cx="561975" cy="563562"/>
          </a:xfrm>
          <a:prstGeom prst="flowChartConnector">
            <a:avLst/>
          </a:prstGeom>
          <a:solidFill>
            <a:srgbClr val="339966"/>
          </a:solidFill>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n-US" sz="1100" dirty="0"/>
              <a:t>QA</a:t>
            </a:r>
          </a:p>
        </p:txBody>
      </p:sp>
      <p:sp>
        <p:nvSpPr>
          <p:cNvPr id="12320" name="TextBox 238"/>
          <p:cNvSpPr txBox="1">
            <a:spLocks noChangeArrowheads="1"/>
          </p:cNvSpPr>
          <p:nvPr/>
        </p:nvSpPr>
        <p:spPr bwMode="auto">
          <a:xfrm>
            <a:off x="1406525" y="5897563"/>
            <a:ext cx="1025525" cy="338137"/>
          </a:xfrm>
          <a:prstGeom prst="rect">
            <a:avLst/>
          </a:prstGeom>
          <a:noFill/>
          <a:ln w="9525">
            <a:noFill/>
            <a:miter lim="800000"/>
            <a:headEnd/>
            <a:tailEnd/>
          </a:ln>
        </p:spPr>
        <p:txBody>
          <a:bodyPr>
            <a:spAutoFit/>
          </a:bodyPr>
          <a:lstStyle/>
          <a:p>
            <a:pPr eaLnBrk="1" hangingPunct="1"/>
            <a:r>
              <a:rPr lang="en-US" sz="1600" i="1"/>
              <a:t>Month 1</a:t>
            </a:r>
          </a:p>
        </p:txBody>
      </p:sp>
      <p:sp>
        <p:nvSpPr>
          <p:cNvPr id="12321" name="TextBox 239"/>
          <p:cNvSpPr txBox="1">
            <a:spLocks noChangeArrowheads="1"/>
          </p:cNvSpPr>
          <p:nvPr/>
        </p:nvSpPr>
        <p:spPr bwMode="auto">
          <a:xfrm>
            <a:off x="4098925" y="5913438"/>
            <a:ext cx="1027113" cy="338137"/>
          </a:xfrm>
          <a:prstGeom prst="rect">
            <a:avLst/>
          </a:prstGeom>
          <a:noFill/>
          <a:ln w="9525">
            <a:noFill/>
            <a:miter lim="800000"/>
            <a:headEnd/>
            <a:tailEnd/>
          </a:ln>
        </p:spPr>
        <p:txBody>
          <a:bodyPr>
            <a:spAutoFit/>
          </a:bodyPr>
          <a:lstStyle/>
          <a:p>
            <a:pPr eaLnBrk="1" hangingPunct="1"/>
            <a:r>
              <a:rPr lang="en-US" sz="1600" i="1"/>
              <a:t>Month 2</a:t>
            </a:r>
          </a:p>
        </p:txBody>
      </p:sp>
      <p:sp>
        <p:nvSpPr>
          <p:cNvPr id="12322" name="TextBox 240"/>
          <p:cNvSpPr txBox="1">
            <a:spLocks noChangeArrowheads="1"/>
          </p:cNvSpPr>
          <p:nvPr/>
        </p:nvSpPr>
        <p:spPr bwMode="auto">
          <a:xfrm>
            <a:off x="6445250" y="5913438"/>
            <a:ext cx="1004888" cy="338137"/>
          </a:xfrm>
          <a:prstGeom prst="rect">
            <a:avLst/>
          </a:prstGeom>
          <a:noFill/>
          <a:ln w="9525">
            <a:noFill/>
            <a:miter lim="800000"/>
            <a:headEnd/>
            <a:tailEnd/>
          </a:ln>
        </p:spPr>
        <p:txBody>
          <a:bodyPr>
            <a:spAutoFit/>
          </a:bodyPr>
          <a:lstStyle/>
          <a:p>
            <a:pPr eaLnBrk="1" hangingPunct="1"/>
            <a:r>
              <a:rPr lang="en-US" sz="1600" i="1"/>
              <a:t>Month 3</a:t>
            </a:r>
          </a:p>
        </p:txBody>
      </p:sp>
      <p:sp>
        <p:nvSpPr>
          <p:cNvPr id="12323" name="TextBox 241"/>
          <p:cNvSpPr txBox="1">
            <a:spLocks noChangeArrowheads="1"/>
          </p:cNvSpPr>
          <p:nvPr/>
        </p:nvSpPr>
        <p:spPr bwMode="auto">
          <a:xfrm>
            <a:off x="554038" y="4803775"/>
            <a:ext cx="4229100" cy="369888"/>
          </a:xfrm>
          <a:prstGeom prst="rect">
            <a:avLst/>
          </a:prstGeom>
          <a:noFill/>
          <a:ln w="9525">
            <a:noFill/>
            <a:miter lim="800000"/>
            <a:headEnd/>
            <a:tailEnd/>
          </a:ln>
        </p:spPr>
        <p:txBody>
          <a:bodyPr>
            <a:spAutoFit/>
          </a:bodyPr>
          <a:lstStyle/>
          <a:p>
            <a:pPr eaLnBrk="1" hangingPunct="1"/>
            <a:r>
              <a:rPr lang="en-US" i="1"/>
              <a:t>Continuous development in sprint</a:t>
            </a:r>
          </a:p>
        </p:txBody>
      </p:sp>
      <p:cxnSp>
        <p:nvCxnSpPr>
          <p:cNvPr id="243" name="Straight Arrow Connector 242"/>
          <p:cNvCxnSpPr/>
          <p:nvPr/>
        </p:nvCxnSpPr>
        <p:spPr>
          <a:xfrm>
            <a:off x="6886575" y="4694238"/>
            <a:ext cx="0" cy="595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325" name="TextBox 243"/>
          <p:cNvSpPr txBox="1">
            <a:spLocks noChangeArrowheads="1"/>
          </p:cNvSpPr>
          <p:nvPr/>
        </p:nvSpPr>
        <p:spPr bwMode="auto">
          <a:xfrm>
            <a:off x="5338763" y="4340225"/>
            <a:ext cx="3176587" cy="646113"/>
          </a:xfrm>
          <a:prstGeom prst="rect">
            <a:avLst/>
          </a:prstGeom>
          <a:noFill/>
          <a:ln w="9525">
            <a:noFill/>
            <a:miter lim="800000"/>
            <a:headEnd/>
            <a:tailEnd/>
          </a:ln>
        </p:spPr>
        <p:txBody>
          <a:bodyPr>
            <a:spAutoFit/>
          </a:bodyPr>
          <a:lstStyle/>
          <a:p>
            <a:pPr eaLnBrk="1" hangingPunct="1"/>
            <a:r>
              <a:rPr lang="en-US" i="1"/>
              <a:t>This point could slide either way</a:t>
            </a:r>
          </a:p>
        </p:txBody>
      </p:sp>
      <p:cxnSp>
        <p:nvCxnSpPr>
          <p:cNvPr id="245" name="Straight Arrow Connector 244"/>
          <p:cNvCxnSpPr/>
          <p:nvPr/>
        </p:nvCxnSpPr>
        <p:spPr>
          <a:xfrm>
            <a:off x="6324600" y="4694238"/>
            <a:ext cx="112553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a:t>
            </a:r>
          </a:p>
        </p:txBody>
      </p:sp>
      <p:cxnSp>
        <p:nvCxnSpPr>
          <p:cNvPr id="3" name="Straight Connector 2"/>
          <p:cNvCxnSpPr/>
          <p:nvPr/>
        </p:nvCxnSpPr>
        <p:spPr bwMode="auto">
          <a:xfrm>
            <a:off x="3505200" y="762000"/>
            <a:ext cx="48006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3316" name="Rectangle 4"/>
          <p:cNvSpPr>
            <a:spLocks noChangeArrowheads="1"/>
          </p:cNvSpPr>
          <p:nvPr/>
        </p:nvSpPr>
        <p:spPr bwMode="auto">
          <a:xfrm>
            <a:off x="1219200" y="1828800"/>
            <a:ext cx="7772400" cy="44958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800" b="1">
                <a:latin typeface="Calibri" pitchFamily="34" charset="0"/>
              </a:rPr>
              <a:t>What is Scrum?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173163" y="457200"/>
            <a:ext cx="7772400" cy="609600"/>
          </a:xfrm>
          <a:prstGeom prst="rect">
            <a:avLst/>
          </a:prstGeom>
          <a:noFill/>
          <a:ln w="9525">
            <a:noFill/>
            <a:miter lim="800000"/>
            <a:headEnd/>
            <a:tailEnd/>
          </a:ln>
        </p:spPr>
        <p:txBody>
          <a:bodyPr anchor="ctr"/>
          <a:lstStyle/>
          <a:p>
            <a:pPr eaLnBrk="1" hangingPunct="1"/>
            <a:r>
              <a:rPr lang="en-US" altLang="en-US" sz="3200">
                <a:solidFill>
                  <a:srgbClr val="80B16F"/>
                </a:solidFill>
                <a:latin typeface="Calibri" pitchFamily="34" charset="0"/>
                <a:cs typeface="Arial" charset="0"/>
              </a:rPr>
              <a:t>SCRUM</a:t>
            </a:r>
          </a:p>
        </p:txBody>
      </p:sp>
      <p:cxnSp>
        <p:nvCxnSpPr>
          <p:cNvPr id="3" name="Straight Connector 2"/>
          <p:cNvCxnSpPr/>
          <p:nvPr/>
        </p:nvCxnSpPr>
        <p:spPr bwMode="auto">
          <a:xfrm>
            <a:off x="3505200" y="762000"/>
            <a:ext cx="48006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4340" name="Picture 3" descr="ist2_4204282-purple-people-greeter.jpg"/>
          <p:cNvPicPr>
            <a:picLocks noChangeAspect="1"/>
          </p:cNvPicPr>
          <p:nvPr/>
        </p:nvPicPr>
        <p:blipFill>
          <a:blip r:embed="rId2" cstate="print"/>
          <a:srcRect/>
          <a:stretch>
            <a:fillRect/>
          </a:stretch>
        </p:blipFill>
        <p:spPr bwMode="auto">
          <a:xfrm>
            <a:off x="2286000" y="2286000"/>
            <a:ext cx="3733800" cy="3865563"/>
          </a:xfrm>
          <a:prstGeom prst="rect">
            <a:avLst/>
          </a:prstGeom>
          <a:noFill/>
          <a:ln w="9525">
            <a:noFill/>
            <a:miter lim="800000"/>
            <a:headEnd/>
            <a:tailEnd/>
          </a:ln>
        </p:spPr>
      </p:pic>
      <p:sp>
        <p:nvSpPr>
          <p:cNvPr id="14341" name="Rectangle 4"/>
          <p:cNvSpPr>
            <a:spLocks noChangeArrowheads="1"/>
          </p:cNvSpPr>
          <p:nvPr/>
        </p:nvSpPr>
        <p:spPr bwMode="auto">
          <a:xfrm>
            <a:off x="1219200" y="1828800"/>
            <a:ext cx="7772400" cy="4495800"/>
          </a:xfrm>
          <a:prstGeom prst="rect">
            <a:avLst/>
          </a:prstGeom>
          <a:noFill/>
          <a:ln w="9525">
            <a:noFill/>
            <a:miter lim="800000"/>
            <a:headEnd/>
            <a:tailEnd/>
          </a:ln>
        </p:spPr>
        <p:txBody>
          <a:bodyPr/>
          <a:lstStyle/>
          <a:p>
            <a:pPr marL="342900" indent="-342900" eaLnBrk="1" hangingPunct="1">
              <a:spcBef>
                <a:spcPct val="20000"/>
              </a:spcBef>
              <a:buClr>
                <a:srgbClr val="80B16F"/>
              </a:buClr>
              <a:buSzPct val="80000"/>
            </a:pPr>
            <a:r>
              <a:rPr lang="en-US" altLang="en-US" sz="2800" b="1">
                <a:latin typeface="Calibri" pitchFamily="34" charset="0"/>
              </a:rPr>
              <a:t>What is Scrum?</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16846</TotalTime>
  <Words>2024</Words>
  <Application>Microsoft Office PowerPoint</Application>
  <PresentationFormat>On-screen Show (4:3)</PresentationFormat>
  <Paragraphs>403</Paragraphs>
  <Slides>51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Times New Roman</vt:lpstr>
      <vt:lpstr>Trebuchet MS</vt:lpstr>
      <vt:lpstr>Wingdings</vt:lpstr>
      <vt:lpstr>Wingdings 3</vt:lpstr>
      <vt:lpstr>Facet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VMware,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VMware, Inc.</dc:creator>
  <cp:lastModifiedBy>Janna</cp:lastModifiedBy>
  <cp:revision>329</cp:revision>
  <dcterms:created xsi:type="dcterms:W3CDTF">2011-06-21T06:29:36Z</dcterms:created>
  <dcterms:modified xsi:type="dcterms:W3CDTF">2018-04-07T00:23:24Z</dcterms:modified>
</cp:coreProperties>
</file>