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61" r:id="rId3"/>
    <p:sldId id="278" r:id="rId4"/>
    <p:sldId id="282" r:id="rId5"/>
    <p:sldId id="281" r:id="rId6"/>
    <p:sldId id="295" r:id="rId7"/>
    <p:sldId id="296" r:id="rId8"/>
    <p:sldId id="297" r:id="rId9"/>
    <p:sldId id="298" r:id="rId10"/>
    <p:sldId id="294" r:id="rId11"/>
    <p:sldId id="283" r:id="rId12"/>
    <p:sldId id="284" r:id="rId13"/>
    <p:sldId id="285" r:id="rId14"/>
    <p:sldId id="286" r:id="rId15"/>
    <p:sldId id="288" r:id="rId16"/>
    <p:sldId id="290" r:id="rId17"/>
    <p:sldId id="291" r:id="rId18"/>
    <p:sldId id="287" r:id="rId19"/>
    <p:sldId id="292" r:id="rId20"/>
    <p:sldId id="293" r:id="rId21"/>
    <p:sldId id="262" r:id="rId22"/>
    <p:sldId id="263" r:id="rId23"/>
    <p:sldId id="264" r:id="rId24"/>
    <p:sldId id="266" r:id="rId25"/>
    <p:sldId id="279" r:id="rId26"/>
    <p:sldId id="268" r:id="rId27"/>
    <p:sldId id="269" r:id="rId28"/>
    <p:sldId id="270" r:id="rId29"/>
    <p:sldId id="271" r:id="rId30"/>
    <p:sldId id="272" r:id="rId31"/>
    <p:sldId id="273" r:id="rId32"/>
    <p:sldId id="274" r:id="rId33"/>
    <p:sldId id="275" r:id="rId34"/>
    <p:sldId id="276" r:id="rId35"/>
    <p:sldId id="277" r:id="rId36"/>
    <p:sldId id="289"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C8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9E6A63-380C-4599-BD25-EB828DE22C7B}" type="datetimeFigureOut">
              <a:rPr lang="en-US" smtClean="0"/>
              <a:t>5/17/2013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6E82FD-44CF-48F6-9F23-4FD1BF3ACF4C}" type="slidenum">
              <a:rPr lang="en-US" smtClean="0"/>
              <a:t>‹#›</a:t>
            </a:fld>
            <a:endParaRPr lang="en-US"/>
          </a:p>
        </p:txBody>
      </p:sp>
    </p:spTree>
    <p:extLst>
      <p:ext uri="{BB962C8B-B14F-4D97-AF65-F5344CB8AC3E}">
        <p14:creationId xmlns:p14="http://schemas.microsoft.com/office/powerpoint/2010/main" val="365331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96E82FD-44CF-48F6-9F23-4FD1BF3ACF4C}" type="slidenum">
              <a:rPr lang="en-US" smtClean="0"/>
              <a:t>21</a:t>
            </a:fld>
            <a:endParaRPr lang="en-US"/>
          </a:p>
        </p:txBody>
      </p:sp>
    </p:spTree>
    <p:extLst>
      <p:ext uri="{BB962C8B-B14F-4D97-AF65-F5344CB8AC3E}">
        <p14:creationId xmlns:p14="http://schemas.microsoft.com/office/powerpoint/2010/main" val="616556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8B5CAC7E-DFC2-4BC1-97CC-22323BC8851F}" type="datetime1">
              <a:rPr lang="en-US" smtClean="0"/>
              <a:t>5/17/2013</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r>
              <a:rPr lang="en-US" smtClean="0"/>
              <a:t>Coryright Ivette Doss  2013</a:t>
            </a:r>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pPr/>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1DF154-B68F-4BC1-AAB8-A0B1CBB72CD0}" type="datetime1">
              <a:rPr lang="en-US" smtClean="0"/>
              <a:t>5/17/2013</a:t>
            </a:fld>
            <a:endParaRPr lang="en-US"/>
          </a:p>
        </p:txBody>
      </p:sp>
      <p:sp>
        <p:nvSpPr>
          <p:cNvPr id="5" name="Footer Placeholder 4"/>
          <p:cNvSpPr>
            <a:spLocks noGrp="1"/>
          </p:cNvSpPr>
          <p:nvPr>
            <p:ph type="ftr" sz="quarter" idx="11"/>
          </p:nvPr>
        </p:nvSpPr>
        <p:spPr/>
        <p:txBody>
          <a:bodyPr/>
          <a:lstStyle/>
          <a:p>
            <a:r>
              <a:rPr lang="en-US" smtClean="0"/>
              <a:t>Coryright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CB6C7A-1976-4D2E-874F-A27C385F49DF}" type="datetime1">
              <a:rPr lang="en-US" smtClean="0"/>
              <a:t>5/17/2013</a:t>
            </a:fld>
            <a:endParaRPr lang="en-US"/>
          </a:p>
        </p:txBody>
      </p:sp>
      <p:sp>
        <p:nvSpPr>
          <p:cNvPr id="5" name="Footer Placeholder 4"/>
          <p:cNvSpPr>
            <a:spLocks noGrp="1"/>
          </p:cNvSpPr>
          <p:nvPr>
            <p:ph type="ftr" sz="quarter" idx="11"/>
          </p:nvPr>
        </p:nvSpPr>
        <p:spPr/>
        <p:txBody>
          <a:bodyPr/>
          <a:lstStyle/>
          <a:p>
            <a:r>
              <a:rPr lang="en-US" smtClean="0"/>
              <a:t>Coryright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24B168-5C69-4EA9-B733-D5F63E339DEA}" type="datetime1">
              <a:rPr lang="en-US" smtClean="0"/>
              <a:t>5/17/2013</a:t>
            </a:fld>
            <a:endParaRPr lang="en-US"/>
          </a:p>
        </p:txBody>
      </p:sp>
      <p:sp>
        <p:nvSpPr>
          <p:cNvPr id="5" name="Footer Placeholder 4"/>
          <p:cNvSpPr>
            <a:spLocks noGrp="1"/>
          </p:cNvSpPr>
          <p:nvPr>
            <p:ph type="ftr" sz="quarter" idx="11"/>
          </p:nvPr>
        </p:nvSpPr>
        <p:spPr/>
        <p:txBody>
          <a:bodyPr/>
          <a:lstStyle/>
          <a:p>
            <a:r>
              <a:rPr lang="en-US" smtClean="0"/>
              <a:t>Coryright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C7DDA1-0BDA-4A2E-A3E8-1A6A40922AA7}" type="datetime1">
              <a:rPr lang="en-US" smtClean="0"/>
              <a:t>5/17/2013</a:t>
            </a:fld>
            <a:endParaRPr lang="en-US"/>
          </a:p>
        </p:txBody>
      </p:sp>
      <p:sp>
        <p:nvSpPr>
          <p:cNvPr id="5" name="Footer Placeholder 4"/>
          <p:cNvSpPr>
            <a:spLocks noGrp="1"/>
          </p:cNvSpPr>
          <p:nvPr>
            <p:ph type="ftr" sz="quarter" idx="11"/>
          </p:nvPr>
        </p:nvSpPr>
        <p:spPr/>
        <p:txBody>
          <a:bodyPr/>
          <a:lstStyle/>
          <a:p>
            <a:r>
              <a:rPr lang="en-US" smtClean="0"/>
              <a:t>Coryright Ivette Doss  2013</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36DCAF5-D342-441F-9321-C9E4462EAD6D}" type="datetime1">
              <a:rPr lang="en-US" smtClean="0"/>
              <a:t>5/17/2013</a:t>
            </a:fld>
            <a:endParaRPr lang="en-US"/>
          </a:p>
        </p:txBody>
      </p:sp>
      <p:sp>
        <p:nvSpPr>
          <p:cNvPr id="6" name="Footer Placeholder 5"/>
          <p:cNvSpPr>
            <a:spLocks noGrp="1"/>
          </p:cNvSpPr>
          <p:nvPr>
            <p:ph type="ftr" sz="quarter" idx="11"/>
          </p:nvPr>
        </p:nvSpPr>
        <p:spPr/>
        <p:txBody>
          <a:bodyPr/>
          <a:lstStyle/>
          <a:p>
            <a:r>
              <a:rPr lang="en-US" smtClean="0"/>
              <a:t>Coryright Ivette Doss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62DF7CB-D3FC-4BBD-B16E-C05BC2074FCE}" type="datetime1">
              <a:rPr lang="en-US" smtClean="0"/>
              <a:t>5/17/2013</a:t>
            </a:fld>
            <a:endParaRPr lang="en-US"/>
          </a:p>
        </p:txBody>
      </p:sp>
      <p:sp>
        <p:nvSpPr>
          <p:cNvPr id="8" name="Footer Placeholder 7"/>
          <p:cNvSpPr>
            <a:spLocks noGrp="1"/>
          </p:cNvSpPr>
          <p:nvPr>
            <p:ph type="ftr" sz="quarter" idx="11"/>
          </p:nvPr>
        </p:nvSpPr>
        <p:spPr/>
        <p:txBody>
          <a:bodyPr/>
          <a:lstStyle/>
          <a:p>
            <a:r>
              <a:rPr lang="en-US" smtClean="0"/>
              <a:t>Coryright Ivette Doss  2013</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C226435-6DC1-4A23-90A0-D106DF516B45}" type="datetime1">
              <a:rPr lang="en-US" smtClean="0"/>
              <a:t>5/17/2013</a:t>
            </a:fld>
            <a:endParaRPr lang="en-US"/>
          </a:p>
        </p:txBody>
      </p:sp>
      <p:sp>
        <p:nvSpPr>
          <p:cNvPr id="4" name="Footer Placeholder 3"/>
          <p:cNvSpPr>
            <a:spLocks noGrp="1"/>
          </p:cNvSpPr>
          <p:nvPr>
            <p:ph type="ftr" sz="quarter" idx="11"/>
          </p:nvPr>
        </p:nvSpPr>
        <p:spPr/>
        <p:txBody>
          <a:bodyPr/>
          <a:lstStyle/>
          <a:p>
            <a:r>
              <a:rPr lang="en-US" smtClean="0"/>
              <a:t>Coryright Ivette Doss  2013</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AD4814-267B-496A-B623-804B718C0933}" type="datetime1">
              <a:rPr lang="en-US" smtClean="0"/>
              <a:t>5/17/2013</a:t>
            </a:fld>
            <a:endParaRPr lang="en-US"/>
          </a:p>
        </p:txBody>
      </p:sp>
      <p:sp>
        <p:nvSpPr>
          <p:cNvPr id="3" name="Footer Placeholder 2"/>
          <p:cNvSpPr>
            <a:spLocks noGrp="1"/>
          </p:cNvSpPr>
          <p:nvPr>
            <p:ph type="ftr" sz="quarter" idx="11"/>
          </p:nvPr>
        </p:nvSpPr>
        <p:spPr/>
        <p:txBody>
          <a:bodyPr/>
          <a:lstStyle/>
          <a:p>
            <a:r>
              <a:rPr lang="en-US" smtClean="0"/>
              <a:t>Coryright Ivette Doss  2013</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E3ADCC93-B6C0-4E1D-8AC0-B44B421A97AB}" type="datetime1">
              <a:rPr lang="en-US" smtClean="0"/>
              <a:t>5/17/2013</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Coryright Ivette Doss  2013</a:t>
            </a:r>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94055C-9A16-453E-A786-83DD0DEFC930}" type="datetime1">
              <a:rPr lang="en-US" smtClean="0"/>
              <a:t>5/17/2013</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r>
              <a:rPr lang="en-US" smtClean="0"/>
              <a:t>Coryright Ivette Doss  2013</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D0362A28-FFD9-4625-8690-437413A7E488}" type="datetime1">
              <a:rPr lang="en-US" smtClean="0"/>
              <a:t>5/17/2013</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r>
              <a:rPr lang="en-US" smtClean="0"/>
              <a:t>Coryright Ivette Doss  2013</a:t>
            </a:r>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4.xml"/><Relationship Id="rId4" Type="http://schemas.openxmlformats.org/officeDocument/2006/relationships/image" Target="../media/image32.jpeg"/></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sixrevisions.com/tools/firebug-guide-web-designers/"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338510" cy="1143000"/>
          </a:xfrm>
        </p:spPr>
        <p:txBody>
          <a:bodyPr>
            <a:normAutofit fontScale="90000"/>
          </a:bodyPr>
          <a:lstStyle/>
          <a:p>
            <a:r>
              <a:rPr lang="en-US" b="1" dirty="0" smtClean="0"/>
              <a:t>Basics of WEB Design - Elements</a:t>
            </a:r>
            <a:endParaRPr lang="en-US" b="1" dirty="0"/>
          </a:p>
        </p:txBody>
      </p:sp>
      <p:sp>
        <p:nvSpPr>
          <p:cNvPr id="3" name="Footer Placeholder 2"/>
          <p:cNvSpPr>
            <a:spLocks noGrp="1"/>
          </p:cNvSpPr>
          <p:nvPr>
            <p:ph type="ftr" sz="quarter" idx="11"/>
          </p:nvPr>
        </p:nvSpPr>
        <p:spPr/>
        <p:txBody>
          <a:bodyPr/>
          <a:lstStyle/>
          <a:p>
            <a:r>
              <a:rPr lang="en-US" dirty="0" err="1" smtClean="0">
                <a:solidFill>
                  <a:schemeClr val="accent1">
                    <a:lumMod val="50000"/>
                  </a:schemeClr>
                </a:solidFill>
              </a:rPr>
              <a:t>Coryright</a:t>
            </a:r>
            <a:r>
              <a:rPr lang="en-US" dirty="0" smtClean="0">
                <a:solidFill>
                  <a:schemeClr val="accent1">
                    <a:lumMod val="50000"/>
                  </a:schemeClr>
                </a:solidFill>
              </a:rPr>
              <a:t> </a:t>
            </a:r>
            <a:r>
              <a:rPr lang="en-US" dirty="0" err="1" smtClean="0">
                <a:solidFill>
                  <a:schemeClr val="accent1">
                    <a:lumMod val="50000"/>
                  </a:schemeClr>
                </a:solidFill>
              </a:rPr>
              <a:t>Ivette</a:t>
            </a:r>
            <a:r>
              <a:rPr lang="en-US" dirty="0" smtClean="0">
                <a:solidFill>
                  <a:schemeClr val="accent1">
                    <a:lumMod val="50000"/>
                  </a:schemeClr>
                </a:solidFill>
              </a:rPr>
              <a:t> Doss  2013</a:t>
            </a:r>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pic>
        <p:nvPicPr>
          <p:cNvPr id="2050" name="Picture 2" descr="http://www.cyberdesign.com/blog/wp-content/uploads/2012/05/element-design-photo-300x2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6645" y="2819400"/>
            <a:ext cx="3810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1215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72493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t>Build Professional Dictionary</a:t>
            </a:r>
            <a:endParaRPr lang="en-US" b="1" dirty="0"/>
          </a:p>
        </p:txBody>
      </p:sp>
      <p:sp>
        <p:nvSpPr>
          <p:cNvPr id="3" name="Footer Placeholder 2"/>
          <p:cNvSpPr>
            <a:spLocks noGrp="1"/>
          </p:cNvSpPr>
          <p:nvPr>
            <p:ph type="ftr" sz="quarter" idx="11"/>
          </p:nvPr>
        </p:nvSpPr>
        <p:spPr>
          <a:xfrm>
            <a:off x="5410200" y="6465166"/>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5" name="Picture 2" descr="http://www.dir.texas.gov/SiteCollectionImages/SearchTips/Search%20Bar%20from%20Home%20Page-anglearrow-500w.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438400"/>
            <a:ext cx="6041081" cy="24384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066800" y="2667000"/>
            <a:ext cx="1752600" cy="4987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en-US" b="1" dirty="0" smtClean="0">
                <a:solidFill>
                  <a:schemeClr val="tx2">
                    <a:lumMod val="50000"/>
                  </a:schemeClr>
                </a:solidFill>
              </a:rPr>
              <a:t>Search Bar</a:t>
            </a:r>
            <a:endParaRPr lang="en-US" b="1" dirty="0">
              <a:solidFill>
                <a:schemeClr val="tx2">
                  <a:lumMod val="50000"/>
                </a:schemeClr>
              </a:solidFill>
            </a:endParaRPr>
          </a:p>
        </p:txBody>
      </p:sp>
    </p:spTree>
    <p:extLst>
      <p:ext uri="{BB962C8B-B14F-4D97-AF65-F5344CB8AC3E}">
        <p14:creationId xmlns:p14="http://schemas.microsoft.com/office/powerpoint/2010/main" val="19353522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64873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t>Build Professional Language</a:t>
            </a:r>
            <a:endParaRPr lang="en-US" b="1" dirty="0"/>
          </a:p>
        </p:txBody>
      </p:sp>
      <p:sp>
        <p:nvSpPr>
          <p:cNvPr id="3" name="Footer Placeholder 2"/>
          <p:cNvSpPr>
            <a:spLocks noGrp="1"/>
          </p:cNvSpPr>
          <p:nvPr>
            <p:ph type="ftr" sz="quarter" idx="11"/>
          </p:nvPr>
        </p:nvSpPr>
        <p:spPr>
          <a:xfrm>
            <a:off x="5334000" y="6492875"/>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4098" name="Picture 2" descr="http://www.communityinformaticsprojects.org/prairienet2/images/a/a3/Foxpar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743200"/>
            <a:ext cx="6011505"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127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7024744" cy="7620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t>Build Professional Language</a:t>
            </a:r>
            <a:endParaRPr lang="en-US" b="1" dirty="0"/>
          </a:p>
        </p:txBody>
      </p:sp>
      <p:sp>
        <p:nvSpPr>
          <p:cNvPr id="3" name="Footer Placeholder 2"/>
          <p:cNvSpPr>
            <a:spLocks noGrp="1"/>
          </p:cNvSpPr>
          <p:nvPr>
            <p:ph type="ftr" sz="quarter" idx="11"/>
          </p:nvPr>
        </p:nvSpPr>
        <p:spPr>
          <a:xfrm>
            <a:off x="5183124" y="6479020"/>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pic>
        <p:nvPicPr>
          <p:cNvPr id="5122" name="Picture 2" descr="http://www.teach-ict.com/gcse_new/software/web_design/miniweb/images/partsofwebp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1900292"/>
            <a:ext cx="5104621" cy="4424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9920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1200" y="1027664"/>
            <a:ext cx="3124200" cy="2482298"/>
          </a:xfrm>
        </p:spPr>
        <p:style>
          <a:lnRef idx="1">
            <a:schemeClr val="accent1"/>
          </a:lnRef>
          <a:fillRef idx="2">
            <a:schemeClr val="accent1"/>
          </a:fillRef>
          <a:effectRef idx="1">
            <a:schemeClr val="accent1"/>
          </a:effectRef>
          <a:fontRef idx="minor">
            <a:schemeClr val="dk1"/>
          </a:fontRef>
        </p:style>
        <p:txBody>
          <a:bodyPr>
            <a:normAutofit/>
          </a:bodyPr>
          <a:lstStyle/>
          <a:p>
            <a:r>
              <a:rPr lang="en-US" b="1" dirty="0" smtClean="0"/>
              <a:t>Build Professional Language</a:t>
            </a:r>
            <a:endParaRPr lang="en-US" b="1" dirty="0"/>
          </a:p>
        </p:txBody>
      </p:sp>
      <p:sp>
        <p:nvSpPr>
          <p:cNvPr id="3" name="Footer Placeholder 2"/>
          <p:cNvSpPr>
            <a:spLocks noGrp="1"/>
          </p:cNvSpPr>
          <p:nvPr>
            <p:ph type="ftr" sz="quarter" idx="11"/>
          </p:nvPr>
        </p:nvSpPr>
        <p:spPr>
          <a:xfrm>
            <a:off x="5105400" y="6492875"/>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6146" name="Picture 2" descr="http://www.yorku.ca/webclass/images/browserfeature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609598"/>
            <a:ext cx="5041213" cy="6019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0320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445125" y="6465166"/>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7170" name="Picture 2" descr="http://uofgts.com/BasicWD/Anatom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198418"/>
            <a:ext cx="8663300" cy="4668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2255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562600" y="6492875"/>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9218" name="Picture 2" descr="http://cdn.computerhope.com/window.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32164"/>
            <a:ext cx="5412046" cy="5153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8703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a:xfrm>
            <a:off x="5486400" y="6479020"/>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11266" name="Picture 2" descr="http://img.docstoccdn.com/thumb/orig/609883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533400"/>
            <a:ext cx="8277225" cy="580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732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486400" y="6492875"/>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12290" name="Picture 2" descr="http://help.sap.com/static/saphelp_nw70ehp2/en/88/2407d6a9e94b7b9ed489afaab3f3a1/ppt_im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914400"/>
            <a:ext cx="7071065" cy="5334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2804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762000"/>
            <a:ext cx="4061910" cy="6096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t>Alternate Design</a:t>
            </a:r>
            <a:endParaRPr lang="en-US" b="1" dirty="0"/>
          </a:p>
        </p:txBody>
      </p:sp>
      <p:sp>
        <p:nvSpPr>
          <p:cNvPr id="3" name="Footer Placeholder 2"/>
          <p:cNvSpPr>
            <a:spLocks noGrp="1"/>
          </p:cNvSpPr>
          <p:nvPr>
            <p:ph type="ftr" sz="quarter" idx="11"/>
          </p:nvPr>
        </p:nvSpPr>
        <p:spPr>
          <a:xfrm>
            <a:off x="5334000" y="6492875"/>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pic>
        <p:nvPicPr>
          <p:cNvPr id="8194" name="Picture 2" descr="http://3.bp.blogspot.com/-jD2KkEXzIr8/Ttz46OA8jPI/AAAAAAAACx0/7n0XrItLY9k/s1600/Captur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614055"/>
            <a:ext cx="8094147" cy="4100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6814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486400" y="6492875"/>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pic>
        <p:nvPicPr>
          <p:cNvPr id="13314" name="Picture 2" descr="http://www.sothink.com/page/drop-down-menu/images/interfa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239000" cy="4912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55094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a:xfrm>
            <a:off x="5486400" y="6492875"/>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a:p>
        </p:txBody>
      </p:sp>
      <p:pic>
        <p:nvPicPr>
          <p:cNvPr id="2050" name="Picture 2" descr="http://0.tqn.com/d/webdesign/1/0/w/b/1/rc10-web-designer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799"/>
            <a:ext cx="8620125" cy="580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2650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5029200" cy="868362"/>
          </a:xfrm>
        </p:spPr>
        <p:style>
          <a:lnRef idx="1">
            <a:schemeClr val="accent3"/>
          </a:lnRef>
          <a:fillRef idx="2">
            <a:schemeClr val="accent3"/>
          </a:fillRef>
          <a:effectRef idx="1">
            <a:schemeClr val="accent3"/>
          </a:effectRef>
          <a:fontRef idx="minor">
            <a:schemeClr val="dk1"/>
          </a:fontRef>
        </p:style>
        <p:txBody>
          <a:bodyPr/>
          <a:lstStyle/>
          <a:p>
            <a:r>
              <a:rPr lang="en-US" dirty="0" smtClean="0"/>
              <a:t>Breadcrumbs</a:t>
            </a:r>
            <a:endParaRPr lang="en-US" dirty="0"/>
          </a:p>
        </p:txBody>
      </p:sp>
      <p:pic>
        <p:nvPicPr>
          <p:cNvPr id="1026" name="Picture 2" descr="C:\Users\Ivette.Doss\Pictures\Localization\Breadcrumb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7909" y="1371600"/>
            <a:ext cx="6288087" cy="335280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11"/>
          </p:nvPr>
        </p:nvSpPr>
        <p:spPr>
          <a:xfrm>
            <a:off x="5444836" y="6477000"/>
            <a:ext cx="3502152" cy="381000"/>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a:xfrm>
            <a:off x="7249918" y="228600"/>
            <a:ext cx="1332156" cy="365125"/>
          </a:xfrm>
        </p:spPr>
        <p:txBody>
          <a:bodyPr/>
          <a:lstStyle/>
          <a:p>
            <a:fld id="{B6F15528-21DE-4FAA-801E-634DDDAF4B2B}" type="slidenum">
              <a:rPr lang="en-US" smtClean="0"/>
              <a:pPr/>
              <a:t>20</a:t>
            </a:fld>
            <a:endParaRPr lang="en-US" dirty="0"/>
          </a:p>
        </p:txBody>
      </p:sp>
      <p:sp>
        <p:nvSpPr>
          <p:cNvPr id="5" name="Rectangle 4"/>
          <p:cNvSpPr/>
          <p:nvPr/>
        </p:nvSpPr>
        <p:spPr>
          <a:xfrm>
            <a:off x="609600" y="4765964"/>
            <a:ext cx="7848600" cy="156966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b="1" dirty="0" smtClean="0"/>
              <a:t>Breadcrumbs </a:t>
            </a:r>
            <a:r>
              <a:rPr lang="en-US" sz="1600" dirty="0"/>
              <a:t>are a type of web navigation where current location within the website is indicated by a list of pages above the current page in the hierarchy, up to the main page. </a:t>
            </a:r>
            <a:endParaRPr lang="en-US" sz="1600" dirty="0" smtClean="0"/>
          </a:p>
          <a:p>
            <a:endParaRPr lang="en-US" sz="1600" dirty="0" smtClean="0"/>
          </a:p>
          <a:p>
            <a:r>
              <a:rPr lang="en-US" sz="1600" dirty="0" smtClean="0"/>
              <a:t>It </a:t>
            </a:r>
            <a:r>
              <a:rPr lang="en-US" sz="1600" dirty="0"/>
              <a:t>not only shows users where they are currently located in the site's architecture, but it also lets them back up levels one at a time.</a:t>
            </a:r>
          </a:p>
        </p:txBody>
      </p:sp>
    </p:spTree>
    <p:extLst>
      <p:ext uri="{BB962C8B-B14F-4D97-AF65-F5344CB8AC3E}">
        <p14:creationId xmlns:p14="http://schemas.microsoft.com/office/powerpoint/2010/main" val="266614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266700" y="835967"/>
            <a:ext cx="4495800" cy="518160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r>
              <a:rPr lang="en-US" sz="1600" b="1" dirty="0" smtClean="0">
                <a:latin typeface="Arial" pitchFamily="34" charset="0"/>
                <a:cs typeface="Arial" pitchFamily="34" charset="0"/>
              </a:rPr>
              <a:t>Installation of Application:</a:t>
            </a:r>
          </a:p>
          <a:p>
            <a:r>
              <a:rPr lang="en-US" sz="1600" dirty="0" smtClean="0">
                <a:latin typeface="Arial" pitchFamily="34" charset="0"/>
                <a:cs typeface="Arial" pitchFamily="34" charset="0"/>
              </a:rPr>
              <a:t>Splash Screen</a:t>
            </a:r>
          </a:p>
          <a:p>
            <a:r>
              <a:rPr lang="en-US" sz="1600" dirty="0" smtClean="0">
                <a:latin typeface="Arial" pitchFamily="34" charset="0"/>
                <a:cs typeface="Arial" pitchFamily="34" charset="0"/>
              </a:rPr>
              <a:t>Sync view loading, view transitions, and view installation.</a:t>
            </a:r>
          </a:p>
          <a:p>
            <a:r>
              <a:rPr lang="en-US" sz="1600" b="1" dirty="0" smtClean="0">
                <a:latin typeface="Arial" pitchFamily="34" charset="0"/>
                <a:cs typeface="Arial" pitchFamily="34" charset="0"/>
              </a:rPr>
              <a:t>View of Home/Content Page:</a:t>
            </a:r>
          </a:p>
          <a:p>
            <a:r>
              <a:rPr lang="en-US" sz="1600" dirty="0" smtClean="0">
                <a:latin typeface="Arial" pitchFamily="34" charset="0"/>
                <a:cs typeface="Arial" pitchFamily="34" charset="0"/>
              </a:rPr>
              <a:t>General Look – Image &amp; Text Alignments</a:t>
            </a:r>
          </a:p>
          <a:p>
            <a:r>
              <a:rPr lang="en-US" sz="1600" b="1" dirty="0" smtClean="0">
                <a:latin typeface="Arial" pitchFamily="34" charset="0"/>
                <a:cs typeface="Arial" pitchFamily="34" charset="0"/>
              </a:rPr>
              <a:t>Layout: </a:t>
            </a:r>
          </a:p>
          <a:p>
            <a:r>
              <a:rPr lang="en-US" sz="1600" dirty="0" smtClean="0">
                <a:latin typeface="Arial" pitchFamily="34" charset="0"/>
                <a:cs typeface="Arial" pitchFamily="34" charset="0"/>
              </a:rPr>
              <a:t>Fit well the Form Factor</a:t>
            </a:r>
          </a:p>
          <a:p>
            <a:r>
              <a:rPr lang="en-US" sz="1600" dirty="0" smtClean="0">
                <a:latin typeface="Arial" pitchFamily="34" charset="0"/>
                <a:cs typeface="Arial" pitchFamily="34" charset="0"/>
              </a:rPr>
              <a:t>Resolution </a:t>
            </a:r>
          </a:p>
          <a:p>
            <a:r>
              <a:rPr lang="en-US" sz="1600" dirty="0" smtClean="0">
                <a:latin typeface="Arial" pitchFamily="34" charset="0"/>
                <a:cs typeface="Arial" pitchFamily="34" charset="0"/>
              </a:rPr>
              <a:t>Screen Size alignments</a:t>
            </a:r>
          </a:p>
          <a:p>
            <a:r>
              <a:rPr lang="en-US" sz="1600" dirty="0" smtClean="0">
                <a:latin typeface="Arial" pitchFamily="34" charset="0"/>
                <a:cs typeface="Arial" pitchFamily="34" charset="0"/>
              </a:rPr>
              <a:t>Truncation</a:t>
            </a:r>
          </a:p>
          <a:p>
            <a:r>
              <a:rPr lang="en-US" sz="1600" dirty="0" smtClean="0">
                <a:latin typeface="Arial" pitchFamily="34" charset="0"/>
                <a:cs typeface="Arial" pitchFamily="34" charset="0"/>
              </a:rPr>
              <a:t>Invalid/Garbage Symbols</a:t>
            </a:r>
          </a:p>
          <a:p>
            <a:r>
              <a:rPr lang="en-US" sz="1600" dirty="0" smtClean="0">
                <a:latin typeface="Arial" pitchFamily="34" charset="0"/>
                <a:cs typeface="Arial" pitchFamily="34" charset="0"/>
              </a:rPr>
              <a:t>Orientation: Portrait vs. Landscape</a:t>
            </a:r>
          </a:p>
          <a:p>
            <a:r>
              <a:rPr lang="en-US" sz="1600" b="1" dirty="0" smtClean="0">
                <a:latin typeface="Arial" pitchFamily="34" charset="0"/>
                <a:cs typeface="Arial" pitchFamily="34" charset="0"/>
              </a:rPr>
              <a:t>Buttons: </a:t>
            </a:r>
          </a:p>
          <a:p>
            <a:r>
              <a:rPr lang="en-US" sz="1600" dirty="0" smtClean="0">
                <a:latin typeface="Arial" pitchFamily="34" charset="0"/>
                <a:cs typeface="Arial" pitchFamily="34" charset="0"/>
              </a:rPr>
              <a:t>Functionality</a:t>
            </a:r>
          </a:p>
          <a:p>
            <a:r>
              <a:rPr lang="en-US" sz="1600" dirty="0" smtClean="0">
                <a:latin typeface="Arial" pitchFamily="34" charset="0"/>
                <a:cs typeface="Arial" pitchFamily="34" charset="0"/>
              </a:rPr>
              <a:t>Place on the screen, color and size adjustments</a:t>
            </a:r>
          </a:p>
          <a:p>
            <a:r>
              <a:rPr lang="en-US" sz="1600" dirty="0" smtClean="0">
                <a:latin typeface="Arial" pitchFamily="34" charset="0"/>
                <a:cs typeface="Arial" pitchFamily="34" charset="0"/>
              </a:rPr>
              <a:t>Customized style</a:t>
            </a:r>
          </a:p>
          <a:p>
            <a:r>
              <a:rPr lang="en-US" sz="1600" dirty="0" smtClean="0">
                <a:latin typeface="Arial" pitchFamily="34" charset="0"/>
                <a:cs typeface="Arial" pitchFamily="34" charset="0"/>
              </a:rPr>
              <a:t>Active  vs. none-active mode</a:t>
            </a:r>
          </a:p>
          <a:p>
            <a:r>
              <a:rPr lang="en-US" sz="1600" dirty="0" smtClean="0">
                <a:latin typeface="Arial" pitchFamily="34" charset="0"/>
                <a:cs typeface="Arial" pitchFamily="34" charset="0"/>
              </a:rPr>
              <a:t>Alignment with the Naming</a:t>
            </a:r>
          </a:p>
          <a:p>
            <a:r>
              <a:rPr lang="en-US" sz="1600" b="1" dirty="0" smtClean="0">
                <a:latin typeface="Arial" pitchFamily="34" charset="0"/>
                <a:cs typeface="Arial" pitchFamily="34" charset="0"/>
              </a:rPr>
              <a:t>Links</a:t>
            </a: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dirty="0"/>
          </a:p>
        </p:txBody>
      </p:sp>
      <p:pic>
        <p:nvPicPr>
          <p:cNvPr id="13" name="Picture 2" descr="C:\Users\IVA\Pictures\MOBILE TESTING\IUAaz[1].png"/>
          <p:cNvPicPr>
            <a:picLocks noGrp="1" noChangeAspect="1" noChangeArrowheads="1"/>
          </p:cNvPicPr>
          <p:nvPr>
            <p:ph sz="half" idx="4294967295"/>
          </p:nvPr>
        </p:nvPicPr>
        <p:blipFill>
          <a:blip r:embed="rId3" cstate="print"/>
          <a:stretch>
            <a:fillRect/>
          </a:stretch>
        </p:blipFill>
        <p:spPr bwMode="auto">
          <a:xfrm>
            <a:off x="5125575" y="1066800"/>
            <a:ext cx="3983789" cy="4525962"/>
          </a:xfrm>
          <a:prstGeom prst="rect">
            <a:avLst/>
          </a:prstGeom>
          <a:noFill/>
        </p:spPr>
      </p:pic>
      <p:sp>
        <p:nvSpPr>
          <p:cNvPr id="3" name="Footer Placeholder 2"/>
          <p:cNvSpPr>
            <a:spLocks noGrp="1"/>
          </p:cNvSpPr>
          <p:nvPr>
            <p:ph type="ftr" sz="quarter" idx="11"/>
          </p:nvPr>
        </p:nvSpPr>
        <p:spPr>
          <a:xfrm>
            <a:off x="5181600" y="6407944"/>
            <a:ext cx="3429000" cy="365125"/>
          </a:xfrm>
        </p:spPr>
        <p:txBody>
          <a:bodyPr/>
          <a:lstStyle/>
          <a:p>
            <a:r>
              <a:rPr lang="en-US" smtClean="0">
                <a:solidFill>
                  <a:schemeClr val="tx2">
                    <a:lumMod val="25000"/>
                  </a:schemeClr>
                </a:solidFill>
              </a:rPr>
              <a:t>Copyright Portnov Computer School  2013</a:t>
            </a:r>
            <a:endParaRPr lang="en-US" dirty="0">
              <a:solidFill>
                <a:schemeClr val="tx2">
                  <a:lumMod val="25000"/>
                </a:schemeClr>
              </a:solidFill>
            </a:endParaRPr>
          </a:p>
        </p:txBody>
      </p:sp>
      <p:sp>
        <p:nvSpPr>
          <p:cNvPr id="4" name="Slide Number Placeholder 3"/>
          <p:cNvSpPr>
            <a:spLocks noGrp="1"/>
          </p:cNvSpPr>
          <p:nvPr>
            <p:ph type="sldNum" sz="quarter" idx="12"/>
          </p:nvPr>
        </p:nvSpPr>
        <p:spPr>
          <a:xfrm>
            <a:off x="4724400" y="152400"/>
            <a:ext cx="478632" cy="365125"/>
          </a:xfrm>
        </p:spPr>
        <p:txBody>
          <a:bodyPr/>
          <a:lstStyle/>
          <a:p>
            <a:fld id="{B6F15528-21DE-4FAA-801E-634DDDAF4B2B}" type="slidenum">
              <a:rPr lang="en-US" smtClean="0">
                <a:solidFill>
                  <a:schemeClr val="bg1"/>
                </a:solidFill>
              </a:rPr>
              <a:pPr/>
              <a:t>21</a:t>
            </a:fld>
            <a:endParaRPr lang="en-US" dirty="0">
              <a:solidFill>
                <a:schemeClr val="bg1"/>
              </a:solidFill>
            </a:endParaRPr>
          </a:p>
        </p:txBody>
      </p:sp>
      <p:sp>
        <p:nvSpPr>
          <p:cNvPr id="14" name="Rectangle 13"/>
          <p:cNvSpPr/>
          <p:nvPr/>
        </p:nvSpPr>
        <p:spPr>
          <a:xfrm>
            <a:off x="457200" y="6017567"/>
            <a:ext cx="4114800"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200" dirty="0" smtClean="0">
                <a:solidFill>
                  <a:schemeClr val="bg1"/>
                </a:solidFill>
                <a:latin typeface="Arial" pitchFamily="34" charset="0"/>
                <a:cs typeface="Arial" pitchFamily="34" charset="0"/>
              </a:rPr>
              <a:t>http://www.quora.com/User-Interfaces/Which-are-the-best-iPhone-iPad-apps-from-a-UI-design-perspective</a:t>
            </a:r>
            <a:endParaRPr lang="en-US" sz="1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5384865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800600" y="457200"/>
            <a:ext cx="4038600" cy="3471672"/>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p>
            <a:r>
              <a:rPr lang="en-US" sz="1600" b="1" dirty="0" smtClean="0">
                <a:latin typeface="Arial" pitchFamily="34" charset="0"/>
                <a:cs typeface="Arial" pitchFamily="34" charset="0"/>
              </a:rPr>
              <a:t>ListView: </a:t>
            </a:r>
          </a:p>
          <a:p>
            <a:r>
              <a:rPr lang="en-US" sz="1600" dirty="0" smtClean="0">
                <a:latin typeface="Arial" pitchFamily="34" charset="0"/>
                <a:cs typeface="Arial" pitchFamily="34" charset="0"/>
              </a:rPr>
              <a:t>Backbone of App</a:t>
            </a:r>
          </a:p>
          <a:p>
            <a:r>
              <a:rPr lang="en-US" sz="1600" dirty="0" smtClean="0">
                <a:latin typeface="Arial" pitchFamily="34" charset="0"/>
                <a:cs typeface="Arial" pitchFamily="34" charset="0"/>
              </a:rPr>
              <a:t>Grids of Mobile app</a:t>
            </a:r>
          </a:p>
          <a:p>
            <a:r>
              <a:rPr lang="en-US" sz="1600" b="1" dirty="0" smtClean="0">
                <a:latin typeface="Arial" pitchFamily="34" charset="0"/>
                <a:cs typeface="Arial" pitchFamily="34" charset="0"/>
              </a:rPr>
              <a:t>NavBar/ActionBar:</a:t>
            </a:r>
          </a:p>
          <a:p>
            <a:r>
              <a:rPr lang="en-US" sz="1600" dirty="0" smtClean="0">
                <a:latin typeface="Arial" pitchFamily="34" charset="0"/>
                <a:cs typeface="Arial" pitchFamily="34" charset="0"/>
              </a:rPr>
              <a:t>Title NavBar (example: on the top of iOS apps and on the bottom of Android apps.)</a:t>
            </a:r>
          </a:p>
          <a:p>
            <a:r>
              <a:rPr lang="en-US" sz="1600" b="1" dirty="0" smtClean="0">
                <a:latin typeface="Arial" pitchFamily="34" charset="0"/>
                <a:cs typeface="Arial" pitchFamily="34" charset="0"/>
              </a:rPr>
              <a:t>ScrollView:</a:t>
            </a:r>
          </a:p>
          <a:p>
            <a:r>
              <a:rPr lang="en-US" sz="1600" dirty="0" smtClean="0">
                <a:latin typeface="Arial" pitchFamily="34" charset="0"/>
                <a:cs typeface="Arial" pitchFamily="34" charset="0"/>
              </a:rPr>
              <a:t> “Swipe” through a list of items left-right and top-bottom</a:t>
            </a:r>
          </a:p>
          <a:p>
            <a:r>
              <a:rPr lang="en-US" sz="1600" b="1" dirty="0" smtClean="0">
                <a:latin typeface="Arial" pitchFamily="34" charset="0"/>
                <a:cs typeface="Arial" pitchFamily="34" charset="0"/>
              </a:rPr>
              <a:t>Switch</a:t>
            </a:r>
          </a:p>
          <a:p>
            <a:r>
              <a:rPr lang="en-US" sz="1600" b="1" dirty="0" smtClean="0">
                <a:latin typeface="Arial" pitchFamily="34" charset="0"/>
                <a:cs typeface="Arial" pitchFamily="34" charset="0"/>
              </a:rPr>
              <a:t>TabStrip</a:t>
            </a:r>
          </a:p>
          <a:p>
            <a:endParaRPr lang="en-US" sz="1600" dirty="0" smtClean="0">
              <a:latin typeface="Arial" pitchFamily="34" charset="0"/>
              <a:cs typeface="Arial" pitchFamily="34" charset="0"/>
            </a:endParaRPr>
          </a:p>
          <a:p>
            <a:endParaRPr lang="en-US" sz="1600" b="1"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pPr>
              <a:buNone/>
            </a:pPr>
            <a:endParaRPr lang="en-US" dirty="0"/>
          </a:p>
        </p:txBody>
      </p:sp>
      <p:sp>
        <p:nvSpPr>
          <p:cNvPr id="4" name="Footer Placeholder 3"/>
          <p:cNvSpPr>
            <a:spLocks noGrp="1"/>
          </p:cNvSpPr>
          <p:nvPr>
            <p:ph type="ftr" sz="quarter" idx="11"/>
          </p:nvPr>
        </p:nvSpPr>
        <p:spPr>
          <a:xfrm>
            <a:off x="4380072" y="6407944"/>
            <a:ext cx="4230528" cy="365125"/>
          </a:xfrm>
        </p:spPr>
        <p:txBody>
          <a:bodyPr/>
          <a:lstStyle/>
          <a:p>
            <a:r>
              <a:rPr lang="en-US" smtClean="0">
                <a:solidFill>
                  <a:schemeClr val="tx2">
                    <a:lumMod val="25000"/>
                  </a:schemeClr>
                </a:solidFill>
              </a:rPr>
              <a:t>Copyright Portnov Computer School  2013</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2">
                    <a:lumMod val="25000"/>
                  </a:schemeClr>
                </a:solidFill>
              </a:rPr>
              <a:pPr/>
              <a:t>22</a:t>
            </a:fld>
            <a:endParaRPr lang="en-US" dirty="0">
              <a:solidFill>
                <a:schemeClr val="tx2">
                  <a:lumMod val="25000"/>
                </a:schemeClr>
              </a:solidFill>
            </a:endParaRPr>
          </a:p>
        </p:txBody>
      </p:sp>
      <p:pic>
        <p:nvPicPr>
          <p:cNvPr id="84994" name="Picture 2" descr="C:\Users\IVA\Pictures\MOBILE TESTING\amazontiles[1].jpg"/>
          <p:cNvPicPr>
            <a:picLocks noChangeAspect="1" noChangeArrowheads="1"/>
          </p:cNvPicPr>
          <p:nvPr/>
        </p:nvPicPr>
        <p:blipFill>
          <a:blip r:embed="rId2" cstate="print"/>
          <a:srcRect/>
          <a:stretch>
            <a:fillRect/>
          </a:stretch>
        </p:blipFill>
        <p:spPr bwMode="auto">
          <a:xfrm>
            <a:off x="457200" y="5714999"/>
            <a:ext cx="1681163" cy="985371"/>
          </a:xfrm>
          <a:prstGeom prst="rect">
            <a:avLst/>
          </a:prstGeom>
          <a:noFill/>
        </p:spPr>
      </p:pic>
      <p:sp>
        <p:nvSpPr>
          <p:cNvPr id="10" name="Rounded Rectangle 9"/>
          <p:cNvSpPr/>
          <p:nvPr/>
        </p:nvSpPr>
        <p:spPr>
          <a:xfrm>
            <a:off x="2286000" y="6019800"/>
            <a:ext cx="15240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Switch</a:t>
            </a:r>
            <a:endParaRPr lang="en-US" b="1" dirty="0">
              <a:latin typeface="Arial" pitchFamily="34" charset="0"/>
              <a:cs typeface="Arial" pitchFamily="34" charset="0"/>
            </a:endParaRPr>
          </a:p>
        </p:txBody>
      </p:sp>
      <p:pic>
        <p:nvPicPr>
          <p:cNvPr id="84995" name="Picture 3" descr="C:\Users\IVA\Pictures\MOBILE TESTING\Jquery-OVERVIEW3[1].jpg"/>
          <p:cNvPicPr>
            <a:picLocks noChangeAspect="1" noChangeArrowheads="1"/>
          </p:cNvPicPr>
          <p:nvPr/>
        </p:nvPicPr>
        <p:blipFill>
          <a:blip r:embed="rId3" cstate="print"/>
          <a:srcRect/>
          <a:stretch>
            <a:fillRect/>
          </a:stretch>
        </p:blipFill>
        <p:spPr bwMode="auto">
          <a:xfrm>
            <a:off x="228600" y="533400"/>
            <a:ext cx="2069646" cy="1485900"/>
          </a:xfrm>
          <a:prstGeom prst="rect">
            <a:avLst/>
          </a:prstGeom>
          <a:noFill/>
        </p:spPr>
      </p:pic>
      <p:sp>
        <p:nvSpPr>
          <p:cNvPr id="12" name="Rounded Rectangle 11"/>
          <p:cNvSpPr/>
          <p:nvPr/>
        </p:nvSpPr>
        <p:spPr>
          <a:xfrm>
            <a:off x="2895600" y="1752600"/>
            <a:ext cx="16002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List View</a:t>
            </a:r>
            <a:endParaRPr lang="en-US" b="1" dirty="0">
              <a:latin typeface="Arial" pitchFamily="34" charset="0"/>
              <a:cs typeface="Arial" pitchFamily="34" charset="0"/>
            </a:endParaRPr>
          </a:p>
        </p:txBody>
      </p:sp>
      <p:pic>
        <p:nvPicPr>
          <p:cNvPr id="84996" name="Picture 4" descr="C:\Users\IVA\Pictures\MOBILE TESTING\retina-light[1].jpg"/>
          <p:cNvPicPr>
            <a:picLocks noChangeAspect="1" noChangeArrowheads="1"/>
          </p:cNvPicPr>
          <p:nvPr/>
        </p:nvPicPr>
        <p:blipFill>
          <a:blip r:embed="rId4" cstate="print"/>
          <a:srcRect/>
          <a:stretch>
            <a:fillRect/>
          </a:stretch>
        </p:blipFill>
        <p:spPr bwMode="auto">
          <a:xfrm>
            <a:off x="2819400" y="2286000"/>
            <a:ext cx="1912412" cy="1143000"/>
          </a:xfrm>
          <a:prstGeom prst="rect">
            <a:avLst/>
          </a:prstGeom>
          <a:noFill/>
        </p:spPr>
      </p:pic>
      <p:sp>
        <p:nvSpPr>
          <p:cNvPr id="14" name="Rounded Rectangle 13"/>
          <p:cNvSpPr/>
          <p:nvPr/>
        </p:nvSpPr>
        <p:spPr>
          <a:xfrm>
            <a:off x="228600" y="2209800"/>
            <a:ext cx="2133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Navigation Bars</a:t>
            </a:r>
            <a:endParaRPr lang="en-US" b="1" dirty="0">
              <a:latin typeface="Arial" pitchFamily="34" charset="0"/>
              <a:cs typeface="Arial" pitchFamily="34" charset="0"/>
            </a:endParaRPr>
          </a:p>
        </p:txBody>
      </p:sp>
      <p:pic>
        <p:nvPicPr>
          <p:cNvPr id="84998" name="Picture 6" descr="http://christinemorris.com/wp-content/uploads/2011/07/Screen-shot-2011-07-20-at-12.26.34.png"/>
          <p:cNvPicPr>
            <a:picLocks noChangeAspect="1" noChangeArrowheads="1"/>
          </p:cNvPicPr>
          <p:nvPr/>
        </p:nvPicPr>
        <p:blipFill>
          <a:blip r:embed="rId5" cstate="print"/>
          <a:srcRect/>
          <a:stretch>
            <a:fillRect/>
          </a:stretch>
        </p:blipFill>
        <p:spPr bwMode="auto">
          <a:xfrm>
            <a:off x="159327" y="2969136"/>
            <a:ext cx="2343150" cy="2209000"/>
          </a:xfrm>
          <a:prstGeom prst="rect">
            <a:avLst/>
          </a:prstGeom>
          <a:noFill/>
        </p:spPr>
      </p:pic>
      <p:sp>
        <p:nvSpPr>
          <p:cNvPr id="16" name="Rounded Rectangle 15"/>
          <p:cNvSpPr/>
          <p:nvPr/>
        </p:nvSpPr>
        <p:spPr>
          <a:xfrm>
            <a:off x="2590800" y="4343400"/>
            <a:ext cx="1752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Scroll View</a:t>
            </a:r>
            <a:endParaRPr lang="en-US" b="1" dirty="0">
              <a:latin typeface="Arial" pitchFamily="34" charset="0"/>
              <a:cs typeface="Arial" pitchFamily="34" charset="0"/>
            </a:endParaRPr>
          </a:p>
        </p:txBody>
      </p:sp>
      <p:pic>
        <p:nvPicPr>
          <p:cNvPr id="85001" name="Picture 9" descr="C:\Users\IVA\Pictures\MOBILE TESTING\gowalla11[1].png"/>
          <p:cNvPicPr>
            <a:picLocks noChangeAspect="1" noChangeArrowheads="1"/>
          </p:cNvPicPr>
          <p:nvPr/>
        </p:nvPicPr>
        <p:blipFill>
          <a:blip r:embed="rId6" cstate="print"/>
          <a:srcRect/>
          <a:stretch>
            <a:fillRect/>
          </a:stretch>
        </p:blipFill>
        <p:spPr bwMode="auto">
          <a:xfrm>
            <a:off x="6400800" y="4267200"/>
            <a:ext cx="2267415" cy="1549400"/>
          </a:xfrm>
          <a:prstGeom prst="rect">
            <a:avLst/>
          </a:prstGeom>
          <a:noFill/>
        </p:spPr>
      </p:pic>
      <p:sp>
        <p:nvSpPr>
          <p:cNvPr id="20" name="Rounded Rectangle 19"/>
          <p:cNvSpPr/>
          <p:nvPr/>
        </p:nvSpPr>
        <p:spPr>
          <a:xfrm>
            <a:off x="4648200" y="4953000"/>
            <a:ext cx="16764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Tab Strip</a:t>
            </a:r>
            <a:endParaRPr lang="en-US" b="1" dirty="0">
              <a:latin typeface="Arial" pitchFamily="34" charset="0"/>
              <a:cs typeface="Arial" pitchFamily="34" charset="0"/>
            </a:endParaRPr>
          </a:p>
        </p:txBody>
      </p:sp>
    </p:spTree>
    <p:extLst>
      <p:ext uri="{BB962C8B-B14F-4D97-AF65-F5344CB8AC3E}">
        <p14:creationId xmlns:p14="http://schemas.microsoft.com/office/powerpoint/2010/main" val="9898894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4294967295"/>
          </p:nvPr>
        </p:nvSpPr>
        <p:spPr>
          <a:xfrm>
            <a:off x="228600" y="533400"/>
            <a:ext cx="4038600" cy="4525963"/>
          </a:xfrm>
          <a:prstGeom prst="rect">
            <a:avLst/>
          </a:prstGeom>
        </p:spPr>
        <p:style>
          <a:lnRef idx="1">
            <a:schemeClr val="accent1"/>
          </a:lnRef>
          <a:fillRef idx="2">
            <a:schemeClr val="accent1"/>
          </a:fillRef>
          <a:effectRef idx="1">
            <a:schemeClr val="accent1"/>
          </a:effectRef>
          <a:fontRef idx="minor">
            <a:schemeClr val="dk1"/>
          </a:fontRef>
        </p:style>
        <p:txBody>
          <a:bodyPr>
            <a:normAutofit/>
          </a:bodyPr>
          <a:lstStyle/>
          <a:p>
            <a:r>
              <a:rPr lang="en-US" sz="1800" b="1" dirty="0" err="1" smtClean="0">
                <a:latin typeface="Arial" pitchFamily="34" charset="0"/>
                <a:cs typeface="Arial" pitchFamily="34" charset="0"/>
              </a:rPr>
              <a:t>TouchScreen</a:t>
            </a:r>
            <a:r>
              <a:rPr lang="en-US" sz="1800" b="1" dirty="0" smtClean="0">
                <a:latin typeface="Arial" pitchFamily="34" charset="0"/>
                <a:cs typeface="Arial" pitchFamily="34" charset="0"/>
              </a:rPr>
              <a:t> UI:</a:t>
            </a:r>
          </a:p>
          <a:p>
            <a:r>
              <a:rPr lang="en-US" sz="1600" dirty="0" smtClean="0">
                <a:latin typeface="Arial" pitchFamily="34" charset="0"/>
                <a:cs typeface="Arial" pitchFamily="34" charset="0"/>
              </a:rPr>
              <a:t>Panning and Zooming</a:t>
            </a:r>
          </a:p>
          <a:p>
            <a:r>
              <a:rPr lang="en-US" sz="1600" dirty="0" smtClean="0">
                <a:latin typeface="Arial" pitchFamily="34" charset="0"/>
                <a:cs typeface="Arial" pitchFamily="34" charset="0"/>
              </a:rPr>
              <a:t>Controls: Dragging horizontally beyond the page edge reveals the control strip</a:t>
            </a:r>
          </a:p>
          <a:p>
            <a:r>
              <a:rPr lang="en-US" sz="1600" dirty="0" smtClean="0">
                <a:latin typeface="Arial" pitchFamily="34" charset="0"/>
                <a:cs typeface="Arial" pitchFamily="34" charset="0"/>
              </a:rPr>
              <a:t>Navigation/Searching to a new page</a:t>
            </a:r>
          </a:p>
          <a:p>
            <a:r>
              <a:rPr lang="en-US" sz="1600" dirty="0" smtClean="0">
                <a:latin typeface="Arial" pitchFamily="34" charset="0"/>
                <a:cs typeface="Arial" pitchFamily="34" charset="0"/>
              </a:rPr>
              <a:t>Tabs</a:t>
            </a:r>
          </a:p>
          <a:p>
            <a:r>
              <a:rPr lang="en-US" sz="1600" dirty="0" smtClean="0">
                <a:latin typeface="Arial" pitchFamily="34" charset="0"/>
                <a:cs typeface="Arial" pitchFamily="34" charset="0"/>
              </a:rPr>
              <a:t>Notifications: New,</a:t>
            </a:r>
          </a:p>
          <a:p>
            <a:pPr>
              <a:buNone/>
            </a:pPr>
            <a:r>
              <a:rPr lang="en-US" sz="1600" dirty="0" smtClean="0">
                <a:latin typeface="Arial" pitchFamily="34" charset="0"/>
                <a:cs typeface="Arial" pitchFamily="34" charset="0"/>
              </a:rPr>
              <a:t>	Preferences, </a:t>
            </a:r>
            <a:r>
              <a:rPr lang="en-US" sz="1600" dirty="0" err="1" smtClean="0">
                <a:latin typeface="Arial" pitchFamily="34" charset="0"/>
                <a:cs typeface="Arial" pitchFamily="34" charset="0"/>
              </a:rPr>
              <a:t>Geolocation</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Downloads</a:t>
            </a:r>
          </a:p>
          <a:p>
            <a:r>
              <a:rPr lang="en-US" sz="1600" dirty="0" smtClean="0">
                <a:latin typeface="Arial" pitchFamily="34" charset="0"/>
                <a:cs typeface="Arial" pitchFamily="34" charset="0"/>
              </a:rPr>
              <a:t>Add-ons</a:t>
            </a:r>
          </a:p>
          <a:p>
            <a:r>
              <a:rPr lang="en-US" sz="1600" dirty="0" smtClean="0">
                <a:latin typeface="Arial" pitchFamily="34" charset="0"/>
                <a:cs typeface="Arial" pitchFamily="34" charset="0"/>
              </a:rPr>
              <a:t>Identity: Authentication</a:t>
            </a:r>
          </a:p>
          <a:p>
            <a:pPr>
              <a:buNone/>
            </a:pPr>
            <a:r>
              <a:rPr lang="en-US" sz="1600" dirty="0" smtClean="0">
                <a:latin typeface="Arial" pitchFamily="34" charset="0"/>
                <a:cs typeface="Arial" pitchFamily="34" charset="0"/>
              </a:rPr>
              <a:t>	Client Certificates, Username/Password</a:t>
            </a:r>
          </a:p>
          <a:p>
            <a:pPr>
              <a:buNone/>
            </a:pPr>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pPr>
              <a:buNone/>
            </a:pPr>
            <a:endParaRPr lang="en-US" sz="1600" dirty="0" smtClean="0">
              <a:latin typeface="Arial" pitchFamily="34" charset="0"/>
              <a:cs typeface="Arial" pitchFamily="34" charset="0"/>
            </a:endParaRPr>
          </a:p>
          <a:p>
            <a:pPr>
              <a:buNone/>
            </a:pPr>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endParaRPr lang="en-US" sz="1800" b="1" dirty="0" smtClean="0">
              <a:latin typeface="Arial" pitchFamily="34" charset="0"/>
              <a:cs typeface="Arial" pitchFamily="34" charset="0"/>
            </a:endParaRPr>
          </a:p>
          <a:p>
            <a:endParaRPr lang="en-US" sz="1800" b="1" dirty="0">
              <a:latin typeface="Arial" pitchFamily="34" charset="0"/>
              <a:cs typeface="Arial" pitchFamily="34" charset="0"/>
            </a:endParaRPr>
          </a:p>
        </p:txBody>
      </p:sp>
      <p:pic>
        <p:nvPicPr>
          <p:cNvPr id="1026" name="Picture 2" descr="C:\Users\IVA\Pictures\MOBILE TESTING\2421200414_77674b14a4_o1[1].png"/>
          <p:cNvPicPr>
            <a:picLocks noGrp="1" noChangeAspect="1" noChangeArrowheads="1"/>
          </p:cNvPicPr>
          <p:nvPr>
            <p:ph sz="half" idx="4294967295"/>
          </p:nvPr>
        </p:nvPicPr>
        <p:blipFill>
          <a:blip r:embed="rId2" cstate="print"/>
          <a:srcRect/>
          <a:stretch>
            <a:fillRect/>
          </a:stretch>
        </p:blipFill>
        <p:spPr bwMode="auto">
          <a:xfrm>
            <a:off x="4648200" y="533400"/>
            <a:ext cx="4038600" cy="1824101"/>
          </a:xfrm>
          <a:prstGeom prst="rect">
            <a:avLst/>
          </a:prstGeom>
          <a:noFill/>
        </p:spPr>
      </p:pic>
      <p:sp>
        <p:nvSpPr>
          <p:cNvPr id="4" name="Footer Placeholder 3"/>
          <p:cNvSpPr>
            <a:spLocks noGrp="1"/>
          </p:cNvSpPr>
          <p:nvPr>
            <p:ph type="ftr" sz="quarter" idx="11"/>
          </p:nvPr>
        </p:nvSpPr>
        <p:spPr>
          <a:xfrm>
            <a:off x="4380072" y="6407944"/>
            <a:ext cx="3849528" cy="365125"/>
          </a:xfrm>
        </p:spPr>
        <p:txBody>
          <a:bodyPr/>
          <a:lstStyle/>
          <a:p>
            <a:r>
              <a:rPr lang="en-US" smtClean="0">
                <a:solidFill>
                  <a:schemeClr val="tx2">
                    <a:lumMod val="25000"/>
                  </a:schemeClr>
                </a:solidFill>
              </a:rPr>
              <a:t>Copyright Portnov Computer School  2013</a:t>
            </a:r>
            <a:endParaRPr lang="en-US" dirty="0">
              <a:solidFill>
                <a:schemeClr val="tx2">
                  <a:lumMod val="25000"/>
                </a:schemeClr>
              </a:solidFill>
            </a:endParaRPr>
          </a:p>
        </p:txBody>
      </p:sp>
      <p:sp>
        <p:nvSpPr>
          <p:cNvPr id="5" name="Slide Number Placeholder 4"/>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2">
                    <a:lumMod val="25000"/>
                  </a:schemeClr>
                </a:solidFill>
              </a:rPr>
              <a:pPr/>
              <a:t>23</a:t>
            </a:fld>
            <a:endParaRPr lang="en-US" dirty="0">
              <a:solidFill>
                <a:schemeClr val="tx2">
                  <a:lumMod val="25000"/>
                </a:schemeClr>
              </a:solidFill>
            </a:endParaRPr>
          </a:p>
        </p:txBody>
      </p:sp>
      <p:sp>
        <p:nvSpPr>
          <p:cNvPr id="7" name="Rectangle 6"/>
          <p:cNvSpPr/>
          <p:nvPr/>
        </p:nvSpPr>
        <p:spPr>
          <a:xfrm>
            <a:off x="304800" y="6400800"/>
            <a:ext cx="4648200" cy="276999"/>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200" dirty="0" smtClean="0">
                <a:solidFill>
                  <a:schemeClr val="bg1"/>
                </a:solidFill>
                <a:latin typeface="Arial" pitchFamily="34" charset="0"/>
                <a:cs typeface="Arial" pitchFamily="34" charset="0"/>
              </a:rPr>
              <a:t>https://wiki.mozilla.org/Mobile/UI/Designs/TouchScreen/workingUI</a:t>
            </a:r>
            <a:endParaRPr lang="en-US" sz="1200" dirty="0">
              <a:solidFill>
                <a:schemeClr val="bg1"/>
              </a:solidFill>
              <a:latin typeface="Arial" pitchFamily="34" charset="0"/>
              <a:cs typeface="Arial" pitchFamily="34" charset="0"/>
            </a:endParaRPr>
          </a:p>
        </p:txBody>
      </p:sp>
      <p:sp>
        <p:nvSpPr>
          <p:cNvPr id="9" name="Rounded Rectangle 8"/>
          <p:cNvSpPr/>
          <p:nvPr/>
        </p:nvSpPr>
        <p:spPr>
          <a:xfrm>
            <a:off x="4953000" y="2286000"/>
            <a:ext cx="22098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Arial" pitchFamily="34" charset="0"/>
                <a:cs typeface="Arial" pitchFamily="34" charset="0"/>
              </a:rPr>
              <a:t>awesomebar</a:t>
            </a:r>
            <a:endParaRPr lang="en-US" b="1" dirty="0">
              <a:latin typeface="Arial" pitchFamily="34" charset="0"/>
              <a:cs typeface="Arial" pitchFamily="34" charset="0"/>
            </a:endParaRPr>
          </a:p>
        </p:txBody>
      </p:sp>
      <p:pic>
        <p:nvPicPr>
          <p:cNvPr id="1027" name="Picture 3" descr="C:\Users\IVA\Pictures\MOBILE TESTING\controls2[1].png"/>
          <p:cNvPicPr>
            <a:picLocks noChangeAspect="1" noChangeArrowheads="1"/>
          </p:cNvPicPr>
          <p:nvPr/>
        </p:nvPicPr>
        <p:blipFill>
          <a:blip r:embed="rId3" cstate="print"/>
          <a:srcRect/>
          <a:stretch>
            <a:fillRect/>
          </a:stretch>
        </p:blipFill>
        <p:spPr bwMode="auto">
          <a:xfrm>
            <a:off x="5334000" y="2819400"/>
            <a:ext cx="3505200" cy="1833563"/>
          </a:xfrm>
          <a:prstGeom prst="rect">
            <a:avLst/>
          </a:prstGeom>
          <a:noFill/>
        </p:spPr>
      </p:pic>
      <p:sp>
        <p:nvSpPr>
          <p:cNvPr id="11" name="Rounded Rectangle 10"/>
          <p:cNvSpPr/>
          <p:nvPr/>
        </p:nvSpPr>
        <p:spPr>
          <a:xfrm>
            <a:off x="5943600" y="4800600"/>
            <a:ext cx="2209800" cy="304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latin typeface="Arial" pitchFamily="34" charset="0"/>
                <a:cs typeface="Arial" pitchFamily="34" charset="0"/>
              </a:rPr>
              <a:t>ControlStrip</a:t>
            </a:r>
            <a:endParaRPr lang="en-US" b="1" dirty="0">
              <a:latin typeface="Arial" pitchFamily="34" charset="0"/>
              <a:cs typeface="Arial" pitchFamily="34" charset="0"/>
            </a:endParaRPr>
          </a:p>
        </p:txBody>
      </p:sp>
      <p:pic>
        <p:nvPicPr>
          <p:cNvPr id="1028" name="Picture 4" descr="C:\Users\IVA\Pictures\MOBILE TESTING\bestUI-ss3[1].jpg"/>
          <p:cNvPicPr>
            <a:picLocks noChangeAspect="1" noChangeArrowheads="1"/>
          </p:cNvPicPr>
          <p:nvPr/>
        </p:nvPicPr>
        <p:blipFill>
          <a:blip r:embed="rId4" cstate="print"/>
          <a:srcRect/>
          <a:stretch>
            <a:fillRect/>
          </a:stretch>
        </p:blipFill>
        <p:spPr bwMode="auto">
          <a:xfrm>
            <a:off x="3200400" y="2743200"/>
            <a:ext cx="1958145" cy="2943224"/>
          </a:xfrm>
          <a:prstGeom prst="rect">
            <a:avLst/>
          </a:prstGeom>
          <a:noFill/>
        </p:spPr>
      </p:pic>
      <p:sp>
        <p:nvSpPr>
          <p:cNvPr id="13" name="Rounded Rectangle 12"/>
          <p:cNvSpPr/>
          <p:nvPr/>
        </p:nvSpPr>
        <p:spPr>
          <a:xfrm>
            <a:off x="4495800" y="5791200"/>
            <a:ext cx="990600" cy="381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atin typeface="Arial" pitchFamily="34" charset="0"/>
                <a:cs typeface="Arial" pitchFamily="34" charset="0"/>
              </a:rPr>
              <a:t>Tabs</a:t>
            </a:r>
            <a:endParaRPr lang="en-US" b="1" dirty="0">
              <a:latin typeface="Arial" pitchFamily="34" charset="0"/>
              <a:cs typeface="Arial" pitchFamily="34" charset="0"/>
            </a:endParaRPr>
          </a:p>
        </p:txBody>
      </p:sp>
    </p:spTree>
    <p:extLst>
      <p:ext uri="{BB962C8B-B14F-4D97-AF65-F5344CB8AC3E}">
        <p14:creationId xmlns:p14="http://schemas.microsoft.com/office/powerpoint/2010/main" val="40182439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sz="half" idx="4294967295"/>
          </p:nvPr>
        </p:nvSpPr>
        <p:spPr>
          <a:xfrm>
            <a:off x="457200" y="1219200"/>
            <a:ext cx="4343400" cy="2895600"/>
          </a:xfrm>
          <a:prstGeom prst="rect">
            <a:avLst/>
          </a:prstGeom>
        </p:spPr>
        <p:style>
          <a:lnRef idx="1">
            <a:schemeClr val="accent1"/>
          </a:lnRef>
          <a:fillRef idx="2">
            <a:schemeClr val="accent1"/>
          </a:fillRef>
          <a:effectRef idx="1">
            <a:schemeClr val="accent1"/>
          </a:effectRef>
          <a:fontRef idx="minor">
            <a:schemeClr val="dk1"/>
          </a:fontRef>
        </p:style>
        <p:txBody>
          <a:bodyPr>
            <a:normAutofit fontScale="92500" lnSpcReduction="10000"/>
          </a:bodyPr>
          <a:lstStyle/>
          <a:p>
            <a:r>
              <a:rPr lang="en-US" sz="1800" b="1" dirty="0" smtClean="0">
                <a:latin typeface="Arial" pitchFamily="34" charset="0"/>
                <a:cs typeface="Arial" pitchFamily="34" charset="0"/>
              </a:rPr>
              <a:t>ANDROIDs Popular UI:</a:t>
            </a:r>
          </a:p>
          <a:p>
            <a:r>
              <a:rPr lang="en-US" sz="1600" dirty="0" smtClean="0">
                <a:latin typeface="Arial" pitchFamily="34" charset="0"/>
                <a:cs typeface="Arial" pitchFamily="34" charset="0"/>
              </a:rPr>
              <a:t>Android GUI PSD</a:t>
            </a:r>
          </a:p>
          <a:p>
            <a:r>
              <a:rPr lang="en-US" sz="1600" dirty="0" smtClean="0">
                <a:latin typeface="Arial" pitchFamily="34" charset="0"/>
                <a:cs typeface="Arial" pitchFamily="34" charset="0"/>
              </a:rPr>
              <a:t>Stock (Droid 1, </a:t>
            </a:r>
            <a:r>
              <a:rPr lang="en-US" sz="1600" u="sng" dirty="0" smtClean="0">
                <a:latin typeface="Arial" pitchFamily="34" charset="0"/>
                <a:cs typeface="Arial" pitchFamily="34" charset="0"/>
              </a:rPr>
              <a:t>Nexus</a:t>
            </a:r>
            <a:r>
              <a:rPr lang="en-US" sz="1600" dirty="0" smtClean="0">
                <a:latin typeface="Arial" pitchFamily="34" charset="0"/>
                <a:cs typeface="Arial" pitchFamily="34" charset="0"/>
              </a:rPr>
              <a:t>1) 	</a:t>
            </a:r>
          </a:p>
          <a:p>
            <a:r>
              <a:rPr lang="en-US" sz="1600" dirty="0" smtClean="0">
                <a:latin typeface="Arial" pitchFamily="34" charset="0"/>
                <a:cs typeface="Arial" pitchFamily="34" charset="0"/>
              </a:rPr>
              <a:t>Sense UI (Eris, Incredible, </a:t>
            </a:r>
            <a:r>
              <a:rPr lang="en-US" sz="1600" dirty="0" err="1" smtClean="0">
                <a:latin typeface="Arial" pitchFamily="34" charset="0"/>
                <a:cs typeface="Arial" pitchFamily="34" charset="0"/>
              </a:rPr>
              <a:t>Evo</a:t>
            </a:r>
            <a:r>
              <a:rPr lang="en-US" sz="1600" dirty="0" smtClean="0">
                <a:latin typeface="Arial" pitchFamily="34" charset="0"/>
                <a:cs typeface="Arial" pitchFamily="34" charset="0"/>
              </a:rPr>
              <a:t>)</a:t>
            </a:r>
          </a:p>
          <a:p>
            <a:r>
              <a:rPr lang="en-US" sz="1600" dirty="0" err="1" smtClean="0">
                <a:latin typeface="Arial" pitchFamily="34" charset="0"/>
                <a:cs typeface="Arial" pitchFamily="34" charset="0"/>
              </a:rPr>
              <a:t>Motoblur</a:t>
            </a:r>
            <a:r>
              <a:rPr lang="en-US" sz="1600" dirty="0" smtClean="0">
                <a:latin typeface="Arial" pitchFamily="34" charset="0"/>
                <a:cs typeface="Arial" pitchFamily="34" charset="0"/>
              </a:rPr>
              <a:t>(*new* </a:t>
            </a:r>
            <a:r>
              <a:rPr lang="en-US" sz="1600" u="sng" dirty="0" smtClean="0">
                <a:latin typeface="Arial" pitchFamily="34" charset="0"/>
                <a:cs typeface="Arial" pitchFamily="34" charset="0"/>
              </a:rPr>
              <a:t>Droid X</a:t>
            </a:r>
            <a:r>
              <a:rPr lang="en-US" sz="1600" dirty="0" smtClean="0">
                <a:latin typeface="Arial" pitchFamily="34" charset="0"/>
                <a:cs typeface="Arial" pitchFamily="34" charset="0"/>
              </a:rPr>
              <a:t>, Droid 2)</a:t>
            </a:r>
          </a:p>
          <a:p>
            <a:r>
              <a:rPr lang="en-US" sz="1600" dirty="0" err="1" smtClean="0">
                <a:latin typeface="Arial" pitchFamily="34" charset="0"/>
                <a:cs typeface="Arial" pitchFamily="34" charset="0"/>
              </a:rPr>
              <a:t>Touchwiz</a:t>
            </a:r>
            <a:r>
              <a:rPr lang="en-US" sz="1600" dirty="0" smtClean="0">
                <a:latin typeface="Arial" pitchFamily="34" charset="0"/>
                <a:cs typeface="Arial" pitchFamily="34" charset="0"/>
              </a:rPr>
              <a:t>(Galaxy S </a:t>
            </a:r>
            <a:r>
              <a:rPr lang="en-US" sz="1600" u="sng" dirty="0" smtClean="0">
                <a:latin typeface="Arial" pitchFamily="34" charset="0"/>
                <a:cs typeface="Arial" pitchFamily="34" charset="0"/>
              </a:rPr>
              <a:t>devices</a:t>
            </a:r>
            <a:r>
              <a:rPr lang="en-US" sz="1600" dirty="0" smtClean="0">
                <a:latin typeface="Arial" pitchFamily="34" charset="0"/>
                <a:cs typeface="Arial" pitchFamily="34" charset="0"/>
              </a:rPr>
              <a:t>)</a:t>
            </a:r>
          </a:p>
          <a:p>
            <a:r>
              <a:rPr lang="en-US" sz="1800" b="1" dirty="0" err="1" smtClean="0">
                <a:latin typeface="Arial" pitchFamily="34" charset="0"/>
                <a:cs typeface="Arial" pitchFamily="34" charset="0"/>
              </a:rPr>
              <a:t>iPhone</a:t>
            </a:r>
            <a:r>
              <a:rPr lang="en-US" sz="1800" b="1" dirty="0" smtClean="0">
                <a:latin typeface="Arial" pitchFamily="34" charset="0"/>
                <a:cs typeface="Arial" pitchFamily="34" charset="0"/>
              </a:rPr>
              <a:t> Popular UI:</a:t>
            </a:r>
          </a:p>
          <a:p>
            <a:r>
              <a:rPr lang="en-US" sz="1600" dirty="0" err="1" smtClean="0">
                <a:latin typeface="Arial" pitchFamily="34" charset="0"/>
                <a:cs typeface="Arial" pitchFamily="34" charset="0"/>
              </a:rPr>
              <a:t>iPhone</a:t>
            </a:r>
            <a:r>
              <a:rPr lang="en-US" sz="1600" dirty="0" smtClean="0">
                <a:latin typeface="Arial" pitchFamily="34" charset="0"/>
                <a:cs typeface="Arial" pitchFamily="34" charset="0"/>
              </a:rPr>
              <a:t> GUI PSD (Photoshop file)</a:t>
            </a:r>
          </a:p>
          <a:p>
            <a:r>
              <a:rPr lang="en-US" sz="1600" dirty="0" err="1" smtClean="0">
                <a:latin typeface="Arial" pitchFamily="34" charset="0"/>
                <a:cs typeface="Arial" pitchFamily="34" charset="0"/>
              </a:rPr>
              <a:t>iPhone</a:t>
            </a:r>
            <a:r>
              <a:rPr lang="en-US" sz="1600" dirty="0" smtClean="0">
                <a:latin typeface="Arial" pitchFamily="34" charset="0"/>
                <a:cs typeface="Arial" pitchFamily="34" charset="0"/>
              </a:rPr>
              <a:t> GUI stencil for </a:t>
            </a:r>
            <a:r>
              <a:rPr lang="en-US" sz="1600" dirty="0" err="1" smtClean="0">
                <a:latin typeface="Arial" pitchFamily="34" charset="0"/>
                <a:cs typeface="Arial" pitchFamily="34" charset="0"/>
              </a:rPr>
              <a:t>Omnigraffle</a:t>
            </a:r>
            <a:endParaRPr lang="en-US" sz="1600" dirty="0" smtClean="0">
              <a:latin typeface="Arial" pitchFamily="34" charset="0"/>
              <a:cs typeface="Arial" pitchFamily="34" charset="0"/>
            </a:endParaRPr>
          </a:p>
          <a:p>
            <a:r>
              <a:rPr lang="en-US" sz="1600" dirty="0" smtClean="0">
                <a:latin typeface="Arial" pitchFamily="34" charset="0"/>
                <a:cs typeface="Arial" pitchFamily="34" charset="0"/>
              </a:rPr>
              <a:t>Favorites UI Design Walkthrough</a:t>
            </a:r>
          </a:p>
          <a:p>
            <a:r>
              <a:rPr lang="en-US" sz="1600" dirty="0" smtClean="0">
                <a:latin typeface="Arial" pitchFamily="34" charset="0"/>
                <a:cs typeface="Arial" pitchFamily="34" charset="0"/>
              </a:rPr>
              <a:t>Edward </a:t>
            </a:r>
            <a:r>
              <a:rPr lang="en-US" sz="1600" dirty="0" err="1" smtClean="0">
                <a:latin typeface="Arial" pitchFamily="34" charset="0"/>
                <a:cs typeface="Arial" pitchFamily="34" charset="0"/>
              </a:rPr>
              <a:t>Tufte</a:t>
            </a:r>
            <a:r>
              <a:rPr lang="en-US" sz="1600" dirty="0" smtClean="0">
                <a:latin typeface="Arial" pitchFamily="34" charset="0"/>
                <a:cs typeface="Arial" pitchFamily="34" charset="0"/>
              </a:rPr>
              <a:t> on </a:t>
            </a:r>
            <a:r>
              <a:rPr lang="en-US" sz="1600" dirty="0" err="1" smtClean="0">
                <a:latin typeface="Arial" pitchFamily="34" charset="0"/>
                <a:cs typeface="Arial" pitchFamily="34" charset="0"/>
              </a:rPr>
              <a:t>iPhone</a:t>
            </a:r>
            <a:r>
              <a:rPr lang="en-US" sz="1600" dirty="0" smtClean="0">
                <a:latin typeface="Arial" pitchFamily="34" charset="0"/>
                <a:cs typeface="Arial" pitchFamily="34" charset="0"/>
              </a:rPr>
              <a:t> interface design</a:t>
            </a:r>
          </a:p>
          <a:p>
            <a:endParaRPr lang="en-US" sz="1600" b="1" dirty="0" smtClean="0"/>
          </a:p>
          <a:p>
            <a:endParaRPr lang="en-US" sz="1600" dirty="0" smtClean="0">
              <a:latin typeface="Arial" pitchFamily="34" charset="0"/>
              <a:cs typeface="Arial" pitchFamily="34" charset="0"/>
            </a:endParaRPr>
          </a:p>
          <a:p>
            <a:endParaRPr lang="en-US" sz="1600" dirty="0" smtClean="0">
              <a:latin typeface="Arial" pitchFamily="34" charset="0"/>
              <a:cs typeface="Arial" pitchFamily="34" charset="0"/>
            </a:endParaRPr>
          </a:p>
          <a:p>
            <a:pPr>
              <a:buNone/>
            </a:pPr>
            <a:endParaRPr lang="en-US" dirty="0"/>
          </a:p>
        </p:txBody>
      </p:sp>
      <p:pic>
        <p:nvPicPr>
          <p:cNvPr id="88065" name="Picture 1" descr="C:\Users\IVA\Pictures\MOBILE TESTING\iphoneguipsd[1].png"/>
          <p:cNvPicPr>
            <a:picLocks noGrp="1" noChangeAspect="1" noChangeArrowheads="1"/>
          </p:cNvPicPr>
          <p:nvPr>
            <p:ph sz="half" idx="4294967295"/>
          </p:nvPr>
        </p:nvPicPr>
        <p:blipFill>
          <a:blip r:embed="rId2" cstate="print"/>
          <a:srcRect/>
          <a:stretch>
            <a:fillRect/>
          </a:stretch>
        </p:blipFill>
        <p:spPr bwMode="auto">
          <a:xfrm>
            <a:off x="4953000" y="1125415"/>
            <a:ext cx="3886200" cy="2391508"/>
          </a:xfrm>
          <a:prstGeom prst="rect">
            <a:avLst/>
          </a:prstGeom>
          <a:noFill/>
        </p:spPr>
      </p:pic>
      <p:sp>
        <p:nvSpPr>
          <p:cNvPr id="3" name="Footer Placeholder 2"/>
          <p:cNvSpPr>
            <a:spLocks noGrp="1"/>
          </p:cNvSpPr>
          <p:nvPr>
            <p:ph type="ftr" sz="quarter" idx="11"/>
          </p:nvPr>
        </p:nvSpPr>
        <p:spPr>
          <a:xfrm>
            <a:off x="4953000" y="6407944"/>
            <a:ext cx="3429000" cy="365125"/>
          </a:xfrm>
        </p:spPr>
        <p:txBody>
          <a:bodyPr/>
          <a:lstStyle/>
          <a:p>
            <a:r>
              <a:rPr lang="en-US" dirty="0" smtClean="0">
                <a:solidFill>
                  <a:schemeClr val="tx2">
                    <a:lumMod val="25000"/>
                  </a:schemeClr>
                </a:solidFill>
              </a:rPr>
              <a:t>Copyright </a:t>
            </a:r>
            <a:r>
              <a:rPr lang="en-US" dirty="0" err="1" smtClean="0">
                <a:solidFill>
                  <a:schemeClr val="tx2">
                    <a:lumMod val="25000"/>
                  </a:schemeClr>
                </a:solidFill>
              </a:rPr>
              <a:t>Portnov</a:t>
            </a:r>
            <a:r>
              <a:rPr lang="en-US" dirty="0" smtClean="0">
                <a:solidFill>
                  <a:schemeClr val="tx2">
                    <a:lumMod val="25000"/>
                  </a:schemeClr>
                </a:solidFill>
              </a:rPr>
              <a:t> Computer School  2013</a:t>
            </a:r>
            <a:endParaRPr lang="en-US" dirty="0">
              <a:solidFill>
                <a:schemeClr val="tx2">
                  <a:lumMod val="25000"/>
                </a:schemeClr>
              </a:solidFill>
            </a:endParaRPr>
          </a:p>
        </p:txBody>
      </p:sp>
      <p:sp>
        <p:nvSpPr>
          <p:cNvPr id="4" name="Slide Number Placeholder 3"/>
          <p:cNvSpPr>
            <a:spLocks noGrp="1"/>
          </p:cNvSpPr>
          <p:nvPr>
            <p:ph type="sldNum" sz="quarter" idx="12"/>
          </p:nvPr>
        </p:nvSpPr>
        <p:spPr>
          <a:xfrm>
            <a:off x="8534400" y="6407944"/>
            <a:ext cx="478632" cy="365125"/>
          </a:xfrm>
        </p:spPr>
        <p:txBody>
          <a:bodyPr/>
          <a:lstStyle/>
          <a:p>
            <a:fld id="{B6F15528-21DE-4FAA-801E-634DDDAF4B2B}" type="slidenum">
              <a:rPr lang="en-US" smtClean="0">
                <a:solidFill>
                  <a:schemeClr val="tx2">
                    <a:lumMod val="25000"/>
                  </a:schemeClr>
                </a:solidFill>
              </a:rPr>
              <a:pPr/>
              <a:t>24</a:t>
            </a:fld>
            <a:endParaRPr lang="en-US" dirty="0">
              <a:solidFill>
                <a:schemeClr val="tx2">
                  <a:lumMod val="25000"/>
                </a:schemeClr>
              </a:solidFill>
            </a:endParaRPr>
          </a:p>
        </p:txBody>
      </p:sp>
      <p:sp>
        <p:nvSpPr>
          <p:cNvPr id="13" name="Rectangle 12"/>
          <p:cNvSpPr/>
          <p:nvPr/>
        </p:nvSpPr>
        <p:spPr>
          <a:xfrm>
            <a:off x="381000" y="5638800"/>
            <a:ext cx="2743200"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200" dirty="0" smtClean="0">
                <a:solidFill>
                  <a:schemeClr val="bg2">
                    <a:lumMod val="25000"/>
                  </a:schemeClr>
                </a:solidFill>
                <a:latin typeface="Arial" pitchFamily="34" charset="0"/>
                <a:cs typeface="Arial" pitchFamily="34" charset="0"/>
              </a:rPr>
              <a:t>http://mobileorchard.com/7-iphone-ui-user-interface-design-resources/</a:t>
            </a:r>
            <a:endParaRPr lang="en-US" sz="1200" dirty="0">
              <a:solidFill>
                <a:schemeClr val="bg2">
                  <a:lumMod val="25000"/>
                </a:schemeClr>
              </a:solidFill>
              <a:latin typeface="Arial" pitchFamily="34" charset="0"/>
              <a:cs typeface="Arial" pitchFamily="34" charset="0"/>
            </a:endParaRPr>
          </a:p>
        </p:txBody>
      </p:sp>
      <p:sp>
        <p:nvSpPr>
          <p:cNvPr id="14" name="Rounded Rectangle 13"/>
          <p:cNvSpPr/>
          <p:nvPr/>
        </p:nvSpPr>
        <p:spPr>
          <a:xfrm>
            <a:off x="845127" y="533400"/>
            <a:ext cx="33528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accent3">
                    <a:lumMod val="50000"/>
                  </a:schemeClr>
                </a:solidFill>
                <a:latin typeface="Arial" pitchFamily="34" charset="0"/>
                <a:cs typeface="Arial" pitchFamily="34" charset="0"/>
              </a:rPr>
              <a:t>Self-Learning</a:t>
            </a:r>
            <a:endParaRPr lang="en-US" sz="2400" b="1" dirty="0">
              <a:solidFill>
                <a:schemeClr val="accent3">
                  <a:lumMod val="50000"/>
                </a:schemeClr>
              </a:solidFill>
              <a:latin typeface="Arial" pitchFamily="34" charset="0"/>
              <a:cs typeface="Arial" pitchFamily="34" charset="0"/>
            </a:endParaRPr>
          </a:p>
        </p:txBody>
      </p:sp>
      <p:pic>
        <p:nvPicPr>
          <p:cNvPr id="88069" name="Picture 5" descr="http://speckycdn.sdm.netdna-cdn.com/wp-content/uploads/2010/10/ui_templates_09.jpg"/>
          <p:cNvPicPr>
            <a:picLocks noChangeAspect="1" noChangeArrowheads="1"/>
          </p:cNvPicPr>
          <p:nvPr/>
        </p:nvPicPr>
        <p:blipFill>
          <a:blip r:embed="rId3" cstate="print"/>
          <a:srcRect/>
          <a:stretch>
            <a:fillRect/>
          </a:stretch>
        </p:blipFill>
        <p:spPr bwMode="auto">
          <a:xfrm>
            <a:off x="4800600" y="3657600"/>
            <a:ext cx="4191000" cy="2711053"/>
          </a:xfrm>
          <a:prstGeom prst="rect">
            <a:avLst/>
          </a:prstGeom>
          <a:noFill/>
        </p:spPr>
      </p:pic>
      <p:sp>
        <p:nvSpPr>
          <p:cNvPr id="17" name="Rectangle 16"/>
          <p:cNvSpPr/>
          <p:nvPr/>
        </p:nvSpPr>
        <p:spPr>
          <a:xfrm>
            <a:off x="1371600" y="6248400"/>
            <a:ext cx="3200400" cy="461665"/>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en-US" sz="1200" dirty="0" smtClean="0">
                <a:solidFill>
                  <a:schemeClr val="bg2">
                    <a:lumMod val="25000"/>
                  </a:schemeClr>
                </a:solidFill>
                <a:latin typeface="Arial" pitchFamily="34" charset="0"/>
                <a:cs typeface="Arial" pitchFamily="34" charset="0"/>
              </a:rPr>
              <a:t>http://speckyboy.com/2010/10/27/30-fresh-web-ui-mobile-ui-and-wireframe-kits/</a:t>
            </a:r>
            <a:endParaRPr lang="en-US" sz="1200" dirty="0">
              <a:solidFill>
                <a:schemeClr val="bg2">
                  <a:lumMod val="25000"/>
                </a:schemeClr>
              </a:solidFill>
              <a:latin typeface="Arial" pitchFamily="34" charset="0"/>
              <a:cs typeface="Arial" pitchFamily="34" charset="0"/>
            </a:endParaRPr>
          </a:p>
        </p:txBody>
      </p:sp>
      <p:sp>
        <p:nvSpPr>
          <p:cNvPr id="11" name="Rectangle 10"/>
          <p:cNvSpPr/>
          <p:nvPr/>
        </p:nvSpPr>
        <p:spPr>
          <a:xfrm>
            <a:off x="152400" y="5029200"/>
            <a:ext cx="4572000" cy="46166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r>
              <a:rPr lang="en-US" sz="1200" dirty="0" smtClean="0">
                <a:latin typeface="Arial" pitchFamily="34" charset="0"/>
                <a:cs typeface="Arial" pitchFamily="34" charset="0"/>
              </a:rPr>
              <a:t>http://www.youtube.com/watch?v=ass2rWIqd8I&amp;feature=player_embedded&amp;list=PLS7azqUNoh8szi0WyRZPE4CSxfxH1L7cF#!</a:t>
            </a:r>
            <a:endParaRPr lang="en-US" sz="1200" dirty="0">
              <a:latin typeface="Arial" pitchFamily="34" charset="0"/>
              <a:cs typeface="Arial" pitchFamily="34" charset="0"/>
            </a:endParaRPr>
          </a:p>
        </p:txBody>
      </p:sp>
      <p:sp>
        <p:nvSpPr>
          <p:cNvPr id="12" name="Rectangle 11"/>
          <p:cNvSpPr/>
          <p:nvPr/>
        </p:nvSpPr>
        <p:spPr>
          <a:xfrm>
            <a:off x="865909" y="4364182"/>
            <a:ext cx="3200400" cy="304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smtClean="0">
                <a:solidFill>
                  <a:schemeClr val="accent3">
                    <a:lumMod val="50000"/>
                  </a:schemeClr>
                </a:solidFill>
              </a:rPr>
              <a:t>iida</a:t>
            </a:r>
            <a:r>
              <a:rPr lang="en-US" b="1" dirty="0" smtClean="0">
                <a:solidFill>
                  <a:schemeClr val="accent3">
                    <a:lumMod val="50000"/>
                  </a:schemeClr>
                </a:solidFill>
              </a:rPr>
              <a:t> A02 </a:t>
            </a:r>
            <a:r>
              <a:rPr lang="en-US" b="1" dirty="0" err="1" smtClean="0">
                <a:solidFill>
                  <a:schemeClr val="accent3">
                    <a:lumMod val="50000"/>
                  </a:schemeClr>
                </a:solidFill>
              </a:rPr>
              <a:t>infobar</a:t>
            </a:r>
            <a:endParaRPr lang="en-US" b="1" dirty="0">
              <a:solidFill>
                <a:schemeClr val="accent3">
                  <a:lumMod val="50000"/>
                </a:schemeClr>
              </a:solidFill>
            </a:endParaRPr>
          </a:p>
        </p:txBody>
      </p:sp>
    </p:spTree>
    <p:extLst>
      <p:ext uri="{BB962C8B-B14F-4D97-AF65-F5344CB8AC3E}">
        <p14:creationId xmlns:p14="http://schemas.microsoft.com/office/powerpoint/2010/main" val="15406560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7024744" cy="838200"/>
          </a:xfrm>
        </p:spPr>
        <p:txBody>
          <a:bodyPr>
            <a:normAutofit/>
          </a:bodyPr>
          <a:lstStyle/>
          <a:p>
            <a:r>
              <a:rPr lang="en-US" b="1" dirty="0" smtClean="0"/>
              <a:t>“Call in Action”  button</a:t>
            </a:r>
            <a:endParaRPr lang="en-US" b="1" dirty="0"/>
          </a:p>
        </p:txBody>
      </p:sp>
      <p:sp>
        <p:nvSpPr>
          <p:cNvPr id="3" name="Footer Placeholder 2"/>
          <p:cNvSpPr>
            <a:spLocks noGrp="1"/>
          </p:cNvSpPr>
          <p:nvPr>
            <p:ph type="ftr" sz="quarter" idx="11"/>
          </p:nvPr>
        </p:nvSpPr>
        <p:spPr>
          <a:xfrm>
            <a:off x="5486400" y="6465166"/>
            <a:ext cx="3502152" cy="365125"/>
          </a:xfrm>
        </p:spPr>
        <p:txBody>
          <a:bodyPr/>
          <a:lstStyle/>
          <a:p>
            <a:r>
              <a:rPr lang="en-US" dirty="0" err="1" smtClean="0">
                <a:solidFill>
                  <a:schemeClr val="accent1">
                    <a:lumMod val="50000"/>
                  </a:schemeClr>
                </a:solidFill>
              </a:rPr>
              <a:t>Coryright</a:t>
            </a:r>
            <a:r>
              <a:rPr lang="en-US" dirty="0" smtClean="0">
                <a:solidFill>
                  <a:schemeClr val="accent1">
                    <a:lumMod val="50000"/>
                  </a:schemeClr>
                </a:solidFill>
              </a:rPr>
              <a:t> </a:t>
            </a:r>
            <a:r>
              <a:rPr lang="en-US" dirty="0" err="1" smtClean="0">
                <a:solidFill>
                  <a:schemeClr val="accent1">
                    <a:lumMod val="50000"/>
                  </a:schemeClr>
                </a:solidFill>
              </a:rPr>
              <a:t>Ivette</a:t>
            </a:r>
            <a:r>
              <a:rPr lang="en-US" dirty="0" smtClean="0">
                <a:solidFill>
                  <a:schemeClr val="accent1">
                    <a:lumMod val="50000"/>
                  </a:schemeClr>
                </a:solidFill>
              </a:rPr>
              <a:t> Doss  2013</a:t>
            </a:r>
            <a:endParaRPr lang="en-US" dirty="0">
              <a:solidFill>
                <a:schemeClr val="accent1">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pic>
        <p:nvPicPr>
          <p:cNvPr id="3074" name="Picture 2" descr="C:\Users\Ivette.Doss\Pictures\Localization\CAll Button.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2028500"/>
            <a:ext cx="4610100" cy="383857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533400" y="2028498"/>
            <a:ext cx="3048000" cy="4031873"/>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600" dirty="0"/>
              <a:t>Call to action in web design — and in user experience (UX) in particular — is a term used for elements in a web page that solicit an action from the user. The most popular manifestation of call to action in web interfaces comes in the form of clickable buttons that when clicked, perform an action (e.g. "Buy this now!") or lead to a web page with additional information (e.g. "Learn more…") that asks the user to take action</a:t>
            </a:r>
          </a:p>
        </p:txBody>
      </p:sp>
    </p:spTree>
    <p:extLst>
      <p:ext uri="{BB962C8B-B14F-4D97-AF65-F5344CB8AC3E}">
        <p14:creationId xmlns:p14="http://schemas.microsoft.com/office/powerpoint/2010/main" val="11515899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380072" y="6407944"/>
            <a:ext cx="4078128" cy="365125"/>
          </a:xfrm>
        </p:spPr>
        <p:txBody>
          <a:bodyPr/>
          <a:lstStyle/>
          <a:p>
            <a:r>
              <a:rPr lang="en-US" dirty="0" smtClean="0">
                <a:solidFill>
                  <a:schemeClr val="accent1">
                    <a:lumMod val="50000"/>
                  </a:schemeClr>
                </a:solidFill>
              </a:rPr>
              <a:t>Copyright </a:t>
            </a:r>
            <a:r>
              <a:rPr lang="en-US" dirty="0" err="1" smtClean="0">
                <a:solidFill>
                  <a:schemeClr val="accent1">
                    <a:lumMod val="50000"/>
                  </a:schemeClr>
                </a:solidFill>
              </a:rPr>
              <a:t>Portnov</a:t>
            </a:r>
            <a:r>
              <a:rPr lang="en-US" dirty="0" smtClean="0">
                <a:solidFill>
                  <a:schemeClr val="accent1">
                    <a:lumMod val="50000"/>
                  </a:schemeClr>
                </a:solidFill>
              </a:rPr>
              <a:t> Computer School  2013</a:t>
            </a:r>
            <a:endParaRPr lang="en-US" dirty="0">
              <a:solidFill>
                <a:schemeClr val="accent1">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1">
                    <a:lumMod val="50000"/>
                  </a:schemeClr>
                </a:solidFill>
              </a:rPr>
              <a:pPr/>
              <a:t>26</a:t>
            </a:fld>
            <a:endParaRPr lang="en-US" dirty="0">
              <a:solidFill>
                <a:schemeClr val="accent1">
                  <a:lumMod val="50000"/>
                </a:schemeClr>
              </a:solidFill>
            </a:endParaRPr>
          </a:p>
        </p:txBody>
      </p:sp>
      <p:pic>
        <p:nvPicPr>
          <p:cNvPr id="159746" name="Picture 2" descr="C:\Users\IVA\Pictures\MOBILE TESTING\Action Bar.png"/>
          <p:cNvPicPr>
            <a:picLocks noGrp="1" noChangeAspect="1" noChangeArrowheads="1"/>
          </p:cNvPicPr>
          <p:nvPr>
            <p:ph sz="half" idx="4294967295"/>
          </p:nvPr>
        </p:nvPicPr>
        <p:blipFill>
          <a:blip r:embed="rId2" cstate="print"/>
          <a:srcRect/>
          <a:stretch>
            <a:fillRect/>
          </a:stretch>
        </p:blipFill>
        <p:spPr bwMode="auto">
          <a:xfrm>
            <a:off x="1219200" y="304800"/>
            <a:ext cx="7284156" cy="4419600"/>
          </a:xfrm>
          <a:prstGeom prst="rect">
            <a:avLst/>
          </a:prstGeom>
          <a:noFill/>
        </p:spPr>
      </p:pic>
      <p:pic>
        <p:nvPicPr>
          <p:cNvPr id="159747" name="Picture 3" descr="C:\Users\IVA\Pictures\MOBILE TESTING\Android Gesture.png"/>
          <p:cNvPicPr>
            <a:picLocks noChangeAspect="1" noChangeArrowheads="1"/>
          </p:cNvPicPr>
          <p:nvPr/>
        </p:nvPicPr>
        <p:blipFill>
          <a:blip r:embed="rId3" cstate="print"/>
          <a:srcRect/>
          <a:stretch>
            <a:fillRect/>
          </a:stretch>
        </p:blipFill>
        <p:spPr bwMode="auto">
          <a:xfrm>
            <a:off x="247650" y="4550150"/>
            <a:ext cx="8591550" cy="1532005"/>
          </a:xfrm>
          <a:prstGeom prst="rect">
            <a:avLst/>
          </a:prstGeom>
          <a:noFill/>
        </p:spPr>
      </p:pic>
    </p:spTree>
    <p:extLst>
      <p:ext uri="{BB962C8B-B14F-4D97-AF65-F5344CB8AC3E}">
        <p14:creationId xmlns:p14="http://schemas.microsoft.com/office/powerpoint/2010/main" val="40807171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380072" y="6407944"/>
            <a:ext cx="4306728" cy="365125"/>
          </a:xfrm>
        </p:spPr>
        <p:txBody>
          <a:bodyPr/>
          <a:lstStyle/>
          <a:p>
            <a:r>
              <a:rPr lang="en-US" dirty="0" smtClean="0">
                <a:solidFill>
                  <a:schemeClr val="bg1"/>
                </a:solidFill>
              </a:rPr>
              <a:t>Copyright </a:t>
            </a:r>
            <a:r>
              <a:rPr lang="en-US" dirty="0" err="1" smtClean="0">
                <a:solidFill>
                  <a:schemeClr val="bg1"/>
                </a:solidFill>
              </a:rPr>
              <a:t>Portnov</a:t>
            </a:r>
            <a:r>
              <a:rPr lang="en-US" dirty="0" smtClean="0">
                <a:solidFill>
                  <a:schemeClr val="bg1"/>
                </a:solidFill>
              </a:rPr>
              <a:t> Computer School  2013</a:t>
            </a:r>
            <a:endParaRPr lang="en-US" dirty="0">
              <a:solidFill>
                <a:schemeClr val="bg1"/>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27</a:t>
            </a:fld>
            <a:endParaRPr lang="en-US"/>
          </a:p>
        </p:txBody>
      </p:sp>
      <p:pic>
        <p:nvPicPr>
          <p:cNvPr id="160770" name="Picture 2" descr="C:\Users\IVA\Pictures\MOBILE TESTING\Check Boxes.png"/>
          <p:cNvPicPr>
            <a:picLocks noChangeAspect="1" noChangeArrowheads="1"/>
          </p:cNvPicPr>
          <p:nvPr/>
        </p:nvPicPr>
        <p:blipFill>
          <a:blip r:embed="rId2" cstate="print"/>
          <a:srcRect/>
          <a:stretch>
            <a:fillRect/>
          </a:stretch>
        </p:blipFill>
        <p:spPr bwMode="auto">
          <a:xfrm>
            <a:off x="265342" y="228600"/>
            <a:ext cx="8584021" cy="2286000"/>
          </a:xfrm>
          <a:prstGeom prst="rect">
            <a:avLst/>
          </a:prstGeom>
          <a:noFill/>
        </p:spPr>
      </p:pic>
      <p:pic>
        <p:nvPicPr>
          <p:cNvPr id="160771" name="Picture 3" descr="C:\Users\IVA\Pictures\MOBILE TESTING\Keyboards.png"/>
          <p:cNvPicPr>
            <a:picLocks noChangeAspect="1" noChangeArrowheads="1"/>
          </p:cNvPicPr>
          <p:nvPr/>
        </p:nvPicPr>
        <p:blipFill>
          <a:blip r:embed="rId3" cstate="print"/>
          <a:srcRect/>
          <a:stretch>
            <a:fillRect/>
          </a:stretch>
        </p:blipFill>
        <p:spPr bwMode="auto">
          <a:xfrm>
            <a:off x="762000" y="2667000"/>
            <a:ext cx="7590706" cy="3438525"/>
          </a:xfrm>
          <a:prstGeom prst="rect">
            <a:avLst/>
          </a:prstGeom>
          <a:noFill/>
        </p:spPr>
      </p:pic>
    </p:spTree>
    <p:extLst>
      <p:ext uri="{BB962C8B-B14F-4D97-AF65-F5344CB8AC3E}">
        <p14:creationId xmlns:p14="http://schemas.microsoft.com/office/powerpoint/2010/main" val="4197046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380072" y="6407944"/>
            <a:ext cx="4078128" cy="365125"/>
          </a:xfrm>
        </p:spPr>
        <p:txBody>
          <a:bodyPr/>
          <a:lstStyle/>
          <a:p>
            <a:r>
              <a:rPr lang="en-US" dirty="0" smtClean="0">
                <a:solidFill>
                  <a:schemeClr val="bg1"/>
                </a:solidFill>
              </a:rPr>
              <a:t>Copyright </a:t>
            </a:r>
            <a:r>
              <a:rPr lang="en-US" dirty="0" err="1" smtClean="0">
                <a:solidFill>
                  <a:schemeClr val="bg1"/>
                </a:solidFill>
              </a:rPr>
              <a:t>Portnov</a:t>
            </a:r>
            <a:r>
              <a:rPr lang="en-US" dirty="0" smtClean="0">
                <a:solidFill>
                  <a:schemeClr val="bg1"/>
                </a:solidFill>
              </a:rPr>
              <a:t> Computer School  2013</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chemeClr val="bg1"/>
                </a:solidFill>
              </a:rPr>
              <a:pPr/>
              <a:t>28</a:t>
            </a:fld>
            <a:endParaRPr lang="en-US" dirty="0">
              <a:solidFill>
                <a:schemeClr val="bg1"/>
              </a:solidFill>
            </a:endParaRPr>
          </a:p>
        </p:txBody>
      </p:sp>
      <p:pic>
        <p:nvPicPr>
          <p:cNvPr id="161795" name="Picture 3" descr="C:\Users\IVA\Pictures\MOBILE TESTING\List.png"/>
          <p:cNvPicPr>
            <a:picLocks noChangeAspect="1" noChangeArrowheads="1"/>
          </p:cNvPicPr>
          <p:nvPr/>
        </p:nvPicPr>
        <p:blipFill>
          <a:blip r:embed="rId2" cstate="print"/>
          <a:srcRect/>
          <a:stretch>
            <a:fillRect/>
          </a:stretch>
        </p:blipFill>
        <p:spPr bwMode="auto">
          <a:xfrm>
            <a:off x="554992" y="1524000"/>
            <a:ext cx="7962314" cy="4114800"/>
          </a:xfrm>
          <a:prstGeom prst="rect">
            <a:avLst/>
          </a:prstGeom>
          <a:noFill/>
        </p:spPr>
      </p:pic>
    </p:spTree>
    <p:extLst>
      <p:ext uri="{BB962C8B-B14F-4D97-AF65-F5344CB8AC3E}">
        <p14:creationId xmlns:p14="http://schemas.microsoft.com/office/powerpoint/2010/main" val="17953299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4380072" y="6407944"/>
            <a:ext cx="4078128" cy="365125"/>
          </a:xfrm>
        </p:spPr>
        <p:txBody>
          <a:bodyPr/>
          <a:lstStyle/>
          <a:p>
            <a:r>
              <a:rPr lang="en-US" dirty="0" smtClean="0">
                <a:solidFill>
                  <a:schemeClr val="bg1"/>
                </a:solidFill>
              </a:rPr>
              <a:t>Copyright </a:t>
            </a:r>
            <a:r>
              <a:rPr lang="en-US" dirty="0" err="1" smtClean="0">
                <a:solidFill>
                  <a:schemeClr val="bg1"/>
                </a:solidFill>
              </a:rPr>
              <a:t>Portnov</a:t>
            </a:r>
            <a:r>
              <a:rPr lang="en-US" dirty="0" smtClean="0">
                <a:solidFill>
                  <a:schemeClr val="bg1"/>
                </a:solidFill>
              </a:rPr>
              <a:t> Computer School  2013</a:t>
            </a:r>
            <a:endParaRPr lang="en-US" dirty="0">
              <a:solidFill>
                <a:schemeClr val="bg1"/>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solidFill>
                  <a:schemeClr val="accent1">
                    <a:lumMod val="50000"/>
                  </a:schemeClr>
                </a:solidFill>
              </a:rPr>
              <a:pPr/>
              <a:t>29</a:t>
            </a:fld>
            <a:endParaRPr lang="en-US" dirty="0">
              <a:solidFill>
                <a:schemeClr val="accent1">
                  <a:lumMod val="50000"/>
                </a:schemeClr>
              </a:solidFill>
            </a:endParaRPr>
          </a:p>
        </p:txBody>
      </p:sp>
      <p:pic>
        <p:nvPicPr>
          <p:cNvPr id="162818" name="Picture 2" descr="C:\Users\IVA\Pictures\MOBILE TESTING\NAvigation-Status bar.png"/>
          <p:cNvPicPr>
            <a:picLocks noChangeAspect="1" noChangeArrowheads="1"/>
          </p:cNvPicPr>
          <p:nvPr/>
        </p:nvPicPr>
        <p:blipFill>
          <a:blip r:embed="rId2" cstate="print"/>
          <a:srcRect/>
          <a:stretch>
            <a:fillRect/>
          </a:stretch>
        </p:blipFill>
        <p:spPr bwMode="auto">
          <a:xfrm>
            <a:off x="381000" y="228600"/>
            <a:ext cx="8463116" cy="3209925"/>
          </a:xfrm>
          <a:prstGeom prst="rect">
            <a:avLst/>
          </a:prstGeom>
          <a:noFill/>
        </p:spPr>
      </p:pic>
      <p:pic>
        <p:nvPicPr>
          <p:cNvPr id="162819" name="Picture 3" descr="C:\Users\IVA\Pictures\MOBILE TESTING\Switches.png"/>
          <p:cNvPicPr>
            <a:picLocks noChangeAspect="1" noChangeArrowheads="1"/>
          </p:cNvPicPr>
          <p:nvPr/>
        </p:nvPicPr>
        <p:blipFill>
          <a:blip r:embed="rId3" cstate="print"/>
          <a:srcRect/>
          <a:stretch>
            <a:fillRect/>
          </a:stretch>
        </p:blipFill>
        <p:spPr bwMode="auto">
          <a:xfrm>
            <a:off x="1219200" y="3505200"/>
            <a:ext cx="6929438" cy="1230657"/>
          </a:xfrm>
          <a:prstGeom prst="rect">
            <a:avLst/>
          </a:prstGeom>
          <a:noFill/>
        </p:spPr>
      </p:pic>
      <p:pic>
        <p:nvPicPr>
          <p:cNvPr id="162820" name="Picture 4" descr="C:\Users\IVA\Pictures\MOBILE TESTING\Tabs.png"/>
          <p:cNvPicPr>
            <a:picLocks noChangeAspect="1" noChangeArrowheads="1"/>
          </p:cNvPicPr>
          <p:nvPr/>
        </p:nvPicPr>
        <p:blipFill>
          <a:blip r:embed="rId4" cstate="print"/>
          <a:srcRect/>
          <a:stretch>
            <a:fillRect/>
          </a:stretch>
        </p:blipFill>
        <p:spPr bwMode="auto">
          <a:xfrm>
            <a:off x="609600" y="4876801"/>
            <a:ext cx="7897813" cy="1600200"/>
          </a:xfrm>
          <a:prstGeom prst="rect">
            <a:avLst/>
          </a:prstGeom>
          <a:noFill/>
        </p:spPr>
      </p:pic>
    </p:spTree>
    <p:extLst>
      <p:ext uri="{BB962C8B-B14F-4D97-AF65-F5344CB8AC3E}">
        <p14:creationId xmlns:p14="http://schemas.microsoft.com/office/powerpoint/2010/main" val="39645637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380072" y="6407944"/>
            <a:ext cx="4001928" cy="365125"/>
          </a:xfrm>
        </p:spPr>
        <p:txBody>
          <a:bodyPr/>
          <a:lstStyle/>
          <a:p>
            <a:r>
              <a:rPr lang="en-US" dirty="0" smtClean="0">
                <a:solidFill>
                  <a:schemeClr val="tx2">
                    <a:lumMod val="50000"/>
                  </a:schemeClr>
                </a:solidFill>
              </a:rPr>
              <a:t>Copyright </a:t>
            </a:r>
            <a:r>
              <a:rPr lang="en-US" dirty="0" err="1" smtClean="0">
                <a:solidFill>
                  <a:schemeClr val="tx2">
                    <a:lumMod val="50000"/>
                  </a:schemeClr>
                </a:solidFill>
              </a:rPr>
              <a:t>Portnov</a:t>
            </a:r>
            <a:r>
              <a:rPr lang="en-US" dirty="0" smtClean="0">
                <a:solidFill>
                  <a:schemeClr val="tx2">
                    <a:lumMod val="50000"/>
                  </a:schemeClr>
                </a:solidFill>
              </a:rPr>
              <a:t> Computer School  2013</a:t>
            </a:r>
            <a:endParaRPr lang="en-US" dirty="0">
              <a:solidFill>
                <a:schemeClr val="tx2">
                  <a:lumMod val="50000"/>
                </a:scheme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chemeClr val="accent1">
                    <a:lumMod val="50000"/>
                  </a:schemeClr>
                </a:solidFill>
              </a:rPr>
              <a:pPr/>
              <a:t>3</a:t>
            </a:fld>
            <a:endParaRPr lang="en-US" dirty="0">
              <a:solidFill>
                <a:schemeClr val="accent1">
                  <a:lumMod val="50000"/>
                </a:schemeClr>
              </a:solidFill>
            </a:endParaRPr>
          </a:p>
        </p:txBody>
      </p:sp>
      <p:sp>
        <p:nvSpPr>
          <p:cNvPr id="7" name="Title 6"/>
          <p:cNvSpPr>
            <a:spLocks noGrp="1"/>
          </p:cNvSpPr>
          <p:nvPr>
            <p:ph type="title"/>
          </p:nvPr>
        </p:nvSpPr>
        <p:spPr>
          <a:xfrm>
            <a:off x="457200" y="274638"/>
            <a:ext cx="8229600" cy="715962"/>
          </a:xfrm>
        </p:spPr>
        <p:style>
          <a:lnRef idx="1">
            <a:schemeClr val="accent1"/>
          </a:lnRef>
          <a:fillRef idx="2">
            <a:schemeClr val="accent1"/>
          </a:fillRef>
          <a:effectRef idx="1">
            <a:schemeClr val="accent1"/>
          </a:effectRef>
          <a:fontRef idx="minor">
            <a:schemeClr val="dk1"/>
          </a:fontRef>
        </p:style>
        <p:txBody>
          <a:bodyPr>
            <a:normAutofit/>
          </a:bodyPr>
          <a:lstStyle/>
          <a:p>
            <a:r>
              <a:rPr lang="en-US" sz="3600" b="1" dirty="0" smtClean="0"/>
              <a:t>Mobile </a:t>
            </a:r>
            <a:r>
              <a:rPr lang="en-US" sz="3600" b="1" dirty="0" smtClean="0"/>
              <a:t>UI terminology</a:t>
            </a:r>
            <a:endParaRPr lang="en-US" sz="3600" b="1" dirty="0"/>
          </a:p>
        </p:txBody>
      </p:sp>
      <p:pic>
        <p:nvPicPr>
          <p:cNvPr id="2050" name="Picture 2" descr="http://www.smashingapps.com/wp-content/uploads/2012/02/uiwireframingkits70.jpg"/>
          <p:cNvPicPr>
            <a:picLocks noChangeAspect="1" noChangeArrowheads="1"/>
          </p:cNvPicPr>
          <p:nvPr/>
        </p:nvPicPr>
        <p:blipFill>
          <a:blip r:embed="rId2" cstate="print"/>
          <a:srcRect/>
          <a:stretch>
            <a:fillRect/>
          </a:stretch>
        </p:blipFill>
        <p:spPr bwMode="auto">
          <a:xfrm>
            <a:off x="1295400" y="1143000"/>
            <a:ext cx="6446520" cy="3581400"/>
          </a:xfrm>
          <a:prstGeom prst="rect">
            <a:avLst/>
          </a:prstGeom>
          <a:noFill/>
        </p:spPr>
      </p:pic>
      <p:sp>
        <p:nvSpPr>
          <p:cNvPr id="2" name="Rectangle 1"/>
          <p:cNvSpPr/>
          <p:nvPr/>
        </p:nvSpPr>
        <p:spPr>
          <a:xfrm>
            <a:off x="131618" y="5638799"/>
            <a:ext cx="89154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http://designinginterfaces.com/firstedition/index.php?page=About_the_Book</a:t>
            </a:r>
          </a:p>
        </p:txBody>
      </p:sp>
      <p:sp>
        <p:nvSpPr>
          <p:cNvPr id="3" name="Rectangle 2"/>
          <p:cNvSpPr/>
          <p:nvPr/>
        </p:nvSpPr>
        <p:spPr>
          <a:xfrm>
            <a:off x="1503218" y="4876800"/>
            <a:ext cx="61722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http://www.goshen.edu/physix/385/pub/css2.php</a:t>
            </a:r>
          </a:p>
        </p:txBody>
      </p:sp>
    </p:spTree>
    <p:extLst>
      <p:ext uri="{BB962C8B-B14F-4D97-AF65-F5344CB8AC3E}">
        <p14:creationId xmlns:p14="http://schemas.microsoft.com/office/powerpoint/2010/main" val="41806870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410200" y="6492875"/>
            <a:ext cx="3502152" cy="365125"/>
          </a:xfrm>
        </p:spPr>
        <p:txBody>
          <a:bodyPr/>
          <a:lstStyle/>
          <a:p>
            <a:r>
              <a:rPr lang="en-US" dirty="0" err="1" smtClean="0">
                <a:solidFill>
                  <a:schemeClr val="accent4">
                    <a:lumMod val="50000"/>
                  </a:schemeClr>
                </a:solidFill>
              </a:rPr>
              <a:t>Coryright</a:t>
            </a:r>
            <a:r>
              <a:rPr lang="en-US" dirty="0" smtClean="0">
                <a:solidFill>
                  <a:schemeClr val="accent4">
                    <a:lumMod val="50000"/>
                  </a:schemeClr>
                </a:solidFill>
              </a:rPr>
              <a:t> </a:t>
            </a:r>
            <a:r>
              <a:rPr lang="en-US" dirty="0" err="1" smtClean="0">
                <a:solidFill>
                  <a:schemeClr val="accent4">
                    <a:lumMod val="50000"/>
                  </a:schemeClr>
                </a:solidFill>
              </a:rPr>
              <a:t>Ivette</a:t>
            </a:r>
            <a:r>
              <a:rPr lang="en-US" dirty="0" smtClean="0">
                <a:solidFill>
                  <a:schemeClr val="accent4">
                    <a:lumMod val="50000"/>
                  </a:schemeClr>
                </a:solidFill>
              </a:rPr>
              <a:t> Doss  2013</a:t>
            </a:r>
            <a:endParaRPr lang="en-US" dirty="0">
              <a:solidFill>
                <a:schemeClr val="accent4">
                  <a:lumMod val="5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
        <p:nvSpPr>
          <p:cNvPr id="4" name="Rectangle 3"/>
          <p:cNvSpPr/>
          <p:nvPr/>
        </p:nvSpPr>
        <p:spPr>
          <a:xfrm>
            <a:off x="1752600" y="4876800"/>
            <a:ext cx="2057400" cy="1200329"/>
          </a:xfrm>
          <a:prstGeom prst="rect">
            <a:avLst/>
          </a:prstGeom>
        </p:spPr>
        <p:txBody>
          <a:bodyPr wrap="square">
            <a:spAutoFit/>
          </a:bodyPr>
          <a:lstStyle/>
          <a:p>
            <a:endParaRPr lang="en-US" dirty="0"/>
          </a:p>
          <a:p>
            <a:r>
              <a:rPr lang="en-US" b="1" dirty="0"/>
              <a:t>Location </a:t>
            </a:r>
            <a:r>
              <a:rPr lang="en-US" b="1" dirty="0" smtClean="0"/>
              <a:t>Bar </a:t>
            </a:r>
            <a:endParaRPr lang="en-US" b="1" dirty="0"/>
          </a:p>
          <a:p>
            <a:r>
              <a:rPr lang="en-US" dirty="0"/>
              <a:t>bar with </a:t>
            </a:r>
            <a:r>
              <a:rPr lang="en-US" dirty="0" smtClean="0"/>
              <a:t>controls</a:t>
            </a:r>
            <a:endParaRPr lang="en-US" dirty="0"/>
          </a:p>
          <a:p>
            <a:r>
              <a:rPr lang="en-US" dirty="0" smtClean="0"/>
              <a:t>Awesome-bar</a:t>
            </a:r>
            <a:endParaRPr lang="en-US" dirty="0"/>
          </a:p>
        </p:txBody>
      </p:sp>
      <p:sp>
        <p:nvSpPr>
          <p:cNvPr id="5" name="Rectangle 4"/>
          <p:cNvSpPr/>
          <p:nvPr/>
        </p:nvSpPr>
        <p:spPr>
          <a:xfrm>
            <a:off x="1447800" y="2214219"/>
            <a:ext cx="2667000" cy="1754326"/>
          </a:xfrm>
          <a:prstGeom prst="rect">
            <a:avLst/>
          </a:prstGeom>
        </p:spPr>
        <p:txBody>
          <a:bodyPr wrap="square">
            <a:spAutoFit/>
          </a:bodyPr>
          <a:lstStyle/>
          <a:p>
            <a:endParaRPr lang="en-US" dirty="0"/>
          </a:p>
          <a:p>
            <a:r>
              <a:rPr lang="en-US" b="1" dirty="0"/>
              <a:t>Control </a:t>
            </a:r>
            <a:r>
              <a:rPr lang="en-US" b="1" dirty="0" smtClean="0"/>
              <a:t>Strip</a:t>
            </a:r>
            <a:endParaRPr lang="en-US" b="1" dirty="0"/>
          </a:p>
          <a:p>
            <a:r>
              <a:rPr lang="en-US" dirty="0" smtClean="0"/>
              <a:t>back/forward</a:t>
            </a:r>
            <a:endParaRPr lang="en-US" dirty="0"/>
          </a:p>
          <a:p>
            <a:r>
              <a:rPr lang="en-US" dirty="0"/>
              <a:t>create </a:t>
            </a:r>
            <a:r>
              <a:rPr lang="en-US" dirty="0" smtClean="0"/>
              <a:t>bookmark</a:t>
            </a:r>
            <a:endParaRPr lang="en-US" dirty="0"/>
          </a:p>
          <a:p>
            <a:r>
              <a:rPr lang="en-US" dirty="0"/>
              <a:t>Actions</a:t>
            </a:r>
          </a:p>
          <a:p>
            <a:r>
              <a:rPr lang="en-US" dirty="0" smtClean="0"/>
              <a:t>All </a:t>
            </a:r>
            <a:r>
              <a:rPr lang="en-US" dirty="0"/>
              <a:t>other operations</a:t>
            </a:r>
          </a:p>
        </p:txBody>
      </p:sp>
      <p:sp>
        <p:nvSpPr>
          <p:cNvPr id="6" name="Rectangle 5"/>
          <p:cNvSpPr/>
          <p:nvPr/>
        </p:nvSpPr>
        <p:spPr>
          <a:xfrm>
            <a:off x="5410200" y="4724400"/>
            <a:ext cx="2514600" cy="1200329"/>
          </a:xfrm>
          <a:prstGeom prst="rect">
            <a:avLst/>
          </a:prstGeom>
        </p:spPr>
        <p:txBody>
          <a:bodyPr wrap="square">
            <a:spAutoFit/>
          </a:bodyPr>
          <a:lstStyle/>
          <a:p>
            <a:endParaRPr lang="en-US" dirty="0"/>
          </a:p>
          <a:p>
            <a:r>
              <a:rPr lang="en-US" b="1" dirty="0"/>
              <a:t>Tab </a:t>
            </a:r>
            <a:r>
              <a:rPr lang="en-US" b="1" dirty="0" smtClean="0"/>
              <a:t>switching</a:t>
            </a:r>
            <a:endParaRPr lang="en-US" b="1" dirty="0"/>
          </a:p>
          <a:p>
            <a:r>
              <a:rPr lang="en-US" dirty="0"/>
              <a:t>local </a:t>
            </a:r>
            <a:r>
              <a:rPr lang="en-US" dirty="0" smtClean="0"/>
              <a:t>tabs</a:t>
            </a:r>
          </a:p>
          <a:p>
            <a:r>
              <a:rPr lang="en-US" dirty="0" smtClean="0"/>
              <a:t>weave </a:t>
            </a:r>
            <a:r>
              <a:rPr lang="en-US" dirty="0"/>
              <a:t>integration</a:t>
            </a:r>
          </a:p>
        </p:txBody>
      </p:sp>
      <p:sp>
        <p:nvSpPr>
          <p:cNvPr id="7" name="Rectangle 6"/>
          <p:cNvSpPr/>
          <p:nvPr/>
        </p:nvSpPr>
        <p:spPr>
          <a:xfrm>
            <a:off x="5181600" y="1060057"/>
            <a:ext cx="2514600" cy="2031325"/>
          </a:xfrm>
          <a:prstGeom prst="rect">
            <a:avLst/>
          </a:prstGeom>
        </p:spPr>
        <p:txBody>
          <a:bodyPr wrap="square">
            <a:spAutoFit/>
          </a:bodyPr>
          <a:lstStyle/>
          <a:p>
            <a:endParaRPr lang="en-US" dirty="0"/>
          </a:p>
          <a:p>
            <a:r>
              <a:rPr lang="en-US" b="1" dirty="0"/>
              <a:t>Page notifications</a:t>
            </a:r>
          </a:p>
          <a:p>
            <a:endParaRPr lang="en-US" dirty="0"/>
          </a:p>
          <a:p>
            <a:r>
              <a:rPr lang="en-US" dirty="0"/>
              <a:t>(</a:t>
            </a:r>
            <a:r>
              <a:rPr lang="en-US" dirty="0" smtClean="0"/>
              <a:t>general</a:t>
            </a:r>
            <a:r>
              <a:rPr lang="en-US" dirty="0"/>
              <a:t>)</a:t>
            </a:r>
          </a:p>
          <a:p>
            <a:r>
              <a:rPr lang="en-US" dirty="0"/>
              <a:t>Pop-up </a:t>
            </a:r>
            <a:r>
              <a:rPr lang="en-US" dirty="0" smtClean="0"/>
              <a:t>blocking</a:t>
            </a:r>
            <a:endParaRPr lang="en-US" dirty="0"/>
          </a:p>
          <a:p>
            <a:r>
              <a:rPr lang="en-US" dirty="0"/>
              <a:t>File Install</a:t>
            </a:r>
          </a:p>
          <a:p>
            <a:r>
              <a:rPr lang="en-US" dirty="0" err="1" smtClean="0"/>
              <a:t>Geolocation</a:t>
            </a:r>
            <a:endParaRPr lang="en-US" dirty="0"/>
          </a:p>
        </p:txBody>
      </p:sp>
      <p:sp>
        <p:nvSpPr>
          <p:cNvPr id="8" name="Rectangle 7"/>
          <p:cNvSpPr/>
          <p:nvPr/>
        </p:nvSpPr>
        <p:spPr>
          <a:xfrm>
            <a:off x="5242098" y="3454339"/>
            <a:ext cx="2393604" cy="369332"/>
          </a:xfrm>
          <a:prstGeom prst="rect">
            <a:avLst/>
          </a:prstGeom>
        </p:spPr>
        <p:txBody>
          <a:bodyPr wrap="none">
            <a:spAutoFit/>
          </a:bodyPr>
          <a:lstStyle/>
          <a:p>
            <a:r>
              <a:rPr lang="en-US" b="1" dirty="0" err="1" smtClean="0"/>
              <a:t>Titlebar</a:t>
            </a:r>
            <a:r>
              <a:rPr lang="en-US" b="1" dirty="0" smtClean="0"/>
              <a:t> </a:t>
            </a:r>
            <a:r>
              <a:rPr lang="en-US" dirty="0" smtClean="0"/>
              <a:t>of the page</a:t>
            </a:r>
            <a:endParaRPr lang="en-US" dirty="0"/>
          </a:p>
        </p:txBody>
      </p:sp>
      <p:sp>
        <p:nvSpPr>
          <p:cNvPr id="9" name="Rounded Rectangle 8"/>
          <p:cNvSpPr/>
          <p:nvPr/>
        </p:nvSpPr>
        <p:spPr>
          <a:xfrm>
            <a:off x="1219200" y="838200"/>
            <a:ext cx="2895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2">
                    <a:lumMod val="50000"/>
                  </a:schemeClr>
                </a:solidFill>
              </a:rPr>
              <a:t>Terminology</a:t>
            </a:r>
            <a:endParaRPr lang="en-US" sz="3200" b="1" dirty="0">
              <a:solidFill>
                <a:schemeClr val="tx2">
                  <a:lumMod val="50000"/>
                </a:schemeClr>
              </a:solidFill>
            </a:endParaRPr>
          </a:p>
        </p:txBody>
      </p:sp>
    </p:spTree>
    <p:extLst>
      <p:ext uri="{BB962C8B-B14F-4D97-AF65-F5344CB8AC3E}">
        <p14:creationId xmlns:p14="http://schemas.microsoft.com/office/powerpoint/2010/main" val="3935333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486400" y="6479020"/>
            <a:ext cx="3502152" cy="365125"/>
          </a:xfrm>
        </p:spPr>
        <p:txBody>
          <a:bodyPr/>
          <a:lstStyle/>
          <a:p>
            <a:r>
              <a:rPr lang="en-US" dirty="0" err="1" smtClean="0">
                <a:solidFill>
                  <a:schemeClr val="accent4">
                    <a:lumMod val="50000"/>
                  </a:schemeClr>
                </a:solidFill>
              </a:rPr>
              <a:t>Coryright</a:t>
            </a:r>
            <a:r>
              <a:rPr lang="en-US" dirty="0" smtClean="0">
                <a:solidFill>
                  <a:schemeClr val="accent4">
                    <a:lumMod val="50000"/>
                  </a:schemeClr>
                </a:solidFill>
              </a:rPr>
              <a:t> </a:t>
            </a:r>
            <a:r>
              <a:rPr lang="en-US" dirty="0" err="1" smtClean="0">
                <a:solidFill>
                  <a:schemeClr val="accent4">
                    <a:lumMod val="50000"/>
                  </a:schemeClr>
                </a:solidFill>
              </a:rPr>
              <a:t>Ivette</a:t>
            </a:r>
            <a:r>
              <a:rPr lang="en-US" dirty="0" smtClean="0">
                <a:solidFill>
                  <a:schemeClr val="accent4">
                    <a:lumMod val="50000"/>
                  </a:schemeClr>
                </a:solidFill>
              </a:rPr>
              <a:t> Doss  2013</a:t>
            </a:r>
            <a:endParaRPr lang="en-US" dirty="0">
              <a:solidFill>
                <a:schemeClr val="accent4">
                  <a:lumMod val="5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31</a:t>
            </a:fld>
            <a:endParaRPr lang="en-US"/>
          </a:p>
        </p:txBody>
      </p:sp>
      <p:sp>
        <p:nvSpPr>
          <p:cNvPr id="4" name="Rectangle 3"/>
          <p:cNvSpPr/>
          <p:nvPr/>
        </p:nvSpPr>
        <p:spPr>
          <a:xfrm>
            <a:off x="609600" y="1052945"/>
            <a:ext cx="8001000" cy="4585871"/>
          </a:xfrm>
          <a:prstGeom prst="rect">
            <a:avLst/>
          </a:prstGeom>
        </p:spPr>
        <p:txBody>
          <a:bodyPr wrap="square">
            <a:spAutoFit/>
          </a:bodyPr>
          <a:lstStyle/>
          <a:p>
            <a:endParaRPr lang="en-US" dirty="0"/>
          </a:p>
          <a:p>
            <a:r>
              <a:rPr lang="en-US" sz="1600" dirty="0"/>
              <a:t>Panning, on a touchscreen device, is achieved through direct manipulation -- a finger placed on the screen and "dragging" what's visible as if it were a continuous plane.</a:t>
            </a:r>
          </a:p>
          <a:p>
            <a:r>
              <a:rPr lang="en-US" sz="1600" dirty="0"/>
              <a:t> </a:t>
            </a:r>
          </a:p>
          <a:p>
            <a:r>
              <a:rPr lang="en-US" sz="1600" dirty="0"/>
              <a:t>Some details: </a:t>
            </a:r>
          </a:p>
          <a:p>
            <a:r>
              <a:rPr lang="en-US" sz="1600" dirty="0"/>
              <a:t>• linear panning when the user is in contact with the screen </a:t>
            </a:r>
          </a:p>
          <a:p>
            <a:r>
              <a:rPr lang="en-US" sz="1600" dirty="0"/>
              <a:t>• when the user "flicks" or "swipes" the screen pans kinetically ◦ distance and speed traveled corresponds to the vigor of the flick</a:t>
            </a:r>
          </a:p>
          <a:p>
            <a:r>
              <a:rPr lang="en-US" sz="1600" dirty="0"/>
              <a:t> ◦ a flick at the most-vigorous end of the spectrum should allow the user to reach the left or right side of the page in one flick</a:t>
            </a:r>
          </a:p>
          <a:p>
            <a:r>
              <a:rPr lang="en-US" sz="1600" dirty="0"/>
              <a:t> ◦ when the page is scrolling by with the user _not_ in contact with the screen (</a:t>
            </a:r>
            <a:r>
              <a:rPr lang="en-US" sz="1600" dirty="0" err="1"/>
              <a:t>ie</a:t>
            </a:r>
            <a:r>
              <a:rPr lang="en-US" sz="1600" dirty="0"/>
              <a:t>. during a flick), the user should be able to stop page movement by tapping the screen (pinning the page down, essentially)</a:t>
            </a:r>
          </a:p>
          <a:p>
            <a:r>
              <a:rPr lang="en-US" sz="1600" dirty="0"/>
              <a:t> </a:t>
            </a:r>
          </a:p>
          <a:p>
            <a:r>
              <a:rPr lang="en-US" sz="1600" dirty="0"/>
              <a:t>• we should constrain movement so that minor variances from an otherwise straight-line pan do not cause much jitter</a:t>
            </a:r>
          </a:p>
          <a:p>
            <a:r>
              <a:rPr lang="en-US" dirty="0"/>
              <a:t> </a:t>
            </a:r>
          </a:p>
        </p:txBody>
      </p:sp>
      <p:sp>
        <p:nvSpPr>
          <p:cNvPr id="5" name="Rectangle 4"/>
          <p:cNvSpPr/>
          <p:nvPr/>
        </p:nvSpPr>
        <p:spPr>
          <a:xfrm>
            <a:off x="1143000" y="484909"/>
            <a:ext cx="2209800"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3200" b="1" dirty="0"/>
              <a:t>Panning</a:t>
            </a:r>
            <a:r>
              <a:rPr lang="en-US" dirty="0"/>
              <a:t> </a:t>
            </a:r>
          </a:p>
        </p:txBody>
      </p:sp>
    </p:spTree>
    <p:extLst>
      <p:ext uri="{BB962C8B-B14F-4D97-AF65-F5344CB8AC3E}">
        <p14:creationId xmlns:p14="http://schemas.microsoft.com/office/powerpoint/2010/main" val="45106381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334000" y="6465166"/>
            <a:ext cx="3502152" cy="365125"/>
          </a:xfrm>
        </p:spPr>
        <p:txBody>
          <a:bodyPr/>
          <a:lstStyle/>
          <a:p>
            <a:r>
              <a:rPr lang="en-US" dirty="0" err="1" smtClean="0"/>
              <a:t>Coryright</a:t>
            </a:r>
            <a:r>
              <a:rPr lang="en-US" dirty="0" smtClean="0"/>
              <a:t> </a:t>
            </a:r>
            <a:r>
              <a:rPr lang="en-US" dirty="0" err="1" smtClean="0"/>
              <a:t>Ivette</a:t>
            </a:r>
            <a:r>
              <a:rPr lang="en-US" dirty="0" smtClean="0"/>
              <a:t> Doss  2013</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32</a:t>
            </a:fld>
            <a:endParaRPr lang="en-US"/>
          </a:p>
        </p:txBody>
      </p:sp>
      <p:sp>
        <p:nvSpPr>
          <p:cNvPr id="4" name="Rectangle 3"/>
          <p:cNvSpPr/>
          <p:nvPr/>
        </p:nvSpPr>
        <p:spPr>
          <a:xfrm>
            <a:off x="457200" y="1676400"/>
            <a:ext cx="8305800" cy="4247317"/>
          </a:xfrm>
          <a:prstGeom prst="rect">
            <a:avLst/>
          </a:prstGeom>
        </p:spPr>
        <p:txBody>
          <a:bodyPr wrap="square">
            <a:spAutoFit/>
          </a:bodyPr>
          <a:lstStyle/>
          <a:p>
            <a:r>
              <a:rPr lang="en-US" b="1" dirty="0" smtClean="0"/>
              <a:t>Structured </a:t>
            </a:r>
            <a:r>
              <a:rPr lang="en-US" b="1" dirty="0"/>
              <a:t>Zoom</a:t>
            </a:r>
            <a:endParaRPr lang="en-US" dirty="0"/>
          </a:p>
          <a:p>
            <a:r>
              <a:rPr lang="en-US" dirty="0"/>
              <a:t>The primary zooming mechanism is double-tapping on a page element (column, image, other area) and having the page zoom to fit that particular element. This will involve some rules for different circumstances -- for example, the appropriate zoomed-in level for an image is probably to do a best fit, horizontally and vertically, so that the _whole_ image is as large as it can be on the screen; in contrast, the best zoomed-in level for a column of text is probably to fit horizontally only. Double-tapping again should zoom the user back out to the original page overview zoom level.</a:t>
            </a:r>
          </a:p>
          <a:p>
            <a:r>
              <a:rPr lang="en-US" dirty="0"/>
              <a:t>This is the primary scheme because it takes advantage of the fact that, generally, webpages have structure that corresponds to what a user is likely interested in. Structured zoom will be more often useful than arbitrary zoom.</a:t>
            </a:r>
          </a:p>
          <a:p>
            <a:r>
              <a:rPr lang="en-US" dirty="0"/>
              <a:t>That said, some mechanism for arbitrary zoom is still necessary for cases where this breaks down (e.g. zooming within an image).</a:t>
            </a:r>
          </a:p>
        </p:txBody>
      </p:sp>
      <p:sp>
        <p:nvSpPr>
          <p:cNvPr id="5" name="Rectangle 4"/>
          <p:cNvSpPr/>
          <p:nvPr/>
        </p:nvSpPr>
        <p:spPr>
          <a:xfrm>
            <a:off x="685800" y="609600"/>
            <a:ext cx="3581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2">
                    <a:lumMod val="50000"/>
                  </a:schemeClr>
                </a:solidFill>
              </a:rPr>
              <a:t>Zooming</a:t>
            </a:r>
            <a:endParaRPr lang="en-US" sz="3600" b="1" dirty="0">
              <a:solidFill>
                <a:schemeClr val="tx2">
                  <a:lumMod val="50000"/>
                </a:schemeClr>
              </a:solidFill>
            </a:endParaRPr>
          </a:p>
        </p:txBody>
      </p:sp>
    </p:spTree>
    <p:extLst>
      <p:ext uri="{BB962C8B-B14F-4D97-AF65-F5344CB8AC3E}">
        <p14:creationId xmlns:p14="http://schemas.microsoft.com/office/powerpoint/2010/main" val="88779578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334000" y="6465166"/>
            <a:ext cx="3502152" cy="365125"/>
          </a:xfrm>
        </p:spPr>
        <p:txBody>
          <a:bodyPr/>
          <a:lstStyle/>
          <a:p>
            <a:r>
              <a:rPr lang="en-US" dirty="0" err="1" smtClean="0">
                <a:solidFill>
                  <a:schemeClr val="accent4">
                    <a:lumMod val="50000"/>
                  </a:schemeClr>
                </a:solidFill>
              </a:rPr>
              <a:t>Coryright</a:t>
            </a:r>
            <a:r>
              <a:rPr lang="en-US" dirty="0" smtClean="0">
                <a:solidFill>
                  <a:schemeClr val="accent4">
                    <a:lumMod val="50000"/>
                  </a:schemeClr>
                </a:solidFill>
              </a:rPr>
              <a:t> </a:t>
            </a:r>
            <a:r>
              <a:rPr lang="en-US" dirty="0" err="1" smtClean="0">
                <a:solidFill>
                  <a:schemeClr val="accent4">
                    <a:lumMod val="50000"/>
                  </a:schemeClr>
                </a:solidFill>
              </a:rPr>
              <a:t>Ivette</a:t>
            </a:r>
            <a:r>
              <a:rPr lang="en-US" dirty="0" smtClean="0">
                <a:solidFill>
                  <a:schemeClr val="accent4">
                    <a:lumMod val="50000"/>
                  </a:schemeClr>
                </a:solidFill>
              </a:rPr>
              <a:t> Doss  2013</a:t>
            </a:r>
            <a:endParaRPr lang="en-US" dirty="0">
              <a:solidFill>
                <a:schemeClr val="accent4">
                  <a:lumMod val="5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33</a:t>
            </a:fld>
            <a:endParaRPr lang="en-US"/>
          </a:p>
        </p:txBody>
      </p:sp>
      <p:sp>
        <p:nvSpPr>
          <p:cNvPr id="5" name="Rectangle 4"/>
          <p:cNvSpPr/>
          <p:nvPr/>
        </p:nvSpPr>
        <p:spPr>
          <a:xfrm>
            <a:off x="685800" y="152400"/>
            <a:ext cx="35814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chemeClr val="tx2">
                    <a:lumMod val="50000"/>
                  </a:schemeClr>
                </a:solidFill>
              </a:rPr>
              <a:t>Zooming</a:t>
            </a:r>
            <a:endParaRPr lang="en-US" sz="3600" b="1" dirty="0">
              <a:solidFill>
                <a:schemeClr val="tx2">
                  <a:lumMod val="50000"/>
                </a:schemeClr>
              </a:solidFill>
            </a:endParaRPr>
          </a:p>
        </p:txBody>
      </p:sp>
      <p:sp>
        <p:nvSpPr>
          <p:cNvPr id="6" name="Rectangle 5"/>
          <p:cNvSpPr/>
          <p:nvPr/>
        </p:nvSpPr>
        <p:spPr>
          <a:xfrm>
            <a:off x="533400" y="1219200"/>
            <a:ext cx="8153400" cy="5355312"/>
          </a:xfrm>
          <a:prstGeom prst="rect">
            <a:avLst/>
          </a:prstGeom>
        </p:spPr>
        <p:txBody>
          <a:bodyPr wrap="square">
            <a:spAutoFit/>
          </a:bodyPr>
          <a:lstStyle/>
          <a:p>
            <a:r>
              <a:rPr lang="en-US" dirty="0"/>
              <a:t>Arbitrary zoom is the case where the user wants to zoom in to a level that is not related to the edges of an element.</a:t>
            </a:r>
          </a:p>
          <a:p>
            <a:r>
              <a:rPr lang="en-US" dirty="0"/>
              <a:t> </a:t>
            </a:r>
          </a:p>
          <a:p>
            <a:r>
              <a:rPr lang="en-US" dirty="0"/>
              <a:t>There are two parts to the information that a user has to provide in this case -- (1) how much to zoom in (or out) and (2) where to zoom in to (i.e. what is the </a:t>
            </a:r>
            <a:r>
              <a:rPr lang="en-US" dirty="0" err="1"/>
              <a:t>centre</a:t>
            </a:r>
            <a:r>
              <a:rPr lang="en-US" dirty="0"/>
              <a:t> of the zoom). Some interaction mechanisms let the user communicate both at the same time (the pinch gesture in a </a:t>
            </a:r>
            <a:r>
              <a:rPr lang="en-US" dirty="0" err="1"/>
              <a:t>multitouch</a:t>
            </a:r>
            <a:r>
              <a:rPr lang="en-US" dirty="0"/>
              <a:t> environment), others don't (choosing a zoom percentage from a list). One that addresses both would be better for Fennec.</a:t>
            </a:r>
          </a:p>
          <a:p>
            <a:r>
              <a:rPr lang="en-US" dirty="0"/>
              <a:t> </a:t>
            </a:r>
          </a:p>
          <a:p>
            <a:endParaRPr lang="en-US" dirty="0"/>
          </a:p>
          <a:p>
            <a:r>
              <a:rPr lang="en-US" dirty="0"/>
              <a:t>1. </a:t>
            </a:r>
            <a:r>
              <a:rPr lang="en-US" dirty="0" err="1"/>
              <a:t>Multitouch</a:t>
            </a:r>
            <a:r>
              <a:rPr lang="en-US" dirty="0"/>
              <a:t> </a:t>
            </a:r>
          </a:p>
          <a:p>
            <a:r>
              <a:rPr lang="en-US" dirty="0"/>
              <a:t>• The pinching mechanism, as on the </a:t>
            </a:r>
            <a:r>
              <a:rPr lang="en-US" dirty="0" err="1"/>
              <a:t>iphone</a:t>
            </a:r>
            <a:r>
              <a:rPr lang="en-US" dirty="0"/>
              <a:t> another other </a:t>
            </a:r>
            <a:r>
              <a:rPr lang="en-US" dirty="0" err="1"/>
              <a:t>multitouch</a:t>
            </a:r>
            <a:r>
              <a:rPr lang="en-US" dirty="0"/>
              <a:t> devices, works very well but requires a </a:t>
            </a:r>
            <a:r>
              <a:rPr lang="en-US" dirty="0" err="1"/>
              <a:t>mutlitouch</a:t>
            </a:r>
            <a:r>
              <a:rPr lang="en-US" dirty="0"/>
              <a:t> device. Most devices on the market, at least at the moment, don't have this capability.</a:t>
            </a:r>
          </a:p>
          <a:p>
            <a:r>
              <a:rPr lang="en-US" dirty="0"/>
              <a:t> </a:t>
            </a:r>
          </a:p>
          <a:p>
            <a:r>
              <a:rPr lang="en-US" dirty="0"/>
              <a:t>2. Successive touch (pseudo-</a:t>
            </a:r>
            <a:r>
              <a:rPr lang="en-US" dirty="0" err="1"/>
              <a:t>multitouch</a:t>
            </a:r>
            <a:r>
              <a:rPr lang="en-US" dirty="0"/>
              <a:t>) -- i.e. defining corners of a desired range with two fingers tapped in quick succession.</a:t>
            </a:r>
          </a:p>
          <a:p>
            <a:r>
              <a:rPr lang="en-US" dirty="0"/>
              <a:t> • Worth thinking about, but I think it will be too abstract for most users</a:t>
            </a:r>
          </a:p>
        </p:txBody>
      </p:sp>
    </p:spTree>
    <p:extLst>
      <p:ext uri="{BB962C8B-B14F-4D97-AF65-F5344CB8AC3E}">
        <p14:creationId xmlns:p14="http://schemas.microsoft.com/office/powerpoint/2010/main" val="3311512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410200" y="6400800"/>
            <a:ext cx="3502152" cy="365125"/>
          </a:xfrm>
        </p:spPr>
        <p:txBody>
          <a:bodyPr/>
          <a:lstStyle/>
          <a:p>
            <a:r>
              <a:rPr lang="en-US" dirty="0" err="1" smtClean="0">
                <a:solidFill>
                  <a:schemeClr val="accent4">
                    <a:lumMod val="50000"/>
                  </a:schemeClr>
                </a:solidFill>
              </a:rPr>
              <a:t>Coryright</a:t>
            </a:r>
            <a:r>
              <a:rPr lang="en-US" dirty="0" smtClean="0">
                <a:solidFill>
                  <a:schemeClr val="accent4">
                    <a:lumMod val="50000"/>
                  </a:schemeClr>
                </a:solidFill>
              </a:rPr>
              <a:t> </a:t>
            </a:r>
            <a:r>
              <a:rPr lang="en-US" dirty="0" err="1" smtClean="0">
                <a:solidFill>
                  <a:schemeClr val="accent4">
                    <a:lumMod val="50000"/>
                  </a:schemeClr>
                </a:solidFill>
              </a:rPr>
              <a:t>Ivette</a:t>
            </a:r>
            <a:r>
              <a:rPr lang="en-US" dirty="0" smtClean="0">
                <a:solidFill>
                  <a:schemeClr val="accent4">
                    <a:lumMod val="50000"/>
                  </a:schemeClr>
                </a:solidFill>
              </a:rPr>
              <a:t> Doss  2013</a:t>
            </a:r>
            <a:endParaRPr lang="en-US" dirty="0">
              <a:solidFill>
                <a:schemeClr val="accent4">
                  <a:lumMod val="5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34</a:t>
            </a:fld>
            <a:endParaRPr lang="en-US"/>
          </a:p>
        </p:txBody>
      </p:sp>
      <p:sp>
        <p:nvSpPr>
          <p:cNvPr id="4" name="Rectangle 3"/>
          <p:cNvSpPr/>
          <p:nvPr/>
        </p:nvSpPr>
        <p:spPr>
          <a:xfrm>
            <a:off x="533400" y="1219200"/>
            <a:ext cx="8153400" cy="2308324"/>
          </a:xfrm>
          <a:prstGeom prst="rect">
            <a:avLst/>
          </a:prstGeom>
        </p:spPr>
        <p:txBody>
          <a:bodyPr wrap="square">
            <a:spAutoFit/>
          </a:bodyPr>
          <a:lstStyle/>
          <a:p>
            <a:r>
              <a:rPr lang="en-US" dirty="0"/>
              <a:t>3. Overlays - as in Android, where +/- controls show up over content. This has the disadvantage of only controlling zoom level, not location.</a:t>
            </a:r>
          </a:p>
          <a:p>
            <a:r>
              <a:rPr lang="en-US" dirty="0"/>
              <a:t> </a:t>
            </a:r>
          </a:p>
          <a:p>
            <a:r>
              <a:rPr lang="en-US" dirty="0"/>
              <a:t>4. Gestural </a:t>
            </a:r>
          </a:p>
          <a:p>
            <a:r>
              <a:rPr lang="en-US" dirty="0"/>
              <a:t>• Tracing the area to which you'd like to zoom </a:t>
            </a:r>
          </a:p>
          <a:p>
            <a:r>
              <a:rPr lang="en-US" dirty="0"/>
              <a:t>• "Dialing" to zoom: clockwise to zoom in, counterclockwise to zoom out - like this:</a:t>
            </a:r>
          </a:p>
          <a:p>
            <a:r>
              <a:rPr lang="en-US" dirty="0"/>
              <a:t> </a:t>
            </a:r>
          </a:p>
        </p:txBody>
      </p:sp>
      <p:pic>
        <p:nvPicPr>
          <p:cNvPr id="3074" name="Picture 2" descr="dialing_to_zoo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3962400"/>
            <a:ext cx="501015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22095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5614139" y="6465166"/>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35</a:t>
            </a:fld>
            <a:endParaRPr lang="en-US"/>
          </a:p>
        </p:txBody>
      </p:sp>
      <p:sp>
        <p:nvSpPr>
          <p:cNvPr id="4" name="Rectangle 3"/>
          <p:cNvSpPr/>
          <p:nvPr/>
        </p:nvSpPr>
        <p:spPr>
          <a:xfrm>
            <a:off x="609600" y="1066800"/>
            <a:ext cx="4572000" cy="646331"/>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b="1" dirty="0" smtClean="0"/>
              <a:t>Saturation </a:t>
            </a:r>
            <a:r>
              <a:rPr lang="en-US" dirty="0" smtClean="0"/>
              <a:t>Color </a:t>
            </a:r>
            <a:r>
              <a:rPr lang="en-US" dirty="0"/>
              <a:t>saturation refers to the intensity of a color.</a:t>
            </a:r>
          </a:p>
        </p:txBody>
      </p:sp>
      <p:sp>
        <p:nvSpPr>
          <p:cNvPr id="5" name="Rectangle 4"/>
          <p:cNvSpPr/>
          <p:nvPr/>
        </p:nvSpPr>
        <p:spPr>
          <a:xfrm>
            <a:off x="609600" y="1828800"/>
            <a:ext cx="4572000" cy="1754326"/>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r>
              <a:rPr lang="en-US" b="1" dirty="0" smtClean="0"/>
              <a:t>Consistency </a:t>
            </a:r>
            <a:r>
              <a:rPr lang="en-US" dirty="0"/>
              <a:t>is the quality of an interface when it behaves in ways users expect. It means that users can apply the knowledge obtained in some previous experience to enhance current performance</a:t>
            </a:r>
          </a:p>
        </p:txBody>
      </p:sp>
    </p:spTree>
    <p:extLst>
      <p:ext uri="{BB962C8B-B14F-4D97-AF65-F5344CB8AC3E}">
        <p14:creationId xmlns:p14="http://schemas.microsoft.com/office/powerpoint/2010/main" val="165293684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3" name="Slide Number Placeholder 2"/>
          <p:cNvSpPr>
            <a:spLocks noGrp="1"/>
          </p:cNvSpPr>
          <p:nvPr>
            <p:ph type="sldNum" sz="quarter" idx="12"/>
          </p:nvPr>
        </p:nvSpPr>
        <p:spPr/>
        <p:txBody>
          <a:bodyPr/>
          <a:lstStyle/>
          <a:p>
            <a:fld id="{B6F15528-21DE-4FAA-801E-634DDDAF4B2B}" type="slidenum">
              <a:rPr lang="en-US" smtClean="0"/>
              <a:pPr/>
              <a:t>36</a:t>
            </a:fld>
            <a:endParaRPr lang="en-US"/>
          </a:p>
        </p:txBody>
      </p:sp>
      <p:pic>
        <p:nvPicPr>
          <p:cNvPr id="10242" name="Picture 2" descr="Firebug Guide for Web Designer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6915150" cy="2514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90600" y="4343400"/>
            <a:ext cx="701040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http://sixrevisions.com/tools/firebug-guide-web-designers/</a:t>
            </a:r>
          </a:p>
        </p:txBody>
      </p:sp>
    </p:spTree>
    <p:extLst>
      <p:ext uri="{BB962C8B-B14F-4D97-AF65-F5344CB8AC3E}">
        <p14:creationId xmlns:p14="http://schemas.microsoft.com/office/powerpoint/2010/main" val="3071651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0"/>
            <a:ext cx="2080710" cy="801136"/>
          </a:xfrm>
        </p:spPr>
        <p:style>
          <a:lnRef idx="1">
            <a:schemeClr val="accent1"/>
          </a:lnRef>
          <a:fillRef idx="2">
            <a:schemeClr val="accent1"/>
          </a:fillRef>
          <a:effectRef idx="1">
            <a:schemeClr val="accent1"/>
          </a:effectRef>
          <a:fontRef idx="minor">
            <a:schemeClr val="dk1"/>
          </a:fontRef>
        </p:style>
        <p:txBody>
          <a:bodyPr/>
          <a:lstStyle/>
          <a:p>
            <a:r>
              <a:rPr lang="en-US" b="1" dirty="0" smtClean="0"/>
              <a:t>Grid</a:t>
            </a:r>
            <a:endParaRPr lang="en-US" b="1" dirty="0"/>
          </a:p>
        </p:txBody>
      </p:sp>
      <p:sp>
        <p:nvSpPr>
          <p:cNvPr id="3" name="Footer Placeholder 2"/>
          <p:cNvSpPr>
            <a:spLocks noGrp="1"/>
          </p:cNvSpPr>
          <p:nvPr>
            <p:ph type="ftr" sz="quarter" idx="11"/>
          </p:nvPr>
        </p:nvSpPr>
        <p:spPr>
          <a:xfrm>
            <a:off x="5536207" y="6483568"/>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pic>
        <p:nvPicPr>
          <p:cNvPr id="1026" name="Picture 2" descr="C:\Users\Ivette.Doss\Pictures\Gri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28800"/>
            <a:ext cx="3486150" cy="3458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ev.opera.com/articles/view/grid-design-basics-grids-for-web-page-l/figure-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1223" y="1066800"/>
            <a:ext cx="4762500" cy="46291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0" y="6019800"/>
            <a:ext cx="51054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t>http://dev.opera.com/articles/view/grid-design-basics-grids-for-web-page-l/</a:t>
            </a:r>
          </a:p>
        </p:txBody>
      </p:sp>
    </p:spTree>
    <p:extLst>
      <p:ext uri="{BB962C8B-B14F-4D97-AF65-F5344CB8AC3E}">
        <p14:creationId xmlns:p14="http://schemas.microsoft.com/office/powerpoint/2010/main" val="2401497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5257800" cy="648736"/>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t>Content vs. Container</a:t>
            </a:r>
            <a:endParaRPr lang="en-US" b="1" dirty="0"/>
          </a:p>
        </p:txBody>
      </p:sp>
      <p:sp>
        <p:nvSpPr>
          <p:cNvPr id="3" name="Footer Placeholder 2"/>
          <p:cNvSpPr>
            <a:spLocks noGrp="1"/>
          </p:cNvSpPr>
          <p:nvPr>
            <p:ph type="ftr" sz="quarter" idx="11"/>
          </p:nvPr>
        </p:nvSpPr>
        <p:spPr>
          <a:xfrm>
            <a:off x="5105400" y="6479020"/>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a:xfrm>
            <a:off x="7576317" y="228600"/>
            <a:ext cx="1332156" cy="365125"/>
          </a:xfrm>
        </p:spPr>
        <p:txBody>
          <a:bodyPr/>
          <a:lstStyle/>
          <a:p>
            <a:fld id="{B6F15528-21DE-4FAA-801E-634DDDAF4B2B}" type="slidenum">
              <a:rPr lang="en-US" smtClean="0"/>
              <a:pPr/>
              <a:t>5</a:t>
            </a:fld>
            <a:endParaRPr lang="en-US" dirty="0"/>
          </a:p>
        </p:txBody>
      </p:sp>
      <p:pic>
        <p:nvPicPr>
          <p:cNvPr id="2054" name="Picture 6" descr="http://www.goshen.edu/physix/385/pub/0g/lourbancoll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237" y="3048000"/>
            <a:ext cx="4114800" cy="349758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28600" y="914400"/>
            <a:ext cx="8672945"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600" b="1" dirty="0"/>
              <a:t>Web content </a:t>
            </a:r>
            <a:r>
              <a:rPr lang="en-US" sz="1600" dirty="0"/>
              <a:t>is the textual, visual or aural content that is encountered as part of the user experience on websites. It may include, among other things: text, images, sounds, videos and </a:t>
            </a:r>
            <a:r>
              <a:rPr lang="en-US" sz="1600" dirty="0" smtClean="0"/>
              <a:t>animation.</a:t>
            </a:r>
            <a:endParaRPr lang="en-US" sz="1600" dirty="0"/>
          </a:p>
        </p:txBody>
      </p:sp>
      <p:sp>
        <p:nvSpPr>
          <p:cNvPr id="7" name="Rectangle 6"/>
          <p:cNvSpPr/>
          <p:nvPr/>
        </p:nvSpPr>
        <p:spPr>
          <a:xfrm>
            <a:off x="256310" y="1745397"/>
            <a:ext cx="8672945" cy="107721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US" sz="1600" b="1" dirty="0"/>
              <a:t>A Web page is a series of containers</a:t>
            </a:r>
            <a:r>
              <a:rPr lang="en-US" sz="1600" dirty="0"/>
              <a:t>, the most inclusive one being the &lt;html&gt; element that contains the entire Web page</a:t>
            </a:r>
            <a:r>
              <a:rPr lang="en-US" sz="1600" dirty="0" smtClean="0"/>
              <a:t>.</a:t>
            </a:r>
            <a:endParaRPr lang="en-US" sz="1600" dirty="0"/>
          </a:p>
          <a:p>
            <a:r>
              <a:rPr lang="en-US" sz="1600" b="1" dirty="0"/>
              <a:t>A container element </a:t>
            </a:r>
            <a:r>
              <a:rPr lang="en-US" sz="1600" dirty="0"/>
              <a:t>is defined as an element that contains other HTML elements (including text). </a:t>
            </a:r>
          </a:p>
        </p:txBody>
      </p:sp>
      <p:pic>
        <p:nvPicPr>
          <p:cNvPr id="2056" name="Picture 8" descr="http://www.goshen.edu/physix/385/pub/0g/lourbancollage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2667000"/>
            <a:ext cx="4267200" cy="3627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824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486400" y="6492875"/>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pic>
        <p:nvPicPr>
          <p:cNvPr id="15362" name="Picture 2" descr="GC screensh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295400"/>
            <a:ext cx="7150719" cy="4114801"/>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a:off x="270164" y="152400"/>
            <a:ext cx="40386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2">
                    <a:lumMod val="50000"/>
                  </a:schemeClr>
                </a:solidFill>
              </a:rPr>
              <a:t>Building Web page</a:t>
            </a:r>
            <a:endParaRPr lang="en-US" sz="2800" b="1" dirty="0">
              <a:solidFill>
                <a:schemeClr val="tx2">
                  <a:lumMod val="50000"/>
                </a:schemeClr>
              </a:solidFill>
            </a:endParaRPr>
          </a:p>
        </p:txBody>
      </p:sp>
    </p:spTree>
    <p:extLst>
      <p:ext uri="{BB962C8B-B14F-4D97-AF65-F5344CB8AC3E}">
        <p14:creationId xmlns:p14="http://schemas.microsoft.com/office/powerpoint/2010/main" val="2372456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5486400" y="6492875"/>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pic>
        <p:nvPicPr>
          <p:cNvPr id="16386" name="Picture 2" descr="xkc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48891" y="803562"/>
            <a:ext cx="5715000" cy="55880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04800" y="1981200"/>
            <a:ext cx="2667000" cy="286232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dirty="0"/>
              <a:t>Most pages look like there's some higher level of grouping going on. </a:t>
            </a:r>
          </a:p>
          <a:p>
            <a:endParaRPr lang="en-US" dirty="0"/>
          </a:p>
          <a:p>
            <a:r>
              <a:rPr lang="en-US" dirty="0"/>
              <a:t>Sometimes you can easily see at a glance where there are boxes being used to group content:</a:t>
            </a:r>
          </a:p>
        </p:txBody>
      </p:sp>
      <p:sp>
        <p:nvSpPr>
          <p:cNvPr id="6" name="Rounded Rectangle 5"/>
          <p:cNvSpPr/>
          <p:nvPr/>
        </p:nvSpPr>
        <p:spPr>
          <a:xfrm>
            <a:off x="76200" y="152400"/>
            <a:ext cx="3581400"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2">
                    <a:lumMod val="50000"/>
                  </a:schemeClr>
                </a:solidFill>
              </a:rPr>
              <a:t>Body Content in different containers</a:t>
            </a:r>
            <a:endParaRPr lang="en-US" sz="2400" b="1" dirty="0">
              <a:solidFill>
                <a:schemeClr val="tx2">
                  <a:lumMod val="50000"/>
                </a:schemeClr>
              </a:solidFill>
            </a:endParaRPr>
          </a:p>
        </p:txBody>
      </p:sp>
    </p:spTree>
    <p:extLst>
      <p:ext uri="{BB962C8B-B14F-4D97-AF65-F5344CB8AC3E}">
        <p14:creationId xmlns:p14="http://schemas.microsoft.com/office/powerpoint/2010/main" val="3911981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838200"/>
            <a:ext cx="5662110" cy="6096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t>Tile Images/Content</a:t>
            </a:r>
            <a:endParaRPr lang="en-US" b="1" dirty="0"/>
          </a:p>
        </p:txBody>
      </p:sp>
      <p:sp>
        <p:nvSpPr>
          <p:cNvPr id="3" name="Footer Placeholder 2"/>
          <p:cNvSpPr>
            <a:spLocks noGrp="1"/>
          </p:cNvSpPr>
          <p:nvPr>
            <p:ph type="ftr" sz="quarter" idx="11"/>
          </p:nvPr>
        </p:nvSpPr>
        <p:spPr>
          <a:xfrm>
            <a:off x="5602224" y="6479020"/>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17410" name="Picture 2" descr="http://blogs.msdn.com/cfs-file.ashx/__key/communityserver-blogs-components-weblogfiles/00-00-01-29-43-metablogapi/6403.3_2D002D002D00_navigation_2D00_tiles_5F00_thumb_5F00_43DF34B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057400"/>
            <a:ext cx="6667500" cy="3752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62833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5662110" cy="609600"/>
          </a:xfrm>
        </p:spPr>
        <p:style>
          <a:lnRef idx="1">
            <a:schemeClr val="accent1"/>
          </a:lnRef>
          <a:fillRef idx="2">
            <a:schemeClr val="accent1"/>
          </a:fillRef>
          <a:effectRef idx="1">
            <a:schemeClr val="accent1"/>
          </a:effectRef>
          <a:fontRef idx="minor">
            <a:schemeClr val="dk1"/>
          </a:fontRef>
        </p:style>
        <p:txBody>
          <a:bodyPr>
            <a:normAutofit fontScale="90000"/>
          </a:bodyPr>
          <a:lstStyle/>
          <a:p>
            <a:r>
              <a:rPr lang="en-US" b="1" dirty="0" smtClean="0"/>
              <a:t>Tile Images/Content</a:t>
            </a:r>
            <a:endParaRPr lang="en-US" b="1" dirty="0"/>
          </a:p>
        </p:txBody>
      </p:sp>
      <p:sp>
        <p:nvSpPr>
          <p:cNvPr id="3" name="Footer Placeholder 2"/>
          <p:cNvSpPr>
            <a:spLocks noGrp="1"/>
          </p:cNvSpPr>
          <p:nvPr>
            <p:ph type="ftr" sz="quarter" idx="11"/>
          </p:nvPr>
        </p:nvSpPr>
        <p:spPr>
          <a:xfrm>
            <a:off x="5602224" y="6479020"/>
            <a:ext cx="3502152" cy="365125"/>
          </a:xfrm>
        </p:spPr>
        <p:txBody>
          <a:bodyPr/>
          <a:lstStyle/>
          <a:p>
            <a:r>
              <a:rPr lang="en-US" dirty="0" err="1" smtClean="0">
                <a:solidFill>
                  <a:schemeClr val="tx2">
                    <a:lumMod val="50000"/>
                  </a:schemeClr>
                </a:solidFill>
              </a:rPr>
              <a:t>Coryright</a:t>
            </a:r>
            <a:r>
              <a:rPr lang="en-US" dirty="0" smtClean="0">
                <a:solidFill>
                  <a:schemeClr val="tx2">
                    <a:lumMod val="50000"/>
                  </a:schemeClr>
                </a:solidFill>
              </a:rPr>
              <a:t> </a:t>
            </a:r>
            <a:r>
              <a:rPr lang="en-US" dirty="0" err="1" smtClean="0">
                <a:solidFill>
                  <a:schemeClr val="tx2">
                    <a:lumMod val="50000"/>
                  </a:schemeClr>
                </a:solidFill>
              </a:rPr>
              <a:t>Ivette</a:t>
            </a:r>
            <a:r>
              <a:rPr lang="en-US" dirty="0" smtClean="0">
                <a:solidFill>
                  <a:schemeClr val="tx2">
                    <a:lumMod val="50000"/>
                  </a:schemeClr>
                </a:solidFill>
              </a:rPr>
              <a:t> Doss  2013</a:t>
            </a:r>
            <a:endParaRPr lang="en-US" dirty="0">
              <a:solidFill>
                <a:schemeClr val="tx2">
                  <a:lumMod val="50000"/>
                </a:schemeClr>
              </a:solidFill>
            </a:endParaRPr>
          </a:p>
        </p:txBody>
      </p:sp>
      <p:sp>
        <p:nvSpPr>
          <p:cNvPr id="4" name="Slide Number Placeholder 3"/>
          <p:cNvSpPr>
            <a:spLocks noGrp="1"/>
          </p:cNvSpPr>
          <p:nvPr>
            <p:ph type="sldNum" sz="quarter" idx="12"/>
          </p:nvPr>
        </p:nvSpPr>
        <p:spPr>
          <a:xfrm>
            <a:off x="7467600" y="152400"/>
            <a:ext cx="1332156" cy="365125"/>
          </a:xfrm>
        </p:spPr>
        <p:txBody>
          <a:bodyPr/>
          <a:lstStyle/>
          <a:p>
            <a:fld id="{B6F15528-21DE-4FAA-801E-634DDDAF4B2B}" type="slidenum">
              <a:rPr lang="en-US" smtClean="0"/>
              <a:pPr/>
              <a:t>9</a:t>
            </a:fld>
            <a:endParaRPr lang="en-US" dirty="0"/>
          </a:p>
        </p:txBody>
      </p:sp>
      <p:pic>
        <p:nvPicPr>
          <p:cNvPr id="18434" name="Picture 2" descr="http://www.limit-point.com/products/phototiles/images/PhotoTilesHowToNameFil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143000"/>
            <a:ext cx="8401519" cy="472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665030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168</TotalTime>
  <Words>1418</Words>
  <Application>Microsoft Office PowerPoint</Application>
  <PresentationFormat>On-screen Show (4:3)</PresentationFormat>
  <Paragraphs>244</Paragraphs>
  <Slides>36</Slides>
  <Notes>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Austin</vt:lpstr>
      <vt:lpstr>Basics of WEB Design - Elements</vt:lpstr>
      <vt:lpstr>PowerPoint Presentation</vt:lpstr>
      <vt:lpstr>Mobile UI terminology</vt:lpstr>
      <vt:lpstr>Grid</vt:lpstr>
      <vt:lpstr>Content vs. Container</vt:lpstr>
      <vt:lpstr>PowerPoint Presentation</vt:lpstr>
      <vt:lpstr>PowerPoint Presentation</vt:lpstr>
      <vt:lpstr>Tile Images/Content</vt:lpstr>
      <vt:lpstr>Tile Images/Content</vt:lpstr>
      <vt:lpstr>Build Professional Dictionary</vt:lpstr>
      <vt:lpstr>Build Professional Language</vt:lpstr>
      <vt:lpstr>Build Professional Language</vt:lpstr>
      <vt:lpstr>Build Professional Language</vt:lpstr>
      <vt:lpstr>PowerPoint Presentation</vt:lpstr>
      <vt:lpstr>PowerPoint Presentation</vt:lpstr>
      <vt:lpstr>PowerPoint Presentation</vt:lpstr>
      <vt:lpstr>PowerPoint Presentation</vt:lpstr>
      <vt:lpstr>Alternate Design</vt:lpstr>
      <vt:lpstr>PowerPoint Presentation</vt:lpstr>
      <vt:lpstr>Breadcrumbs</vt:lpstr>
      <vt:lpstr>PowerPoint Presentation</vt:lpstr>
      <vt:lpstr>PowerPoint Presentation</vt:lpstr>
      <vt:lpstr>PowerPoint Presentation</vt:lpstr>
      <vt:lpstr>PowerPoint Presentation</vt:lpstr>
      <vt:lpstr>“Call in Action”  button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Basics of WEB Design - Elements</dc:title>
  <dc:creator>Ivette Doss</dc:creator>
  <cp:lastModifiedBy>Ivette Doss</cp:lastModifiedBy>
  <cp:revision>42</cp:revision>
  <dcterms:created xsi:type="dcterms:W3CDTF">2006-08-16T00:00:00Z</dcterms:created>
  <dcterms:modified xsi:type="dcterms:W3CDTF">2013-05-17T23:28:32Z</dcterms:modified>
</cp:coreProperties>
</file>