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58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7329BD-F704-4A2C-9275-68C6846076E6}" type="datetimeFigureOut">
              <a:rPr lang="en-US" smtClean="0"/>
              <a:pPr/>
              <a:t>5/17/2013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4EAFE6-9BC4-446C-B8B6-9639D5E140AF}" type="slidenum">
              <a:rPr lang="en-US" smtClean="0"/>
              <a:pPr/>
              <a:t>‹#›</a:t>
            </a:fld>
            <a:endParaRPr lang="en-US"/>
          </a:p>
        </p:txBody>
      </p:sp>
    </p:spTree>
    <p:extLst>
      <p:ext uri="{BB962C8B-B14F-4D97-AF65-F5344CB8AC3E}">
        <p14:creationId xmlns:p14="http://schemas.microsoft.com/office/powerpoint/2010/main" xmlns="" val="1760715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3F6D68-0027-4067-935E-277B71B19EF8}" type="datetime1">
              <a:rPr lang="en-US" smtClean="0"/>
              <a:pPr/>
              <a:t>5/17/2013</a:t>
            </a:fld>
            <a:endParaRPr lang="en-US"/>
          </a:p>
        </p:txBody>
      </p:sp>
      <p:sp>
        <p:nvSpPr>
          <p:cNvPr id="5" name="Footer Placeholder 4"/>
          <p:cNvSpPr>
            <a:spLocks noGrp="1"/>
          </p:cNvSpPr>
          <p:nvPr>
            <p:ph type="ftr" sz="quarter" idx="11"/>
          </p:nvPr>
        </p:nvSpPr>
        <p:spPr/>
        <p:txBody>
          <a:bodyPr/>
          <a:lstStyle/>
          <a:p>
            <a:r>
              <a:rPr lang="en-US" smtClean="0"/>
              <a:t>Copyright Ivette Doss  2013</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6A3588-40E3-420E-98DD-BA5F5A4AA712}" type="datetime1">
              <a:rPr lang="en-US" smtClean="0"/>
              <a:pPr/>
              <a:t>5/17/2013</a:t>
            </a:fld>
            <a:endParaRPr lang="en-US"/>
          </a:p>
        </p:txBody>
      </p:sp>
      <p:sp>
        <p:nvSpPr>
          <p:cNvPr id="5" name="Footer Placeholder 4"/>
          <p:cNvSpPr>
            <a:spLocks noGrp="1"/>
          </p:cNvSpPr>
          <p:nvPr>
            <p:ph type="ftr" sz="quarter" idx="11"/>
          </p:nvPr>
        </p:nvSpPr>
        <p:spPr/>
        <p:txBody>
          <a:bodyPr/>
          <a:lstStyle/>
          <a:p>
            <a:r>
              <a:rPr lang="en-US" smtClean="0"/>
              <a:t>Copyright Ivette Doss  2013</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C06A24-F571-46A6-8815-D96763B2B984}" type="datetime1">
              <a:rPr lang="en-US" smtClean="0"/>
              <a:pPr/>
              <a:t>5/17/2013</a:t>
            </a:fld>
            <a:endParaRPr lang="en-US"/>
          </a:p>
        </p:txBody>
      </p:sp>
      <p:sp>
        <p:nvSpPr>
          <p:cNvPr id="5" name="Footer Placeholder 4"/>
          <p:cNvSpPr>
            <a:spLocks noGrp="1"/>
          </p:cNvSpPr>
          <p:nvPr>
            <p:ph type="ftr" sz="quarter" idx="11"/>
          </p:nvPr>
        </p:nvSpPr>
        <p:spPr/>
        <p:txBody>
          <a:bodyPr/>
          <a:lstStyle/>
          <a:p>
            <a:r>
              <a:rPr lang="en-US" smtClean="0"/>
              <a:t>Copyright Ivette Doss  2013</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7FA1B7-C933-4FAC-90EF-81436E9AB7C2}" type="datetime1">
              <a:rPr lang="en-US" smtClean="0"/>
              <a:pPr/>
              <a:t>5/17/2013</a:t>
            </a:fld>
            <a:endParaRPr lang="en-US"/>
          </a:p>
        </p:txBody>
      </p:sp>
      <p:sp>
        <p:nvSpPr>
          <p:cNvPr id="5" name="Footer Placeholder 4"/>
          <p:cNvSpPr>
            <a:spLocks noGrp="1"/>
          </p:cNvSpPr>
          <p:nvPr>
            <p:ph type="ftr" sz="quarter" idx="11"/>
          </p:nvPr>
        </p:nvSpPr>
        <p:spPr/>
        <p:txBody>
          <a:bodyPr/>
          <a:lstStyle/>
          <a:p>
            <a:r>
              <a:rPr lang="en-US" smtClean="0"/>
              <a:t>Copyright Ivette Doss  2013</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0FE763-2102-4997-B8F1-0C0F6066864F}" type="datetime1">
              <a:rPr lang="en-US" smtClean="0"/>
              <a:pPr/>
              <a:t>5/17/2013</a:t>
            </a:fld>
            <a:endParaRPr lang="en-US"/>
          </a:p>
        </p:txBody>
      </p:sp>
      <p:sp>
        <p:nvSpPr>
          <p:cNvPr id="5" name="Footer Placeholder 4"/>
          <p:cNvSpPr>
            <a:spLocks noGrp="1"/>
          </p:cNvSpPr>
          <p:nvPr>
            <p:ph type="ftr" sz="quarter" idx="11"/>
          </p:nvPr>
        </p:nvSpPr>
        <p:spPr/>
        <p:txBody>
          <a:bodyPr/>
          <a:lstStyle/>
          <a:p>
            <a:r>
              <a:rPr lang="en-US" smtClean="0"/>
              <a:t>Copyright Ivette Doss  2013</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93E16E3-2110-4D13-9027-15DEECAF7147}" type="datetime1">
              <a:rPr lang="en-US" smtClean="0"/>
              <a:pPr/>
              <a:t>5/17/2013</a:t>
            </a:fld>
            <a:endParaRPr lang="en-US"/>
          </a:p>
        </p:txBody>
      </p:sp>
      <p:sp>
        <p:nvSpPr>
          <p:cNvPr id="6" name="Footer Placeholder 5"/>
          <p:cNvSpPr>
            <a:spLocks noGrp="1"/>
          </p:cNvSpPr>
          <p:nvPr>
            <p:ph type="ftr" sz="quarter" idx="11"/>
          </p:nvPr>
        </p:nvSpPr>
        <p:spPr/>
        <p:txBody>
          <a:bodyPr/>
          <a:lstStyle/>
          <a:p>
            <a:r>
              <a:rPr lang="en-US" smtClean="0"/>
              <a:t>Copyright Ivette Doss  2013</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BED59E6-22DA-444A-B251-6838316840B3}" type="datetime1">
              <a:rPr lang="en-US" smtClean="0"/>
              <a:pPr/>
              <a:t>5/17/2013</a:t>
            </a:fld>
            <a:endParaRPr lang="en-US"/>
          </a:p>
        </p:txBody>
      </p:sp>
      <p:sp>
        <p:nvSpPr>
          <p:cNvPr id="8" name="Footer Placeholder 7"/>
          <p:cNvSpPr>
            <a:spLocks noGrp="1"/>
          </p:cNvSpPr>
          <p:nvPr>
            <p:ph type="ftr" sz="quarter" idx="11"/>
          </p:nvPr>
        </p:nvSpPr>
        <p:spPr/>
        <p:txBody>
          <a:bodyPr/>
          <a:lstStyle/>
          <a:p>
            <a:r>
              <a:rPr lang="en-US" smtClean="0"/>
              <a:t>Copyright Ivette Doss  2013</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C6A93C7-53A6-4CC1-A0EC-F9BEB8142BC4}" type="datetime1">
              <a:rPr lang="en-US" smtClean="0"/>
              <a:pPr/>
              <a:t>5/17/2013</a:t>
            </a:fld>
            <a:endParaRPr lang="en-US"/>
          </a:p>
        </p:txBody>
      </p:sp>
      <p:sp>
        <p:nvSpPr>
          <p:cNvPr id="4" name="Footer Placeholder 3"/>
          <p:cNvSpPr>
            <a:spLocks noGrp="1"/>
          </p:cNvSpPr>
          <p:nvPr>
            <p:ph type="ftr" sz="quarter" idx="11"/>
          </p:nvPr>
        </p:nvSpPr>
        <p:spPr/>
        <p:txBody>
          <a:bodyPr/>
          <a:lstStyle/>
          <a:p>
            <a:r>
              <a:rPr lang="en-US" smtClean="0"/>
              <a:t>Copyright Ivette Doss  2013</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621845-00D0-45C5-AA34-D65A4EB52E0B}" type="datetime1">
              <a:rPr lang="en-US" smtClean="0"/>
              <a:pPr/>
              <a:t>5/17/2013</a:t>
            </a:fld>
            <a:endParaRPr lang="en-US"/>
          </a:p>
        </p:txBody>
      </p:sp>
      <p:sp>
        <p:nvSpPr>
          <p:cNvPr id="3" name="Footer Placeholder 2"/>
          <p:cNvSpPr>
            <a:spLocks noGrp="1"/>
          </p:cNvSpPr>
          <p:nvPr>
            <p:ph type="ftr" sz="quarter" idx="11"/>
          </p:nvPr>
        </p:nvSpPr>
        <p:spPr/>
        <p:txBody>
          <a:bodyPr/>
          <a:lstStyle/>
          <a:p>
            <a:r>
              <a:rPr lang="en-US" smtClean="0"/>
              <a:t>Copyright Ivette Doss  2013</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D349D8-4A77-4F56-963E-32C6A7D368F2}" type="datetime1">
              <a:rPr lang="en-US" smtClean="0"/>
              <a:pPr/>
              <a:t>5/17/2013</a:t>
            </a:fld>
            <a:endParaRPr lang="en-US"/>
          </a:p>
        </p:txBody>
      </p:sp>
      <p:sp>
        <p:nvSpPr>
          <p:cNvPr id="6" name="Footer Placeholder 5"/>
          <p:cNvSpPr>
            <a:spLocks noGrp="1"/>
          </p:cNvSpPr>
          <p:nvPr>
            <p:ph type="ftr" sz="quarter" idx="11"/>
          </p:nvPr>
        </p:nvSpPr>
        <p:spPr/>
        <p:txBody>
          <a:bodyPr/>
          <a:lstStyle/>
          <a:p>
            <a:r>
              <a:rPr lang="en-US" smtClean="0"/>
              <a:t>Copyright Ivette Doss  2013</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B4D031-2562-4E56-A03A-15681125411B}" type="datetime1">
              <a:rPr lang="en-US" smtClean="0"/>
              <a:pPr/>
              <a:t>5/17/2013</a:t>
            </a:fld>
            <a:endParaRPr lang="en-US"/>
          </a:p>
        </p:txBody>
      </p:sp>
      <p:sp>
        <p:nvSpPr>
          <p:cNvPr id="6" name="Footer Placeholder 5"/>
          <p:cNvSpPr>
            <a:spLocks noGrp="1"/>
          </p:cNvSpPr>
          <p:nvPr>
            <p:ph type="ftr" sz="quarter" idx="11"/>
          </p:nvPr>
        </p:nvSpPr>
        <p:spPr/>
        <p:txBody>
          <a:bodyPr/>
          <a:lstStyle/>
          <a:p>
            <a:r>
              <a:rPr lang="en-US" smtClean="0"/>
              <a:t>Copyright Ivette Doss  2013</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1000" b="-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108DE1-E68F-419F-8B35-639C69E14C9C}" type="datetime1">
              <a:rPr lang="en-US" smtClean="0"/>
              <a:pPr/>
              <a:t>5/17/2013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Copyright Ivette Doss  2013</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772400" cy="1470025"/>
          </a:xfrm>
        </p:spPr>
        <p:txBody>
          <a:bodyPr/>
          <a:lstStyle/>
          <a:p>
            <a:r>
              <a:rPr lang="en-US" b="1" dirty="0" smtClean="0">
                <a:latin typeface="Arial" pitchFamily="34" charset="0"/>
                <a:cs typeface="Arial" pitchFamily="34" charset="0"/>
              </a:rPr>
              <a:t>Mobile Testing  - Bug Report</a:t>
            </a:r>
            <a:endParaRPr lang="en-US" b="1" dirty="0">
              <a:latin typeface="Arial" pitchFamily="34" charset="0"/>
              <a:cs typeface="Arial" pitchFamily="34" charset="0"/>
            </a:endParaRPr>
          </a:p>
        </p:txBody>
      </p:sp>
      <p:sp>
        <p:nvSpPr>
          <p:cNvPr id="3" name="Subtitle 2"/>
          <p:cNvSpPr>
            <a:spLocks noGrp="1"/>
          </p:cNvSpPr>
          <p:nvPr>
            <p:ph type="subTitle" idx="1"/>
          </p:nvPr>
        </p:nvSpPr>
        <p:spPr>
          <a:xfrm>
            <a:off x="1371600" y="1981200"/>
            <a:ext cx="6400800" cy="762000"/>
          </a:xfrm>
        </p:spPr>
        <p:txBody>
          <a:bodyPr/>
          <a:lstStyle/>
          <a:p>
            <a:r>
              <a:rPr lang="en-US" dirty="0" err="1" smtClean="0">
                <a:solidFill>
                  <a:schemeClr val="tx1"/>
                </a:solidFill>
              </a:rPr>
              <a:t>Portnov</a:t>
            </a:r>
            <a:r>
              <a:rPr lang="en-US" dirty="0" smtClean="0">
                <a:solidFill>
                  <a:schemeClr val="tx1"/>
                </a:solidFill>
              </a:rPr>
              <a:t> Computer School</a:t>
            </a:r>
            <a:endParaRPr lang="en-US" dirty="0">
              <a:solidFill>
                <a:schemeClr val="tx1"/>
              </a:solidFill>
            </a:endParaRPr>
          </a:p>
        </p:txBody>
      </p:sp>
      <p:sp>
        <p:nvSpPr>
          <p:cNvPr id="5" name="Footer Placeholder 4"/>
          <p:cNvSpPr>
            <a:spLocks noGrp="1"/>
          </p:cNvSpPr>
          <p:nvPr>
            <p:ph type="ftr" sz="quarter" idx="11"/>
          </p:nvPr>
        </p:nvSpPr>
        <p:spPr/>
        <p:txBody>
          <a:bodyPr/>
          <a:lstStyle/>
          <a:p>
            <a:r>
              <a:rPr lang="en-US" dirty="0" smtClean="0">
                <a:solidFill>
                  <a:schemeClr val="bg1">
                    <a:lumMod val="95000"/>
                  </a:schemeClr>
                </a:solidFill>
              </a:rPr>
              <a:t>Copyright </a:t>
            </a:r>
            <a:r>
              <a:rPr lang="en-US" dirty="0" err="1" smtClean="0">
                <a:solidFill>
                  <a:schemeClr val="bg1">
                    <a:lumMod val="95000"/>
                  </a:schemeClr>
                </a:solidFill>
              </a:rPr>
              <a:t>Ivette</a:t>
            </a:r>
            <a:r>
              <a:rPr lang="en-US" dirty="0" smtClean="0">
                <a:solidFill>
                  <a:schemeClr val="bg1">
                    <a:lumMod val="95000"/>
                  </a:schemeClr>
                </a:solidFill>
              </a:rPr>
              <a:t> Doss  2013</a:t>
            </a:r>
            <a:endParaRPr lang="en-US" dirty="0">
              <a:solidFill>
                <a:schemeClr val="bg1">
                  <a:lumMod val="95000"/>
                </a:scheme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chemeClr val="bg1">
                    <a:lumMod val="95000"/>
                  </a:schemeClr>
                </a:solidFill>
              </a:rPr>
              <a:pPr/>
              <a:t>1</a:t>
            </a:fld>
            <a:endParaRPr lang="en-US" dirty="0">
              <a:solidFill>
                <a:schemeClr val="bg1">
                  <a:lumMod val="95000"/>
                </a:schemeClr>
              </a:solidFill>
            </a:endParaRPr>
          </a:p>
        </p:txBody>
      </p:sp>
      <p:pic>
        <p:nvPicPr>
          <p:cNvPr id="1026" name="Picture 2" descr="http://www.mobileapptesting.com/wp-content/uploads/2011/04/Bug-Hunting-300x224.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86000" y="2590800"/>
            <a:ext cx="4694464" cy="35052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6289810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style>
          <a:lnRef idx="1">
            <a:schemeClr val="accent5"/>
          </a:lnRef>
          <a:fillRef idx="2">
            <a:schemeClr val="accent5"/>
          </a:fillRef>
          <a:effectRef idx="1">
            <a:schemeClr val="accent5"/>
          </a:effectRef>
          <a:fontRef idx="minor">
            <a:schemeClr val="dk1"/>
          </a:fontRef>
        </p:style>
        <p:txBody>
          <a:bodyPr>
            <a:normAutofit fontScale="55000" lnSpcReduction="20000"/>
          </a:bodyPr>
          <a:lstStyle/>
          <a:p>
            <a:r>
              <a:rPr lang="en-US" dirty="0"/>
              <a:t>You can find this information in the settings app on your device. Also be sure to include anything about the app, including:</a:t>
            </a:r>
          </a:p>
          <a:p>
            <a:r>
              <a:rPr lang="en-US" dirty="0"/>
              <a:t>* The version of the software you are testing (Project </a:t>
            </a:r>
            <a:r>
              <a:rPr lang="en-US" dirty="0" err="1"/>
              <a:t>Xena</a:t>
            </a:r>
            <a:r>
              <a:rPr lang="en-US" dirty="0"/>
              <a:t> 1.01 Build 24) Here are some device details to consider including when relevant:</a:t>
            </a:r>
          </a:p>
          <a:p>
            <a:r>
              <a:rPr lang="en-US" dirty="0"/>
              <a:t>* The date and time when you noticed the problem</a:t>
            </a:r>
          </a:p>
          <a:p>
            <a:r>
              <a:rPr lang="en-US" dirty="0"/>
              <a:t>* Wireless network type</a:t>
            </a:r>
          </a:p>
          <a:p>
            <a:r>
              <a:rPr lang="en-US" dirty="0"/>
              <a:t>* Low battery (can cause device to slow down)</a:t>
            </a:r>
          </a:p>
          <a:p>
            <a:r>
              <a:rPr lang="en-US" dirty="0"/>
              <a:t>* Movement and sensor interaction</a:t>
            </a:r>
          </a:p>
          <a:p>
            <a:r>
              <a:rPr lang="en-US" dirty="0"/>
              <a:t>* Using location services, such as GPS</a:t>
            </a:r>
          </a:p>
          <a:p>
            <a:r>
              <a:rPr lang="en-US" dirty="0"/>
              <a:t>* Other activity on the device: other apps running, interruptions by OS, communication, etc.</a:t>
            </a:r>
          </a:p>
          <a:p>
            <a:r>
              <a:rPr lang="en-US" dirty="0"/>
              <a:t>* Apps your app depends on, such as web browsers</a:t>
            </a:r>
          </a:p>
          <a:p>
            <a:r>
              <a:rPr lang="en-US" dirty="0"/>
              <a:t>* Device heat (can cause device to slow down)</a:t>
            </a:r>
          </a:p>
          <a:p>
            <a:endParaRPr lang="en-US" dirty="0"/>
          </a:p>
          <a:p>
            <a:r>
              <a:rPr lang="en-US" dirty="0"/>
              <a:t>Here are some environmental issues to include when relevant:</a:t>
            </a:r>
          </a:p>
          <a:p>
            <a:r>
              <a:rPr lang="en-US" dirty="0"/>
              <a:t>* Network connection strength, or if a transition between two networks occurred</a:t>
            </a:r>
          </a:p>
          <a:p>
            <a:r>
              <a:rPr lang="en-US" dirty="0"/>
              <a:t>* Light conditions and weather</a:t>
            </a:r>
          </a:p>
          <a:p>
            <a:r>
              <a:rPr lang="en-US" dirty="0"/>
              <a:t>* User movement and travel speed</a:t>
            </a:r>
          </a:p>
        </p:txBody>
      </p:sp>
      <p:sp>
        <p:nvSpPr>
          <p:cNvPr id="4" name="Footer Placeholder 3"/>
          <p:cNvSpPr>
            <a:spLocks noGrp="1"/>
          </p:cNvSpPr>
          <p:nvPr>
            <p:ph type="ftr" sz="quarter" idx="11"/>
          </p:nvPr>
        </p:nvSpPr>
        <p:spPr/>
        <p:txBody>
          <a:bodyPr/>
          <a:lstStyle/>
          <a:p>
            <a:r>
              <a:rPr lang="en-US" dirty="0" smtClean="0">
                <a:solidFill>
                  <a:schemeClr val="bg1">
                    <a:lumMod val="95000"/>
                  </a:schemeClr>
                </a:solidFill>
              </a:rPr>
              <a:t>Copyright </a:t>
            </a:r>
            <a:r>
              <a:rPr lang="en-US" dirty="0" err="1" smtClean="0">
                <a:solidFill>
                  <a:schemeClr val="bg1">
                    <a:lumMod val="95000"/>
                  </a:schemeClr>
                </a:solidFill>
              </a:rPr>
              <a:t>Ivette</a:t>
            </a:r>
            <a:r>
              <a:rPr lang="en-US" dirty="0" smtClean="0">
                <a:solidFill>
                  <a:schemeClr val="bg1">
                    <a:lumMod val="95000"/>
                  </a:schemeClr>
                </a:solidFill>
              </a:rPr>
              <a:t> Doss  2013</a:t>
            </a:r>
            <a:endParaRPr lang="en-US" dirty="0">
              <a:solidFill>
                <a:schemeClr val="bg1">
                  <a:lumMod val="95000"/>
                </a:scheme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schemeClr val="bg1">
                    <a:lumMod val="95000"/>
                  </a:schemeClr>
                </a:solidFill>
              </a:rPr>
              <a:pPr/>
              <a:t>10</a:t>
            </a:fld>
            <a:endParaRPr lang="en-US" dirty="0">
              <a:solidFill>
                <a:schemeClr val="bg1">
                  <a:lumMod val="95000"/>
                </a:schemeClr>
              </a:solidFill>
            </a:endParaRPr>
          </a:p>
        </p:txBody>
      </p:sp>
      <p:sp>
        <p:nvSpPr>
          <p:cNvPr id="6" name="Title 1"/>
          <p:cNvSpPr>
            <a:spLocks noGrp="1"/>
          </p:cNvSpPr>
          <p:nvPr>
            <p:ph type="title"/>
          </p:nvPr>
        </p:nvSpPr>
        <p:spPr>
          <a:xfrm>
            <a:off x="457200" y="274638"/>
            <a:ext cx="8229600" cy="715962"/>
          </a:xfrm>
        </p:spPr>
        <p:style>
          <a:lnRef idx="1">
            <a:schemeClr val="accent4"/>
          </a:lnRef>
          <a:fillRef idx="2">
            <a:schemeClr val="accent4"/>
          </a:fillRef>
          <a:effectRef idx="1">
            <a:schemeClr val="accent4"/>
          </a:effectRef>
          <a:fontRef idx="minor">
            <a:schemeClr val="dk1"/>
          </a:fontRef>
        </p:style>
        <p:txBody>
          <a:bodyPr>
            <a:normAutofit fontScale="90000"/>
          </a:bodyPr>
          <a:lstStyle/>
          <a:p>
            <a:r>
              <a:rPr lang="en-US" dirty="0" smtClean="0"/>
              <a:t/>
            </a:r>
            <a:br>
              <a:rPr lang="en-US" dirty="0" smtClean="0"/>
            </a:br>
            <a:r>
              <a:rPr lang="en-US" dirty="0" smtClean="0"/>
              <a:t>Device </a:t>
            </a:r>
            <a:r>
              <a:rPr lang="en-US" dirty="0"/>
              <a:t>and Environment Details</a:t>
            </a:r>
            <a:br>
              <a:rPr lang="en-US" dirty="0"/>
            </a:br>
            <a:endParaRPr lang="en-US" dirty="0"/>
          </a:p>
        </p:txBody>
      </p:sp>
    </p:spTree>
    <p:extLst>
      <p:ext uri="{BB962C8B-B14F-4D97-AF65-F5344CB8AC3E}">
        <p14:creationId xmlns:p14="http://schemas.microsoft.com/office/powerpoint/2010/main" xmlns="" val="23868266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style>
          <a:lnRef idx="1">
            <a:schemeClr val="accent4"/>
          </a:lnRef>
          <a:fillRef idx="2">
            <a:schemeClr val="accent4"/>
          </a:fillRef>
          <a:effectRef idx="1">
            <a:schemeClr val="accent4"/>
          </a:effectRef>
          <a:fontRef idx="minor">
            <a:schemeClr val="dk1"/>
          </a:fontRef>
        </p:style>
        <p:txBody>
          <a:bodyPr>
            <a:normAutofit fontScale="90000"/>
          </a:bodyPr>
          <a:lstStyle/>
          <a:p>
            <a:r>
              <a:rPr lang="en-US" dirty="0" smtClean="0"/>
              <a:t/>
            </a:r>
            <a:br>
              <a:rPr lang="en-US" dirty="0" smtClean="0"/>
            </a:br>
            <a:r>
              <a:rPr lang="en-US" dirty="0" smtClean="0"/>
              <a:t>Supplementary </a:t>
            </a:r>
            <a:r>
              <a:rPr lang="en-US" dirty="0"/>
              <a:t>Information</a:t>
            </a:r>
            <a:br>
              <a:rPr lang="en-US" dirty="0"/>
            </a:br>
            <a:endParaRPr lang="en-US" dirty="0"/>
          </a:p>
        </p:txBody>
      </p:sp>
      <p:sp>
        <p:nvSpPr>
          <p:cNvPr id="3" name="Content Placeholder 2"/>
          <p:cNvSpPr>
            <a:spLocks noGrp="1"/>
          </p:cNvSpPr>
          <p:nvPr>
            <p:ph idx="1"/>
          </p:nvPr>
        </p:nvSpPr>
        <p:spPr>
          <a:xfrm>
            <a:off x="457200" y="1371600"/>
            <a:ext cx="8229600" cy="4754563"/>
          </a:xfrm>
        </p:spPr>
        <p:style>
          <a:lnRef idx="1">
            <a:schemeClr val="accent5"/>
          </a:lnRef>
          <a:fillRef idx="2">
            <a:schemeClr val="accent5"/>
          </a:fillRef>
          <a:effectRef idx="1">
            <a:schemeClr val="accent5"/>
          </a:effectRef>
          <a:fontRef idx="minor">
            <a:schemeClr val="dk1"/>
          </a:fontRef>
        </p:style>
        <p:txBody>
          <a:bodyPr>
            <a:normAutofit fontScale="77500" lnSpcReduction="20000"/>
          </a:bodyPr>
          <a:lstStyle/>
          <a:p>
            <a:endParaRPr lang="en-US" dirty="0"/>
          </a:p>
          <a:p>
            <a:r>
              <a:rPr lang="en-US" dirty="0"/>
              <a:t>The old saying that a picture says a thousand words holds true for bug reports. </a:t>
            </a:r>
            <a:endParaRPr lang="en-US" dirty="0" smtClean="0"/>
          </a:p>
          <a:p>
            <a:r>
              <a:rPr lang="en-US" dirty="0" smtClean="0"/>
              <a:t>I </a:t>
            </a:r>
            <a:r>
              <a:rPr lang="en-US" dirty="0"/>
              <a:t>may have a poor bug report, but an image or video capture demonstrating the problem may save the </a:t>
            </a:r>
            <a:r>
              <a:rPr lang="en-US" dirty="0" smtClean="0"/>
              <a:t>day.</a:t>
            </a:r>
          </a:p>
          <a:p>
            <a:r>
              <a:rPr lang="en-US" dirty="0" smtClean="0"/>
              <a:t>What </a:t>
            </a:r>
            <a:r>
              <a:rPr lang="en-US" dirty="0"/>
              <a:t>I was unable to describe well I may be able to demonstrate perfectly. One of the most difficult pieces of supplementary information for beginners to gather are stack traces. </a:t>
            </a:r>
            <a:endParaRPr lang="en-US" dirty="0" smtClean="0"/>
          </a:p>
          <a:p>
            <a:r>
              <a:rPr lang="en-US" dirty="0" smtClean="0"/>
              <a:t>Stack </a:t>
            </a:r>
            <a:r>
              <a:rPr lang="en-US" dirty="0"/>
              <a:t>traces are complex error messages that are often suppressed from the user interface. You see a friendly message: “Oops, sorry, an error occurred” but in the background, more specific information is recorded and stored. </a:t>
            </a:r>
          </a:p>
        </p:txBody>
      </p:sp>
      <p:sp>
        <p:nvSpPr>
          <p:cNvPr id="4" name="Footer Placeholder 3"/>
          <p:cNvSpPr>
            <a:spLocks noGrp="1"/>
          </p:cNvSpPr>
          <p:nvPr>
            <p:ph type="ftr" sz="quarter" idx="11"/>
          </p:nvPr>
        </p:nvSpPr>
        <p:spPr/>
        <p:txBody>
          <a:bodyPr/>
          <a:lstStyle/>
          <a:p>
            <a:r>
              <a:rPr lang="en-US" dirty="0" smtClean="0">
                <a:solidFill>
                  <a:schemeClr val="bg1">
                    <a:lumMod val="95000"/>
                  </a:schemeClr>
                </a:solidFill>
              </a:rPr>
              <a:t>Copyright </a:t>
            </a:r>
            <a:r>
              <a:rPr lang="en-US" dirty="0" err="1" smtClean="0">
                <a:solidFill>
                  <a:schemeClr val="bg1">
                    <a:lumMod val="95000"/>
                  </a:schemeClr>
                </a:solidFill>
              </a:rPr>
              <a:t>Ivette</a:t>
            </a:r>
            <a:r>
              <a:rPr lang="en-US" dirty="0" smtClean="0">
                <a:solidFill>
                  <a:schemeClr val="bg1">
                    <a:lumMod val="95000"/>
                  </a:schemeClr>
                </a:solidFill>
              </a:rPr>
              <a:t> Doss  2013</a:t>
            </a:r>
            <a:endParaRPr lang="en-US" dirty="0">
              <a:solidFill>
                <a:schemeClr val="bg1">
                  <a:lumMod val="95000"/>
                </a:scheme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schemeClr val="bg1">
                    <a:lumMod val="95000"/>
                  </a:schemeClr>
                </a:solidFill>
              </a:rPr>
              <a:pPr/>
              <a:t>11</a:t>
            </a:fld>
            <a:endParaRPr lang="en-US" dirty="0">
              <a:solidFill>
                <a:schemeClr val="bg1">
                  <a:lumMod val="95000"/>
                </a:schemeClr>
              </a:solidFill>
            </a:endParaRPr>
          </a:p>
        </p:txBody>
      </p:sp>
    </p:spTree>
    <p:extLst>
      <p:ext uri="{BB962C8B-B14F-4D97-AF65-F5344CB8AC3E}">
        <p14:creationId xmlns:p14="http://schemas.microsoft.com/office/powerpoint/2010/main" xmlns="" val="42641287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style>
          <a:lnRef idx="1">
            <a:schemeClr val="accent4"/>
          </a:lnRef>
          <a:fillRef idx="2">
            <a:schemeClr val="accent4"/>
          </a:fillRef>
          <a:effectRef idx="1">
            <a:schemeClr val="accent4"/>
          </a:effectRef>
          <a:fontRef idx="minor">
            <a:schemeClr val="dk1"/>
          </a:fontRef>
        </p:style>
        <p:txBody>
          <a:bodyPr/>
          <a:lstStyle/>
          <a:p>
            <a:r>
              <a:rPr lang="en-US" b="1" dirty="0" smtClean="0">
                <a:latin typeface="Arial" pitchFamily="34" charset="0"/>
                <a:cs typeface="Arial" pitchFamily="34" charset="0"/>
              </a:rPr>
              <a:t>Golden Bug Report Rules:</a:t>
            </a:r>
            <a:endParaRPr lang="en-US" b="1" dirty="0">
              <a:latin typeface="Arial" pitchFamily="34" charset="0"/>
              <a:cs typeface="Arial" pitchFamily="34" charset="0"/>
            </a:endParaRPr>
          </a:p>
        </p:txBody>
      </p:sp>
      <p:sp>
        <p:nvSpPr>
          <p:cNvPr id="3" name="Content Placeholder 2"/>
          <p:cNvSpPr>
            <a:spLocks noGrp="1"/>
          </p:cNvSpPr>
          <p:nvPr>
            <p:ph idx="1"/>
          </p:nvPr>
        </p:nvSpPr>
        <p:spPr>
          <a:xfrm>
            <a:off x="457200" y="1371600"/>
            <a:ext cx="8229600" cy="4953000"/>
          </a:xfrm>
        </p:spPr>
        <p:style>
          <a:lnRef idx="1">
            <a:schemeClr val="accent5"/>
          </a:lnRef>
          <a:fillRef idx="2">
            <a:schemeClr val="accent5"/>
          </a:fillRef>
          <a:effectRef idx="1">
            <a:schemeClr val="accent5"/>
          </a:effectRef>
          <a:fontRef idx="minor">
            <a:schemeClr val="dk1"/>
          </a:fontRef>
        </p:style>
        <p:txBody>
          <a:bodyPr>
            <a:normAutofit fontScale="92500"/>
          </a:bodyPr>
          <a:lstStyle/>
          <a:p>
            <a:r>
              <a:rPr lang="en-US" dirty="0" smtClean="0"/>
              <a:t>1. One Issue at the time</a:t>
            </a:r>
          </a:p>
          <a:p>
            <a:r>
              <a:rPr lang="en-US" dirty="0" smtClean="0"/>
              <a:t>2</a:t>
            </a:r>
            <a:r>
              <a:rPr lang="en-US" dirty="0"/>
              <a:t>. Determine if it is </a:t>
            </a:r>
            <a:r>
              <a:rPr lang="en-US" dirty="0" smtClean="0"/>
              <a:t>Reproducible: try to repeat the steps at least 3 times: type of bugs – bad code, bad data</a:t>
            </a:r>
            <a:r>
              <a:rPr lang="en-US" dirty="0"/>
              <a:t>, degrade, </a:t>
            </a:r>
            <a:r>
              <a:rPr lang="en-US" dirty="0" smtClean="0"/>
              <a:t>intermittent…</a:t>
            </a:r>
          </a:p>
          <a:p>
            <a:r>
              <a:rPr lang="en-US" dirty="0" smtClean="0"/>
              <a:t>3. Collect logs and screenshots </a:t>
            </a:r>
          </a:p>
          <a:p>
            <a:r>
              <a:rPr lang="en-US" dirty="0"/>
              <a:t>4. Clear Title and </a:t>
            </a:r>
            <a:r>
              <a:rPr lang="en-US" dirty="0" smtClean="0"/>
              <a:t>Description</a:t>
            </a:r>
          </a:p>
          <a:p>
            <a:r>
              <a:rPr lang="en-US" dirty="0" smtClean="0"/>
              <a:t>5</a:t>
            </a:r>
            <a:r>
              <a:rPr lang="en-US" dirty="0"/>
              <a:t>. Exact Steps to </a:t>
            </a:r>
            <a:r>
              <a:rPr lang="en-US" dirty="0" smtClean="0"/>
              <a:t>Reproduce</a:t>
            </a:r>
          </a:p>
          <a:p>
            <a:r>
              <a:rPr lang="en-US" dirty="0" smtClean="0"/>
              <a:t>6. Device and Environment Details</a:t>
            </a:r>
          </a:p>
          <a:p>
            <a:r>
              <a:rPr lang="en-US" dirty="0" smtClean="0"/>
              <a:t>7. Supplementary Details: Screenshots and Logs</a:t>
            </a:r>
            <a:endParaRPr lang="en-US" dirty="0"/>
          </a:p>
        </p:txBody>
      </p:sp>
      <p:sp>
        <p:nvSpPr>
          <p:cNvPr id="4" name="Footer Placeholder 3"/>
          <p:cNvSpPr>
            <a:spLocks noGrp="1"/>
          </p:cNvSpPr>
          <p:nvPr>
            <p:ph type="ftr" sz="quarter" idx="11"/>
          </p:nvPr>
        </p:nvSpPr>
        <p:spPr/>
        <p:txBody>
          <a:bodyPr/>
          <a:lstStyle/>
          <a:p>
            <a:r>
              <a:rPr lang="en-US" dirty="0" smtClean="0">
                <a:solidFill>
                  <a:schemeClr val="bg1">
                    <a:lumMod val="95000"/>
                  </a:schemeClr>
                </a:solidFill>
              </a:rPr>
              <a:t>Copyright </a:t>
            </a:r>
            <a:r>
              <a:rPr lang="en-US" dirty="0" err="1" smtClean="0">
                <a:solidFill>
                  <a:schemeClr val="bg1">
                    <a:lumMod val="95000"/>
                  </a:schemeClr>
                </a:solidFill>
              </a:rPr>
              <a:t>Ivette</a:t>
            </a:r>
            <a:r>
              <a:rPr lang="en-US" dirty="0" smtClean="0">
                <a:solidFill>
                  <a:schemeClr val="bg1">
                    <a:lumMod val="95000"/>
                  </a:schemeClr>
                </a:solidFill>
              </a:rPr>
              <a:t> Doss  2013</a:t>
            </a:r>
            <a:endParaRPr lang="en-US" dirty="0">
              <a:solidFill>
                <a:schemeClr val="bg1">
                  <a:lumMod val="95000"/>
                </a:scheme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schemeClr val="bg1">
                    <a:lumMod val="95000"/>
                  </a:schemeClr>
                </a:solidFill>
              </a:rPr>
              <a:pPr/>
              <a:t>12</a:t>
            </a:fld>
            <a:endParaRPr lang="en-US" dirty="0">
              <a:solidFill>
                <a:schemeClr val="bg1">
                  <a:lumMod val="95000"/>
                </a:schemeClr>
              </a:solidFill>
            </a:endParaRPr>
          </a:p>
        </p:txBody>
      </p:sp>
    </p:spTree>
    <p:extLst>
      <p:ext uri="{BB962C8B-B14F-4D97-AF65-F5344CB8AC3E}">
        <p14:creationId xmlns:p14="http://schemas.microsoft.com/office/powerpoint/2010/main" xmlns="" val="2449890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style>
          <a:lnRef idx="1">
            <a:schemeClr val="accent4"/>
          </a:lnRef>
          <a:fillRef idx="2">
            <a:schemeClr val="accent4"/>
          </a:fillRef>
          <a:effectRef idx="1">
            <a:schemeClr val="accent4"/>
          </a:effectRef>
          <a:fontRef idx="minor">
            <a:schemeClr val="dk1"/>
          </a:fontRef>
        </p:style>
        <p:txBody>
          <a:bodyPr/>
          <a:lstStyle/>
          <a:p>
            <a:r>
              <a:rPr lang="en-US" b="1" dirty="0" smtClean="0">
                <a:latin typeface="Arial" pitchFamily="34" charset="0"/>
                <a:cs typeface="Arial" pitchFamily="34" charset="0"/>
              </a:rPr>
              <a:t>Golden Bug Report Rules:</a:t>
            </a:r>
            <a:endParaRPr lang="en-US" b="1" dirty="0">
              <a:latin typeface="Arial" pitchFamily="34" charset="0"/>
              <a:cs typeface="Arial" pitchFamily="34" charset="0"/>
            </a:endParaRPr>
          </a:p>
        </p:txBody>
      </p:sp>
      <p:sp>
        <p:nvSpPr>
          <p:cNvPr id="3" name="Content Placeholder 2"/>
          <p:cNvSpPr>
            <a:spLocks noGrp="1"/>
          </p:cNvSpPr>
          <p:nvPr>
            <p:ph idx="1"/>
          </p:nvPr>
        </p:nvSpPr>
        <p:spPr>
          <a:xfrm>
            <a:off x="457200" y="1371600"/>
            <a:ext cx="8229600" cy="4953000"/>
          </a:xfrm>
        </p:spPr>
        <p:style>
          <a:lnRef idx="1">
            <a:schemeClr val="accent5"/>
          </a:lnRef>
          <a:fillRef idx="2">
            <a:schemeClr val="accent5"/>
          </a:fillRef>
          <a:effectRef idx="1">
            <a:schemeClr val="accent5"/>
          </a:effectRef>
          <a:fontRef idx="minor">
            <a:schemeClr val="dk1"/>
          </a:fontRef>
        </p:style>
        <p:txBody>
          <a:bodyPr>
            <a:normAutofit/>
          </a:bodyPr>
          <a:lstStyle/>
          <a:p>
            <a:r>
              <a:rPr lang="en-US" dirty="0" smtClean="0"/>
              <a:t>1. One Issue at the time</a:t>
            </a:r>
          </a:p>
          <a:p>
            <a:r>
              <a:rPr lang="en-US" dirty="0" smtClean="0"/>
              <a:t>2</a:t>
            </a:r>
            <a:r>
              <a:rPr lang="en-US" dirty="0"/>
              <a:t>. Determine if it is </a:t>
            </a:r>
            <a:r>
              <a:rPr lang="en-US" dirty="0" smtClean="0"/>
              <a:t>Reproducible: try to repeat the steps at least 3 times: type of bugs – bad code, bad data</a:t>
            </a:r>
            <a:r>
              <a:rPr lang="en-US" dirty="0"/>
              <a:t>, degrade, </a:t>
            </a:r>
            <a:r>
              <a:rPr lang="en-US" dirty="0" smtClean="0"/>
              <a:t>intermittent…</a:t>
            </a:r>
          </a:p>
          <a:p>
            <a:r>
              <a:rPr lang="en-US" dirty="0" smtClean="0"/>
              <a:t>3. Collect logs and screenshots </a:t>
            </a:r>
          </a:p>
          <a:p>
            <a:r>
              <a:rPr lang="en-US" dirty="0"/>
              <a:t>4. Clear Title and </a:t>
            </a:r>
            <a:r>
              <a:rPr lang="en-US" dirty="0" smtClean="0"/>
              <a:t>Description</a:t>
            </a:r>
          </a:p>
          <a:p>
            <a:r>
              <a:rPr lang="en-US" dirty="0" smtClean="0"/>
              <a:t>5</a:t>
            </a:r>
            <a:r>
              <a:rPr lang="en-US" dirty="0"/>
              <a:t>. Exact Steps to </a:t>
            </a:r>
            <a:r>
              <a:rPr lang="en-US" dirty="0" smtClean="0"/>
              <a:t>Reproduce</a:t>
            </a:r>
          </a:p>
          <a:p>
            <a:r>
              <a:rPr lang="en-US" dirty="0" smtClean="0"/>
              <a:t>6. Device and </a:t>
            </a:r>
            <a:r>
              <a:rPr lang="en-US" smtClean="0"/>
              <a:t>Environment </a:t>
            </a:r>
            <a:r>
              <a:rPr lang="en-US" smtClean="0"/>
              <a:t>Details</a:t>
            </a:r>
            <a:endParaRPr lang="en-US" dirty="0" smtClean="0"/>
          </a:p>
        </p:txBody>
      </p:sp>
      <p:sp>
        <p:nvSpPr>
          <p:cNvPr id="4" name="Footer Placeholder 3"/>
          <p:cNvSpPr>
            <a:spLocks noGrp="1"/>
          </p:cNvSpPr>
          <p:nvPr>
            <p:ph type="ftr" sz="quarter" idx="11"/>
          </p:nvPr>
        </p:nvSpPr>
        <p:spPr/>
        <p:txBody>
          <a:bodyPr/>
          <a:lstStyle/>
          <a:p>
            <a:r>
              <a:rPr lang="en-US" dirty="0" smtClean="0">
                <a:solidFill>
                  <a:schemeClr val="bg1">
                    <a:lumMod val="95000"/>
                  </a:schemeClr>
                </a:solidFill>
              </a:rPr>
              <a:t>Copyright </a:t>
            </a:r>
            <a:r>
              <a:rPr lang="en-US" dirty="0" err="1" smtClean="0">
                <a:solidFill>
                  <a:schemeClr val="bg1">
                    <a:lumMod val="95000"/>
                  </a:schemeClr>
                </a:solidFill>
              </a:rPr>
              <a:t>Ivette</a:t>
            </a:r>
            <a:r>
              <a:rPr lang="en-US" dirty="0" smtClean="0">
                <a:solidFill>
                  <a:schemeClr val="bg1">
                    <a:lumMod val="95000"/>
                  </a:schemeClr>
                </a:solidFill>
              </a:rPr>
              <a:t> Doss  2013</a:t>
            </a:r>
            <a:endParaRPr lang="en-US" dirty="0">
              <a:solidFill>
                <a:schemeClr val="bg1">
                  <a:lumMod val="95000"/>
                </a:scheme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schemeClr val="bg1">
                    <a:lumMod val="95000"/>
                  </a:schemeClr>
                </a:solidFill>
              </a:rPr>
              <a:pPr/>
              <a:t>2</a:t>
            </a:fld>
            <a:endParaRPr lang="en-US" dirty="0">
              <a:solidFill>
                <a:schemeClr val="bg1">
                  <a:lumMod val="95000"/>
                </a:schemeClr>
              </a:solidFill>
            </a:endParaRPr>
          </a:p>
        </p:txBody>
      </p:sp>
    </p:spTree>
    <p:extLst>
      <p:ext uri="{BB962C8B-B14F-4D97-AF65-F5344CB8AC3E}">
        <p14:creationId xmlns:p14="http://schemas.microsoft.com/office/powerpoint/2010/main" xmlns="" val="3484144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normAutofit fontScale="90000"/>
          </a:bodyPr>
          <a:lstStyle/>
          <a:p>
            <a:r>
              <a:rPr lang="en-US" b="1" dirty="0" smtClean="0">
                <a:latin typeface="Arial" pitchFamily="34" charset="0"/>
                <a:cs typeface="Arial" pitchFamily="34" charset="0"/>
              </a:rPr>
              <a:t>The bugs that not reproducible immediately</a:t>
            </a:r>
            <a:endParaRPr lang="en-US" b="1" dirty="0">
              <a:latin typeface="Arial" pitchFamily="34" charset="0"/>
              <a:cs typeface="Arial" pitchFamily="34" charset="0"/>
            </a:endParaRPr>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r>
              <a:rPr lang="en-US" dirty="0" smtClean="0"/>
              <a:t>Some bugs may </a:t>
            </a:r>
            <a:r>
              <a:rPr lang="en-US" dirty="0"/>
              <a:t>occur once out of three attempts. </a:t>
            </a:r>
            <a:r>
              <a:rPr lang="en-US" dirty="0" smtClean="0"/>
              <a:t>If you try </a:t>
            </a:r>
            <a:r>
              <a:rPr lang="en-US" dirty="0"/>
              <a:t>to repeat it more times, and I may only be able to repeat it five times out of ten, or thirteen times out of twenty attempts. </a:t>
            </a:r>
          </a:p>
          <a:p>
            <a:r>
              <a:rPr lang="en-US" dirty="0" smtClean="0"/>
              <a:t>Then add </a:t>
            </a:r>
            <a:r>
              <a:rPr lang="en-US" dirty="0"/>
              <a:t>the word “Intermittent” to the bug title and include those metrics. </a:t>
            </a:r>
            <a:endParaRPr lang="en-US" dirty="0" smtClean="0"/>
          </a:p>
          <a:p>
            <a:r>
              <a:rPr lang="en-US" dirty="0" smtClean="0"/>
              <a:t>That </a:t>
            </a:r>
            <a:r>
              <a:rPr lang="en-US" dirty="0"/>
              <a:t>just means that the programmer will have to try to repeat it a few times rather than once to be able to repeat the conditions and start fixing the bug.</a:t>
            </a:r>
          </a:p>
        </p:txBody>
      </p:sp>
      <p:sp>
        <p:nvSpPr>
          <p:cNvPr id="4" name="Footer Placeholder 3"/>
          <p:cNvSpPr>
            <a:spLocks noGrp="1"/>
          </p:cNvSpPr>
          <p:nvPr>
            <p:ph type="ftr" sz="quarter" idx="11"/>
          </p:nvPr>
        </p:nvSpPr>
        <p:spPr/>
        <p:txBody>
          <a:bodyPr/>
          <a:lstStyle/>
          <a:p>
            <a:r>
              <a:rPr lang="en-US" dirty="0" smtClean="0">
                <a:solidFill>
                  <a:schemeClr val="bg1">
                    <a:lumMod val="95000"/>
                  </a:schemeClr>
                </a:solidFill>
              </a:rPr>
              <a:t>Copyright </a:t>
            </a:r>
            <a:r>
              <a:rPr lang="en-US" dirty="0" err="1" smtClean="0">
                <a:solidFill>
                  <a:schemeClr val="bg1">
                    <a:lumMod val="95000"/>
                  </a:schemeClr>
                </a:solidFill>
              </a:rPr>
              <a:t>Ivette</a:t>
            </a:r>
            <a:r>
              <a:rPr lang="en-US" dirty="0" smtClean="0">
                <a:solidFill>
                  <a:schemeClr val="bg1">
                    <a:lumMod val="95000"/>
                  </a:schemeClr>
                </a:solidFill>
              </a:rPr>
              <a:t> Doss  2013</a:t>
            </a:r>
            <a:endParaRPr lang="en-US" dirty="0">
              <a:solidFill>
                <a:schemeClr val="bg1">
                  <a:lumMod val="95000"/>
                </a:scheme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schemeClr val="bg1">
                    <a:lumMod val="95000"/>
                  </a:schemeClr>
                </a:solidFill>
              </a:rPr>
              <a:pPr/>
              <a:t>3</a:t>
            </a:fld>
            <a:endParaRPr lang="en-US" dirty="0">
              <a:solidFill>
                <a:schemeClr val="bg1">
                  <a:lumMod val="95000"/>
                </a:schemeClr>
              </a:solidFill>
            </a:endParaRPr>
          </a:p>
        </p:txBody>
      </p:sp>
    </p:spTree>
    <p:extLst>
      <p:ext uri="{BB962C8B-B14F-4D97-AF65-F5344CB8AC3E}">
        <p14:creationId xmlns:p14="http://schemas.microsoft.com/office/powerpoint/2010/main" xmlns="" val="2643681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style>
          <a:lnRef idx="1">
            <a:schemeClr val="accent4"/>
          </a:lnRef>
          <a:fillRef idx="2">
            <a:schemeClr val="accent4"/>
          </a:fillRef>
          <a:effectRef idx="1">
            <a:schemeClr val="accent4"/>
          </a:effectRef>
          <a:fontRef idx="minor">
            <a:schemeClr val="dk1"/>
          </a:fontRef>
        </p:style>
        <p:txBody>
          <a:bodyPr/>
          <a:lstStyle/>
          <a:p>
            <a:r>
              <a:rPr lang="en-US" dirty="0" smtClean="0">
                <a:latin typeface="Arial" pitchFamily="34" charset="0"/>
                <a:cs typeface="Arial" pitchFamily="34" charset="0"/>
              </a:rPr>
              <a:t>Title and Description</a:t>
            </a:r>
            <a:endParaRPr lang="en-US" dirty="0">
              <a:latin typeface="Arial" pitchFamily="34" charset="0"/>
              <a:cs typeface="Arial" pitchFamily="34" charset="0"/>
            </a:endParaRPr>
          </a:p>
        </p:txBody>
      </p:sp>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fontScale="92500"/>
          </a:bodyPr>
          <a:lstStyle/>
          <a:p>
            <a:r>
              <a:rPr lang="en-US" dirty="0" smtClean="0"/>
              <a:t>Brief </a:t>
            </a:r>
            <a:r>
              <a:rPr lang="en-US" dirty="0"/>
              <a:t>description, usually based around a task or fulfilling a goal to put context around the bug. </a:t>
            </a:r>
            <a:endParaRPr lang="en-US" dirty="0" smtClean="0"/>
          </a:p>
          <a:p>
            <a:r>
              <a:rPr lang="en-US" dirty="0" smtClean="0"/>
              <a:t>That </a:t>
            </a:r>
            <a:r>
              <a:rPr lang="en-US" dirty="0"/>
              <a:t>helps the programmers figure out why they should fix the bug, and what sort of priority it should have. </a:t>
            </a:r>
            <a:endParaRPr lang="en-US" dirty="0" smtClean="0"/>
          </a:p>
          <a:p>
            <a:r>
              <a:rPr lang="en-US" dirty="0" smtClean="0"/>
              <a:t>Here </a:t>
            </a:r>
            <a:r>
              <a:rPr lang="en-US" dirty="0"/>
              <a:t>is an example: “While walking between </a:t>
            </a:r>
            <a:r>
              <a:rPr lang="en-US" dirty="0" smtClean="0"/>
              <a:t>Wi-Fi </a:t>
            </a:r>
            <a:r>
              <a:rPr lang="en-US" dirty="0"/>
              <a:t>connections, I tried to submit a purchase, but the app crashed. This seems to happen when the </a:t>
            </a:r>
            <a:r>
              <a:rPr lang="en-US" dirty="0" smtClean="0"/>
              <a:t>Wi-Fi </a:t>
            </a:r>
            <a:r>
              <a:rPr lang="en-US" dirty="0"/>
              <a:t>signal is weak.”</a:t>
            </a:r>
          </a:p>
        </p:txBody>
      </p:sp>
      <p:sp>
        <p:nvSpPr>
          <p:cNvPr id="4" name="Footer Placeholder 3"/>
          <p:cNvSpPr>
            <a:spLocks noGrp="1"/>
          </p:cNvSpPr>
          <p:nvPr>
            <p:ph type="ftr" sz="quarter" idx="11"/>
          </p:nvPr>
        </p:nvSpPr>
        <p:spPr/>
        <p:txBody>
          <a:bodyPr/>
          <a:lstStyle/>
          <a:p>
            <a:r>
              <a:rPr lang="en-US" dirty="0" smtClean="0">
                <a:solidFill>
                  <a:schemeClr val="bg1">
                    <a:lumMod val="95000"/>
                  </a:schemeClr>
                </a:solidFill>
              </a:rPr>
              <a:t>Copyright </a:t>
            </a:r>
            <a:r>
              <a:rPr lang="en-US" dirty="0" err="1" smtClean="0">
                <a:solidFill>
                  <a:schemeClr val="bg1">
                    <a:lumMod val="95000"/>
                  </a:schemeClr>
                </a:solidFill>
              </a:rPr>
              <a:t>Ivette</a:t>
            </a:r>
            <a:r>
              <a:rPr lang="en-US" dirty="0" smtClean="0">
                <a:solidFill>
                  <a:schemeClr val="bg1">
                    <a:lumMod val="95000"/>
                  </a:schemeClr>
                </a:solidFill>
              </a:rPr>
              <a:t> Doss  2013</a:t>
            </a:r>
            <a:endParaRPr lang="en-US" dirty="0">
              <a:solidFill>
                <a:schemeClr val="bg1">
                  <a:lumMod val="95000"/>
                </a:scheme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schemeClr val="bg1">
                    <a:lumMod val="95000"/>
                  </a:schemeClr>
                </a:solidFill>
              </a:rPr>
              <a:pPr/>
              <a:t>4</a:t>
            </a:fld>
            <a:endParaRPr lang="en-US" dirty="0">
              <a:solidFill>
                <a:schemeClr val="bg1">
                  <a:lumMod val="95000"/>
                </a:schemeClr>
              </a:solidFill>
            </a:endParaRPr>
          </a:p>
        </p:txBody>
      </p:sp>
    </p:spTree>
    <p:extLst>
      <p:ext uri="{BB962C8B-B14F-4D97-AF65-F5344CB8AC3E}">
        <p14:creationId xmlns:p14="http://schemas.microsoft.com/office/powerpoint/2010/main" xmlns="" val="1379831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style>
          <a:lnRef idx="1">
            <a:schemeClr val="accent4"/>
          </a:lnRef>
          <a:fillRef idx="2">
            <a:schemeClr val="accent4"/>
          </a:fillRef>
          <a:effectRef idx="1">
            <a:schemeClr val="accent4"/>
          </a:effectRef>
          <a:fontRef idx="minor">
            <a:schemeClr val="dk1"/>
          </a:fontRef>
        </p:style>
        <p:txBody>
          <a:bodyPr/>
          <a:lstStyle/>
          <a:p>
            <a:r>
              <a:rPr lang="en-US" dirty="0"/>
              <a:t>Exact Steps to </a:t>
            </a:r>
            <a:r>
              <a:rPr lang="en-US" dirty="0" smtClean="0"/>
              <a:t>Reproduce 1</a:t>
            </a:r>
            <a:endParaRPr lang="en-US" dirty="0"/>
          </a:p>
        </p:txBody>
      </p:sp>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fontScale="92500"/>
          </a:bodyPr>
          <a:lstStyle/>
          <a:p>
            <a:r>
              <a:rPr lang="en-US" dirty="0"/>
              <a:t> Write down the steps, and practice it </a:t>
            </a:r>
            <a:r>
              <a:rPr lang="en-US" dirty="0" smtClean="0"/>
              <a:t>yourself.</a:t>
            </a:r>
          </a:p>
          <a:p>
            <a:r>
              <a:rPr lang="en-US" dirty="0" smtClean="0"/>
              <a:t>Also </a:t>
            </a:r>
            <a:r>
              <a:rPr lang="en-US" dirty="0"/>
              <a:t>explore to see if there are any extra steps that you can remove and still see the problem. If you eliminate one or two steps and it no longer occurs, be sure to also note that in the </a:t>
            </a:r>
            <a:r>
              <a:rPr lang="en-US" dirty="0" smtClean="0"/>
              <a:t>report.</a:t>
            </a:r>
          </a:p>
          <a:p>
            <a:r>
              <a:rPr lang="en-US" dirty="0" smtClean="0"/>
              <a:t>This </a:t>
            </a:r>
            <a:r>
              <a:rPr lang="en-US" dirty="0"/>
              <a:t>is useful information for diagnosing the source of the issue. Be sure to note anything in the environment when you are working with steps to reproduce bugs on mobile devices.</a:t>
            </a:r>
          </a:p>
        </p:txBody>
      </p:sp>
      <p:sp>
        <p:nvSpPr>
          <p:cNvPr id="4" name="Footer Placeholder 3"/>
          <p:cNvSpPr>
            <a:spLocks noGrp="1"/>
          </p:cNvSpPr>
          <p:nvPr>
            <p:ph type="ftr" sz="quarter" idx="11"/>
          </p:nvPr>
        </p:nvSpPr>
        <p:spPr/>
        <p:txBody>
          <a:bodyPr/>
          <a:lstStyle/>
          <a:p>
            <a:r>
              <a:rPr lang="en-US" dirty="0" smtClean="0">
                <a:solidFill>
                  <a:schemeClr val="bg1">
                    <a:lumMod val="95000"/>
                  </a:schemeClr>
                </a:solidFill>
              </a:rPr>
              <a:t>Copyright </a:t>
            </a:r>
            <a:r>
              <a:rPr lang="en-US" dirty="0" err="1" smtClean="0">
                <a:solidFill>
                  <a:schemeClr val="bg1">
                    <a:lumMod val="95000"/>
                  </a:schemeClr>
                </a:solidFill>
              </a:rPr>
              <a:t>Ivette</a:t>
            </a:r>
            <a:r>
              <a:rPr lang="en-US" dirty="0" smtClean="0">
                <a:solidFill>
                  <a:schemeClr val="bg1">
                    <a:lumMod val="95000"/>
                  </a:schemeClr>
                </a:solidFill>
              </a:rPr>
              <a:t> Doss  2013</a:t>
            </a:r>
            <a:endParaRPr lang="en-US" dirty="0">
              <a:solidFill>
                <a:schemeClr val="bg1">
                  <a:lumMod val="95000"/>
                </a:scheme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schemeClr val="bg1">
                    <a:lumMod val="95000"/>
                  </a:schemeClr>
                </a:solidFill>
              </a:rPr>
              <a:pPr/>
              <a:t>5</a:t>
            </a:fld>
            <a:endParaRPr lang="en-US" dirty="0">
              <a:solidFill>
                <a:schemeClr val="bg1">
                  <a:lumMod val="95000"/>
                </a:schemeClr>
              </a:solidFill>
            </a:endParaRPr>
          </a:p>
        </p:txBody>
      </p:sp>
    </p:spTree>
    <p:extLst>
      <p:ext uri="{BB962C8B-B14F-4D97-AF65-F5344CB8AC3E}">
        <p14:creationId xmlns:p14="http://schemas.microsoft.com/office/powerpoint/2010/main" xmlns="" val="3552562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style>
          <a:lnRef idx="1">
            <a:schemeClr val="accent4"/>
          </a:lnRef>
          <a:fillRef idx="2">
            <a:schemeClr val="accent4"/>
          </a:fillRef>
          <a:effectRef idx="1">
            <a:schemeClr val="accent4"/>
          </a:effectRef>
          <a:fontRef idx="minor">
            <a:schemeClr val="dk1"/>
          </a:fontRef>
        </p:style>
        <p:txBody>
          <a:bodyPr/>
          <a:lstStyle/>
          <a:p>
            <a:r>
              <a:rPr lang="en-US" dirty="0" smtClean="0"/>
              <a:t>Exact Steps to Reproduce 2</a:t>
            </a:r>
            <a:endParaRPr lang="en-US" dirty="0"/>
          </a:p>
        </p:txBody>
      </p:sp>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fontScale="92500"/>
          </a:bodyPr>
          <a:lstStyle/>
          <a:p>
            <a:r>
              <a:rPr lang="en-US" dirty="0"/>
              <a:t>Remember that movement activates sensors, different networks have better or worse performance, transitions between network types can cause problems, and low battery can cause the device to behave very differently. </a:t>
            </a:r>
            <a:endParaRPr lang="en-US" dirty="0" smtClean="0"/>
          </a:p>
          <a:p>
            <a:r>
              <a:rPr lang="en-US" dirty="0" smtClean="0"/>
              <a:t>You </a:t>
            </a:r>
            <a:r>
              <a:rPr lang="en-US" dirty="0"/>
              <a:t>may notice a problem when you are on the move, get back to your desk and be unable to reproduce it. I always take screenshots with the device (or take a picture with a different device)</a:t>
            </a:r>
          </a:p>
        </p:txBody>
      </p:sp>
      <p:sp>
        <p:nvSpPr>
          <p:cNvPr id="4" name="Footer Placeholder 3"/>
          <p:cNvSpPr>
            <a:spLocks noGrp="1"/>
          </p:cNvSpPr>
          <p:nvPr>
            <p:ph type="ftr" sz="quarter" idx="11"/>
          </p:nvPr>
        </p:nvSpPr>
        <p:spPr/>
        <p:txBody>
          <a:bodyPr/>
          <a:lstStyle/>
          <a:p>
            <a:r>
              <a:rPr lang="en-US" dirty="0" smtClean="0">
                <a:solidFill>
                  <a:schemeClr val="bg1">
                    <a:lumMod val="95000"/>
                  </a:schemeClr>
                </a:solidFill>
              </a:rPr>
              <a:t>Copyright </a:t>
            </a:r>
            <a:r>
              <a:rPr lang="en-US" dirty="0" err="1" smtClean="0">
                <a:solidFill>
                  <a:schemeClr val="bg1">
                    <a:lumMod val="95000"/>
                  </a:schemeClr>
                </a:solidFill>
              </a:rPr>
              <a:t>Ivette</a:t>
            </a:r>
            <a:r>
              <a:rPr lang="en-US" dirty="0" smtClean="0">
                <a:solidFill>
                  <a:schemeClr val="bg1">
                    <a:lumMod val="95000"/>
                  </a:schemeClr>
                </a:solidFill>
              </a:rPr>
              <a:t> Doss  2013</a:t>
            </a:r>
            <a:endParaRPr lang="en-US" dirty="0">
              <a:solidFill>
                <a:schemeClr val="bg1">
                  <a:lumMod val="95000"/>
                </a:scheme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schemeClr val="bg1">
                    <a:lumMod val="95000"/>
                  </a:schemeClr>
                </a:solidFill>
              </a:rPr>
              <a:pPr/>
              <a:t>6</a:t>
            </a:fld>
            <a:endParaRPr lang="en-US" dirty="0">
              <a:solidFill>
                <a:schemeClr val="bg1">
                  <a:lumMod val="95000"/>
                </a:schemeClr>
              </a:solidFill>
            </a:endParaRPr>
          </a:p>
        </p:txBody>
      </p:sp>
    </p:spTree>
    <p:extLst>
      <p:ext uri="{BB962C8B-B14F-4D97-AF65-F5344CB8AC3E}">
        <p14:creationId xmlns:p14="http://schemas.microsoft.com/office/powerpoint/2010/main" xmlns="" val="2051693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fontScale="77500" lnSpcReduction="20000"/>
          </a:bodyPr>
          <a:lstStyle/>
          <a:p>
            <a:r>
              <a:rPr lang="en-US" dirty="0"/>
              <a:t>Once I work to repeat the bug, I will narrow things </a:t>
            </a:r>
            <a:r>
              <a:rPr lang="en-US" dirty="0" smtClean="0"/>
              <a:t>down:</a:t>
            </a:r>
          </a:p>
          <a:p>
            <a:r>
              <a:rPr lang="en-US" dirty="0" smtClean="0"/>
              <a:t>I </a:t>
            </a:r>
            <a:r>
              <a:rPr lang="en-US" dirty="0"/>
              <a:t>had a low battery when the bug occurred. Does it also occur when the battery is charged? </a:t>
            </a:r>
            <a:endParaRPr lang="en-US" dirty="0" smtClean="0"/>
          </a:p>
          <a:p>
            <a:r>
              <a:rPr lang="en-US" dirty="0" smtClean="0"/>
              <a:t>Maybe </a:t>
            </a:r>
            <a:r>
              <a:rPr lang="en-US" dirty="0"/>
              <a:t>the </a:t>
            </a:r>
            <a:r>
              <a:rPr lang="en-US" dirty="0" smtClean="0"/>
              <a:t>Wi-Fi </a:t>
            </a:r>
            <a:r>
              <a:rPr lang="en-US" dirty="0"/>
              <a:t>connection wasn’t at full connection. Can I reproduce it with full W</a:t>
            </a:r>
            <a:r>
              <a:rPr lang="en-US" dirty="0" smtClean="0"/>
              <a:t>i-Fi</a:t>
            </a:r>
            <a:r>
              <a:rPr lang="en-US" dirty="0"/>
              <a:t>? </a:t>
            </a:r>
            <a:endParaRPr lang="en-US" dirty="0" smtClean="0"/>
          </a:p>
          <a:p>
            <a:r>
              <a:rPr lang="en-US" dirty="0" smtClean="0"/>
              <a:t>I </a:t>
            </a:r>
            <a:r>
              <a:rPr lang="en-US" dirty="0"/>
              <a:t>noticed the bug while walking and moving the device, which gets sensors involved. Does it still occur when I am at my desk with the device sitting on it, without moving? In other cases, I might have been using a cellular </a:t>
            </a:r>
            <a:r>
              <a:rPr lang="en-US" dirty="0" smtClean="0"/>
              <a:t>network.</a:t>
            </a:r>
          </a:p>
          <a:p>
            <a:r>
              <a:rPr lang="en-US" dirty="0" smtClean="0"/>
              <a:t>Can </a:t>
            </a:r>
            <a:r>
              <a:rPr lang="en-US" dirty="0"/>
              <a:t>I repeat it when I’m using a more powerful connection like </a:t>
            </a:r>
            <a:r>
              <a:rPr lang="en-US" dirty="0" smtClean="0"/>
              <a:t>Wi-Fi? </a:t>
            </a:r>
          </a:p>
          <a:p>
            <a:r>
              <a:rPr lang="en-US" dirty="0" smtClean="0"/>
              <a:t>Understanding </a:t>
            </a:r>
            <a:r>
              <a:rPr lang="en-US" dirty="0"/>
              <a:t>these issues helps me create a much more accurate bug report.</a:t>
            </a:r>
          </a:p>
        </p:txBody>
      </p:sp>
      <p:sp>
        <p:nvSpPr>
          <p:cNvPr id="4" name="Footer Placeholder 3"/>
          <p:cNvSpPr>
            <a:spLocks noGrp="1"/>
          </p:cNvSpPr>
          <p:nvPr>
            <p:ph type="ftr" sz="quarter" idx="11"/>
          </p:nvPr>
        </p:nvSpPr>
        <p:spPr/>
        <p:txBody>
          <a:bodyPr/>
          <a:lstStyle/>
          <a:p>
            <a:r>
              <a:rPr lang="en-US" dirty="0" smtClean="0">
                <a:solidFill>
                  <a:schemeClr val="bg1">
                    <a:lumMod val="95000"/>
                  </a:schemeClr>
                </a:solidFill>
              </a:rPr>
              <a:t>Copyright </a:t>
            </a:r>
            <a:r>
              <a:rPr lang="en-US" dirty="0" err="1" smtClean="0">
                <a:solidFill>
                  <a:schemeClr val="bg1">
                    <a:lumMod val="95000"/>
                  </a:schemeClr>
                </a:solidFill>
              </a:rPr>
              <a:t>Ivette</a:t>
            </a:r>
            <a:r>
              <a:rPr lang="en-US" dirty="0" smtClean="0">
                <a:solidFill>
                  <a:schemeClr val="bg1">
                    <a:lumMod val="95000"/>
                  </a:schemeClr>
                </a:solidFill>
              </a:rPr>
              <a:t> Doss  2013</a:t>
            </a:r>
            <a:endParaRPr lang="en-US" dirty="0">
              <a:solidFill>
                <a:schemeClr val="bg1">
                  <a:lumMod val="95000"/>
                </a:scheme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schemeClr val="bg1">
                    <a:lumMod val="95000"/>
                  </a:schemeClr>
                </a:solidFill>
              </a:rPr>
              <a:pPr/>
              <a:t>7</a:t>
            </a:fld>
            <a:endParaRPr lang="en-US" dirty="0">
              <a:solidFill>
                <a:schemeClr val="bg1">
                  <a:lumMod val="95000"/>
                </a:schemeClr>
              </a:solidFill>
            </a:endParaRPr>
          </a:p>
        </p:txBody>
      </p:sp>
      <p:sp>
        <p:nvSpPr>
          <p:cNvPr id="6" name="Title 1"/>
          <p:cNvSpPr>
            <a:spLocks noGrp="1"/>
          </p:cNvSpPr>
          <p:nvPr>
            <p:ph type="title"/>
          </p:nvPr>
        </p:nvSpPr>
        <p:spPr>
          <a:xfrm>
            <a:off x="457200" y="274638"/>
            <a:ext cx="8229600" cy="868362"/>
          </a:xfrm>
        </p:spPr>
        <p:style>
          <a:lnRef idx="1">
            <a:schemeClr val="accent4"/>
          </a:lnRef>
          <a:fillRef idx="2">
            <a:schemeClr val="accent4"/>
          </a:fillRef>
          <a:effectRef idx="1">
            <a:schemeClr val="accent4"/>
          </a:effectRef>
          <a:fontRef idx="minor">
            <a:schemeClr val="dk1"/>
          </a:fontRef>
        </p:style>
        <p:txBody>
          <a:bodyPr/>
          <a:lstStyle/>
          <a:p>
            <a:r>
              <a:rPr lang="en-US" dirty="0" smtClean="0"/>
              <a:t>Exact Steps to Reproduce 3</a:t>
            </a:r>
            <a:endParaRPr lang="en-US" dirty="0"/>
          </a:p>
        </p:txBody>
      </p:sp>
    </p:spTree>
    <p:extLst>
      <p:ext uri="{BB962C8B-B14F-4D97-AF65-F5344CB8AC3E}">
        <p14:creationId xmlns:p14="http://schemas.microsoft.com/office/powerpoint/2010/main" xmlns="" val="42327449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style>
          <a:lnRef idx="1">
            <a:schemeClr val="accent4"/>
          </a:lnRef>
          <a:fillRef idx="2">
            <a:schemeClr val="accent4"/>
          </a:fillRef>
          <a:effectRef idx="1">
            <a:schemeClr val="accent4"/>
          </a:effectRef>
          <a:fontRef idx="minor">
            <a:schemeClr val="dk1"/>
          </a:fontRef>
        </p:style>
        <p:txBody>
          <a:bodyPr>
            <a:normAutofit fontScale="90000"/>
          </a:bodyPr>
          <a:lstStyle/>
          <a:p>
            <a:r>
              <a:rPr lang="en-US" dirty="0" smtClean="0"/>
              <a:t/>
            </a:r>
            <a:br>
              <a:rPr lang="en-US" dirty="0" smtClean="0"/>
            </a:br>
            <a:r>
              <a:rPr lang="en-US" dirty="0" smtClean="0"/>
              <a:t>What </a:t>
            </a:r>
            <a:r>
              <a:rPr lang="en-US" dirty="0"/>
              <a:t>Should Have Happened</a:t>
            </a:r>
            <a:br>
              <a:rPr lang="en-US" dirty="0"/>
            </a:br>
            <a:endParaRPr lang="en-US" dirty="0"/>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70000" lnSpcReduction="20000"/>
          </a:bodyPr>
          <a:lstStyle/>
          <a:p>
            <a:endParaRPr lang="en-US" dirty="0" smtClean="0"/>
          </a:p>
          <a:p>
            <a:r>
              <a:rPr lang="en-US" dirty="0" smtClean="0"/>
              <a:t>Testers </a:t>
            </a:r>
            <a:r>
              <a:rPr lang="en-US" dirty="0"/>
              <a:t>have great ideas on how apps can provide value to customers and users. </a:t>
            </a:r>
            <a:endParaRPr lang="en-US" dirty="0" smtClean="0"/>
          </a:p>
          <a:p>
            <a:r>
              <a:rPr lang="en-US" dirty="0" smtClean="0"/>
              <a:t>We </a:t>
            </a:r>
            <a:r>
              <a:rPr lang="en-US" dirty="0"/>
              <a:t>often use these motivations as we generate test ideas. We notice that there is a problem, but it may not be obvious to everyone else. </a:t>
            </a:r>
            <a:endParaRPr lang="en-US" dirty="0" smtClean="0"/>
          </a:p>
          <a:p>
            <a:r>
              <a:rPr lang="en-US" dirty="0" smtClean="0"/>
              <a:t>Furthermore</a:t>
            </a:r>
            <a:r>
              <a:rPr lang="en-US" dirty="0"/>
              <a:t>, the programmer may only have a vague idea of a better solution, so our ideas will help them as they solve the problem, or as they confer with designers and other </a:t>
            </a:r>
            <a:r>
              <a:rPr lang="en-US" dirty="0" smtClean="0"/>
              <a:t>developers.</a:t>
            </a:r>
          </a:p>
          <a:p>
            <a:r>
              <a:rPr lang="en-US" dirty="0" smtClean="0"/>
              <a:t>You </a:t>
            </a:r>
            <a:r>
              <a:rPr lang="en-US" dirty="0"/>
              <a:t>can also find information in specifications, requirements documents, or in developer guidelines that are supplied with each mobile development framework program. </a:t>
            </a:r>
            <a:endParaRPr lang="en-US" dirty="0" smtClean="0"/>
          </a:p>
          <a:p>
            <a:r>
              <a:rPr lang="en-US" dirty="0" smtClean="0"/>
              <a:t>This </a:t>
            </a:r>
            <a:r>
              <a:rPr lang="en-US" dirty="0"/>
              <a:t>can help provide credibility to your bug reports.</a:t>
            </a:r>
          </a:p>
        </p:txBody>
      </p:sp>
      <p:sp>
        <p:nvSpPr>
          <p:cNvPr id="4" name="Footer Placeholder 3"/>
          <p:cNvSpPr>
            <a:spLocks noGrp="1"/>
          </p:cNvSpPr>
          <p:nvPr>
            <p:ph type="ftr" sz="quarter" idx="11"/>
          </p:nvPr>
        </p:nvSpPr>
        <p:spPr/>
        <p:txBody>
          <a:bodyPr/>
          <a:lstStyle/>
          <a:p>
            <a:r>
              <a:rPr lang="en-US" dirty="0" smtClean="0">
                <a:solidFill>
                  <a:schemeClr val="bg1">
                    <a:lumMod val="95000"/>
                  </a:schemeClr>
                </a:solidFill>
              </a:rPr>
              <a:t>Copyright </a:t>
            </a:r>
            <a:r>
              <a:rPr lang="en-US" dirty="0" err="1" smtClean="0">
                <a:solidFill>
                  <a:schemeClr val="bg1">
                    <a:lumMod val="95000"/>
                  </a:schemeClr>
                </a:solidFill>
              </a:rPr>
              <a:t>Ivette</a:t>
            </a:r>
            <a:r>
              <a:rPr lang="en-US" dirty="0" smtClean="0">
                <a:solidFill>
                  <a:schemeClr val="bg1">
                    <a:lumMod val="95000"/>
                  </a:schemeClr>
                </a:solidFill>
              </a:rPr>
              <a:t> Doss  2013</a:t>
            </a:r>
            <a:endParaRPr lang="en-US" dirty="0">
              <a:solidFill>
                <a:schemeClr val="bg1">
                  <a:lumMod val="95000"/>
                </a:scheme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schemeClr val="bg1">
                    <a:lumMod val="95000"/>
                  </a:schemeClr>
                </a:solidFill>
              </a:rPr>
              <a:pPr/>
              <a:t>8</a:t>
            </a:fld>
            <a:endParaRPr lang="en-US" dirty="0">
              <a:solidFill>
                <a:schemeClr val="bg1">
                  <a:lumMod val="95000"/>
                </a:schemeClr>
              </a:solidFill>
            </a:endParaRPr>
          </a:p>
        </p:txBody>
      </p:sp>
    </p:spTree>
    <p:extLst>
      <p:ext uri="{BB962C8B-B14F-4D97-AF65-F5344CB8AC3E}">
        <p14:creationId xmlns:p14="http://schemas.microsoft.com/office/powerpoint/2010/main" xmlns="" val="3775553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style>
          <a:lnRef idx="1">
            <a:schemeClr val="accent4"/>
          </a:lnRef>
          <a:fillRef idx="2">
            <a:schemeClr val="accent4"/>
          </a:fillRef>
          <a:effectRef idx="1">
            <a:schemeClr val="accent4"/>
          </a:effectRef>
          <a:fontRef idx="minor">
            <a:schemeClr val="dk1"/>
          </a:fontRef>
        </p:style>
        <p:txBody>
          <a:bodyPr>
            <a:normAutofit fontScale="90000"/>
          </a:bodyPr>
          <a:lstStyle/>
          <a:p>
            <a:r>
              <a:rPr lang="en-US" dirty="0" smtClean="0"/>
              <a:t/>
            </a:r>
            <a:br>
              <a:rPr lang="en-US" dirty="0" smtClean="0"/>
            </a:br>
            <a:r>
              <a:rPr lang="en-US" dirty="0" smtClean="0"/>
              <a:t>Device </a:t>
            </a:r>
            <a:r>
              <a:rPr lang="en-US" dirty="0"/>
              <a:t>and Environment Details</a:t>
            </a:r>
            <a:br>
              <a:rPr lang="en-US" dirty="0"/>
            </a:br>
            <a:endParaRPr lang="en-US" dirty="0"/>
          </a:p>
        </p:txBody>
      </p:sp>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lstStyle/>
          <a:p>
            <a:endParaRPr lang="en-US" dirty="0" smtClean="0"/>
          </a:p>
          <a:p>
            <a:r>
              <a:rPr lang="en-US" sz="2400" dirty="0" smtClean="0"/>
              <a:t>At the minimum, always include the following:</a:t>
            </a:r>
          </a:p>
          <a:p>
            <a:r>
              <a:rPr lang="en-US" sz="2400" dirty="0" smtClean="0"/>
              <a:t>* Device manufacturer and model number (e.g. HTC One X)</a:t>
            </a:r>
          </a:p>
          <a:p>
            <a:r>
              <a:rPr lang="en-US" sz="2400" dirty="0" smtClean="0"/>
              <a:t>* Operating system version and sub-version (Android 4.0.3)</a:t>
            </a:r>
            <a:endParaRPr lang="en-US" sz="2400" dirty="0"/>
          </a:p>
        </p:txBody>
      </p:sp>
      <p:sp>
        <p:nvSpPr>
          <p:cNvPr id="4" name="Footer Placeholder 3"/>
          <p:cNvSpPr>
            <a:spLocks noGrp="1"/>
          </p:cNvSpPr>
          <p:nvPr>
            <p:ph type="ftr" sz="quarter" idx="11"/>
          </p:nvPr>
        </p:nvSpPr>
        <p:spPr/>
        <p:txBody>
          <a:bodyPr/>
          <a:lstStyle/>
          <a:p>
            <a:r>
              <a:rPr lang="en-US" dirty="0" smtClean="0">
                <a:solidFill>
                  <a:schemeClr val="bg1">
                    <a:lumMod val="95000"/>
                  </a:schemeClr>
                </a:solidFill>
              </a:rPr>
              <a:t>Copyright </a:t>
            </a:r>
            <a:r>
              <a:rPr lang="en-US" dirty="0" err="1" smtClean="0">
                <a:solidFill>
                  <a:schemeClr val="bg1">
                    <a:lumMod val="95000"/>
                  </a:schemeClr>
                </a:solidFill>
              </a:rPr>
              <a:t>Ivette</a:t>
            </a:r>
            <a:r>
              <a:rPr lang="en-US" dirty="0" smtClean="0">
                <a:solidFill>
                  <a:schemeClr val="bg1">
                    <a:lumMod val="95000"/>
                  </a:schemeClr>
                </a:solidFill>
              </a:rPr>
              <a:t> Doss  2013</a:t>
            </a:r>
            <a:endParaRPr lang="en-US" dirty="0">
              <a:solidFill>
                <a:schemeClr val="bg1">
                  <a:lumMod val="95000"/>
                </a:scheme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schemeClr val="bg1">
                    <a:lumMod val="95000"/>
                  </a:schemeClr>
                </a:solidFill>
              </a:rPr>
              <a:pPr/>
              <a:t>9</a:t>
            </a:fld>
            <a:endParaRPr lang="en-US" dirty="0">
              <a:solidFill>
                <a:schemeClr val="bg1">
                  <a:lumMod val="95000"/>
                </a:schemeClr>
              </a:solidFill>
            </a:endParaRPr>
          </a:p>
        </p:txBody>
      </p:sp>
      <p:sp>
        <p:nvSpPr>
          <p:cNvPr id="6" name="Rectangle 5"/>
          <p:cNvSpPr/>
          <p:nvPr/>
        </p:nvSpPr>
        <p:spPr>
          <a:xfrm>
            <a:off x="387927" y="3581400"/>
            <a:ext cx="8458200" cy="369332"/>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en-US" dirty="0"/>
              <a:t>http://www.softwaretestingmagazine.com/videos/how-real-tests-lead-to-real-progress/</a:t>
            </a:r>
          </a:p>
        </p:txBody>
      </p:sp>
      <p:sp>
        <p:nvSpPr>
          <p:cNvPr id="7" name="Rectangle 6"/>
          <p:cNvSpPr/>
          <p:nvPr/>
        </p:nvSpPr>
        <p:spPr>
          <a:xfrm>
            <a:off x="1295400" y="4151439"/>
            <a:ext cx="6248400" cy="369332"/>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en-US" dirty="0"/>
              <a:t>http://www.softwaretestingmagazine.com/category/videos/</a:t>
            </a:r>
          </a:p>
        </p:txBody>
      </p:sp>
      <p:sp>
        <p:nvSpPr>
          <p:cNvPr id="8" name="Rectangle 7"/>
          <p:cNvSpPr/>
          <p:nvPr/>
        </p:nvSpPr>
        <p:spPr>
          <a:xfrm>
            <a:off x="0" y="4648200"/>
            <a:ext cx="9144000" cy="369332"/>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en-US" dirty="0"/>
              <a:t>http://www.softwaretestingmagazine.com/videos/bad-software-testing-good-software-testing/</a:t>
            </a:r>
          </a:p>
        </p:txBody>
      </p:sp>
    </p:spTree>
    <p:extLst>
      <p:ext uri="{BB962C8B-B14F-4D97-AF65-F5344CB8AC3E}">
        <p14:creationId xmlns:p14="http://schemas.microsoft.com/office/powerpoint/2010/main" xmlns="" val="22422733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315</TotalTime>
  <Words>1129</Words>
  <Application>Microsoft Office PowerPoint</Application>
  <PresentationFormat>On-screen Show (4:3)</PresentationFormat>
  <Paragraphs>100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Mobile Testing  - Bug Report</vt:lpstr>
      <vt:lpstr>Golden Bug Report Rules:</vt:lpstr>
      <vt:lpstr>The bugs that not reproducible immediately</vt:lpstr>
      <vt:lpstr>Title and Description</vt:lpstr>
      <vt:lpstr>Exact Steps to Reproduce 1</vt:lpstr>
      <vt:lpstr>Exact Steps to Reproduce 2</vt:lpstr>
      <vt:lpstr>Exact Steps to Reproduce 3</vt:lpstr>
      <vt:lpstr> What Should Have Happened </vt:lpstr>
      <vt:lpstr> Device and Environment Details </vt:lpstr>
      <vt:lpstr> Device and Environment Details </vt:lpstr>
      <vt:lpstr> Supplementary Information </vt:lpstr>
      <vt:lpstr>Golden Bug Report Rules: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Mobile Testing  - Bug Report</dc:title>
  <dc:creator>Ivette Doss</dc:creator>
  <cp:lastModifiedBy>student</cp:lastModifiedBy>
  <cp:revision>26</cp:revision>
  <dcterms:created xsi:type="dcterms:W3CDTF">2006-08-16T00:00:00Z</dcterms:created>
  <dcterms:modified xsi:type="dcterms:W3CDTF">2013-05-18T04:33:21Z</dcterms:modified>
</cp:coreProperties>
</file>