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6" r:id="rId68"/>
    <p:sldId id="337" r:id="rId69"/>
    <p:sldId id="331" r:id="rId70"/>
    <p:sldId id="332" r:id="rId71"/>
    <p:sldId id="338" r:id="rId72"/>
    <p:sldId id="333" r:id="rId73"/>
    <p:sldId id="334" r:id="rId74"/>
    <p:sldId id="335"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F6F4CC-8496-4B48-8A10-9D2B19E3766A}" type="datetimeFigureOut">
              <a:rPr lang="en-US" smtClean="0"/>
              <a:t>3/28/2013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C15C9B-4398-4CEE-B00F-08B8DF9D8CA8}" type="slidenum">
              <a:rPr lang="en-US" smtClean="0"/>
              <a:t>‹#›</a:t>
            </a:fld>
            <a:endParaRPr lang="en-US"/>
          </a:p>
        </p:txBody>
      </p:sp>
    </p:spTree>
    <p:extLst>
      <p:ext uri="{BB962C8B-B14F-4D97-AF65-F5344CB8AC3E}">
        <p14:creationId xmlns:p14="http://schemas.microsoft.com/office/powerpoint/2010/main" val="33837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9B06067D-527C-4CE2-82AE-3E49DC372101}" type="datetime1">
              <a:rPr lang="en-US" smtClean="0"/>
              <a:t>3/28/2013</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r>
              <a:rPr lang="en-US" smtClean="0"/>
              <a:t>Copyright Portnov Computer School   2013</a:t>
            </a:r>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3AB304-31FD-4717-8C74-26CE0FAC5DC3}" type="datetime1">
              <a:rPr lang="en-US" smtClean="0"/>
              <a:t>3/28/2013</a:t>
            </a:fld>
            <a:endParaRPr lang="en-US"/>
          </a:p>
        </p:txBody>
      </p:sp>
      <p:sp>
        <p:nvSpPr>
          <p:cNvPr id="5" name="Footer Placeholder 4"/>
          <p:cNvSpPr>
            <a:spLocks noGrp="1"/>
          </p:cNvSpPr>
          <p:nvPr>
            <p:ph type="ftr" sz="quarter" idx="11"/>
          </p:nvPr>
        </p:nvSpPr>
        <p:spPr/>
        <p:txBody>
          <a:bodyPr/>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C9190B-2300-4F42-9FA0-791159441BA2}" type="datetime1">
              <a:rPr lang="en-US" smtClean="0"/>
              <a:t>3/28/2013</a:t>
            </a:fld>
            <a:endParaRPr lang="en-US"/>
          </a:p>
        </p:txBody>
      </p:sp>
      <p:sp>
        <p:nvSpPr>
          <p:cNvPr id="5" name="Footer Placeholder 4"/>
          <p:cNvSpPr>
            <a:spLocks noGrp="1"/>
          </p:cNvSpPr>
          <p:nvPr>
            <p:ph type="ftr" sz="quarter" idx="11"/>
          </p:nvPr>
        </p:nvSpPr>
        <p:spPr/>
        <p:txBody>
          <a:bodyPr/>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CE07E4-684A-42C8-BB40-66F1AF044FE3}" type="datetime1">
              <a:rPr lang="en-US" smtClean="0"/>
              <a:t>3/28/2013</a:t>
            </a:fld>
            <a:endParaRPr lang="en-US"/>
          </a:p>
        </p:txBody>
      </p:sp>
      <p:sp>
        <p:nvSpPr>
          <p:cNvPr id="5" name="Footer Placeholder 4"/>
          <p:cNvSpPr>
            <a:spLocks noGrp="1"/>
          </p:cNvSpPr>
          <p:nvPr>
            <p:ph type="ftr" sz="quarter" idx="11"/>
          </p:nvPr>
        </p:nvSpPr>
        <p:spPr/>
        <p:txBody>
          <a:bodyPr/>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657410-DFF9-4CB8-8214-FADF984ABAFC}" type="datetime1">
              <a:rPr lang="en-US" smtClean="0"/>
              <a:t>3/28/2013</a:t>
            </a:fld>
            <a:endParaRPr lang="en-US"/>
          </a:p>
        </p:txBody>
      </p:sp>
      <p:sp>
        <p:nvSpPr>
          <p:cNvPr id="5" name="Footer Placeholder 4"/>
          <p:cNvSpPr>
            <a:spLocks noGrp="1"/>
          </p:cNvSpPr>
          <p:nvPr>
            <p:ph type="ftr" sz="quarter" idx="11"/>
          </p:nvPr>
        </p:nvSpPr>
        <p:spPr/>
        <p:txBody>
          <a:bodyPr/>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284632C-6D57-4CF6-9138-6A429DC9B638}" type="datetime1">
              <a:rPr lang="en-US" smtClean="0"/>
              <a:t>3/28/2013</a:t>
            </a:fld>
            <a:endParaRPr lang="en-US"/>
          </a:p>
        </p:txBody>
      </p:sp>
      <p:sp>
        <p:nvSpPr>
          <p:cNvPr id="6" name="Footer Placeholder 5"/>
          <p:cNvSpPr>
            <a:spLocks noGrp="1"/>
          </p:cNvSpPr>
          <p:nvPr>
            <p:ph type="ftr" sz="quarter" idx="11"/>
          </p:nvPr>
        </p:nvSpPr>
        <p:spPr/>
        <p:txBody>
          <a:bodyPr/>
          <a:lstStyle/>
          <a:p>
            <a:r>
              <a:rPr lang="en-US" smtClean="0"/>
              <a:t>Copyright Portnov Computer School   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D1C3F8F-236B-4664-AAB5-9D2AA535116B}" type="datetime1">
              <a:rPr lang="en-US" smtClean="0"/>
              <a:t>3/28/2013</a:t>
            </a:fld>
            <a:endParaRPr lang="en-US"/>
          </a:p>
        </p:txBody>
      </p:sp>
      <p:sp>
        <p:nvSpPr>
          <p:cNvPr id="8" name="Footer Placeholder 7"/>
          <p:cNvSpPr>
            <a:spLocks noGrp="1"/>
          </p:cNvSpPr>
          <p:nvPr>
            <p:ph type="ftr" sz="quarter" idx="11"/>
          </p:nvPr>
        </p:nvSpPr>
        <p:spPr/>
        <p:txBody>
          <a:bodyPr/>
          <a:lstStyle/>
          <a:p>
            <a:r>
              <a:rPr lang="en-US" smtClean="0"/>
              <a:t>Copyright Portnov Computer School   2013</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1682C4-D9A5-42B5-97EC-30EDAB33A042}" type="datetime1">
              <a:rPr lang="en-US" smtClean="0"/>
              <a:t>3/28/2013</a:t>
            </a:fld>
            <a:endParaRPr lang="en-US"/>
          </a:p>
        </p:txBody>
      </p:sp>
      <p:sp>
        <p:nvSpPr>
          <p:cNvPr id="4" name="Footer Placeholder 3"/>
          <p:cNvSpPr>
            <a:spLocks noGrp="1"/>
          </p:cNvSpPr>
          <p:nvPr>
            <p:ph type="ftr" sz="quarter" idx="11"/>
          </p:nvPr>
        </p:nvSpPr>
        <p:spPr/>
        <p:txBody>
          <a:bodyPr/>
          <a:lstStyle/>
          <a:p>
            <a:r>
              <a:rPr lang="en-US" smtClean="0"/>
              <a:t>Copyright Portnov Computer School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9B1FC-7F69-4DFA-AEA8-C69498B5E3D0}" type="datetime1">
              <a:rPr lang="en-US" smtClean="0"/>
              <a:t>3/28/2013</a:t>
            </a:fld>
            <a:endParaRPr lang="en-US"/>
          </a:p>
        </p:txBody>
      </p:sp>
      <p:sp>
        <p:nvSpPr>
          <p:cNvPr id="3" name="Footer Placeholder 2"/>
          <p:cNvSpPr>
            <a:spLocks noGrp="1"/>
          </p:cNvSpPr>
          <p:nvPr>
            <p:ph type="ftr" sz="quarter" idx="11"/>
          </p:nvPr>
        </p:nvSpPr>
        <p:spPr/>
        <p:txBody>
          <a:bodyPr/>
          <a:lstStyle/>
          <a:p>
            <a:r>
              <a:rPr lang="en-US" smtClean="0"/>
              <a:t>Copyright Portnov Computer School   2013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6970B82-220F-46C4-B6E8-632BC145C9A9}" type="datetime1">
              <a:rPr lang="en-US" smtClean="0"/>
              <a:t>3/28/2013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smtClean="0"/>
              <a:t>Copyright Portnov Computer School   2013</a:t>
            </a:r>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F9A1D4-30A6-4235-83EC-B3D3E0D57092}" type="datetime1">
              <a:rPr lang="en-US" smtClean="0"/>
              <a:t>3/28/2013</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smtClean="0"/>
              <a:t>Copyright Portnov Computer School   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3AAE7946-0FF4-4339-9243-7E9A385A8E4B}" type="datetime1">
              <a:rPr lang="en-US" smtClean="0"/>
              <a:t>3/28/2013</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r>
              <a:rPr lang="en-US" smtClean="0"/>
              <a:t>Copyright Portnov Computer School   2013</a:t>
            </a:r>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1371600"/>
            <a:ext cx="5029200" cy="1066800"/>
          </a:xfrm>
          <a:gradFill flip="none" rotWithShape="1">
            <a:gsLst>
              <a:gs pos="0">
                <a:schemeClr val="bg2">
                  <a:lumMod val="9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a:normAutofit/>
          </a:bodyPr>
          <a:lstStyle/>
          <a:p>
            <a:r>
              <a:rPr lang="en-US" b="1" dirty="0" smtClean="0">
                <a:solidFill>
                  <a:schemeClr val="accent1">
                    <a:lumMod val="50000"/>
                  </a:schemeClr>
                </a:solidFill>
              </a:rPr>
              <a:t>Mobile Testing </a:t>
            </a:r>
            <a:r>
              <a:rPr lang="en-US" dirty="0" smtClean="0"/>
              <a:t/>
            </a:r>
            <a:br>
              <a:rPr lang="en-US" dirty="0" smtClean="0"/>
            </a:br>
            <a:r>
              <a:rPr lang="en-US" sz="2400" dirty="0" smtClean="0"/>
              <a:t>In questions and Answers</a:t>
            </a:r>
            <a:endParaRPr lang="en-US" sz="2400" dirty="0"/>
          </a:p>
        </p:txBody>
      </p:sp>
      <p:sp>
        <p:nvSpPr>
          <p:cNvPr id="4" name="Footer Placeholder 3"/>
          <p:cNvSpPr>
            <a:spLocks noGrp="1"/>
          </p:cNvSpPr>
          <p:nvPr>
            <p:ph type="ftr" sz="quarter" idx="11"/>
          </p:nvPr>
        </p:nvSpPr>
        <p:spPr>
          <a:xfrm>
            <a:off x="4380072" y="6407944"/>
            <a:ext cx="40019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1</a:t>
            </a:fld>
            <a:endParaRPr lang="en-US"/>
          </a:p>
        </p:txBody>
      </p:sp>
      <p:pic>
        <p:nvPicPr>
          <p:cNvPr id="165892" name="Picture 4" descr="http://tulaneict4d.files.wordpress.com/2012/10/africa_mobile_phone_industry_2011_11_10_0.jpeg"/>
          <p:cNvPicPr>
            <a:picLocks noChangeAspect="1" noChangeArrowheads="1"/>
          </p:cNvPicPr>
          <p:nvPr/>
        </p:nvPicPr>
        <p:blipFill>
          <a:blip r:embed="rId2" cstate="print"/>
          <a:srcRect/>
          <a:stretch>
            <a:fillRect/>
          </a:stretch>
        </p:blipFill>
        <p:spPr bwMode="auto">
          <a:xfrm>
            <a:off x="2590800" y="3048000"/>
            <a:ext cx="3676650" cy="2133600"/>
          </a:xfrm>
          <a:prstGeom prst="rect">
            <a:avLst/>
          </a:prstGeom>
          <a:noFill/>
        </p:spPr>
      </p:pic>
      <p:pic>
        <p:nvPicPr>
          <p:cNvPr id="165890" name="Picture 2" descr="http://dawncompk.files.wordpress.com/2012/11/67011.jpg?w=670&amp;h=350"/>
          <p:cNvPicPr>
            <a:picLocks noChangeAspect="1" noChangeArrowheads="1"/>
          </p:cNvPicPr>
          <p:nvPr/>
        </p:nvPicPr>
        <p:blipFill>
          <a:blip r:embed="rId3" cstate="print"/>
          <a:srcRect/>
          <a:stretch>
            <a:fillRect/>
          </a:stretch>
        </p:blipFill>
        <p:spPr bwMode="auto">
          <a:xfrm>
            <a:off x="152400" y="1676400"/>
            <a:ext cx="3610247" cy="1885950"/>
          </a:xfrm>
          <a:prstGeom prst="rect">
            <a:avLst/>
          </a:prstGeom>
          <a:noFill/>
        </p:spPr>
      </p:pic>
      <p:pic>
        <p:nvPicPr>
          <p:cNvPr id="165894" name="Picture 6" descr="http://media2.apnonline.com.au/img/media/images/2011/10/04/IQT_05-10-2011_NEWS_10_TEXT05B.1_fct1025x631x63_t460.jpg"/>
          <p:cNvPicPr>
            <a:picLocks noChangeAspect="1" noChangeArrowheads="1"/>
          </p:cNvPicPr>
          <p:nvPr/>
        </p:nvPicPr>
        <p:blipFill>
          <a:blip r:embed="rId4" cstate="print"/>
          <a:srcRect/>
          <a:stretch>
            <a:fillRect/>
          </a:stretch>
        </p:blipFill>
        <p:spPr bwMode="auto">
          <a:xfrm>
            <a:off x="5715000" y="4114800"/>
            <a:ext cx="3238500" cy="1992382"/>
          </a:xfrm>
          <a:prstGeom prst="rect">
            <a:avLst/>
          </a:prstGeom>
          <a:noFill/>
        </p:spPr>
      </p:pic>
    </p:spTree>
    <p:extLst>
      <p:ext uri="{BB962C8B-B14F-4D97-AF65-F5344CB8AC3E}">
        <p14:creationId xmlns:p14="http://schemas.microsoft.com/office/powerpoint/2010/main" val="27661649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52400"/>
            <a:ext cx="85344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b="1" dirty="0" smtClean="0">
                <a:solidFill>
                  <a:srgbClr val="FF0000"/>
                </a:solidFill>
                <a:latin typeface="Arial" pitchFamily="34" charset="0"/>
                <a:cs typeface="Arial" pitchFamily="34" charset="0"/>
              </a:rPr>
              <a:t>  </a:t>
            </a:r>
            <a:r>
              <a:rPr lang="en-US" sz="2700" b="1" dirty="0" smtClean="0">
                <a:solidFill>
                  <a:srgbClr val="FF0000"/>
                </a:solidFill>
                <a:latin typeface="Arial" pitchFamily="34" charset="0"/>
                <a:cs typeface="Arial" pitchFamily="34" charset="0"/>
              </a:rPr>
              <a:t>How to see and kill the last process on iPhone?     1 </a:t>
            </a:r>
            <a:endParaRPr lang="en-US" b="1" dirty="0">
              <a:solidFill>
                <a:srgbClr val="FF0000"/>
              </a:solidFill>
            </a:endParaRPr>
          </a:p>
        </p:txBody>
      </p:sp>
      <p:sp>
        <p:nvSpPr>
          <p:cNvPr id="3" name="Footer Placeholder 2"/>
          <p:cNvSpPr>
            <a:spLocks noGrp="1"/>
          </p:cNvSpPr>
          <p:nvPr>
            <p:ph type="ftr" sz="quarter" idx="11"/>
          </p:nvPr>
        </p:nvSpPr>
        <p:spPr>
          <a:xfrm>
            <a:off x="4495800" y="6400800"/>
            <a:ext cx="3581400" cy="3048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tx2">
                    <a:lumMod val="25000"/>
                  </a:schemeClr>
                </a:solidFill>
              </a:rPr>
              <a:pPr/>
              <a:t>10</a:t>
            </a:fld>
            <a:endParaRPr lang="en-US" dirty="0">
              <a:solidFill>
                <a:schemeClr val="tx2">
                  <a:lumMod val="25000"/>
                </a:schemeClr>
              </a:solidFill>
            </a:endParaRPr>
          </a:p>
        </p:txBody>
      </p:sp>
      <p:sp>
        <p:nvSpPr>
          <p:cNvPr id="10" name="Content Placeholder 9"/>
          <p:cNvSpPr>
            <a:spLocks noGrp="1"/>
          </p:cNvSpPr>
          <p:nvPr>
            <p:ph sz="quarter" idx="4294967295"/>
          </p:nvPr>
        </p:nvSpPr>
        <p:spPr>
          <a:xfrm>
            <a:off x="4953000" y="1295400"/>
            <a:ext cx="3749040" cy="47244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a:buNone/>
            </a:pPr>
            <a:endParaRPr lang="en-US" b="1" dirty="0" smtClean="0"/>
          </a:p>
          <a:p>
            <a:r>
              <a:rPr lang="en-US" dirty="0" smtClean="0">
                <a:latin typeface="Arial" pitchFamily="34" charset="0"/>
                <a:cs typeface="Arial" pitchFamily="34" charset="0"/>
              </a:rPr>
              <a:t>In </a:t>
            </a:r>
            <a:r>
              <a:rPr lang="en-US" dirty="0" err="1" smtClean="0">
                <a:latin typeface="Arial" pitchFamily="34" charset="0"/>
                <a:cs typeface="Arial" pitchFamily="34" charset="0"/>
              </a:rPr>
              <a:t>iOS</a:t>
            </a:r>
            <a:r>
              <a:rPr lang="en-US" dirty="0" smtClean="0">
                <a:latin typeface="Arial" pitchFamily="34" charset="0"/>
                <a:cs typeface="Arial" pitchFamily="34" charset="0"/>
              </a:rPr>
              <a:t> 4 or higher, it's easy to kill the offending app by taking advantage of the built-in </a:t>
            </a:r>
            <a:r>
              <a:rPr lang="en-US" b="1" dirty="0" smtClean="0">
                <a:latin typeface="Arial" pitchFamily="34" charset="0"/>
                <a:cs typeface="Arial" pitchFamily="34" charset="0"/>
              </a:rPr>
              <a:t>Fast App Switcher</a:t>
            </a:r>
            <a:r>
              <a:rPr lang="en-US" dirty="0" smtClean="0">
                <a:latin typeface="Arial" pitchFamily="34" charset="0"/>
                <a:cs typeface="Arial" pitchFamily="34" charset="0"/>
              </a:rPr>
              <a:t>.</a:t>
            </a:r>
          </a:p>
          <a:p>
            <a:r>
              <a:rPr lang="en-US" dirty="0" smtClean="0">
                <a:latin typeface="Arial" pitchFamily="34" charset="0"/>
                <a:cs typeface="Arial" pitchFamily="34" charset="0"/>
              </a:rPr>
              <a:t>To access this, </a:t>
            </a:r>
            <a:r>
              <a:rPr lang="en-US" b="1" dirty="0" smtClean="0">
                <a:latin typeface="Arial" pitchFamily="34" charset="0"/>
                <a:cs typeface="Arial" pitchFamily="34" charset="0"/>
              </a:rPr>
              <a:t>double click the home button</a:t>
            </a:r>
            <a:r>
              <a:rPr lang="en-US" dirty="0" smtClean="0">
                <a:latin typeface="Arial" pitchFamily="34" charset="0"/>
                <a:cs typeface="Arial" pitchFamily="34" charset="0"/>
              </a:rPr>
              <a:t> to reveal the row of apps below the dock</a:t>
            </a:r>
          </a:p>
          <a:p>
            <a:r>
              <a:rPr lang="en-US" dirty="0" smtClean="0">
                <a:latin typeface="Arial" pitchFamily="34" charset="0"/>
                <a:cs typeface="Arial" pitchFamily="34" charset="0"/>
              </a:rPr>
              <a:t>Slide the apps from side to side to find the one you want to quit</a:t>
            </a:r>
          </a:p>
          <a:p>
            <a:r>
              <a:rPr lang="en-US" dirty="0" smtClean="0">
                <a:latin typeface="Arial" pitchFamily="34" charset="0"/>
                <a:cs typeface="Arial" pitchFamily="34" charset="0"/>
              </a:rPr>
              <a:t>When you find it, tap and hold the app until a red badge with a line through it appears. The apps will also wiggle like they do when you're rearranging them</a:t>
            </a:r>
          </a:p>
          <a:p>
            <a:r>
              <a:rPr lang="en-US" dirty="0" smtClean="0">
                <a:latin typeface="Arial" pitchFamily="34" charset="0"/>
                <a:cs typeface="Arial" pitchFamily="34" charset="0"/>
              </a:rPr>
              <a:t>When the red badge appears, tap it to kill the app and any background processes it might be running</a:t>
            </a:r>
          </a:p>
          <a:p>
            <a:r>
              <a:rPr lang="en-US" dirty="0" smtClean="0">
                <a:latin typeface="Arial" pitchFamily="34" charset="0"/>
                <a:cs typeface="Arial" pitchFamily="34" charset="0"/>
              </a:rPr>
              <a:t>When you're killed all the apps you want, click the home button again to return to using your </a:t>
            </a:r>
            <a:r>
              <a:rPr lang="en-US" dirty="0" err="1" smtClean="0">
                <a:latin typeface="Arial" pitchFamily="34" charset="0"/>
                <a:cs typeface="Arial" pitchFamily="34" charset="0"/>
              </a:rPr>
              <a:t>iPhone</a:t>
            </a:r>
            <a:r>
              <a:rPr lang="en-US" dirty="0" smtClean="0">
                <a:latin typeface="Arial" pitchFamily="34" charset="0"/>
                <a:cs typeface="Arial" pitchFamily="34" charset="0"/>
              </a:rPr>
              <a:t>.</a:t>
            </a:r>
          </a:p>
          <a:p>
            <a:endParaRPr lang="en-US" dirty="0"/>
          </a:p>
        </p:txBody>
      </p:sp>
      <p:pic>
        <p:nvPicPr>
          <p:cNvPr id="74754" name="Picture 2" descr="C:\Users\IVA\Pictures\MOBILE TESTING\ICONS\Ihpone add 007.PNG"/>
          <p:cNvPicPr>
            <a:picLocks noGrp="1" noChangeAspect="1" noChangeArrowheads="1"/>
          </p:cNvPicPr>
          <p:nvPr>
            <p:ph sz="quarter" idx="4294967295"/>
          </p:nvPr>
        </p:nvPicPr>
        <p:blipFill>
          <a:blip r:embed="rId2" cstate="print"/>
          <a:srcRect/>
          <a:stretch>
            <a:fillRect/>
          </a:stretch>
        </p:blipFill>
        <p:spPr bwMode="auto">
          <a:xfrm>
            <a:off x="457200" y="1181100"/>
            <a:ext cx="1955800" cy="2933700"/>
          </a:xfrm>
          <a:prstGeom prst="rect">
            <a:avLst/>
          </a:prstGeom>
          <a:noFill/>
        </p:spPr>
      </p:pic>
      <p:pic>
        <p:nvPicPr>
          <p:cNvPr id="74755" name="Picture 3" descr="C:\Users\IVA\Pictures\MOBILE TESTING\ICONS\Ihpone add 008.PNG"/>
          <p:cNvPicPr>
            <a:picLocks noChangeAspect="1" noChangeArrowheads="1"/>
          </p:cNvPicPr>
          <p:nvPr/>
        </p:nvPicPr>
        <p:blipFill>
          <a:blip r:embed="rId3" cstate="print"/>
          <a:srcRect/>
          <a:stretch>
            <a:fillRect/>
          </a:stretch>
        </p:blipFill>
        <p:spPr bwMode="auto">
          <a:xfrm>
            <a:off x="2590800" y="3124200"/>
            <a:ext cx="2133600" cy="3200400"/>
          </a:xfrm>
          <a:prstGeom prst="rect">
            <a:avLst/>
          </a:prstGeom>
          <a:noFill/>
        </p:spPr>
      </p:pic>
      <p:sp>
        <p:nvSpPr>
          <p:cNvPr id="13" name="Oval 12"/>
          <p:cNvSpPr/>
          <p:nvPr/>
        </p:nvSpPr>
        <p:spPr>
          <a:xfrm>
            <a:off x="533400" y="1295400"/>
            <a:ext cx="914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1</a:t>
            </a:r>
            <a:endParaRPr lang="en-US" sz="2400" b="1" dirty="0">
              <a:solidFill>
                <a:schemeClr val="bg1"/>
              </a:solidFill>
            </a:endParaRPr>
          </a:p>
        </p:txBody>
      </p:sp>
      <p:sp>
        <p:nvSpPr>
          <p:cNvPr id="14" name="Oval 13"/>
          <p:cNvSpPr/>
          <p:nvPr/>
        </p:nvSpPr>
        <p:spPr>
          <a:xfrm>
            <a:off x="2667000" y="3276600"/>
            <a:ext cx="914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2</a:t>
            </a:r>
            <a:endParaRPr lang="en-US" sz="2400" b="1" dirty="0">
              <a:solidFill>
                <a:schemeClr val="bg1"/>
              </a:solidFill>
            </a:endParaRPr>
          </a:p>
        </p:txBody>
      </p:sp>
    </p:spTree>
    <p:extLst>
      <p:ext uri="{BB962C8B-B14F-4D97-AF65-F5344CB8AC3E}">
        <p14:creationId xmlns:p14="http://schemas.microsoft.com/office/powerpoint/2010/main" val="187893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715962"/>
          </a:xfrm>
        </p:spPr>
        <p:style>
          <a:lnRef idx="1">
            <a:schemeClr val="accent1"/>
          </a:lnRef>
          <a:fillRef idx="2">
            <a:schemeClr val="accent1"/>
          </a:fillRef>
          <a:effectRef idx="1">
            <a:schemeClr val="accent1"/>
          </a:effectRef>
          <a:fontRef idx="minor">
            <a:schemeClr val="dk1"/>
          </a:fontRef>
        </p:style>
        <p:txBody>
          <a:bodyPr>
            <a:noAutofit/>
          </a:bodyPr>
          <a:lstStyle/>
          <a:p>
            <a:r>
              <a:rPr lang="en-US"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How to see and kill the last process on Android?    2 </a:t>
            </a:r>
            <a:endParaRPr lang="en-US" sz="2400" dirty="0">
              <a:solidFill>
                <a:srgbClr val="FF0000"/>
              </a:solidFill>
            </a:endParaRPr>
          </a:p>
        </p:txBody>
      </p:sp>
      <p:sp>
        <p:nvSpPr>
          <p:cNvPr id="3" name="Footer Placeholder 2"/>
          <p:cNvSpPr>
            <a:spLocks noGrp="1"/>
          </p:cNvSpPr>
          <p:nvPr>
            <p:ph type="ftr" sz="quarter" idx="11"/>
          </p:nvPr>
        </p:nvSpPr>
        <p:spPr>
          <a:xfrm>
            <a:off x="4572000" y="6248400"/>
            <a:ext cx="37338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11</a:t>
            </a:fld>
            <a:endParaRPr lang="en-US" dirty="0">
              <a:solidFill>
                <a:schemeClr val="tx2">
                  <a:lumMod val="25000"/>
                </a:schemeClr>
              </a:solidFill>
            </a:endParaRPr>
          </a:p>
        </p:txBody>
      </p:sp>
      <p:sp>
        <p:nvSpPr>
          <p:cNvPr id="6" name="Content Placeholder 5"/>
          <p:cNvSpPr>
            <a:spLocks noGrp="1"/>
          </p:cNvSpPr>
          <p:nvPr>
            <p:ph sz="quarter" idx="4294967295"/>
          </p:nvPr>
        </p:nvSpPr>
        <p:spPr>
          <a:xfrm>
            <a:off x="4933950" y="1295400"/>
            <a:ext cx="3749040" cy="4648200"/>
          </a:xfrm>
          <a:prstGeom prst="rect">
            <a:avLst/>
          </a:prstGeo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1700" b="1" dirty="0" smtClean="0">
                <a:latin typeface="Arial" pitchFamily="34" charset="0"/>
                <a:cs typeface="Arial" pitchFamily="34" charset="0"/>
              </a:rPr>
              <a:t>Kill Android Apps with Built-In Tools</a:t>
            </a:r>
          </a:p>
          <a:p>
            <a:r>
              <a:rPr lang="en-US" sz="1700" dirty="0" smtClean="0">
                <a:latin typeface="Arial" pitchFamily="34" charset="0"/>
                <a:cs typeface="Arial" pitchFamily="34" charset="0"/>
              </a:rPr>
              <a:t>Start by opening up the </a:t>
            </a:r>
            <a:r>
              <a:rPr lang="en-US" sz="1700" b="1" dirty="0" smtClean="0">
                <a:latin typeface="Arial" pitchFamily="34" charset="0"/>
                <a:cs typeface="Arial" pitchFamily="34" charset="0"/>
              </a:rPr>
              <a:t>Settings</a:t>
            </a:r>
            <a:r>
              <a:rPr lang="en-US" sz="1700" dirty="0" smtClean="0">
                <a:latin typeface="Arial" pitchFamily="34" charset="0"/>
                <a:cs typeface="Arial" pitchFamily="34" charset="0"/>
              </a:rPr>
              <a:t> panel on your phone, and then head into </a:t>
            </a:r>
            <a:r>
              <a:rPr lang="en-US" sz="1700" b="1" dirty="0" smtClean="0">
                <a:latin typeface="Arial" pitchFamily="34" charset="0"/>
                <a:cs typeface="Arial" pitchFamily="34" charset="0"/>
              </a:rPr>
              <a:t>Applications –&gt; Manage applications</a:t>
            </a:r>
          </a:p>
          <a:p>
            <a:r>
              <a:rPr lang="en-US" sz="1700" dirty="0" smtClean="0">
                <a:latin typeface="Arial" pitchFamily="34" charset="0"/>
                <a:cs typeface="Arial" pitchFamily="34" charset="0"/>
              </a:rPr>
              <a:t>Now switch over to the </a:t>
            </a:r>
            <a:r>
              <a:rPr lang="en-US" sz="1700" b="1" dirty="0" smtClean="0">
                <a:latin typeface="Arial" pitchFamily="34" charset="0"/>
                <a:cs typeface="Arial" pitchFamily="34" charset="0"/>
              </a:rPr>
              <a:t>Running </a:t>
            </a:r>
            <a:r>
              <a:rPr lang="en-US" sz="1700" dirty="0" smtClean="0">
                <a:latin typeface="Arial" pitchFamily="34" charset="0"/>
                <a:cs typeface="Arial" pitchFamily="34" charset="0"/>
              </a:rPr>
              <a:t>tab, where you’ll see all the applications that are currently running on the system. You could find the application in one of the other tabs as well, but it’s often easier to filter through the Running list.</a:t>
            </a:r>
          </a:p>
          <a:p>
            <a:r>
              <a:rPr lang="en-US" sz="1700" dirty="0" smtClean="0">
                <a:latin typeface="Arial" pitchFamily="34" charset="0"/>
                <a:cs typeface="Arial" pitchFamily="34" charset="0"/>
              </a:rPr>
              <a:t>Once you’re on the application that’s causing the problems, you can simply click the </a:t>
            </a:r>
            <a:r>
              <a:rPr lang="en-US" sz="1700" b="1" dirty="0" smtClean="0">
                <a:latin typeface="Arial" pitchFamily="34" charset="0"/>
                <a:cs typeface="Arial" pitchFamily="34" charset="0"/>
              </a:rPr>
              <a:t>Force stop </a:t>
            </a:r>
            <a:r>
              <a:rPr lang="en-US" sz="1700" dirty="0" smtClean="0">
                <a:latin typeface="Arial" pitchFamily="34" charset="0"/>
                <a:cs typeface="Arial" pitchFamily="34" charset="0"/>
              </a:rPr>
              <a:t>button to kill the process.</a:t>
            </a:r>
          </a:p>
          <a:p>
            <a:endParaRPr lang="en-US" dirty="0"/>
          </a:p>
        </p:txBody>
      </p:sp>
      <p:pic>
        <p:nvPicPr>
          <p:cNvPr id="76802" name="Picture 2" descr="C:\Users\IVA\Pictures\MOBILE TESTING\ICONS\image89[1].png"/>
          <p:cNvPicPr>
            <a:picLocks noGrp="1" noChangeAspect="1" noChangeArrowheads="1"/>
          </p:cNvPicPr>
          <p:nvPr>
            <p:ph sz="quarter" idx="4294967295"/>
          </p:nvPr>
        </p:nvPicPr>
        <p:blipFill>
          <a:blip r:embed="rId2" cstate="print"/>
          <a:srcRect/>
          <a:stretch>
            <a:fillRect/>
          </a:stretch>
        </p:blipFill>
        <p:spPr bwMode="auto">
          <a:xfrm>
            <a:off x="228601" y="990600"/>
            <a:ext cx="3048000" cy="2694845"/>
          </a:xfrm>
          <a:prstGeom prst="rect">
            <a:avLst/>
          </a:prstGeom>
          <a:noFill/>
        </p:spPr>
      </p:pic>
      <p:pic>
        <p:nvPicPr>
          <p:cNvPr id="76803" name="Picture 3" descr="C:\Users\IVA\Pictures\MOBILE TESTING\ICONS\image90[1].png"/>
          <p:cNvPicPr>
            <a:picLocks noChangeAspect="1" noChangeArrowheads="1"/>
          </p:cNvPicPr>
          <p:nvPr/>
        </p:nvPicPr>
        <p:blipFill>
          <a:blip r:embed="rId3" cstate="print"/>
          <a:srcRect/>
          <a:stretch>
            <a:fillRect/>
          </a:stretch>
        </p:blipFill>
        <p:spPr bwMode="auto">
          <a:xfrm>
            <a:off x="1447800" y="3581400"/>
            <a:ext cx="3202943" cy="2819400"/>
          </a:xfrm>
          <a:prstGeom prst="rect">
            <a:avLst/>
          </a:prstGeom>
          <a:noFill/>
        </p:spPr>
      </p:pic>
      <p:sp>
        <p:nvSpPr>
          <p:cNvPr id="9" name="Oval 8"/>
          <p:cNvSpPr/>
          <p:nvPr/>
        </p:nvSpPr>
        <p:spPr>
          <a:xfrm>
            <a:off x="3429000" y="1219200"/>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10" name="Oval 9"/>
          <p:cNvSpPr/>
          <p:nvPr/>
        </p:nvSpPr>
        <p:spPr>
          <a:xfrm>
            <a:off x="381000" y="4267200"/>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Tree>
    <p:extLst>
      <p:ext uri="{BB962C8B-B14F-4D97-AF65-F5344CB8AC3E}">
        <p14:creationId xmlns:p14="http://schemas.microsoft.com/office/powerpoint/2010/main" val="539748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533400" y="2438400"/>
            <a:ext cx="4343400" cy="990600"/>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p>
            <a:r>
              <a:rPr lang="en-US" sz="1600" dirty="0" smtClean="0"/>
              <a:t>1. Remove the Battery (cold Reboot)</a:t>
            </a:r>
          </a:p>
          <a:p>
            <a:r>
              <a:rPr lang="en-US" sz="1600" dirty="0" smtClean="0"/>
              <a:t>2. Using USB cable – open “secure android” and clean files directory.</a:t>
            </a:r>
            <a:endParaRPr lang="en-US" sz="1600" dirty="0"/>
          </a:p>
        </p:txBody>
      </p:sp>
      <p:sp>
        <p:nvSpPr>
          <p:cNvPr id="4" name="Footer Placeholder 3"/>
          <p:cNvSpPr>
            <a:spLocks noGrp="1"/>
          </p:cNvSpPr>
          <p:nvPr>
            <p:ph type="ftr" sz="quarter" idx="11"/>
          </p:nvPr>
        </p:nvSpPr>
        <p:spPr>
          <a:xfrm>
            <a:off x="4380072" y="6407944"/>
            <a:ext cx="4154328" cy="365125"/>
          </a:xfrm>
        </p:spPr>
        <p:txBody>
          <a:bodyPr/>
          <a:lstStyle/>
          <a:p>
            <a:r>
              <a:rPr lang="en-US" smtClean="0">
                <a:solidFill>
                  <a:schemeClr val="tx2">
                    <a:lumMod val="10000"/>
                  </a:schemeClr>
                </a:solidFill>
              </a:rPr>
              <a:t>Copyright Portnov Computer School   2013</a:t>
            </a:r>
            <a:endParaRPr lang="en-US" dirty="0">
              <a:solidFill>
                <a:schemeClr val="tx2">
                  <a:lumMod val="1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10000"/>
                  </a:schemeClr>
                </a:solidFill>
              </a:rPr>
              <a:pPr/>
              <a:t>12</a:t>
            </a:fld>
            <a:endParaRPr lang="en-US" dirty="0">
              <a:solidFill>
                <a:schemeClr val="tx2">
                  <a:lumMod val="10000"/>
                </a:schemeClr>
              </a:solidFill>
            </a:endParaRPr>
          </a:p>
        </p:txBody>
      </p:sp>
      <p:sp>
        <p:nvSpPr>
          <p:cNvPr id="6" name="Title 5"/>
          <p:cNvSpPr>
            <a:spLocks noGrp="1"/>
          </p:cNvSpPr>
          <p:nvPr>
            <p:ph type="title"/>
          </p:nvPr>
        </p:nvSpPr>
        <p:spPr>
          <a:xfrm>
            <a:off x="457200" y="304800"/>
            <a:ext cx="8229600" cy="609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solidFill>
                  <a:srgbClr val="FF0000"/>
                </a:solidFill>
              </a:rPr>
              <a:t>How to kill frozen App on Android</a:t>
            </a:r>
            <a:endParaRPr lang="en-US" dirty="0">
              <a:solidFill>
                <a:srgbClr val="FF0000"/>
              </a:solidFill>
            </a:endParaRPr>
          </a:p>
        </p:txBody>
      </p:sp>
      <p:pic>
        <p:nvPicPr>
          <p:cNvPr id="1026" name="Picture 2" descr="http://m.img.brothersoft.com/android/226/116226_screenshot0.jpg"/>
          <p:cNvPicPr>
            <a:picLocks noChangeAspect="1" noChangeArrowheads="1"/>
          </p:cNvPicPr>
          <p:nvPr/>
        </p:nvPicPr>
        <p:blipFill>
          <a:blip r:embed="rId2" cstate="print"/>
          <a:srcRect/>
          <a:stretch>
            <a:fillRect/>
          </a:stretch>
        </p:blipFill>
        <p:spPr bwMode="auto">
          <a:xfrm>
            <a:off x="5410200" y="1600200"/>
            <a:ext cx="3048000" cy="4572000"/>
          </a:xfrm>
          <a:prstGeom prst="rect">
            <a:avLst/>
          </a:prstGeom>
          <a:noFill/>
        </p:spPr>
      </p:pic>
    </p:spTree>
    <p:extLst>
      <p:ext uri="{BB962C8B-B14F-4D97-AF65-F5344CB8AC3E}">
        <p14:creationId xmlns:p14="http://schemas.microsoft.com/office/powerpoint/2010/main" val="3979730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3050"/>
            <a:ext cx="8229600" cy="641350"/>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C00000"/>
                </a:solidFill>
                <a:latin typeface="Arial" pitchFamily="34" charset="0"/>
                <a:cs typeface="Arial" pitchFamily="34" charset="0"/>
              </a:rPr>
              <a:t> </a:t>
            </a:r>
            <a:r>
              <a:rPr lang="en-US" sz="3200" dirty="0" smtClean="0">
                <a:solidFill>
                  <a:srgbClr val="C00000"/>
                </a:solidFill>
                <a:latin typeface="Arial" pitchFamily="34" charset="0"/>
                <a:cs typeface="Arial" pitchFamily="34" charset="0"/>
              </a:rPr>
              <a:t>Describe Android vs. </a:t>
            </a:r>
            <a:r>
              <a:rPr lang="en-US" sz="3200" dirty="0" err="1" smtClean="0">
                <a:solidFill>
                  <a:srgbClr val="C00000"/>
                </a:solidFill>
                <a:latin typeface="Arial" pitchFamily="34" charset="0"/>
                <a:cs typeface="Arial" pitchFamily="34" charset="0"/>
              </a:rPr>
              <a:t>iPhone</a:t>
            </a:r>
            <a:r>
              <a:rPr lang="en-US" sz="3200" dirty="0" smtClean="0">
                <a:solidFill>
                  <a:srgbClr val="C00000"/>
                </a:solidFill>
                <a:latin typeface="Arial" pitchFamily="34" charset="0"/>
                <a:cs typeface="Arial" pitchFamily="34" charset="0"/>
              </a:rPr>
              <a:t>	</a:t>
            </a:r>
            <a:r>
              <a:rPr lang="en-US" sz="3600" dirty="0" smtClean="0">
                <a:solidFill>
                  <a:srgbClr val="C00000"/>
                </a:solidFill>
                <a:latin typeface="Arial" pitchFamily="34" charset="0"/>
                <a:cs typeface="Arial" pitchFamily="34" charset="0"/>
              </a:rPr>
              <a:t>	</a:t>
            </a:r>
            <a:r>
              <a:rPr lang="en-US" sz="2400" dirty="0" smtClean="0">
                <a:solidFill>
                  <a:srgbClr val="C00000"/>
                </a:solidFill>
                <a:latin typeface="Arial" pitchFamily="34" charset="0"/>
                <a:cs typeface="Arial" pitchFamily="34" charset="0"/>
              </a:rPr>
              <a:t>1</a:t>
            </a:r>
            <a:endParaRPr lang="en-US" sz="2400" dirty="0">
              <a:solidFill>
                <a:srgbClr val="C00000"/>
              </a:solidFill>
              <a:latin typeface="Arial" pitchFamily="34" charset="0"/>
              <a:cs typeface="Arial" pitchFamily="34" charset="0"/>
            </a:endParaRPr>
          </a:p>
        </p:txBody>
      </p:sp>
      <p:sp>
        <p:nvSpPr>
          <p:cNvPr id="15" name="Text Placeholder 14"/>
          <p:cNvSpPr>
            <a:spLocks noGrp="1"/>
          </p:cNvSpPr>
          <p:nvPr>
            <p:ph type="body" idx="1"/>
          </p:nvPr>
        </p:nvSpPr>
        <p:spPr>
          <a:xfrm>
            <a:off x="5867400" y="5181600"/>
            <a:ext cx="2667000" cy="762000"/>
          </a:xfrm>
        </p:spPr>
        <p:txBody>
          <a:bodyPr/>
          <a:lstStyle/>
          <a:p>
            <a:r>
              <a:rPr lang="en-US" dirty="0" smtClean="0">
                <a:latin typeface="Arial" pitchFamily="34" charset="0"/>
                <a:cs typeface="Arial" pitchFamily="34" charset="0"/>
              </a:rPr>
              <a:t>     Android</a:t>
            </a:r>
            <a:endParaRPr lang="en-US" dirty="0">
              <a:latin typeface="Arial" pitchFamily="34" charset="0"/>
              <a:cs typeface="Arial" pitchFamily="34" charset="0"/>
            </a:endParaRPr>
          </a:p>
        </p:txBody>
      </p:sp>
      <p:sp>
        <p:nvSpPr>
          <p:cNvPr id="16" name="Text Placeholder 15"/>
          <p:cNvSpPr>
            <a:spLocks noGrp="1"/>
          </p:cNvSpPr>
          <p:nvPr>
            <p:ph type="body" sz="half" idx="3"/>
          </p:nvPr>
        </p:nvSpPr>
        <p:spPr>
          <a:xfrm>
            <a:off x="304800" y="5181600"/>
            <a:ext cx="2895601" cy="762000"/>
          </a:xfrm>
        </p:spPr>
        <p:txBody>
          <a:bodyPr/>
          <a:lstStyle/>
          <a:p>
            <a:r>
              <a:rPr lang="en-US" dirty="0" smtClean="0"/>
              <a:t>        </a:t>
            </a:r>
            <a:r>
              <a:rPr lang="en-US" dirty="0" err="1" smtClean="0">
                <a:latin typeface="Arial" pitchFamily="34" charset="0"/>
                <a:cs typeface="Arial" pitchFamily="34" charset="0"/>
              </a:rPr>
              <a:t>iPhone</a:t>
            </a:r>
            <a:endParaRPr lang="en-US" dirty="0">
              <a:latin typeface="Arial" pitchFamily="34" charset="0"/>
              <a:cs typeface="Arial" pitchFamily="34" charset="0"/>
            </a:endParaRPr>
          </a:p>
        </p:txBody>
      </p:sp>
      <p:sp>
        <p:nvSpPr>
          <p:cNvPr id="8" name="Content Placeholder 7"/>
          <p:cNvSpPr>
            <a:spLocks noGrp="1"/>
          </p:cNvSpPr>
          <p:nvPr>
            <p:ph sz="quarter" idx="2"/>
          </p:nvPr>
        </p:nvSpPr>
        <p:spPr>
          <a:xfrm>
            <a:off x="3429000" y="1143000"/>
            <a:ext cx="1981200" cy="533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None/>
            </a:pPr>
            <a:r>
              <a:rPr lang="en-US" sz="1600" dirty="0" smtClean="0">
                <a:latin typeface="Arial" pitchFamily="34" charset="0"/>
                <a:cs typeface="Arial" pitchFamily="34" charset="0"/>
              </a:rPr>
              <a:t>User Interface</a:t>
            </a:r>
          </a:p>
          <a:p>
            <a:pPr algn="ctr">
              <a:buNone/>
            </a:pPr>
            <a:r>
              <a:rPr lang="en-US" sz="1600" dirty="0" smtClean="0">
                <a:latin typeface="Arial" pitchFamily="34" charset="0"/>
                <a:cs typeface="Arial" pitchFamily="34" charset="0"/>
              </a:rPr>
              <a:t>Framework</a:t>
            </a:r>
            <a:endParaRPr lang="en-US" sz="1600" dirty="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bg2">
                    <a:lumMod val="25000"/>
                  </a:schemeClr>
                </a:solidFill>
              </a:rPr>
              <a:pPr/>
              <a:t>13</a:t>
            </a:fld>
            <a:endParaRPr lang="en-US" dirty="0">
              <a:solidFill>
                <a:schemeClr val="bg2">
                  <a:lumMod val="25000"/>
                </a:schemeClr>
              </a:solidFill>
            </a:endParaRPr>
          </a:p>
        </p:txBody>
      </p:sp>
      <p:sp>
        <p:nvSpPr>
          <p:cNvPr id="7" name="Rectangle 6"/>
          <p:cNvSpPr/>
          <p:nvPr/>
        </p:nvSpPr>
        <p:spPr>
          <a:xfrm>
            <a:off x="228600" y="6400800"/>
            <a:ext cx="35814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http://www.youtube.com/watch?v=9Yv17sQnV6k</a:t>
            </a:r>
            <a:endParaRPr lang="en-US" sz="1200" dirty="0">
              <a:latin typeface="Arial" pitchFamily="34" charset="0"/>
              <a:cs typeface="Arial" pitchFamily="34" charset="0"/>
            </a:endParaRPr>
          </a:p>
        </p:txBody>
      </p:sp>
      <p:sp>
        <p:nvSpPr>
          <p:cNvPr id="9" name="Rounded Rectangle 8"/>
          <p:cNvSpPr/>
          <p:nvPr/>
        </p:nvSpPr>
        <p:spPr>
          <a:xfrm>
            <a:off x="3429000" y="1828800"/>
            <a:ext cx="1981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Users Controls/Navigations</a:t>
            </a:r>
            <a:endParaRPr lang="en-US" sz="1400" dirty="0">
              <a:latin typeface="Arial" pitchFamily="34" charset="0"/>
              <a:cs typeface="Arial" pitchFamily="34" charset="0"/>
            </a:endParaRPr>
          </a:p>
        </p:txBody>
      </p:sp>
      <p:sp>
        <p:nvSpPr>
          <p:cNvPr id="10" name="Rounded Rectangle 9"/>
          <p:cNvSpPr/>
          <p:nvPr/>
        </p:nvSpPr>
        <p:spPr>
          <a:xfrm>
            <a:off x="3429000" y="3581400"/>
            <a:ext cx="1981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OS Openness</a:t>
            </a:r>
            <a:endParaRPr lang="en-US" dirty="0">
              <a:latin typeface="Arial" pitchFamily="34" charset="0"/>
              <a:cs typeface="Arial" pitchFamily="34" charset="0"/>
            </a:endParaRPr>
          </a:p>
        </p:txBody>
      </p:sp>
      <p:sp>
        <p:nvSpPr>
          <p:cNvPr id="11" name="Rounded Rectangle 10"/>
          <p:cNvSpPr/>
          <p:nvPr/>
        </p:nvSpPr>
        <p:spPr>
          <a:xfrm>
            <a:off x="3429000" y="2514600"/>
            <a:ext cx="1981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Application Store</a:t>
            </a:r>
            <a:endParaRPr lang="en-US" dirty="0">
              <a:latin typeface="Arial" pitchFamily="34" charset="0"/>
              <a:cs typeface="Arial" pitchFamily="34" charset="0"/>
            </a:endParaRPr>
          </a:p>
        </p:txBody>
      </p:sp>
      <p:sp>
        <p:nvSpPr>
          <p:cNvPr id="12" name="Rounded Rectangle 11"/>
          <p:cNvSpPr/>
          <p:nvPr/>
        </p:nvSpPr>
        <p:spPr>
          <a:xfrm>
            <a:off x="3429000" y="3048000"/>
            <a:ext cx="1981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Hardware</a:t>
            </a:r>
            <a:endParaRPr lang="en-US" dirty="0">
              <a:latin typeface="Arial" pitchFamily="34" charset="0"/>
              <a:cs typeface="Arial" pitchFamily="34" charset="0"/>
            </a:endParaRPr>
          </a:p>
        </p:txBody>
      </p:sp>
      <p:sp>
        <p:nvSpPr>
          <p:cNvPr id="13" name="Rounded Rectangle 12"/>
          <p:cNvSpPr/>
          <p:nvPr/>
        </p:nvSpPr>
        <p:spPr>
          <a:xfrm>
            <a:off x="3429000" y="4114800"/>
            <a:ext cx="1981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Hardware &amp; OS lifecycle</a:t>
            </a:r>
            <a:endParaRPr lang="en-US" sz="1600" dirty="0">
              <a:latin typeface="Arial" pitchFamily="34" charset="0"/>
              <a:cs typeface="Arial" pitchFamily="34" charset="0"/>
            </a:endParaRPr>
          </a:p>
        </p:txBody>
      </p:sp>
      <p:sp>
        <p:nvSpPr>
          <p:cNvPr id="14" name="Rounded Rectangle 13"/>
          <p:cNvSpPr/>
          <p:nvPr/>
        </p:nvSpPr>
        <p:spPr>
          <a:xfrm>
            <a:off x="3276600" y="4724400"/>
            <a:ext cx="2286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Features &amp; Services</a:t>
            </a:r>
            <a:endParaRPr lang="en-US" dirty="0">
              <a:latin typeface="Arial" pitchFamily="34" charset="0"/>
              <a:cs typeface="Arial" pitchFamily="34" charset="0"/>
            </a:endParaRPr>
          </a:p>
        </p:txBody>
      </p:sp>
      <p:pic>
        <p:nvPicPr>
          <p:cNvPr id="4097" name="Picture 1" descr="C:\Users\IVA\Pictures\LOGOS\android_vs_apple-wide[1].jpg"/>
          <p:cNvPicPr>
            <a:picLocks noChangeAspect="1" noChangeArrowheads="1"/>
          </p:cNvPicPr>
          <p:nvPr/>
        </p:nvPicPr>
        <p:blipFill>
          <a:blip r:embed="rId2" cstate="print"/>
          <a:srcRect/>
          <a:stretch>
            <a:fillRect/>
          </a:stretch>
        </p:blipFill>
        <p:spPr bwMode="auto">
          <a:xfrm>
            <a:off x="152400" y="2286000"/>
            <a:ext cx="3052516" cy="1981200"/>
          </a:xfrm>
          <a:prstGeom prst="rect">
            <a:avLst/>
          </a:prstGeom>
          <a:noFill/>
        </p:spPr>
      </p:pic>
      <p:pic>
        <p:nvPicPr>
          <p:cNvPr id="4098" name="Picture 2" descr="C:\Users\IVA\Pictures\LOGOS\lightsaber[1].jpg"/>
          <p:cNvPicPr>
            <a:picLocks noGrp="1" noChangeAspect="1" noChangeArrowheads="1"/>
          </p:cNvPicPr>
          <p:nvPr>
            <p:ph sz="quarter" idx="4"/>
          </p:nvPr>
        </p:nvPicPr>
        <p:blipFill>
          <a:blip r:embed="rId3" cstate="print"/>
          <a:srcRect/>
          <a:stretch>
            <a:fillRect/>
          </a:stretch>
        </p:blipFill>
        <p:spPr bwMode="auto">
          <a:xfrm>
            <a:off x="5638800" y="2209800"/>
            <a:ext cx="3276600" cy="2184995"/>
          </a:xfrm>
          <a:prstGeom prst="rect">
            <a:avLst/>
          </a:prstGeom>
          <a:noFill/>
        </p:spPr>
      </p:pic>
      <p:pic>
        <p:nvPicPr>
          <p:cNvPr id="49153" name="Picture 1" descr="C:\Users\IVA\Pictures\LOGOS\droid-v-iphone[1].jpg"/>
          <p:cNvPicPr>
            <a:picLocks noChangeAspect="1" noChangeArrowheads="1"/>
          </p:cNvPicPr>
          <p:nvPr/>
        </p:nvPicPr>
        <p:blipFill>
          <a:blip r:embed="rId4" cstate="print"/>
          <a:srcRect/>
          <a:stretch>
            <a:fillRect/>
          </a:stretch>
        </p:blipFill>
        <p:spPr bwMode="auto">
          <a:xfrm>
            <a:off x="3429000" y="5257800"/>
            <a:ext cx="2196481" cy="1071563"/>
          </a:xfrm>
          <a:prstGeom prst="rect">
            <a:avLst/>
          </a:prstGeom>
          <a:noFill/>
        </p:spPr>
      </p:pic>
    </p:spTree>
    <p:extLst>
      <p:ext uri="{BB962C8B-B14F-4D97-AF65-F5344CB8AC3E}">
        <p14:creationId xmlns:p14="http://schemas.microsoft.com/office/powerpoint/2010/main" val="3744839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nvPr>
        </p:nvGraphicFramePr>
        <p:xfrm>
          <a:off x="457200" y="1524000"/>
          <a:ext cx="8153400" cy="4785360"/>
        </p:xfrm>
        <a:graphic>
          <a:graphicData uri="http://schemas.openxmlformats.org/drawingml/2006/table">
            <a:tbl>
              <a:tblPr firstRow="1" bandRow="1">
                <a:tableStyleId>{F5AB1C69-6EDB-4FF4-983F-18BD219EF322}</a:tableStyleId>
              </a:tblPr>
              <a:tblGrid>
                <a:gridCol w="2038350"/>
                <a:gridCol w="2415823"/>
                <a:gridCol w="2697932"/>
                <a:gridCol w="1001295"/>
              </a:tblGrid>
              <a:tr h="329357">
                <a:tc>
                  <a:txBody>
                    <a:bodyPr/>
                    <a:lstStyle/>
                    <a:p>
                      <a:r>
                        <a:rPr lang="en-US" sz="1600" dirty="0" smtClean="0"/>
                        <a:t>      Category</a:t>
                      </a:r>
                      <a:endParaRPr lang="en-US" sz="1600" dirty="0">
                        <a:latin typeface="Arial" pitchFamily="34" charset="0"/>
                        <a:cs typeface="Arial" pitchFamily="34" charset="0"/>
                      </a:endParaRPr>
                    </a:p>
                  </a:txBody>
                  <a:tcPr>
                    <a:solidFill>
                      <a:srgbClr val="0070C0"/>
                    </a:solidFill>
                  </a:tcPr>
                </a:tc>
                <a:tc>
                  <a:txBody>
                    <a:bodyPr/>
                    <a:lstStyle/>
                    <a:p>
                      <a:r>
                        <a:rPr lang="en-US" sz="1600" dirty="0" smtClean="0"/>
                        <a:t>         ANDROID </a:t>
                      </a:r>
                      <a:endParaRPr lang="en-US" sz="1600" dirty="0">
                        <a:latin typeface="Arial" pitchFamily="34" charset="0"/>
                        <a:cs typeface="Arial" pitchFamily="34" charset="0"/>
                      </a:endParaRPr>
                    </a:p>
                  </a:txBody>
                  <a:tcPr>
                    <a:solidFill>
                      <a:srgbClr val="0070C0"/>
                    </a:solidFill>
                  </a:tcPr>
                </a:tc>
                <a:tc>
                  <a:txBody>
                    <a:bodyPr/>
                    <a:lstStyle/>
                    <a:p>
                      <a:r>
                        <a:rPr lang="en-US" sz="1600" dirty="0" smtClean="0"/>
                        <a:t>          iPHONE</a:t>
                      </a:r>
                      <a:endParaRPr lang="en-US" sz="1600" dirty="0">
                        <a:latin typeface="Arial" pitchFamily="34" charset="0"/>
                        <a:cs typeface="Arial" pitchFamily="34" charset="0"/>
                      </a:endParaRPr>
                    </a:p>
                  </a:txBody>
                  <a:tcPr>
                    <a:solidFill>
                      <a:srgbClr val="0070C0"/>
                    </a:solidFill>
                  </a:tcPr>
                </a:tc>
                <a:tc>
                  <a:txBody>
                    <a:bodyPr/>
                    <a:lstStyle/>
                    <a:p>
                      <a:r>
                        <a:rPr lang="en-US" sz="1600" dirty="0" smtClean="0">
                          <a:latin typeface="Arial" pitchFamily="34" charset="0"/>
                          <a:cs typeface="Arial" pitchFamily="34" charset="0"/>
                        </a:rPr>
                        <a:t>Winner</a:t>
                      </a:r>
                      <a:endParaRPr lang="en-US" sz="1600" dirty="0">
                        <a:latin typeface="Arial" pitchFamily="34" charset="0"/>
                        <a:cs typeface="Arial" pitchFamily="34" charset="0"/>
                      </a:endParaRPr>
                    </a:p>
                  </a:txBody>
                  <a:tcPr>
                    <a:solidFill>
                      <a:srgbClr val="0070C0"/>
                    </a:solidFill>
                  </a:tcPr>
                </a:tc>
              </a:tr>
              <a:tr h="808422">
                <a:tc>
                  <a:txBody>
                    <a:bodyPr/>
                    <a:lstStyle/>
                    <a:p>
                      <a:r>
                        <a:rPr lang="en-US" sz="1600" b="1" dirty="0" smtClean="0">
                          <a:latin typeface="Arial" pitchFamily="34" charset="0"/>
                          <a:cs typeface="Arial" pitchFamily="34" charset="0"/>
                        </a:rPr>
                        <a:t>User Interface</a:t>
                      </a:r>
                      <a:endParaRPr lang="en-US" sz="16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Java Application Framework Customization </a:t>
                      </a: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Cocoa Touch</a:t>
                      </a:r>
                    </a:p>
                    <a:p>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Beginner User friendly</a:t>
                      </a:r>
                      <a:endParaRPr lang="en-US" sz="1600" dirty="0">
                        <a:latin typeface="Arial" pitchFamily="34" charset="0"/>
                        <a:cs typeface="Arial" pitchFamily="34" charset="0"/>
                      </a:endParaRPr>
                    </a:p>
                  </a:txBody>
                  <a:tcPr>
                    <a:solidFill>
                      <a:schemeClr val="bg1">
                        <a:lumMod val="95000"/>
                      </a:schemeClr>
                    </a:solidFill>
                  </a:tcPr>
                </a:tc>
                <a:tc>
                  <a:txBody>
                    <a:bodyPr/>
                    <a:lstStyle/>
                    <a:p>
                      <a:endParaRPr lang="en-US" sz="1600" dirty="0">
                        <a:latin typeface="Arial" pitchFamily="34" charset="0"/>
                        <a:cs typeface="Arial" pitchFamily="34" charset="0"/>
                      </a:endParaRPr>
                    </a:p>
                  </a:txBody>
                  <a:tcPr>
                    <a:solidFill>
                      <a:schemeClr val="bg1">
                        <a:lumMod val="95000"/>
                      </a:schemeClr>
                    </a:solidFill>
                  </a:tcPr>
                </a:tc>
              </a:tr>
              <a:tr h="746760">
                <a:tc>
                  <a:txBody>
                    <a:bodyPr/>
                    <a:lstStyle/>
                    <a:p>
                      <a:r>
                        <a:rPr lang="en-US" sz="1600" b="1" dirty="0" smtClean="0">
                          <a:latin typeface="Arial" pitchFamily="34" charset="0"/>
                          <a:cs typeface="Arial" pitchFamily="34" charset="0"/>
                        </a:rPr>
                        <a:t>Navigation/User Controls</a:t>
                      </a:r>
                      <a:endParaRPr lang="en-US" sz="1600" b="1"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Widgets, Home and  Applications Screens</a:t>
                      </a:r>
                      <a:endParaRPr lang="en-US" sz="1600" dirty="0">
                        <a:latin typeface="Arial" pitchFamily="34" charset="0"/>
                        <a:cs typeface="Arial" pitchFamily="34" charset="0"/>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Classic Touch – Home 1 Page,</a:t>
                      </a:r>
                      <a:r>
                        <a:rPr lang="en-US" sz="1600" baseline="0" dirty="0" smtClean="0">
                          <a:latin typeface="Arial" pitchFamily="34" charset="0"/>
                          <a:cs typeface="Arial" pitchFamily="34" charset="0"/>
                        </a:rPr>
                        <a:t> All Apps visible</a:t>
                      </a:r>
                      <a:endParaRPr lang="en-US" sz="1600" dirty="0" smtClean="0">
                        <a:latin typeface="Arial" pitchFamily="34" charset="0"/>
                        <a:cs typeface="Arial" pitchFamily="34" charset="0"/>
                      </a:endParaRPr>
                    </a:p>
                    <a:p>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Android</a:t>
                      </a:r>
                      <a:endParaRPr lang="en-US" sz="1600" dirty="0">
                        <a:latin typeface="Arial" pitchFamily="34" charset="0"/>
                        <a:cs typeface="Arial" pitchFamily="34" charset="0"/>
                      </a:endParaRPr>
                    </a:p>
                  </a:txBody>
                  <a:tcPr>
                    <a:solidFill>
                      <a:srgbClr val="92D050"/>
                    </a:solidFill>
                  </a:tcPr>
                </a:tc>
              </a:tr>
              <a:tr h="568890">
                <a:tc>
                  <a:txBody>
                    <a:bodyPr/>
                    <a:lstStyle/>
                    <a:p>
                      <a:r>
                        <a:rPr lang="en-US" sz="1600" b="1" dirty="0" smtClean="0">
                          <a:latin typeface="Arial" pitchFamily="34" charset="0"/>
                          <a:cs typeface="Arial" pitchFamily="34" charset="0"/>
                        </a:rPr>
                        <a:t>Application Store</a:t>
                      </a:r>
                      <a:endParaRPr lang="en-US" sz="16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Arial" pitchFamily="34" charset="0"/>
                          <a:cs typeface="Arial" pitchFamily="34" charset="0"/>
                        </a:rPr>
                        <a:t>PlayStore/Google</a:t>
                      </a:r>
                      <a:r>
                        <a:rPr lang="en-US" sz="1400" b="1" baseline="0" dirty="0" smtClean="0">
                          <a:latin typeface="Arial" pitchFamily="34" charset="0"/>
                          <a:cs typeface="Arial" pitchFamily="34" charset="0"/>
                        </a:rPr>
                        <a:t> Play</a:t>
                      </a:r>
                      <a:endParaRPr lang="en-US" sz="1400" b="1" dirty="0" smtClean="0">
                        <a:latin typeface="Arial" pitchFamily="34" charset="0"/>
                        <a:cs typeface="Arial" pitchFamily="34" charset="0"/>
                      </a:endParaRPr>
                    </a:p>
                    <a:p>
                      <a:r>
                        <a:rPr lang="en-US" sz="1600" dirty="0" smtClean="0">
                          <a:latin typeface="Arial" pitchFamily="34" charset="0"/>
                          <a:cs typeface="Arial" pitchFamily="34" charset="0"/>
                        </a:rPr>
                        <a:t>750,000</a:t>
                      </a:r>
                      <a:r>
                        <a:rPr lang="en-US" sz="1600" baseline="0" dirty="0" smtClean="0">
                          <a:latin typeface="Arial" pitchFamily="34" charset="0"/>
                          <a:cs typeface="Arial" pitchFamily="34" charset="0"/>
                        </a:rPr>
                        <a:t> Apps</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AppStore (iStore – iOS 6)</a:t>
                      </a:r>
                    </a:p>
                    <a:p>
                      <a:r>
                        <a:rPr lang="en-US" sz="1600" dirty="0" smtClean="0">
                          <a:latin typeface="Arial" pitchFamily="34" charset="0"/>
                          <a:cs typeface="Arial" pitchFamily="34" charset="0"/>
                        </a:rPr>
                        <a:t>Over 1,000,000 Apps</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Apple</a:t>
                      </a:r>
                      <a:endParaRPr lang="en-US" sz="1600" dirty="0">
                        <a:latin typeface="Arial" pitchFamily="34" charset="0"/>
                        <a:cs typeface="Arial" pitchFamily="34" charset="0"/>
                      </a:endParaRPr>
                    </a:p>
                  </a:txBody>
                  <a:tcPr>
                    <a:solidFill>
                      <a:schemeClr val="bg2"/>
                    </a:solidFill>
                  </a:tcPr>
                </a:tc>
              </a:tr>
              <a:tr h="808422">
                <a:tc>
                  <a:txBody>
                    <a:bodyPr/>
                    <a:lstStyle/>
                    <a:p>
                      <a:r>
                        <a:rPr lang="en-US" sz="1600" b="1" dirty="0" smtClean="0">
                          <a:latin typeface="Arial" pitchFamily="34" charset="0"/>
                          <a:cs typeface="Arial" pitchFamily="34" charset="0"/>
                        </a:rPr>
                        <a:t>Hardware</a:t>
                      </a:r>
                      <a:endParaRPr lang="en-US" sz="16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Diversity create hard/software compatibility problems </a:t>
                      </a: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Compatible among Apple product</a:t>
                      </a:r>
                    </a:p>
                    <a:p>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Apple</a:t>
                      </a:r>
                      <a:endParaRPr lang="en-US" sz="1600" dirty="0">
                        <a:latin typeface="Arial" pitchFamily="34" charset="0"/>
                        <a:cs typeface="Arial" pitchFamily="34" charset="0"/>
                      </a:endParaRPr>
                    </a:p>
                  </a:txBody>
                  <a:tcPr>
                    <a:solidFill>
                      <a:schemeClr val="bg2"/>
                    </a:solidFill>
                  </a:tcPr>
                </a:tc>
              </a:tr>
              <a:tr h="568890">
                <a:tc>
                  <a:txBody>
                    <a:bodyPr/>
                    <a:lstStyle/>
                    <a:p>
                      <a:r>
                        <a:rPr lang="en-US" sz="1600" b="1" dirty="0" smtClean="0">
                          <a:latin typeface="Arial" pitchFamily="34" charset="0"/>
                          <a:cs typeface="Arial" pitchFamily="34" charset="0"/>
                        </a:rPr>
                        <a:t>OS openness</a:t>
                      </a:r>
                      <a:endParaRPr lang="en-US" sz="1600" b="1"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Freedom in managing</a:t>
                      </a:r>
                      <a:r>
                        <a:rPr lang="en-US" sz="1600" baseline="0" dirty="0" smtClean="0">
                          <a:latin typeface="Arial" pitchFamily="34" charset="0"/>
                          <a:cs typeface="Arial" pitchFamily="34" charset="0"/>
                        </a:rPr>
                        <a:t> apps and phone parts</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Control and warranty limits over apps and phone parts</a:t>
                      </a:r>
                      <a:endParaRPr lang="en-US" sz="1600" dirty="0"/>
                    </a:p>
                  </a:txBody>
                  <a:tcPr>
                    <a:solidFill>
                      <a:schemeClr val="bg1">
                        <a:lumMod val="95000"/>
                      </a:schemeClr>
                    </a:solidFill>
                  </a:tcPr>
                </a:tc>
                <a:tc>
                  <a:txBody>
                    <a:bodyPr/>
                    <a:lstStyle/>
                    <a:p>
                      <a:r>
                        <a:rPr lang="en-US" sz="1600" dirty="0" smtClean="0">
                          <a:latin typeface="Arial" pitchFamily="34" charset="0"/>
                          <a:cs typeface="Arial" pitchFamily="34" charset="0"/>
                        </a:rPr>
                        <a:t>Android</a:t>
                      </a:r>
                      <a:endParaRPr lang="en-US" sz="1600" dirty="0">
                        <a:latin typeface="Arial" pitchFamily="34" charset="0"/>
                        <a:cs typeface="Arial" pitchFamily="34" charset="0"/>
                      </a:endParaRPr>
                    </a:p>
                  </a:txBody>
                  <a:tcPr>
                    <a:solidFill>
                      <a:srgbClr val="92D050"/>
                    </a:solidFill>
                  </a:tcPr>
                </a:tc>
              </a:tr>
              <a:tr h="584434">
                <a:tc>
                  <a:txBody>
                    <a:bodyPr/>
                    <a:lstStyle/>
                    <a:p>
                      <a:r>
                        <a:rPr lang="en-US" sz="1600" b="1" dirty="0" smtClean="0">
                          <a:latin typeface="Arial" pitchFamily="34" charset="0"/>
                          <a:cs typeface="Arial" pitchFamily="34" charset="0"/>
                        </a:rPr>
                        <a:t>Hardware &amp; OS</a:t>
                      </a:r>
                      <a:r>
                        <a:rPr lang="en-US" sz="1600" b="1" baseline="0" dirty="0" smtClean="0">
                          <a:latin typeface="Arial" pitchFamily="34" charset="0"/>
                          <a:cs typeface="Arial" pitchFamily="34" charset="0"/>
                        </a:rPr>
                        <a:t> lifecycle</a:t>
                      </a:r>
                      <a:endParaRPr lang="en-US" sz="1600" b="1"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Variety of Makers on an “as-I-feel-like-it” basis, low-upgradable</a:t>
                      </a:r>
                      <a:r>
                        <a:rPr lang="en-US" sz="1600" baseline="0" dirty="0" smtClean="0">
                          <a:latin typeface="Arial" pitchFamily="34" charset="0"/>
                          <a:cs typeface="Arial" pitchFamily="34" charset="0"/>
                        </a:rPr>
                        <a:t> OS</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Consistency in new iPhone forthcoming every year, high-upgradable OS</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Apple</a:t>
                      </a:r>
                      <a:endParaRPr lang="en-US" sz="1600" dirty="0">
                        <a:latin typeface="Arial" pitchFamily="34" charset="0"/>
                        <a:cs typeface="Arial" pitchFamily="34" charset="0"/>
                      </a:endParaRPr>
                    </a:p>
                  </a:txBody>
                  <a:tcPr>
                    <a:solidFill>
                      <a:schemeClr val="accent1">
                        <a:lumMod val="20000"/>
                        <a:lumOff val="80000"/>
                      </a:schemeClr>
                    </a:solidFill>
                  </a:tcPr>
                </a:tc>
              </a:tr>
            </a:tbl>
          </a:graphicData>
        </a:graphic>
      </p:graphicFrame>
      <p:sp>
        <p:nvSpPr>
          <p:cNvPr id="7" name="Footer Placeholder 6"/>
          <p:cNvSpPr>
            <a:spLocks noGrp="1"/>
          </p:cNvSpPr>
          <p:nvPr>
            <p:ph type="ftr" sz="quarter" idx="11"/>
          </p:nvPr>
        </p:nvSpPr>
        <p:spPr>
          <a:xfrm>
            <a:off x="5257800" y="6407944"/>
            <a:ext cx="3352800" cy="365125"/>
          </a:xfrm>
        </p:spPr>
        <p:txBody>
          <a:bodyPr/>
          <a:lstStyle/>
          <a:p>
            <a:r>
              <a:rPr lang="en-US" dirty="0" smtClean="0">
                <a:solidFill>
                  <a:schemeClr val="accent1">
                    <a:lumMod val="75000"/>
                  </a:schemeClr>
                </a:solidFill>
              </a:rPr>
              <a:t>Copyright </a:t>
            </a:r>
            <a:r>
              <a:rPr lang="en-US" dirty="0" err="1" smtClean="0">
                <a:solidFill>
                  <a:schemeClr val="accent1">
                    <a:lumMod val="75000"/>
                  </a:schemeClr>
                </a:solidFill>
              </a:rPr>
              <a:t>Portnov</a:t>
            </a:r>
            <a:r>
              <a:rPr lang="en-US" dirty="0" smtClean="0">
                <a:solidFill>
                  <a:schemeClr val="accent1">
                    <a:lumMod val="75000"/>
                  </a:schemeClr>
                </a:solidFill>
              </a:rPr>
              <a:t> Computer School   2013</a:t>
            </a:r>
            <a:endParaRPr lang="en-US" dirty="0">
              <a:solidFill>
                <a:schemeClr val="accent1">
                  <a:lumMod val="75000"/>
                </a:schemeClr>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solidFill>
                  <a:schemeClr val="accent1">
                    <a:lumMod val="75000"/>
                  </a:schemeClr>
                </a:solidFill>
              </a:rPr>
              <a:pPr/>
              <a:t>14</a:t>
            </a:fld>
            <a:endParaRPr lang="en-US" dirty="0">
              <a:solidFill>
                <a:schemeClr val="accent1">
                  <a:lumMod val="75000"/>
                </a:schemeClr>
              </a:solidFill>
            </a:endParaRPr>
          </a:p>
        </p:txBody>
      </p:sp>
      <p:sp>
        <p:nvSpPr>
          <p:cNvPr id="9" name="Title 8"/>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Autofit/>
          </a:bodyPr>
          <a:lstStyle/>
          <a:p>
            <a:r>
              <a:rPr lang="en-US" sz="3600" dirty="0" smtClean="0">
                <a:latin typeface="Arial" pitchFamily="34" charset="0"/>
                <a:cs typeface="Arial" pitchFamily="34" charset="0"/>
              </a:rPr>
              <a:t>Comparison Android vs. </a:t>
            </a:r>
            <a:r>
              <a:rPr lang="en-US" sz="3600" dirty="0" err="1" smtClean="0">
                <a:latin typeface="Arial" pitchFamily="34" charset="0"/>
                <a:cs typeface="Arial" pitchFamily="34" charset="0"/>
              </a:rPr>
              <a:t>iPhone</a:t>
            </a:r>
            <a:r>
              <a:rPr lang="en-US" sz="3600" dirty="0" smtClean="0">
                <a:latin typeface="Arial" pitchFamily="34" charset="0"/>
                <a:cs typeface="Arial" pitchFamily="34" charset="0"/>
              </a:rPr>
              <a:t>     </a:t>
            </a:r>
            <a:r>
              <a:rPr lang="en-US" sz="2400" dirty="0" smtClean="0">
                <a:solidFill>
                  <a:srgbClr val="C00000"/>
                </a:solidFill>
                <a:latin typeface="Arial" pitchFamily="34" charset="0"/>
                <a:cs typeface="Arial" pitchFamily="34" charset="0"/>
              </a:rPr>
              <a:t> 2</a:t>
            </a:r>
            <a:endParaRPr lang="en-US" sz="24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379808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nvPr>
        </p:nvGraphicFramePr>
        <p:xfrm>
          <a:off x="457200" y="1219200"/>
          <a:ext cx="8229600" cy="4236720"/>
        </p:xfrm>
        <a:graphic>
          <a:graphicData uri="http://schemas.openxmlformats.org/drawingml/2006/table">
            <a:tbl>
              <a:tblPr firstRow="1" bandRow="1">
                <a:tableStyleId>{5C22544A-7EE6-4342-B048-85BDC9FD1C3A}</a:tableStyleId>
              </a:tblPr>
              <a:tblGrid>
                <a:gridCol w="2057400"/>
                <a:gridCol w="2286000"/>
                <a:gridCol w="2743200"/>
                <a:gridCol w="1143000"/>
              </a:tblGrid>
              <a:tr h="356716">
                <a:tc>
                  <a:txBody>
                    <a:bodyPr/>
                    <a:lstStyle/>
                    <a:p>
                      <a:r>
                        <a:rPr lang="en-US" sz="1800" dirty="0" smtClean="0">
                          <a:latin typeface="Arial" pitchFamily="34" charset="0"/>
                          <a:cs typeface="Arial" pitchFamily="34" charset="0"/>
                        </a:rPr>
                        <a:t>    Features</a:t>
                      </a:r>
                      <a:endParaRPr lang="en-US" sz="1800" dirty="0">
                        <a:latin typeface="Arial" pitchFamily="34" charset="0"/>
                        <a:cs typeface="Arial" pitchFamily="34" charset="0"/>
                      </a:endParaRPr>
                    </a:p>
                  </a:txBody>
                  <a:tcPr>
                    <a:solidFill>
                      <a:srgbClr val="0070C0"/>
                    </a:solidFill>
                  </a:tcPr>
                </a:tc>
                <a:tc>
                  <a:txBody>
                    <a:bodyPr/>
                    <a:lstStyle/>
                    <a:p>
                      <a:r>
                        <a:rPr lang="en-US" sz="1800" dirty="0" smtClean="0">
                          <a:latin typeface="Arial" pitchFamily="34" charset="0"/>
                          <a:cs typeface="Arial" pitchFamily="34" charset="0"/>
                        </a:rPr>
                        <a:t>        Android</a:t>
                      </a:r>
                      <a:endParaRPr lang="en-US" sz="1800" dirty="0">
                        <a:latin typeface="Arial" pitchFamily="34" charset="0"/>
                        <a:cs typeface="Arial" pitchFamily="34" charset="0"/>
                      </a:endParaRPr>
                    </a:p>
                  </a:txBody>
                  <a:tcPr>
                    <a:solidFill>
                      <a:srgbClr val="0070C0"/>
                    </a:solidFill>
                  </a:tcPr>
                </a:tc>
                <a:tc>
                  <a:txBody>
                    <a:bodyPr/>
                    <a:lstStyle/>
                    <a:p>
                      <a:r>
                        <a:rPr lang="en-US" sz="1800" dirty="0" smtClean="0">
                          <a:latin typeface="Arial" pitchFamily="34" charset="0"/>
                          <a:cs typeface="Arial" pitchFamily="34" charset="0"/>
                        </a:rPr>
                        <a:t>          </a:t>
                      </a:r>
                      <a:r>
                        <a:rPr lang="en-US" sz="1800" dirty="0" err="1" smtClean="0">
                          <a:latin typeface="Arial" pitchFamily="34" charset="0"/>
                          <a:cs typeface="Arial" pitchFamily="34" charset="0"/>
                        </a:rPr>
                        <a:t>iPhone</a:t>
                      </a:r>
                      <a:endParaRPr lang="en-US" sz="1800" dirty="0">
                        <a:latin typeface="Arial" pitchFamily="34" charset="0"/>
                        <a:cs typeface="Arial" pitchFamily="34" charset="0"/>
                      </a:endParaRPr>
                    </a:p>
                  </a:txBody>
                  <a:tcPr>
                    <a:solidFill>
                      <a:srgbClr val="0070C0"/>
                    </a:solidFill>
                  </a:tcPr>
                </a:tc>
                <a:tc>
                  <a:txBody>
                    <a:bodyPr/>
                    <a:lstStyle/>
                    <a:p>
                      <a:r>
                        <a:rPr lang="en-US" sz="1800" dirty="0" smtClean="0">
                          <a:latin typeface="Arial" pitchFamily="34" charset="0"/>
                          <a:cs typeface="Arial" pitchFamily="34" charset="0"/>
                        </a:rPr>
                        <a:t>Winner</a:t>
                      </a:r>
                      <a:endParaRPr lang="en-US" sz="1800" dirty="0">
                        <a:latin typeface="Arial" pitchFamily="34" charset="0"/>
                        <a:cs typeface="Arial" pitchFamily="34" charset="0"/>
                      </a:endParaRPr>
                    </a:p>
                  </a:txBody>
                  <a:tcPr>
                    <a:solidFill>
                      <a:srgbClr val="0070C0"/>
                    </a:solidFill>
                  </a:tcPr>
                </a:tc>
              </a:tr>
              <a:tr h="1129602">
                <a:tc>
                  <a:txBody>
                    <a:bodyPr/>
                    <a:lstStyle/>
                    <a:p>
                      <a:r>
                        <a:rPr lang="en-US" sz="1600" b="1" dirty="0" err="1" smtClean="0">
                          <a:latin typeface="Arial" pitchFamily="34" charset="0"/>
                          <a:cs typeface="Arial" pitchFamily="34" charset="0"/>
                        </a:rPr>
                        <a:t>WorldPhone</a:t>
                      </a:r>
                      <a:endParaRPr lang="en-US" sz="1600" b="1" dirty="0">
                        <a:latin typeface="Arial" pitchFamily="34" charset="0"/>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Both GSM and CDMA radios, Google Search</a:t>
                      </a:r>
                      <a:endParaRPr lang="en-US" sz="1600" dirty="0">
                        <a:latin typeface="Arial" pitchFamily="34" charset="0"/>
                        <a:cs typeface="Arial" pitchFamily="34" charset="0"/>
                      </a:endParaRPr>
                    </a:p>
                  </a:txBody>
                  <a:tcPr>
                    <a:solidFill>
                      <a:srgbClr val="92D050"/>
                    </a:solidFill>
                  </a:tcPr>
                </a:tc>
                <a:tc>
                  <a:txBody>
                    <a:bodyPr/>
                    <a:lstStyle/>
                    <a:p>
                      <a:r>
                        <a:rPr kumimoji="0" lang="en-US" sz="1400" kern="1200" dirty="0" smtClean="0">
                          <a:solidFill>
                            <a:schemeClr val="dk1"/>
                          </a:solidFill>
                          <a:latin typeface="Arial" pitchFamily="34" charset="0"/>
                          <a:ea typeface="+mn-ea"/>
                          <a:cs typeface="Arial" pitchFamily="34" charset="0"/>
                        </a:rPr>
                        <a:t>Both GSM &amp; CDMA networks, GLONASS (Russian GPS System) and </a:t>
                      </a:r>
                      <a:r>
                        <a:rPr kumimoji="0" lang="en-US" sz="1400" u="sng" kern="1200" dirty="0" err="1" smtClean="0">
                          <a:solidFill>
                            <a:schemeClr val="dk1"/>
                          </a:solidFill>
                          <a:latin typeface="Arial" pitchFamily="34" charset="0"/>
                          <a:ea typeface="+mn-ea"/>
                          <a:cs typeface="Arial" pitchFamily="34" charset="0"/>
                        </a:rPr>
                        <a:t>Siri</a:t>
                      </a:r>
                      <a:r>
                        <a:rPr kumimoji="0" lang="en-US" sz="1400" kern="1200" dirty="0" smtClean="0">
                          <a:solidFill>
                            <a:schemeClr val="dk1"/>
                          </a:solidFill>
                          <a:latin typeface="Arial" pitchFamily="34" charset="0"/>
                          <a:ea typeface="+mn-ea"/>
                          <a:cs typeface="Arial" pitchFamily="34" charset="0"/>
                        </a:rPr>
                        <a:t> (natural language voice control system) automated voice assistant</a:t>
                      </a:r>
                      <a:endParaRPr lang="en-US" sz="14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Apple</a:t>
                      </a:r>
                      <a:endParaRPr lang="en-US" sz="1600" dirty="0">
                        <a:latin typeface="Arial" pitchFamily="34" charset="0"/>
                        <a:cs typeface="Arial" pitchFamily="34" charset="0"/>
                      </a:endParaRPr>
                    </a:p>
                  </a:txBody>
                  <a:tcPr/>
                </a:tc>
              </a:tr>
              <a:tr h="564801">
                <a:tc>
                  <a:txBody>
                    <a:bodyPr/>
                    <a:lstStyle/>
                    <a:p>
                      <a:r>
                        <a:rPr lang="en-US" sz="1600" b="1" dirty="0" smtClean="0">
                          <a:latin typeface="Arial" pitchFamily="34" charset="0"/>
                          <a:cs typeface="Arial" pitchFamily="34" charset="0"/>
                        </a:rPr>
                        <a:t>Voice Commands</a:t>
                      </a:r>
                      <a:endParaRPr lang="en-US" sz="1600" b="1" dirty="0">
                        <a:latin typeface="Arial" pitchFamily="34" charset="0"/>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Voice Actions (2.2)</a:t>
                      </a:r>
                    </a:p>
                    <a:p>
                      <a:r>
                        <a:rPr lang="en-US" sz="1600" dirty="0" smtClean="0">
                          <a:latin typeface="Arial" pitchFamily="34" charset="0"/>
                          <a:cs typeface="Arial" pitchFamily="34" charset="0"/>
                        </a:rPr>
                        <a:t>Better voice-guided</a:t>
                      </a:r>
                      <a:r>
                        <a:rPr lang="en-US" sz="1600" baseline="0" dirty="0" smtClean="0">
                          <a:latin typeface="Arial" pitchFamily="34" charset="0"/>
                          <a:cs typeface="Arial" pitchFamily="34" charset="0"/>
                        </a:rPr>
                        <a:t> set</a:t>
                      </a:r>
                      <a:endParaRPr lang="en-US" sz="1600" dirty="0">
                        <a:latin typeface="Arial" pitchFamily="34" charset="0"/>
                        <a:cs typeface="Arial" pitchFamily="34" charset="0"/>
                      </a:endParaRPr>
                    </a:p>
                  </a:txBody>
                  <a:tcPr>
                    <a:solidFill>
                      <a:srgbClr val="92D050"/>
                    </a:solidFill>
                  </a:tcPr>
                </a:tc>
                <a:tc>
                  <a:txBody>
                    <a:bodyPr/>
                    <a:lstStyle/>
                    <a:p>
                      <a:r>
                        <a:rPr lang="en-US" sz="1600" dirty="0" err="1" smtClean="0">
                          <a:latin typeface="Arial" pitchFamily="34" charset="0"/>
                          <a:cs typeface="Arial" pitchFamily="34" charset="0"/>
                        </a:rPr>
                        <a:t>Siri</a:t>
                      </a:r>
                      <a:r>
                        <a:rPr lang="en-US" sz="1600" baseline="0" dirty="0" smtClean="0">
                          <a:latin typeface="Arial" pitchFamily="34" charset="0"/>
                          <a:cs typeface="Arial" pitchFamily="34" charset="0"/>
                        </a:rPr>
                        <a:t> (5)</a:t>
                      </a:r>
                    </a:p>
                    <a:p>
                      <a:r>
                        <a:rPr lang="en-US" sz="1600" baseline="0" dirty="0" smtClean="0">
                          <a:latin typeface="Arial" pitchFamily="34" charset="0"/>
                          <a:cs typeface="Arial" pitchFamily="34" charset="0"/>
                        </a:rPr>
                        <a:t>Better social implementation</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50/50</a:t>
                      </a:r>
                      <a:endParaRPr lang="en-US" sz="1600" dirty="0">
                        <a:latin typeface="Arial" pitchFamily="34" charset="0"/>
                        <a:cs typeface="Arial" pitchFamily="34" charset="0"/>
                      </a:endParaRPr>
                    </a:p>
                  </a:txBody>
                  <a:tcPr/>
                </a:tc>
              </a:tr>
              <a:tr h="1040423">
                <a:tc>
                  <a:txBody>
                    <a:bodyPr/>
                    <a:lstStyle/>
                    <a:p>
                      <a:r>
                        <a:rPr lang="en-US" sz="1600" b="1" dirty="0" smtClean="0">
                          <a:latin typeface="Arial" pitchFamily="34" charset="0"/>
                          <a:cs typeface="Arial" pitchFamily="34" charset="0"/>
                        </a:rPr>
                        <a:t>Camera</a:t>
                      </a:r>
                      <a:endParaRPr lang="en-US" sz="1600" b="1" dirty="0">
                        <a:latin typeface="Arial" pitchFamily="34" charset="0"/>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Panoramic</a:t>
                      </a:r>
                      <a:r>
                        <a:rPr lang="en-US" sz="1600" baseline="0" dirty="0" smtClean="0">
                          <a:latin typeface="Arial" pitchFamily="34" charset="0"/>
                          <a:cs typeface="Arial" pitchFamily="34" charset="0"/>
                        </a:rPr>
                        <a:t> view, </a:t>
                      </a:r>
                      <a:r>
                        <a:rPr lang="en-US" sz="1600" dirty="0" smtClean="0">
                          <a:latin typeface="Arial" pitchFamily="34" charset="0"/>
                          <a:cs typeface="Arial" pitchFamily="34" charset="0"/>
                        </a:rPr>
                        <a:t>Buddy Photo Share, Burst Mode, Face Zoom</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Ability to crop and rotate images, red-eye reduction, auto enhancement, and grid lines  - solid basic</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Android</a:t>
                      </a:r>
                      <a:endParaRPr lang="en-US" sz="1600" dirty="0">
                        <a:latin typeface="Arial" pitchFamily="34" charset="0"/>
                        <a:cs typeface="Arial" pitchFamily="34" charset="0"/>
                      </a:endParaRPr>
                    </a:p>
                  </a:txBody>
                  <a:tcPr>
                    <a:solidFill>
                      <a:srgbClr val="92D050"/>
                    </a:solidFill>
                  </a:tcPr>
                </a:tc>
              </a:tr>
              <a:tr h="1040423">
                <a:tc>
                  <a:txBody>
                    <a:bodyPr/>
                    <a:lstStyle/>
                    <a:p>
                      <a:r>
                        <a:rPr lang="en-US" sz="1600" b="1" dirty="0" smtClean="0">
                          <a:latin typeface="Arial" pitchFamily="34" charset="0"/>
                          <a:cs typeface="Arial" pitchFamily="34" charset="0"/>
                        </a:rPr>
                        <a:t>Notifications</a:t>
                      </a:r>
                      <a:endParaRPr lang="en-US" sz="1600" b="1" dirty="0">
                        <a:latin typeface="Arial" pitchFamily="34" charset="0"/>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Badges and notification alerts, system-wide notifications, Widgets, </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Badges and notification alerts, Notifications center, banner-style alerts</a:t>
                      </a:r>
                      <a:r>
                        <a:rPr lang="en-US" sz="1600" baseline="0" dirty="0" smtClean="0">
                          <a:latin typeface="Arial" pitchFamily="34" charset="0"/>
                          <a:cs typeface="Arial" pitchFamily="34" charset="0"/>
                        </a:rPr>
                        <a:t> </a:t>
                      </a:r>
                      <a:r>
                        <a:rPr lang="en-US" sz="1600" dirty="0" smtClean="0">
                          <a:latin typeface="Arial" pitchFamily="34" charset="0"/>
                          <a:cs typeface="Arial" pitchFamily="34" charset="0"/>
                        </a:rPr>
                        <a:t> </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50/50</a:t>
                      </a:r>
                      <a:endParaRPr lang="en-US" sz="1600" dirty="0">
                        <a:latin typeface="Arial" pitchFamily="34" charset="0"/>
                        <a:cs typeface="Arial" pitchFamily="34" charset="0"/>
                      </a:endParaRPr>
                    </a:p>
                  </a:txBody>
                  <a:tcPr>
                    <a:solidFill>
                      <a:schemeClr val="accent1">
                        <a:lumMod val="20000"/>
                        <a:lumOff val="80000"/>
                      </a:schemeClr>
                    </a:solidFill>
                  </a:tcPr>
                </a:tc>
              </a:tr>
            </a:tbl>
          </a:graphicData>
        </a:graphic>
      </p:graphicFrame>
      <p:sp>
        <p:nvSpPr>
          <p:cNvPr id="3" name="Footer Placeholder 2"/>
          <p:cNvSpPr>
            <a:spLocks noGrp="1"/>
          </p:cNvSpPr>
          <p:nvPr>
            <p:ph type="ftr" sz="quarter" idx="11"/>
          </p:nvPr>
        </p:nvSpPr>
        <p:spPr>
          <a:xfrm>
            <a:off x="4380072" y="6407944"/>
            <a:ext cx="42305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15</a:t>
            </a:fld>
            <a:endParaRPr lang="en-US" dirty="0">
              <a:solidFill>
                <a:schemeClr val="bg2">
                  <a:lumMod val="25000"/>
                </a:schemeClr>
              </a:solidFill>
            </a:endParaRPr>
          </a:p>
        </p:txBody>
      </p:sp>
      <p:sp>
        <p:nvSpPr>
          <p:cNvPr id="5" name="Title 4"/>
          <p:cNvSpPr>
            <a:spLocks noGrp="1"/>
          </p:cNvSpPr>
          <p:nvPr>
            <p:ph type="title"/>
          </p:nvPr>
        </p:nvSpPr>
        <p:spPr>
          <a:xfrm>
            <a:off x="381000" y="152400"/>
            <a:ext cx="8610600" cy="609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latin typeface="Arial" pitchFamily="34" charset="0"/>
                <a:cs typeface="Arial" pitchFamily="34" charset="0"/>
              </a:rPr>
              <a:t>Features Comparison Android vs. </a:t>
            </a:r>
            <a:r>
              <a:rPr lang="en-US" sz="3600" dirty="0" err="1" smtClean="0">
                <a:latin typeface="Arial" pitchFamily="34" charset="0"/>
                <a:cs typeface="Arial" pitchFamily="34" charset="0"/>
              </a:rPr>
              <a:t>iPhone</a:t>
            </a:r>
            <a:r>
              <a:rPr lang="en-US" sz="3600" dirty="0" smtClean="0">
                <a:latin typeface="Arial" pitchFamily="34" charset="0"/>
                <a:cs typeface="Arial" pitchFamily="34" charset="0"/>
              </a:rPr>
              <a:t>  </a:t>
            </a:r>
            <a:r>
              <a:rPr lang="en-US" sz="2700" dirty="0" smtClean="0">
                <a:solidFill>
                  <a:srgbClr val="C00000"/>
                </a:solidFill>
                <a:latin typeface="Arial" pitchFamily="34" charset="0"/>
                <a:cs typeface="Arial" pitchFamily="34" charset="0"/>
              </a:rPr>
              <a:t>3</a:t>
            </a:r>
            <a:endParaRPr lang="en-US" sz="2700" dirty="0">
              <a:solidFill>
                <a:srgbClr val="C00000"/>
              </a:solidFill>
              <a:latin typeface="Arial" pitchFamily="34" charset="0"/>
              <a:cs typeface="Arial" pitchFamily="34" charset="0"/>
            </a:endParaRPr>
          </a:p>
        </p:txBody>
      </p:sp>
      <p:sp>
        <p:nvSpPr>
          <p:cNvPr id="7" name="Rectangle 6"/>
          <p:cNvSpPr/>
          <p:nvPr/>
        </p:nvSpPr>
        <p:spPr>
          <a:xfrm>
            <a:off x="304800" y="6248400"/>
            <a:ext cx="4572000" cy="46166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200" dirty="0" smtClean="0">
                <a:solidFill>
                  <a:schemeClr val="tx1"/>
                </a:solidFill>
                <a:latin typeface="Arial" pitchFamily="34" charset="0"/>
                <a:cs typeface="Arial" pitchFamily="34" charset="0"/>
              </a:rPr>
              <a:t>http://www.msnbc.msn.com/id/38382217/ns/technology_and_science-wireless/t/app-showdown-android-vs-iphone/</a:t>
            </a:r>
            <a:endParaRPr lang="en-US" sz="1200" dirty="0">
              <a:solidFill>
                <a:schemeClr val="tx1"/>
              </a:solidFill>
              <a:latin typeface="Arial" pitchFamily="34" charset="0"/>
              <a:cs typeface="Arial" pitchFamily="34" charset="0"/>
            </a:endParaRPr>
          </a:p>
        </p:txBody>
      </p:sp>
      <p:sp>
        <p:nvSpPr>
          <p:cNvPr id="8" name="Rectangle 7"/>
          <p:cNvSpPr/>
          <p:nvPr/>
        </p:nvSpPr>
        <p:spPr>
          <a:xfrm>
            <a:off x="381000" y="5867400"/>
            <a:ext cx="3352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latin typeface="Arial" pitchFamily="34" charset="0"/>
                <a:cs typeface="Arial" pitchFamily="34" charset="0"/>
              </a:rPr>
              <a:t>http://www.youtube.com/watch?v=2OSjyjjJkvM </a:t>
            </a:r>
          </a:p>
        </p:txBody>
      </p:sp>
    </p:spTree>
    <p:extLst>
      <p:ext uri="{BB962C8B-B14F-4D97-AF65-F5344CB8AC3E}">
        <p14:creationId xmlns:p14="http://schemas.microsoft.com/office/powerpoint/2010/main" val="489708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219200"/>
          <a:ext cx="8229600" cy="3604578"/>
        </p:xfrm>
        <a:graphic>
          <a:graphicData uri="http://schemas.openxmlformats.org/drawingml/2006/table">
            <a:tbl>
              <a:tblPr firstRow="1" bandRow="1">
                <a:tableStyleId>{5C22544A-7EE6-4342-B048-85BDC9FD1C3A}</a:tableStyleId>
              </a:tblPr>
              <a:tblGrid>
                <a:gridCol w="2057400"/>
                <a:gridCol w="2514600"/>
                <a:gridCol w="2514600"/>
                <a:gridCol w="1143000"/>
              </a:tblGrid>
              <a:tr h="404178">
                <a:tc>
                  <a:txBody>
                    <a:bodyPr/>
                    <a:lstStyle/>
                    <a:p>
                      <a:r>
                        <a:rPr lang="en-US" dirty="0" smtClean="0">
                          <a:latin typeface="Arial" pitchFamily="34" charset="0"/>
                          <a:cs typeface="Arial" pitchFamily="34" charset="0"/>
                        </a:rPr>
                        <a:t>       Features</a:t>
                      </a:r>
                      <a:endParaRPr lang="en-US" dirty="0">
                        <a:latin typeface="Arial" pitchFamily="34" charset="0"/>
                        <a:cs typeface="Arial" pitchFamily="34" charset="0"/>
                      </a:endParaRPr>
                    </a:p>
                  </a:txBody>
                  <a:tcPr>
                    <a:solidFill>
                      <a:srgbClr val="0070C0"/>
                    </a:solidFill>
                  </a:tcPr>
                </a:tc>
                <a:tc>
                  <a:txBody>
                    <a:bodyPr/>
                    <a:lstStyle/>
                    <a:p>
                      <a:r>
                        <a:rPr lang="en-US" dirty="0" smtClean="0">
                          <a:latin typeface="Arial" pitchFamily="34" charset="0"/>
                          <a:cs typeface="Arial" pitchFamily="34" charset="0"/>
                        </a:rPr>
                        <a:t>            Android</a:t>
                      </a:r>
                      <a:endParaRPr lang="en-US" dirty="0">
                        <a:latin typeface="Arial" pitchFamily="34" charset="0"/>
                        <a:cs typeface="Arial" pitchFamily="34" charset="0"/>
                      </a:endParaRPr>
                    </a:p>
                  </a:txBody>
                  <a:tcPr>
                    <a:solidFill>
                      <a:srgbClr val="0070C0"/>
                    </a:solidFill>
                  </a:tcPr>
                </a:tc>
                <a:tc>
                  <a:txBody>
                    <a:bodyPr/>
                    <a:lstStyle/>
                    <a:p>
                      <a:r>
                        <a:rPr lang="en-US" dirty="0" smtClean="0">
                          <a:latin typeface="Arial" pitchFamily="34" charset="0"/>
                          <a:cs typeface="Arial" pitchFamily="34" charset="0"/>
                        </a:rPr>
                        <a:t>            </a:t>
                      </a:r>
                      <a:r>
                        <a:rPr lang="en-US" dirty="0" err="1" smtClean="0">
                          <a:latin typeface="Arial" pitchFamily="34" charset="0"/>
                          <a:cs typeface="Arial" pitchFamily="34" charset="0"/>
                        </a:rPr>
                        <a:t>iPhone</a:t>
                      </a:r>
                      <a:endParaRPr lang="en-US" dirty="0">
                        <a:latin typeface="Arial" pitchFamily="34" charset="0"/>
                        <a:cs typeface="Arial" pitchFamily="34" charset="0"/>
                      </a:endParaRPr>
                    </a:p>
                  </a:txBody>
                  <a:tcPr>
                    <a:solidFill>
                      <a:srgbClr val="0070C0"/>
                    </a:solidFill>
                  </a:tcPr>
                </a:tc>
                <a:tc>
                  <a:txBody>
                    <a:bodyPr/>
                    <a:lstStyle/>
                    <a:p>
                      <a:r>
                        <a:rPr lang="en-US" dirty="0" smtClean="0">
                          <a:latin typeface="Arial" pitchFamily="34" charset="0"/>
                          <a:cs typeface="Arial" pitchFamily="34" charset="0"/>
                        </a:rPr>
                        <a:t>Winner</a:t>
                      </a:r>
                      <a:endParaRPr lang="en-US" dirty="0">
                        <a:latin typeface="Arial" pitchFamily="34" charset="0"/>
                        <a:cs typeface="Arial" pitchFamily="34" charset="0"/>
                      </a:endParaRPr>
                    </a:p>
                  </a:txBody>
                  <a:tcPr>
                    <a:solidFill>
                      <a:srgbClr val="0070C0"/>
                    </a:solidFill>
                  </a:tcPr>
                </a:tc>
              </a:tr>
              <a:tr h="370840">
                <a:tc>
                  <a:txBody>
                    <a:bodyPr/>
                    <a:lstStyle/>
                    <a:p>
                      <a:pPr marL="0" algn="l" rtl="0" eaLnBrk="1" latinLnBrk="0" hangingPunct="1"/>
                      <a:r>
                        <a:rPr kumimoji="0" lang="en-US" sz="1600" b="1" kern="1200" dirty="0" smtClean="0">
                          <a:solidFill>
                            <a:schemeClr val="dk1"/>
                          </a:solidFill>
                          <a:latin typeface="Arial" pitchFamily="34" charset="0"/>
                          <a:ea typeface="+mn-ea"/>
                          <a:cs typeface="Arial" pitchFamily="34" charset="0"/>
                        </a:rPr>
                        <a:t>Internet Browsing</a:t>
                      </a:r>
                      <a:endParaRPr kumimoji="0" lang="en-US" sz="1600" b="1" kern="1200" dirty="0">
                        <a:solidFill>
                          <a:schemeClr val="dk1"/>
                        </a:solidFill>
                        <a:latin typeface="Arial" pitchFamily="34" charset="0"/>
                        <a:ea typeface="+mn-ea"/>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Chrome bookmarks sync, Save of the</a:t>
                      </a:r>
                      <a:r>
                        <a:rPr lang="en-US" sz="1600" baseline="0" dirty="0" smtClean="0">
                          <a:latin typeface="Arial" pitchFamily="34" charset="0"/>
                          <a:cs typeface="Arial" pitchFamily="34" charset="0"/>
                        </a:rPr>
                        <a:t> full Web-page for later browsing, an </a:t>
                      </a:r>
                      <a:r>
                        <a:rPr lang="en-US" sz="1600" dirty="0" smtClean="0">
                          <a:latin typeface="Arial" pitchFamily="34" charset="0"/>
                          <a:cs typeface="Arial" pitchFamily="34" charset="0"/>
                        </a:rPr>
                        <a:t>incognito mode -</a:t>
                      </a:r>
                      <a:r>
                        <a:rPr lang="en-US" sz="1600" baseline="0" dirty="0" smtClean="0">
                          <a:latin typeface="Arial" pitchFamily="34" charset="0"/>
                          <a:cs typeface="Arial" pitchFamily="34" charset="0"/>
                        </a:rPr>
                        <a:t> interactive</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Tabbed browsing for the </a:t>
                      </a:r>
                      <a:r>
                        <a:rPr lang="en-US" sz="1600" dirty="0" err="1" smtClean="0">
                          <a:latin typeface="Arial" pitchFamily="34" charset="0"/>
                          <a:cs typeface="Arial" pitchFamily="34" charset="0"/>
                        </a:rPr>
                        <a:t>iPad</a:t>
                      </a:r>
                      <a:r>
                        <a:rPr lang="en-US" sz="1600" dirty="0" smtClean="0">
                          <a:latin typeface="Arial" pitchFamily="34" charset="0"/>
                          <a:cs typeface="Arial" pitchFamily="34" charset="0"/>
                        </a:rPr>
                        <a:t> and </a:t>
                      </a:r>
                      <a:r>
                        <a:rPr lang="en-US" sz="1600" dirty="0" err="1" smtClean="0">
                          <a:latin typeface="Arial" pitchFamily="34" charset="0"/>
                          <a:cs typeface="Arial" pitchFamily="34" charset="0"/>
                        </a:rPr>
                        <a:t>iPad</a:t>
                      </a:r>
                      <a:r>
                        <a:rPr lang="en-US" sz="1600" dirty="0" smtClean="0">
                          <a:latin typeface="Arial" pitchFamily="34" charset="0"/>
                          <a:cs typeface="Arial" pitchFamily="34" charset="0"/>
                        </a:rPr>
                        <a:t> 2, private browsing, Safari Reader and Reading List -</a:t>
                      </a:r>
                      <a:r>
                        <a:rPr lang="en-US" sz="1600" baseline="0" dirty="0" smtClean="0">
                          <a:latin typeface="Arial" pitchFamily="34" charset="0"/>
                          <a:cs typeface="Arial" pitchFamily="34" charset="0"/>
                        </a:rPr>
                        <a:t> solid</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Android</a:t>
                      </a:r>
                      <a:endParaRPr lang="en-US" sz="1600" dirty="0">
                        <a:latin typeface="Arial" pitchFamily="34" charset="0"/>
                        <a:cs typeface="Arial" pitchFamily="34" charset="0"/>
                      </a:endParaRPr>
                    </a:p>
                  </a:txBody>
                  <a:tcPr/>
                </a:tc>
              </a:tr>
              <a:tr h="370840">
                <a:tc>
                  <a:txBody>
                    <a:bodyPr/>
                    <a:lstStyle/>
                    <a:p>
                      <a:r>
                        <a:rPr lang="en-US" sz="1600" b="1" dirty="0" smtClean="0">
                          <a:latin typeface="Arial" pitchFamily="34" charset="0"/>
                          <a:cs typeface="Arial" pitchFamily="34" charset="0"/>
                        </a:rPr>
                        <a:t>Cloud Storage</a:t>
                      </a:r>
                      <a:endParaRPr lang="en-US" sz="1600" b="1" dirty="0">
                        <a:latin typeface="Arial" pitchFamily="34" charset="0"/>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Apps, music, photos – free service</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iTunes Match,</a:t>
                      </a:r>
                      <a:r>
                        <a:rPr lang="en-US" sz="1600" baseline="0" dirty="0" smtClean="0">
                          <a:latin typeface="Arial" pitchFamily="34" charset="0"/>
                          <a:cs typeface="Arial" pitchFamily="34" charset="0"/>
                        </a:rPr>
                        <a:t> </a:t>
                      </a:r>
                      <a:r>
                        <a:rPr lang="en-US" sz="1600" dirty="0" smtClean="0">
                          <a:latin typeface="Arial" pitchFamily="34" charset="0"/>
                          <a:cs typeface="Arial" pitchFamily="34" charset="0"/>
                        </a:rPr>
                        <a:t>Photo Stream, </a:t>
                      </a:r>
                      <a:r>
                        <a:rPr lang="en-US" sz="1600" dirty="0" err="1" smtClean="0">
                          <a:latin typeface="Arial" pitchFamily="34" charset="0"/>
                          <a:cs typeface="Arial" pitchFamily="34" charset="0"/>
                        </a:rPr>
                        <a:t>iWork</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iLife</a:t>
                      </a:r>
                      <a:r>
                        <a:rPr lang="en-US" sz="1600" dirty="0" smtClean="0">
                          <a:latin typeface="Arial" pitchFamily="34" charset="0"/>
                          <a:cs typeface="Arial" pitchFamily="34" charset="0"/>
                        </a:rPr>
                        <a:t> - $25/year fee</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50/50</a:t>
                      </a:r>
                      <a:endParaRPr lang="en-US" sz="1600" dirty="0">
                        <a:latin typeface="Arial" pitchFamily="34" charset="0"/>
                        <a:cs typeface="Arial" pitchFamily="34" charset="0"/>
                      </a:endParaRPr>
                    </a:p>
                  </a:txBody>
                  <a:tcPr/>
                </a:tc>
              </a:tr>
              <a:tr h="370840">
                <a:tc>
                  <a:txBody>
                    <a:bodyPr/>
                    <a:lstStyle/>
                    <a:p>
                      <a:r>
                        <a:rPr lang="en-US" sz="1600" b="1" dirty="0" smtClean="0">
                          <a:latin typeface="Arial" pitchFamily="34" charset="0"/>
                          <a:cs typeface="Arial" pitchFamily="34" charset="0"/>
                        </a:rPr>
                        <a:t>Extra Features</a:t>
                      </a:r>
                      <a:endParaRPr lang="en-US" sz="1600" b="1" dirty="0">
                        <a:latin typeface="Arial" pitchFamily="34" charset="0"/>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Face Unlock, People app, integrated screenshot, </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Newsstand, integrated Twitter, Reminders app, Find My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AirPlay</a:t>
                      </a:r>
                      <a:r>
                        <a:rPr lang="en-US" sz="1600" dirty="0" smtClean="0">
                          <a:latin typeface="Arial" pitchFamily="34" charset="0"/>
                          <a:cs typeface="Arial" pitchFamily="34" charset="0"/>
                        </a:rPr>
                        <a:t> (with</a:t>
                      </a:r>
                      <a:r>
                        <a:rPr lang="en-US" sz="1600" baseline="0" dirty="0" smtClean="0">
                          <a:latin typeface="Arial" pitchFamily="34" charset="0"/>
                          <a:cs typeface="Arial" pitchFamily="34" charset="0"/>
                        </a:rPr>
                        <a:t> Apple TV), </a:t>
                      </a:r>
                      <a:r>
                        <a:rPr lang="en-US" sz="1600" dirty="0" err="1" smtClean="0">
                          <a:latin typeface="Arial" pitchFamily="34" charset="0"/>
                          <a:cs typeface="Arial" pitchFamily="34" charset="0"/>
                        </a:rPr>
                        <a:t>AirPrint</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50/50</a:t>
                      </a:r>
                      <a:endParaRPr lang="en-US" sz="1600"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4380072" y="6407944"/>
            <a:ext cx="42305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16</a:t>
            </a:fld>
            <a:endParaRPr lang="en-US" dirty="0">
              <a:solidFill>
                <a:schemeClr val="bg2">
                  <a:lumMod val="25000"/>
                </a:schemeClr>
              </a:solidFill>
            </a:endParaRPr>
          </a:p>
        </p:txBody>
      </p:sp>
      <p:sp>
        <p:nvSpPr>
          <p:cNvPr id="6" name="Title 4"/>
          <p:cNvSpPr>
            <a:spLocks noGrp="1"/>
          </p:cNvSpPr>
          <p:nvPr>
            <p:ph type="title"/>
          </p:nvPr>
        </p:nvSpPr>
        <p:spPr>
          <a:xfrm>
            <a:off x="228600" y="274638"/>
            <a:ext cx="86868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latin typeface="Arial" pitchFamily="34" charset="0"/>
                <a:cs typeface="Arial" pitchFamily="34" charset="0"/>
              </a:rPr>
              <a:t>Features Comparison Android vs. </a:t>
            </a:r>
            <a:r>
              <a:rPr lang="en-US" sz="3600" dirty="0" err="1" smtClean="0">
                <a:latin typeface="Arial" pitchFamily="34" charset="0"/>
                <a:cs typeface="Arial" pitchFamily="34" charset="0"/>
              </a:rPr>
              <a:t>iPhone</a:t>
            </a:r>
            <a:r>
              <a:rPr lang="en-US" sz="3600" dirty="0" smtClean="0">
                <a:latin typeface="Arial" pitchFamily="34" charset="0"/>
                <a:cs typeface="Arial" pitchFamily="34" charset="0"/>
              </a:rPr>
              <a:t>   </a:t>
            </a:r>
            <a:r>
              <a:rPr lang="en-US" sz="2700" dirty="0" smtClean="0">
                <a:solidFill>
                  <a:srgbClr val="C00000"/>
                </a:solidFill>
                <a:latin typeface="Arial" pitchFamily="34" charset="0"/>
                <a:cs typeface="Arial" pitchFamily="34" charset="0"/>
              </a:rPr>
              <a:t>4</a:t>
            </a:r>
            <a:r>
              <a:rPr lang="en-US" sz="3600" dirty="0" smtClean="0">
                <a:latin typeface="Arial" pitchFamily="34" charset="0"/>
                <a:cs typeface="Arial" pitchFamily="34" charset="0"/>
              </a:rPr>
              <a:t>  </a:t>
            </a:r>
            <a:endParaRPr lang="en-US" sz="2700" dirty="0">
              <a:solidFill>
                <a:srgbClr val="C00000"/>
              </a:solidFill>
              <a:latin typeface="Arial" pitchFamily="34" charset="0"/>
              <a:cs typeface="Arial" pitchFamily="34" charset="0"/>
            </a:endParaRPr>
          </a:p>
        </p:txBody>
      </p:sp>
      <p:pic>
        <p:nvPicPr>
          <p:cNvPr id="1026" name="Picture 2" descr="C:\Users\IVA\Pictures\LOGOS\android-vs-apple[1].jpg"/>
          <p:cNvPicPr>
            <a:picLocks noChangeAspect="1" noChangeArrowheads="1"/>
          </p:cNvPicPr>
          <p:nvPr/>
        </p:nvPicPr>
        <p:blipFill>
          <a:blip r:embed="rId2" cstate="print"/>
          <a:srcRect/>
          <a:stretch>
            <a:fillRect/>
          </a:stretch>
        </p:blipFill>
        <p:spPr bwMode="auto">
          <a:xfrm>
            <a:off x="457200" y="4800600"/>
            <a:ext cx="1766888" cy="1602642"/>
          </a:xfrm>
          <a:prstGeom prst="rect">
            <a:avLst/>
          </a:prstGeom>
          <a:noFill/>
        </p:spPr>
      </p:pic>
      <p:pic>
        <p:nvPicPr>
          <p:cNvPr id="1027" name="Picture 3" descr="C:\Users\IVA\Pictures\LOGOS\android-vs-iPhone-4S-290x290[1].jpg"/>
          <p:cNvPicPr>
            <a:picLocks noChangeAspect="1" noChangeArrowheads="1"/>
          </p:cNvPicPr>
          <p:nvPr/>
        </p:nvPicPr>
        <p:blipFill>
          <a:blip r:embed="rId3" cstate="print"/>
          <a:srcRect/>
          <a:stretch>
            <a:fillRect/>
          </a:stretch>
        </p:blipFill>
        <p:spPr bwMode="auto">
          <a:xfrm>
            <a:off x="7086600" y="4800600"/>
            <a:ext cx="1609725" cy="1609725"/>
          </a:xfrm>
          <a:prstGeom prst="rect">
            <a:avLst/>
          </a:prstGeom>
          <a:noFill/>
        </p:spPr>
      </p:pic>
      <p:pic>
        <p:nvPicPr>
          <p:cNvPr id="1028" name="Picture 4" descr="C:\Users\IVA\Pictures\LOGOS\Google-Play-Store-Vs-Apple-[1].jpg"/>
          <p:cNvPicPr>
            <a:picLocks noChangeAspect="1" noChangeArrowheads="1"/>
          </p:cNvPicPr>
          <p:nvPr/>
        </p:nvPicPr>
        <p:blipFill>
          <a:blip r:embed="rId4" cstate="print"/>
          <a:srcRect/>
          <a:stretch>
            <a:fillRect/>
          </a:stretch>
        </p:blipFill>
        <p:spPr bwMode="auto">
          <a:xfrm>
            <a:off x="3200400" y="4800600"/>
            <a:ext cx="2968766" cy="1677353"/>
          </a:xfrm>
          <a:prstGeom prst="rect">
            <a:avLst/>
          </a:prstGeom>
          <a:noFill/>
        </p:spPr>
      </p:pic>
    </p:spTree>
    <p:extLst>
      <p:ext uri="{BB962C8B-B14F-4D97-AF65-F5344CB8AC3E}">
        <p14:creationId xmlns:p14="http://schemas.microsoft.com/office/powerpoint/2010/main" val="3820060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17</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Most Popular Mobile Phones:</a:t>
            </a:r>
            <a:endParaRPr lang="en-US" sz="3600" dirty="0">
              <a:latin typeface="Arial" pitchFamily="34" charset="0"/>
              <a:cs typeface="Arial" pitchFamily="34" charset="0"/>
            </a:endParaRPr>
          </a:p>
        </p:txBody>
      </p:sp>
      <p:sp>
        <p:nvSpPr>
          <p:cNvPr id="8" name="Rectangle 7"/>
          <p:cNvSpPr/>
          <p:nvPr/>
        </p:nvSpPr>
        <p:spPr>
          <a:xfrm>
            <a:off x="2590800" y="5029200"/>
            <a:ext cx="3810000" cy="40011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2000" dirty="0" smtClean="0">
                <a:solidFill>
                  <a:schemeClr val="tx1"/>
                </a:solidFill>
              </a:rPr>
              <a:t>http://www.phonegg.com/</a:t>
            </a:r>
            <a:endParaRPr lang="en-US" sz="2000" dirty="0">
              <a:solidFill>
                <a:schemeClr val="tx1"/>
              </a:solidFill>
            </a:endParaRPr>
          </a:p>
        </p:txBody>
      </p:sp>
      <p:pic>
        <p:nvPicPr>
          <p:cNvPr id="134145" name="Picture 1" descr="C:\Users\ivettedo\Pictures\Untitled.png"/>
          <p:cNvPicPr>
            <a:picLocks noGrp="1" noChangeAspect="1" noChangeArrowheads="1"/>
          </p:cNvPicPr>
          <p:nvPr>
            <p:ph idx="1"/>
          </p:nvPr>
        </p:nvPicPr>
        <p:blipFill>
          <a:blip r:embed="rId2" cstate="print"/>
          <a:srcRect/>
          <a:stretch>
            <a:fillRect/>
          </a:stretch>
        </p:blipFill>
        <p:spPr bwMode="auto">
          <a:xfrm>
            <a:off x="381000" y="1600200"/>
            <a:ext cx="8229600" cy="3148507"/>
          </a:xfrm>
          <a:prstGeom prst="rect">
            <a:avLst/>
          </a:prstGeom>
          <a:noFill/>
        </p:spPr>
      </p:pic>
      <p:sp>
        <p:nvSpPr>
          <p:cNvPr id="2" name="Rectangle 1"/>
          <p:cNvSpPr/>
          <p:nvPr/>
        </p:nvSpPr>
        <p:spPr>
          <a:xfrm>
            <a:off x="3129137" y="3244334"/>
            <a:ext cx="2885726" cy="369332"/>
          </a:xfrm>
          <a:prstGeom prst="rect">
            <a:avLst/>
          </a:prstGeom>
        </p:spPr>
        <p:txBody>
          <a:bodyPr wrap="none">
            <a:spAutoFit/>
          </a:bodyPr>
          <a:lstStyle/>
          <a:p>
            <a:r>
              <a:rPr lang="en-US" dirty="0"/>
              <a:t>4.2-inch BlackBerry Z10</a:t>
            </a:r>
          </a:p>
        </p:txBody>
      </p:sp>
    </p:spTree>
    <p:extLst>
      <p:ext uri="{BB962C8B-B14F-4D97-AF65-F5344CB8AC3E}">
        <p14:creationId xmlns:p14="http://schemas.microsoft.com/office/powerpoint/2010/main" val="3307459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IVA\Pictures\LOGOS\iPhonetricks[1].jpg"/>
          <p:cNvPicPr>
            <a:picLocks noGrp="1" noChangeAspect="1" noChangeArrowheads="1"/>
          </p:cNvPicPr>
          <p:nvPr>
            <p:ph sz="quarter" idx="4294967295"/>
          </p:nvPr>
        </p:nvPicPr>
        <p:blipFill>
          <a:blip r:embed="rId2" cstate="print"/>
          <a:srcRect/>
          <a:stretch>
            <a:fillRect/>
          </a:stretch>
        </p:blipFill>
        <p:spPr bwMode="auto">
          <a:xfrm>
            <a:off x="1143000" y="1905000"/>
            <a:ext cx="2873742" cy="3886200"/>
          </a:xfrm>
          <a:prstGeom prst="rect">
            <a:avLst/>
          </a:prstGeom>
          <a:noFill/>
        </p:spPr>
      </p:pic>
      <p:sp>
        <p:nvSpPr>
          <p:cNvPr id="2" name="Title 1"/>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b="1" dirty="0" smtClean="0">
                <a:solidFill>
                  <a:srgbClr val="FF0000"/>
                </a:solidFill>
                <a:latin typeface="Arial" pitchFamily="34" charset="0"/>
                <a:cs typeface="Arial" pitchFamily="34" charset="0"/>
              </a:rPr>
              <a:t> </a:t>
            </a:r>
            <a:r>
              <a:rPr lang="en-US" sz="3200" b="1" dirty="0" smtClean="0">
                <a:latin typeface="Arial" pitchFamily="34" charset="0"/>
                <a:cs typeface="Arial" pitchFamily="34" charset="0"/>
              </a:rPr>
              <a:t>How to survive this Question: </a:t>
            </a:r>
            <a:r>
              <a:rPr lang="en-US" sz="3200" b="1" dirty="0" smtClean="0">
                <a:solidFill>
                  <a:srgbClr val="FF0000"/>
                </a:solidFill>
                <a:latin typeface="Arial" pitchFamily="34" charset="0"/>
                <a:cs typeface="Arial" pitchFamily="34" charset="0"/>
              </a:rPr>
              <a:t>Be Smart</a:t>
            </a:r>
            <a:endParaRPr lang="en-US" sz="3200" b="1" dirty="0">
              <a:solidFill>
                <a:srgbClr val="FF0000"/>
              </a:solidFill>
              <a:latin typeface="Arial" pitchFamily="34" charset="0"/>
              <a:cs typeface="Arial" pitchFamily="34" charset="0"/>
            </a:endParaRPr>
          </a:p>
        </p:txBody>
      </p:sp>
      <p:sp>
        <p:nvSpPr>
          <p:cNvPr id="3" name="Footer Placeholder 2"/>
          <p:cNvSpPr>
            <a:spLocks noGrp="1"/>
          </p:cNvSpPr>
          <p:nvPr>
            <p:ph type="ftr" sz="quarter" idx="11"/>
          </p:nvPr>
        </p:nvSpPr>
        <p:spPr>
          <a:xfrm>
            <a:off x="4800600" y="6400800"/>
            <a:ext cx="3581400" cy="3048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tx2">
                    <a:lumMod val="25000"/>
                  </a:schemeClr>
                </a:solidFill>
              </a:rPr>
              <a:pPr/>
              <a:t>18</a:t>
            </a:fld>
            <a:endParaRPr lang="en-US" dirty="0">
              <a:solidFill>
                <a:schemeClr val="tx2">
                  <a:lumMod val="25000"/>
                </a:schemeClr>
              </a:solidFill>
            </a:endParaRPr>
          </a:p>
        </p:txBody>
      </p:sp>
      <p:sp>
        <p:nvSpPr>
          <p:cNvPr id="6" name="Content Placeholder 5"/>
          <p:cNvSpPr>
            <a:spLocks noGrp="1"/>
          </p:cNvSpPr>
          <p:nvPr>
            <p:ph sz="quarter" idx="4294967295"/>
          </p:nvPr>
        </p:nvSpPr>
        <p:spPr>
          <a:xfrm>
            <a:off x="4933950" y="1447800"/>
            <a:ext cx="3749040" cy="43434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endParaRPr lang="en-US" dirty="0" smtClean="0"/>
          </a:p>
          <a:p>
            <a:r>
              <a:rPr lang="en-US" dirty="0" smtClean="0">
                <a:latin typeface="Arial" pitchFamily="34" charset="0"/>
                <a:cs typeface="Arial" pitchFamily="34" charset="0"/>
              </a:rPr>
              <a:t>Memorize 5 tips and tricks on </a:t>
            </a:r>
            <a:r>
              <a:rPr lang="en-US" dirty="0" err="1" smtClean="0">
                <a:latin typeface="Arial" pitchFamily="34" charset="0"/>
                <a:cs typeface="Arial" pitchFamily="34" charset="0"/>
              </a:rPr>
              <a:t>iPhone</a:t>
            </a:r>
            <a:endParaRPr lang="en-US" dirty="0" smtClean="0">
              <a:latin typeface="Arial" pitchFamily="34" charset="0"/>
              <a:cs typeface="Arial" pitchFamily="34" charset="0"/>
            </a:endParaRPr>
          </a:p>
          <a:p>
            <a:pPr>
              <a:buNone/>
            </a:pPr>
            <a:r>
              <a:rPr lang="en-US" dirty="0" smtClean="0">
                <a:latin typeface="Arial" pitchFamily="34" charset="0"/>
                <a:cs typeface="Arial" pitchFamily="34" charset="0"/>
              </a:rPr>
              <a:t>OR</a:t>
            </a:r>
          </a:p>
          <a:p>
            <a:r>
              <a:rPr lang="en-US" dirty="0" smtClean="0">
                <a:latin typeface="Arial" pitchFamily="34" charset="0"/>
                <a:cs typeface="Arial" pitchFamily="34" charset="0"/>
              </a:rPr>
              <a:t>Memorize 5 short cuts on </a:t>
            </a:r>
            <a:r>
              <a:rPr lang="en-US" dirty="0" err="1" smtClean="0">
                <a:latin typeface="Arial" pitchFamily="34" charset="0"/>
                <a:cs typeface="Arial" pitchFamily="34" charset="0"/>
              </a:rPr>
              <a:t>iPhone</a:t>
            </a:r>
            <a:endParaRPr lang="en-US" dirty="0" smtClean="0">
              <a:latin typeface="Arial" pitchFamily="34" charset="0"/>
              <a:cs typeface="Arial" pitchFamily="34" charset="0"/>
            </a:endParaRPr>
          </a:p>
          <a:p>
            <a:pPr>
              <a:buNone/>
            </a:pPr>
            <a:r>
              <a:rPr lang="en-US" dirty="0" smtClean="0">
                <a:latin typeface="Arial" pitchFamily="34" charset="0"/>
                <a:cs typeface="Arial" pitchFamily="34" charset="0"/>
              </a:rPr>
              <a:t>OR</a:t>
            </a:r>
          </a:p>
          <a:p>
            <a:r>
              <a:rPr lang="en-US" dirty="0" smtClean="0">
                <a:latin typeface="Arial" pitchFamily="34" charset="0"/>
                <a:cs typeface="Arial" pitchFamily="34" charset="0"/>
              </a:rPr>
              <a:t>Memorize 5 customized tips on </a:t>
            </a:r>
            <a:r>
              <a:rPr lang="en-US" dirty="0" err="1" smtClean="0">
                <a:latin typeface="Arial" pitchFamily="34" charset="0"/>
                <a:cs typeface="Arial" pitchFamily="34" charset="0"/>
              </a:rPr>
              <a:t>iPhone</a:t>
            </a:r>
            <a:endParaRPr lang="en-US" dirty="0" smtClean="0">
              <a:latin typeface="Arial" pitchFamily="34" charset="0"/>
              <a:cs typeface="Arial" pitchFamily="34" charset="0"/>
            </a:endParaRPr>
          </a:p>
          <a:p>
            <a:r>
              <a:rPr lang="en-US" dirty="0" smtClean="0">
                <a:latin typeface="Arial" pitchFamily="34" charset="0"/>
                <a:cs typeface="Arial" pitchFamily="34" charset="0"/>
              </a:rPr>
              <a:t>Surprise the Interviewers with  some advance, unknown details.</a:t>
            </a:r>
          </a:p>
          <a:p>
            <a:r>
              <a:rPr lang="en-US" dirty="0" smtClean="0">
                <a:latin typeface="Arial" pitchFamily="34" charset="0"/>
                <a:cs typeface="Arial" pitchFamily="34" charset="0"/>
              </a:rPr>
              <a:t>Tell them some details on one specific </a:t>
            </a:r>
            <a:r>
              <a:rPr lang="en-US" dirty="0" err="1" smtClean="0">
                <a:latin typeface="Arial" pitchFamily="34" charset="0"/>
                <a:cs typeface="Arial" pitchFamily="34" charset="0"/>
              </a:rPr>
              <a:t>iPhone</a:t>
            </a:r>
            <a:r>
              <a:rPr lang="en-US" dirty="0" smtClean="0">
                <a:latin typeface="Arial" pitchFamily="34" charset="0"/>
                <a:cs typeface="Arial" pitchFamily="34" charset="0"/>
              </a:rPr>
              <a:t> feature (as your favorite)</a:t>
            </a:r>
            <a:endParaRPr lang="en-US" dirty="0">
              <a:latin typeface="Arial" pitchFamily="34" charset="0"/>
              <a:cs typeface="Arial" pitchFamily="34" charset="0"/>
            </a:endParaRPr>
          </a:p>
        </p:txBody>
      </p:sp>
      <p:sp>
        <p:nvSpPr>
          <p:cNvPr id="3075" name="Rectangle 3"/>
          <p:cNvSpPr>
            <a:spLocks noChangeArrowheads="1"/>
          </p:cNvSpPr>
          <p:nvPr/>
        </p:nvSpPr>
        <p:spPr bwMode="auto">
          <a:xfrm>
            <a:off x="685800" y="5638800"/>
            <a:ext cx="3810000" cy="461665"/>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Verdana" pitchFamily="34" charset="0"/>
                <a:ea typeface="Times New Roman" pitchFamily="18" charset="0"/>
                <a:cs typeface="Times New Roman" pitchFamily="18" charset="0"/>
              </a:rPr>
              <a:t>http://iphone.appstorm.net/how-to/30-super-secret-iphone-features-and-shortcuts/</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3076" name="Rectangle 4"/>
          <p:cNvSpPr>
            <a:spLocks noChangeArrowheads="1"/>
          </p:cNvSpPr>
          <p:nvPr/>
        </p:nvSpPr>
        <p:spPr bwMode="auto">
          <a:xfrm>
            <a:off x="685800" y="6248400"/>
            <a:ext cx="3810000" cy="461665"/>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http://iphone.appstorm.net/roundups/developer/40-secret-iphone-features-and-shortcuts/</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2" name="Rectangle 11"/>
          <p:cNvSpPr/>
          <p:nvPr/>
        </p:nvSpPr>
        <p:spPr>
          <a:xfrm>
            <a:off x="762000" y="1676400"/>
            <a:ext cx="38100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http://coolappsman.com/2012/03/iphone-secrets-tips-tricks/</a:t>
            </a:r>
            <a:endParaRPr lang="en-US" sz="1200" dirty="0">
              <a:solidFill>
                <a:schemeClr val="bg1"/>
              </a:solidFill>
              <a:latin typeface="Arial" pitchFamily="34" charset="0"/>
              <a:cs typeface="Arial" pitchFamily="34" charset="0"/>
            </a:endParaRPr>
          </a:p>
        </p:txBody>
      </p:sp>
      <p:sp>
        <p:nvSpPr>
          <p:cNvPr id="13" name="Rectangle 12"/>
          <p:cNvSpPr/>
          <p:nvPr/>
        </p:nvSpPr>
        <p:spPr>
          <a:xfrm>
            <a:off x="762000" y="1219200"/>
            <a:ext cx="38100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http://rantsreviews.com/iphone-4-short-cuts/</a:t>
            </a:r>
            <a:endParaRPr lang="en-US" sz="1200" dirty="0">
              <a:solidFill>
                <a:schemeClr val="bg1"/>
              </a:solidFill>
              <a:latin typeface="Arial" pitchFamily="34" charset="0"/>
              <a:cs typeface="Arial" pitchFamily="34" charset="0"/>
            </a:endParaRPr>
          </a:p>
        </p:txBody>
      </p:sp>
      <p:sp>
        <p:nvSpPr>
          <p:cNvPr id="11" name="Rectangle 10"/>
          <p:cNvSpPr/>
          <p:nvPr/>
        </p:nvSpPr>
        <p:spPr>
          <a:xfrm>
            <a:off x="5486400" y="5943600"/>
            <a:ext cx="28194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2">
                    <a:lumMod val="25000"/>
                  </a:schemeClr>
                </a:solidFill>
                <a:latin typeface="Arial" pitchFamily="34" charset="0"/>
                <a:cs typeface="Arial" pitchFamily="34" charset="0"/>
              </a:rPr>
              <a:t>http://www.businessinsider.com/best-iphone-tips-and-tricks-2012-12?op=1</a:t>
            </a:r>
            <a:endParaRPr lang="en-US" sz="1200" dirty="0">
              <a:solidFill>
                <a:schemeClr val="tx2">
                  <a:lumMod val="25000"/>
                </a:schemeClr>
              </a:solidFill>
              <a:latin typeface="Arial" pitchFamily="34" charset="0"/>
              <a:cs typeface="Arial" pitchFamily="34" charset="0"/>
            </a:endParaRPr>
          </a:p>
        </p:txBody>
      </p:sp>
    </p:spTree>
    <p:extLst>
      <p:ext uri="{BB962C8B-B14F-4D97-AF65-F5344CB8AC3E}">
        <p14:creationId xmlns:p14="http://schemas.microsoft.com/office/powerpoint/2010/main" val="3658072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274638"/>
            <a:ext cx="86868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b="1" dirty="0" smtClean="0">
                <a:solidFill>
                  <a:srgbClr val="FF0000"/>
                </a:solidFill>
                <a:latin typeface="Arial" pitchFamily="34" charset="0"/>
                <a:cs typeface="Arial" pitchFamily="34" charset="0"/>
              </a:rPr>
              <a:t>Do </a:t>
            </a:r>
            <a:r>
              <a:rPr lang="en-US" sz="3200" b="1" dirty="0" smtClean="0">
                <a:solidFill>
                  <a:srgbClr val="FF0000"/>
                </a:solidFill>
                <a:latin typeface="Arial" pitchFamily="34" charset="0"/>
                <a:cs typeface="Arial" pitchFamily="34" charset="0"/>
              </a:rPr>
              <a:t>you know how to go through Android?  1   </a:t>
            </a:r>
            <a:endParaRPr lang="en-US" sz="3200" b="1" dirty="0">
              <a:solidFill>
                <a:srgbClr val="FF0000"/>
              </a:solidFill>
            </a:endParaRPr>
          </a:p>
        </p:txBody>
      </p:sp>
      <p:sp>
        <p:nvSpPr>
          <p:cNvPr id="3" name="Footer Placeholder 2"/>
          <p:cNvSpPr>
            <a:spLocks noGrp="1"/>
          </p:cNvSpPr>
          <p:nvPr>
            <p:ph type="ftr" sz="quarter" idx="11"/>
          </p:nvPr>
        </p:nvSpPr>
        <p:spPr>
          <a:xfrm>
            <a:off x="4343400" y="6248400"/>
            <a:ext cx="39624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tx2">
                    <a:lumMod val="25000"/>
                  </a:schemeClr>
                </a:solidFill>
              </a:rPr>
              <a:pPr/>
              <a:t>19</a:t>
            </a:fld>
            <a:endParaRPr lang="en-US" dirty="0">
              <a:solidFill>
                <a:schemeClr val="tx2">
                  <a:lumMod val="25000"/>
                </a:schemeClr>
              </a:solidFill>
            </a:endParaRPr>
          </a:p>
        </p:txBody>
      </p:sp>
      <p:sp>
        <p:nvSpPr>
          <p:cNvPr id="7" name="Content Placeholder 6"/>
          <p:cNvSpPr>
            <a:spLocks noGrp="1"/>
          </p:cNvSpPr>
          <p:nvPr>
            <p:ph sz="quarter" idx="4294967295"/>
          </p:nvPr>
        </p:nvSpPr>
        <p:spPr>
          <a:xfrm>
            <a:off x="533400" y="1371600"/>
            <a:ext cx="3672840" cy="5029200"/>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p>
            <a:r>
              <a:rPr lang="en-US" sz="1800" dirty="0" smtClean="0">
                <a:latin typeface="Arial" pitchFamily="34" charset="0"/>
                <a:cs typeface="Arial" pitchFamily="34" charset="0"/>
              </a:rPr>
              <a:t>Android may required a little effort to learn and to set up:</a:t>
            </a:r>
          </a:p>
          <a:p>
            <a:r>
              <a:rPr lang="en-US" sz="1600" dirty="0" smtClean="0">
                <a:latin typeface="Arial" pitchFamily="34" charset="0"/>
                <a:cs typeface="Arial" pitchFamily="34" charset="0"/>
              </a:rPr>
              <a:t>1. Do not skip </a:t>
            </a:r>
            <a:r>
              <a:rPr lang="en-US" sz="1600" b="1" dirty="0" smtClean="0">
                <a:latin typeface="Arial" pitchFamily="34" charset="0"/>
                <a:cs typeface="Arial" pitchFamily="34" charset="0"/>
              </a:rPr>
              <a:t>setup</a:t>
            </a:r>
            <a:r>
              <a:rPr lang="en-US" sz="1600" dirty="0" smtClean="0">
                <a:latin typeface="Arial" pitchFamily="34" charset="0"/>
                <a:cs typeface="Arial" pitchFamily="34" charset="0"/>
              </a:rPr>
              <a:t> processes (especially, for Google Account). </a:t>
            </a:r>
            <a:r>
              <a:rPr lang="en-US" sz="1600" b="1" dirty="0" smtClean="0">
                <a:latin typeface="Arial" pitchFamily="34" charset="0"/>
                <a:cs typeface="Arial" pitchFamily="34" charset="0"/>
              </a:rPr>
              <a:t>Settings &gt; Accounts &amp; Sync.</a:t>
            </a:r>
          </a:p>
          <a:p>
            <a:r>
              <a:rPr lang="en-US" sz="1600" b="1" dirty="0" smtClean="0">
                <a:latin typeface="Arial" pitchFamily="34" charset="0"/>
                <a:cs typeface="Arial" pitchFamily="34" charset="0"/>
              </a:rPr>
              <a:t>Clean House </a:t>
            </a:r>
            <a:r>
              <a:rPr lang="en-US" sz="1600" dirty="0" smtClean="0">
                <a:latin typeface="Arial" pitchFamily="34" charset="0"/>
                <a:cs typeface="Arial" pitchFamily="34" charset="0"/>
              </a:rPr>
              <a:t>– Home Screen vs. Applications (diff. from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a:t>
            </a:r>
          </a:p>
          <a:p>
            <a:r>
              <a:rPr lang="en-US" sz="1600" b="1" dirty="0" smtClean="0">
                <a:latin typeface="Arial" pitchFamily="34" charset="0"/>
                <a:cs typeface="Arial" pitchFamily="34" charset="0"/>
              </a:rPr>
              <a:t>Menu</a:t>
            </a:r>
            <a:r>
              <a:rPr lang="en-US" sz="1600" dirty="0" smtClean="0">
                <a:latin typeface="Arial" pitchFamily="34" charset="0"/>
                <a:cs typeface="Arial" pitchFamily="34" charset="0"/>
              </a:rPr>
              <a:t>: My Apps, Accounts, Settings, Help – choose/organize your Keyboard, Profile, SMS, Social Stuff, Organizers.</a:t>
            </a:r>
          </a:p>
          <a:p>
            <a:r>
              <a:rPr lang="en-US" sz="1600" b="1" dirty="0" smtClean="0">
                <a:latin typeface="Arial" pitchFamily="34" charset="0"/>
                <a:cs typeface="Arial" pitchFamily="34" charset="0"/>
              </a:rPr>
              <a:t>Widgets</a:t>
            </a:r>
            <a:r>
              <a:rPr lang="en-US" sz="1600" dirty="0" smtClean="0">
                <a:latin typeface="Arial" pitchFamily="34" charset="0"/>
                <a:cs typeface="Arial" pitchFamily="34" charset="0"/>
              </a:rPr>
              <a:t> – Weather Channel, Traffic, Power Control, Program monitor, Social Updates, etc.</a:t>
            </a:r>
          </a:p>
          <a:p>
            <a:r>
              <a:rPr lang="en-US" sz="1600" b="1" dirty="0" smtClean="0">
                <a:latin typeface="Arial" pitchFamily="34" charset="0"/>
                <a:cs typeface="Arial" pitchFamily="34" charset="0"/>
              </a:rPr>
              <a:t>Tweaks  </a:t>
            </a:r>
            <a:r>
              <a:rPr lang="en-US" sz="1600" dirty="0" smtClean="0">
                <a:latin typeface="Arial" pitchFamily="34" charset="0"/>
                <a:cs typeface="Arial" pitchFamily="34" charset="0"/>
              </a:rPr>
              <a:t>- Ringtones, Voice Commands, etc.</a:t>
            </a:r>
            <a:endParaRPr lang="en-US" sz="1600" b="1"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800" dirty="0">
              <a:latin typeface="Arial" pitchFamily="34" charset="0"/>
              <a:cs typeface="Arial" pitchFamily="34" charset="0"/>
            </a:endParaRPr>
          </a:p>
        </p:txBody>
      </p:sp>
      <p:sp>
        <p:nvSpPr>
          <p:cNvPr id="9" name="Rectangle 8"/>
          <p:cNvSpPr/>
          <p:nvPr/>
        </p:nvSpPr>
        <p:spPr>
          <a:xfrm>
            <a:off x="4724400" y="4191000"/>
            <a:ext cx="41910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http://android.appstorm.net/roundups/utilities-roundups/top-tips-and-tricks-to-get-the-most-out-of-android/</a:t>
            </a:r>
          </a:p>
        </p:txBody>
      </p:sp>
      <p:pic>
        <p:nvPicPr>
          <p:cNvPr id="1026" name="Picture 2" descr="C:\Users\IVA\Pictures\MOBILE TESTING\xlarge[1].jpg"/>
          <p:cNvPicPr>
            <a:picLocks noGrp="1" noChangeAspect="1" noChangeArrowheads="1"/>
          </p:cNvPicPr>
          <p:nvPr>
            <p:ph sz="quarter" idx="4294967295"/>
          </p:nvPr>
        </p:nvPicPr>
        <p:blipFill>
          <a:blip r:embed="rId2" cstate="print"/>
          <a:srcRect/>
          <a:stretch>
            <a:fillRect/>
          </a:stretch>
        </p:blipFill>
        <p:spPr bwMode="auto">
          <a:xfrm>
            <a:off x="4495800" y="1295400"/>
            <a:ext cx="4286250" cy="2730996"/>
          </a:xfrm>
          <a:prstGeom prst="rect">
            <a:avLst/>
          </a:prstGeom>
          <a:noFill/>
        </p:spPr>
      </p:pic>
      <p:sp>
        <p:nvSpPr>
          <p:cNvPr id="11" name="Rectangle 10"/>
          <p:cNvSpPr/>
          <p:nvPr/>
        </p:nvSpPr>
        <p:spPr>
          <a:xfrm>
            <a:off x="5105400" y="4876800"/>
            <a:ext cx="3483646"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latin typeface="Arial" pitchFamily="34" charset="0"/>
                <a:cs typeface="Arial" pitchFamily="34" charset="0"/>
              </a:rPr>
              <a:t>http://gizmodo.com/5909262/how-to-use-android</a:t>
            </a:r>
            <a:endParaRPr lang="en-US" sz="1200" dirty="0">
              <a:solidFill>
                <a:schemeClr val="bg1"/>
              </a:solidFill>
              <a:latin typeface="Arial" pitchFamily="34" charset="0"/>
              <a:cs typeface="Arial" pitchFamily="34" charset="0"/>
            </a:endParaRPr>
          </a:p>
        </p:txBody>
      </p:sp>
      <p:sp>
        <p:nvSpPr>
          <p:cNvPr id="1027" name="Rectangle 3"/>
          <p:cNvSpPr>
            <a:spLocks noChangeArrowheads="1"/>
          </p:cNvSpPr>
          <p:nvPr/>
        </p:nvSpPr>
        <p:spPr bwMode="auto">
          <a:xfrm>
            <a:off x="4724400" y="5334000"/>
            <a:ext cx="4191000" cy="646331"/>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Verdana" pitchFamily="34" charset="0"/>
                <a:ea typeface="Times New Roman" pitchFamily="18" charset="0"/>
                <a:cs typeface="Times New Roman" pitchFamily="18" charset="0"/>
              </a:rPr>
              <a:t>http://android.appstorm.net/roundups/customization-roundups/apps-and-resources-to-customize-your-android-homescreen/</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0" name="Rectangle 9"/>
          <p:cNvSpPr/>
          <p:nvPr/>
        </p:nvSpPr>
        <p:spPr>
          <a:xfrm>
            <a:off x="304800" y="5791200"/>
            <a:ext cx="43434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t>http://heresthethingblog.com/2012/10/18/android-tip-5-gotta-google-maps/</a:t>
            </a:r>
            <a:endParaRPr lang="en-US" sz="1200" dirty="0"/>
          </a:p>
        </p:txBody>
      </p:sp>
    </p:spTree>
    <p:extLst>
      <p:ext uri="{BB962C8B-B14F-4D97-AF65-F5344CB8AC3E}">
        <p14:creationId xmlns:p14="http://schemas.microsoft.com/office/powerpoint/2010/main" val="3209416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457200" y="1295399"/>
          <a:ext cx="8229600" cy="4798293"/>
        </p:xfrm>
        <a:graphic>
          <a:graphicData uri="http://schemas.openxmlformats.org/drawingml/2006/table">
            <a:tbl>
              <a:tblPr firstRow="1" bandRow="1">
                <a:tableStyleId>{93296810-A885-4BE3-A3E7-6D5BEEA58F35}</a:tableStyleId>
              </a:tblPr>
              <a:tblGrid>
                <a:gridCol w="2057400"/>
                <a:gridCol w="2057400"/>
                <a:gridCol w="2057400"/>
                <a:gridCol w="2057400"/>
              </a:tblGrid>
              <a:tr h="527532">
                <a:tc>
                  <a:txBody>
                    <a:bodyPr/>
                    <a:lstStyle/>
                    <a:p>
                      <a:r>
                        <a:rPr lang="en-US" dirty="0" smtClean="0"/>
                        <a:t>        HTC</a:t>
                      </a:r>
                      <a:endParaRPr lang="en-US" dirty="0"/>
                    </a:p>
                  </a:txBody>
                  <a:tcPr/>
                </a:tc>
                <a:tc>
                  <a:txBody>
                    <a:bodyPr/>
                    <a:lstStyle/>
                    <a:p>
                      <a:r>
                        <a:rPr lang="en-US" dirty="0" smtClean="0"/>
                        <a:t>           LG</a:t>
                      </a:r>
                      <a:endParaRPr lang="en-US" dirty="0"/>
                    </a:p>
                  </a:txBody>
                  <a:tcPr/>
                </a:tc>
                <a:tc>
                  <a:txBody>
                    <a:bodyPr/>
                    <a:lstStyle/>
                    <a:p>
                      <a:r>
                        <a:rPr lang="en-US" dirty="0" smtClean="0"/>
                        <a:t>     Motorola</a:t>
                      </a:r>
                      <a:endParaRPr lang="en-US" dirty="0"/>
                    </a:p>
                  </a:txBody>
                  <a:tcPr/>
                </a:tc>
                <a:tc>
                  <a:txBody>
                    <a:bodyPr/>
                    <a:lstStyle/>
                    <a:p>
                      <a:r>
                        <a:rPr lang="en-US" dirty="0" smtClean="0"/>
                        <a:t>     Samsung</a:t>
                      </a:r>
                      <a:endParaRPr lang="en-US" dirty="0"/>
                    </a:p>
                  </a:txBody>
                  <a:tcPr/>
                </a:tc>
              </a:tr>
              <a:tr h="1090237">
                <a:tc>
                  <a:txBody>
                    <a:bodyPr/>
                    <a:lstStyle/>
                    <a:p>
                      <a:r>
                        <a:rPr lang="en-US" sz="1400" b="1" dirty="0" smtClean="0"/>
                        <a:t>Droid</a:t>
                      </a:r>
                      <a:r>
                        <a:rPr lang="en-US" sz="1400" b="1" baseline="0" dirty="0" smtClean="0"/>
                        <a:t> Eris (CDMA),  11-2009</a:t>
                      </a:r>
                    </a:p>
                    <a:p>
                      <a:r>
                        <a:rPr lang="en-US" sz="1400" b="1" baseline="0" dirty="0" smtClean="0"/>
                        <a:t>Ver. 1.5 (Cupcake) to 2.1 (</a:t>
                      </a:r>
                      <a:r>
                        <a:rPr lang="en-US" sz="1400" b="1" baseline="0" dirty="0" err="1" smtClean="0"/>
                        <a:t>Eclair</a:t>
                      </a:r>
                      <a:r>
                        <a:rPr lang="en-US" sz="1400" b="1" baseline="0" dirty="0" smtClean="0"/>
                        <a:t>)</a:t>
                      </a:r>
                      <a:endParaRPr lang="en-US" sz="1400" b="1" dirty="0">
                        <a:latin typeface="Arial" pitchFamily="34" charset="0"/>
                        <a:cs typeface="Arial" pitchFamily="34" charset="0"/>
                      </a:endParaRPr>
                    </a:p>
                  </a:txBody>
                  <a:tcPr/>
                </a:tc>
                <a:tc>
                  <a:txBody>
                    <a:bodyPr/>
                    <a:lstStyle/>
                    <a:p>
                      <a:r>
                        <a:rPr lang="en-US" sz="1400" b="1" dirty="0" smtClean="0"/>
                        <a:t>LG</a:t>
                      </a:r>
                      <a:r>
                        <a:rPr lang="en-US" sz="1400" b="1" baseline="0" dirty="0" smtClean="0"/>
                        <a:t> G2X</a:t>
                      </a:r>
                    </a:p>
                    <a:p>
                      <a:r>
                        <a:rPr lang="en-US" sz="1400" b="1" baseline="0" dirty="0" smtClean="0"/>
                        <a:t>04-2011</a:t>
                      </a:r>
                    </a:p>
                    <a:p>
                      <a:r>
                        <a:rPr lang="en-US" sz="1400" b="1" baseline="0" dirty="0" smtClean="0"/>
                        <a:t>Ver. 2.2/2.3</a:t>
                      </a:r>
                      <a:endParaRPr lang="en-US" sz="1400" b="1" dirty="0">
                        <a:latin typeface="Arial" pitchFamily="34" charset="0"/>
                        <a:cs typeface="Arial" pitchFamily="34" charset="0"/>
                      </a:endParaRPr>
                    </a:p>
                  </a:txBody>
                  <a:tcPr/>
                </a:tc>
                <a:tc>
                  <a:txBody>
                    <a:bodyPr/>
                    <a:lstStyle/>
                    <a:p>
                      <a:r>
                        <a:rPr lang="en-US" sz="1400" b="1" dirty="0" smtClean="0"/>
                        <a:t>Droid X</a:t>
                      </a:r>
                    </a:p>
                    <a:p>
                      <a:r>
                        <a:rPr lang="en-US" sz="1400" b="1" dirty="0" smtClean="0"/>
                        <a:t>06-2010</a:t>
                      </a:r>
                    </a:p>
                    <a:p>
                      <a:r>
                        <a:rPr lang="en-US" sz="1400" b="1" dirty="0" smtClean="0"/>
                        <a:t>Ver. 2.1/2.2/2.3</a:t>
                      </a:r>
                      <a:endParaRPr lang="en-US" sz="1400" b="1" dirty="0">
                        <a:latin typeface="Arial" pitchFamily="34" charset="0"/>
                        <a:cs typeface="Arial" pitchFamily="34" charset="0"/>
                      </a:endParaRPr>
                    </a:p>
                  </a:txBody>
                  <a:tcPr/>
                </a:tc>
                <a:tc>
                  <a:txBody>
                    <a:bodyPr/>
                    <a:lstStyle/>
                    <a:p>
                      <a:r>
                        <a:rPr lang="en-US" sz="1400" b="1" dirty="0" smtClean="0"/>
                        <a:t>I9000 Galaxy S</a:t>
                      </a:r>
                    </a:p>
                    <a:p>
                      <a:r>
                        <a:rPr lang="en-US" sz="1400" b="1" dirty="0" smtClean="0"/>
                        <a:t>07-2010</a:t>
                      </a:r>
                    </a:p>
                    <a:p>
                      <a:r>
                        <a:rPr lang="en-US" sz="1400" b="1" dirty="0" smtClean="0"/>
                        <a:t>Ver. 2.3</a:t>
                      </a:r>
                      <a:endParaRPr lang="en-US" sz="1400" b="1" dirty="0">
                        <a:latin typeface="Arial" pitchFamily="34" charset="0"/>
                        <a:cs typeface="Arial" pitchFamily="34" charset="0"/>
                      </a:endParaRPr>
                    </a:p>
                  </a:txBody>
                  <a:tcPr/>
                </a:tc>
              </a:tr>
              <a:tr h="1011142">
                <a:tc>
                  <a:txBody>
                    <a:bodyPr/>
                    <a:lstStyle/>
                    <a:p>
                      <a:r>
                        <a:rPr lang="en-US" sz="1400" b="1" dirty="0" smtClean="0"/>
                        <a:t>Desire</a:t>
                      </a:r>
                    </a:p>
                    <a:p>
                      <a:r>
                        <a:rPr lang="en-US" sz="1400" b="1" dirty="0" smtClean="0"/>
                        <a:t>04-2010</a:t>
                      </a:r>
                    </a:p>
                    <a:p>
                      <a:r>
                        <a:rPr lang="en-US" sz="1400" b="1" dirty="0" smtClean="0"/>
                        <a:t>Ver. 2.1/2.2/2.3</a:t>
                      </a:r>
                      <a:endParaRPr lang="en-US" sz="1400" b="1" dirty="0">
                        <a:latin typeface="Arial" pitchFamily="34" charset="0"/>
                        <a:cs typeface="Arial" pitchFamily="34" charset="0"/>
                      </a:endParaRPr>
                    </a:p>
                  </a:txBody>
                  <a:tcPr/>
                </a:tc>
                <a:tc>
                  <a:txBody>
                    <a:bodyPr/>
                    <a:lstStyle/>
                    <a:p>
                      <a:r>
                        <a:rPr lang="en-US" sz="1400" b="1" dirty="0" smtClean="0"/>
                        <a:t>LU 2300 </a:t>
                      </a:r>
                      <a:r>
                        <a:rPr lang="en-US" sz="1400" b="1" dirty="0" err="1" smtClean="0"/>
                        <a:t>Optimus</a:t>
                      </a:r>
                      <a:r>
                        <a:rPr lang="en-US" sz="1400" b="1" dirty="0" smtClean="0"/>
                        <a:t> Q</a:t>
                      </a:r>
                    </a:p>
                    <a:p>
                      <a:r>
                        <a:rPr lang="en-US" sz="1400" b="1" dirty="0" smtClean="0"/>
                        <a:t>06-2010</a:t>
                      </a:r>
                    </a:p>
                    <a:p>
                      <a:r>
                        <a:rPr lang="en-US" sz="1400" b="1" dirty="0" smtClean="0"/>
                        <a:t>Ver. 1.6 (Donut)</a:t>
                      </a:r>
                      <a:endParaRPr lang="en-US" sz="1400" b="1" dirty="0">
                        <a:latin typeface="Arial" pitchFamily="34" charset="0"/>
                        <a:cs typeface="Arial" pitchFamily="34" charset="0"/>
                      </a:endParaRPr>
                    </a:p>
                  </a:txBody>
                  <a:tcPr/>
                </a:tc>
                <a:tc>
                  <a:txBody>
                    <a:bodyPr/>
                    <a:lstStyle/>
                    <a:p>
                      <a:r>
                        <a:rPr lang="en-US" sz="1400" b="1" dirty="0" err="1" smtClean="0"/>
                        <a:t>Atrix</a:t>
                      </a:r>
                      <a:r>
                        <a:rPr lang="en-US" sz="1400" b="1" dirty="0" smtClean="0"/>
                        <a:t> 4G</a:t>
                      </a:r>
                    </a:p>
                    <a:p>
                      <a:r>
                        <a:rPr lang="en-US" sz="1400" b="1" dirty="0" smtClean="0"/>
                        <a:t>02-2011</a:t>
                      </a:r>
                    </a:p>
                    <a:p>
                      <a:r>
                        <a:rPr lang="en-US" sz="1400" b="1" dirty="0" smtClean="0"/>
                        <a:t>Ver. 2.2/2.3</a:t>
                      </a:r>
                    </a:p>
                    <a:p>
                      <a:r>
                        <a:rPr lang="en-US" sz="1400" b="1" dirty="0" smtClean="0"/>
                        <a:t>4.0 in Q2 2012</a:t>
                      </a:r>
                      <a:endParaRPr lang="en-US" sz="1400" b="1" dirty="0">
                        <a:latin typeface="Arial" pitchFamily="34" charset="0"/>
                        <a:cs typeface="Arial" pitchFamily="34" charset="0"/>
                      </a:endParaRPr>
                    </a:p>
                  </a:txBody>
                  <a:tcPr/>
                </a:tc>
                <a:tc>
                  <a:txBody>
                    <a:bodyPr/>
                    <a:lstStyle/>
                    <a:p>
                      <a:r>
                        <a:rPr lang="en-US" sz="1400" b="1" dirty="0" smtClean="0"/>
                        <a:t>Galaxy S II</a:t>
                      </a:r>
                    </a:p>
                    <a:p>
                      <a:r>
                        <a:rPr lang="en-US" sz="1400" b="1" dirty="0" smtClean="0"/>
                        <a:t>04-2011</a:t>
                      </a:r>
                    </a:p>
                    <a:p>
                      <a:r>
                        <a:rPr lang="en-US" sz="1400" b="1" dirty="0" smtClean="0"/>
                        <a:t>Ver. 2.3(Gingerbread)</a:t>
                      </a:r>
                      <a:endParaRPr lang="en-US" sz="1400" b="1" dirty="0">
                        <a:latin typeface="Arial" pitchFamily="34" charset="0"/>
                        <a:cs typeface="Arial" pitchFamily="34" charset="0"/>
                      </a:endParaRPr>
                    </a:p>
                  </a:txBody>
                  <a:tcPr/>
                </a:tc>
              </a:tr>
              <a:tr h="1011142">
                <a:tc>
                  <a:txBody>
                    <a:bodyPr/>
                    <a:lstStyle/>
                    <a:p>
                      <a:r>
                        <a:rPr lang="en-US" sz="1400" b="1" dirty="0" smtClean="0"/>
                        <a:t>HTC One</a:t>
                      </a:r>
                    </a:p>
                    <a:p>
                      <a:r>
                        <a:rPr lang="en-US" sz="1400" b="1" dirty="0" smtClean="0"/>
                        <a:t>04-2012</a:t>
                      </a:r>
                    </a:p>
                    <a:p>
                      <a:r>
                        <a:rPr lang="en-US" sz="1400" b="1" dirty="0" smtClean="0"/>
                        <a:t>Ver. 4.0 (Ice Cream Sandwich)</a:t>
                      </a:r>
                      <a:endParaRPr lang="en-US" sz="1400" b="1" dirty="0">
                        <a:latin typeface="Arial" pitchFamily="34" charset="0"/>
                        <a:cs typeface="Arial" pitchFamily="34" charset="0"/>
                      </a:endParaRPr>
                    </a:p>
                  </a:txBody>
                  <a:tcPr/>
                </a:tc>
                <a:tc>
                  <a:txBody>
                    <a:bodyPr/>
                    <a:lstStyle/>
                    <a:p>
                      <a:endParaRPr lang="en-US" b="1"/>
                    </a:p>
                  </a:txBody>
                  <a:tcPr/>
                </a:tc>
                <a:tc>
                  <a:txBody>
                    <a:bodyPr/>
                    <a:lstStyle/>
                    <a:p>
                      <a:r>
                        <a:rPr lang="en-US" sz="1400" b="1" dirty="0" err="1" smtClean="0"/>
                        <a:t>Xoom</a:t>
                      </a:r>
                      <a:endParaRPr lang="en-US" sz="1400" b="1" dirty="0" smtClean="0"/>
                    </a:p>
                    <a:p>
                      <a:r>
                        <a:rPr lang="en-US" sz="1400" b="1" dirty="0" smtClean="0"/>
                        <a:t>03-2011</a:t>
                      </a:r>
                    </a:p>
                    <a:p>
                      <a:r>
                        <a:rPr lang="en-US" sz="1400" b="1" dirty="0" smtClean="0"/>
                        <a:t>First Android with</a:t>
                      </a:r>
                    </a:p>
                    <a:p>
                      <a:r>
                        <a:rPr lang="en-US" sz="1400" b="1" dirty="0" smtClean="0"/>
                        <a:t>Ver. 3.0 (Honeycomb)</a:t>
                      </a:r>
                      <a:endParaRPr lang="en-US" sz="1400" b="1" dirty="0">
                        <a:latin typeface="Arial" pitchFamily="34" charset="0"/>
                        <a:cs typeface="Arial" pitchFamily="34" charset="0"/>
                      </a:endParaRPr>
                    </a:p>
                  </a:txBody>
                  <a:tcPr/>
                </a:tc>
                <a:tc>
                  <a:txBody>
                    <a:bodyPr/>
                    <a:lstStyle/>
                    <a:p>
                      <a:r>
                        <a:rPr lang="en-US" sz="1400" b="1" dirty="0" smtClean="0"/>
                        <a:t>Galaxy</a:t>
                      </a:r>
                      <a:r>
                        <a:rPr lang="en-US" sz="1400" b="1" baseline="0" dirty="0" smtClean="0"/>
                        <a:t> Nexus</a:t>
                      </a:r>
                    </a:p>
                    <a:p>
                      <a:r>
                        <a:rPr lang="en-US" sz="1400" b="1" baseline="0" dirty="0" smtClean="0"/>
                        <a:t>09-2011</a:t>
                      </a:r>
                    </a:p>
                    <a:p>
                      <a:r>
                        <a:rPr lang="en-US" sz="1400" b="1" baseline="0" dirty="0" smtClean="0"/>
                        <a:t>First Android phone with Ver. 4.0</a:t>
                      </a:r>
                      <a:endParaRPr lang="en-US" sz="1400" b="1" dirty="0">
                        <a:latin typeface="Arial" pitchFamily="34" charset="0"/>
                        <a:cs typeface="Arial" pitchFamily="34" charset="0"/>
                      </a:endParaRPr>
                    </a:p>
                  </a:txBody>
                  <a:tcPr/>
                </a:tc>
              </a:tr>
              <a:tr h="1011142">
                <a:tc>
                  <a:txBody>
                    <a:bodyPr/>
                    <a:lstStyle/>
                    <a:p>
                      <a:endParaRPr lang="en-US" b="1" dirty="0"/>
                    </a:p>
                  </a:txBody>
                  <a:tcPr/>
                </a:tc>
                <a:tc>
                  <a:txBody>
                    <a:bodyPr/>
                    <a:lstStyle/>
                    <a:p>
                      <a:endParaRPr lang="en-US" b="1" dirty="0"/>
                    </a:p>
                  </a:txBody>
                  <a:tcPr/>
                </a:tc>
                <a:tc>
                  <a:txBody>
                    <a:bodyPr/>
                    <a:lstStyle/>
                    <a:p>
                      <a:r>
                        <a:rPr lang="en-US" sz="1400" b="1" dirty="0" smtClean="0"/>
                        <a:t>Droid Bionic</a:t>
                      </a:r>
                    </a:p>
                    <a:p>
                      <a:r>
                        <a:rPr lang="en-US" sz="1400" b="1" dirty="0" smtClean="0"/>
                        <a:t>09-2011</a:t>
                      </a:r>
                    </a:p>
                    <a:p>
                      <a:r>
                        <a:rPr lang="en-US" sz="1400" b="1" dirty="0" smtClean="0"/>
                        <a:t>Ver. 2.3/4.0</a:t>
                      </a:r>
                      <a:endParaRPr lang="en-US" sz="1400" b="1" dirty="0">
                        <a:latin typeface="Arial" pitchFamily="34" charset="0"/>
                        <a:cs typeface="Arial" pitchFamily="34" charset="0"/>
                      </a:endParaRPr>
                    </a:p>
                  </a:txBody>
                  <a:tcPr/>
                </a:tc>
                <a:tc>
                  <a:txBody>
                    <a:bodyPr/>
                    <a:lstStyle/>
                    <a:p>
                      <a:r>
                        <a:rPr lang="en-US" sz="1400" b="1" dirty="0" smtClean="0"/>
                        <a:t>Galaxy S III</a:t>
                      </a:r>
                    </a:p>
                    <a:p>
                      <a:r>
                        <a:rPr lang="en-US" sz="1400" b="1" dirty="0" smtClean="0"/>
                        <a:t>05-2012</a:t>
                      </a:r>
                    </a:p>
                    <a:p>
                      <a:r>
                        <a:rPr lang="en-US" sz="1400" b="1" dirty="0" smtClean="0"/>
                        <a:t>Ver. 4.0</a:t>
                      </a:r>
                    </a:p>
                    <a:p>
                      <a:r>
                        <a:rPr lang="en-US" sz="1400" b="1" dirty="0" err="1" smtClean="0"/>
                        <a:t>TouchWizUI</a:t>
                      </a:r>
                      <a:endParaRPr lang="en-US" sz="1400" b="1" dirty="0">
                        <a:latin typeface="Arial" pitchFamily="34" charset="0"/>
                        <a:cs typeface="Arial" pitchFamily="34" charset="0"/>
                      </a:endParaRPr>
                    </a:p>
                  </a:txBody>
                  <a:tcPr/>
                </a:tc>
              </a:tr>
            </a:tbl>
          </a:graphicData>
        </a:graphic>
      </p:graphicFrame>
      <p:sp>
        <p:nvSpPr>
          <p:cNvPr id="4" name="Footer Placeholder 3"/>
          <p:cNvSpPr>
            <a:spLocks noGrp="1"/>
          </p:cNvSpPr>
          <p:nvPr>
            <p:ph type="ftr" sz="quarter" idx="11"/>
          </p:nvPr>
        </p:nvSpPr>
        <p:spPr>
          <a:xfrm>
            <a:off x="4380072" y="6407944"/>
            <a:ext cx="40019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bg2">
                    <a:lumMod val="25000"/>
                  </a:schemeClr>
                </a:solidFill>
              </a:rPr>
              <a:pPr/>
              <a:t>2</a:t>
            </a:fld>
            <a:endParaRPr lang="en-US" dirty="0">
              <a:solidFill>
                <a:schemeClr val="bg2">
                  <a:lumMod val="25000"/>
                </a:schemeClr>
              </a:solidFill>
            </a:endParaRPr>
          </a:p>
        </p:txBody>
      </p:sp>
      <p:sp>
        <p:nvSpPr>
          <p:cNvPr id="7" name="Title 6"/>
          <p:cNvSpPr>
            <a:spLocks noGrp="1"/>
          </p:cNvSpPr>
          <p:nvPr>
            <p:ph type="title"/>
          </p:nvPr>
        </p:nvSpPr>
        <p:spPr>
          <a:xfrm>
            <a:off x="228600" y="274638"/>
            <a:ext cx="8458200" cy="563562"/>
          </a:xfrm>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smtClean="0">
                <a:solidFill>
                  <a:srgbClr val="FF0000"/>
                </a:solidFill>
                <a:latin typeface="Arial" pitchFamily="34" charset="0"/>
                <a:cs typeface="Arial" pitchFamily="34" charset="0"/>
              </a:rPr>
              <a:t> </a:t>
            </a:r>
            <a:r>
              <a:rPr lang="en-US" sz="2800" dirty="0" smtClean="0">
                <a:solidFill>
                  <a:srgbClr val="FF0000"/>
                </a:solidFill>
                <a:latin typeface="Arial" pitchFamily="34" charset="0"/>
                <a:cs typeface="Arial" pitchFamily="34" charset="0"/>
              </a:rPr>
              <a:t>What Android Devices do you use for Testing?</a:t>
            </a:r>
            <a:endParaRPr lang="en-US" sz="2800" dirty="0">
              <a:solidFill>
                <a:srgbClr val="FF0000"/>
              </a:solidFill>
              <a:latin typeface="Arial" pitchFamily="34" charset="0"/>
              <a:cs typeface="Arial" pitchFamily="34" charset="0"/>
            </a:endParaRPr>
          </a:p>
        </p:txBody>
      </p:sp>
      <p:pic>
        <p:nvPicPr>
          <p:cNvPr id="1026" name="Picture 2" descr="C:\Users\IVA\Pictures\LOGOS\alternative_android_web_browser[1].jpg"/>
          <p:cNvPicPr>
            <a:picLocks noChangeAspect="1" noChangeArrowheads="1"/>
          </p:cNvPicPr>
          <p:nvPr/>
        </p:nvPicPr>
        <p:blipFill>
          <a:blip r:embed="rId2" cstate="print"/>
          <a:srcRect/>
          <a:stretch>
            <a:fillRect/>
          </a:stretch>
        </p:blipFill>
        <p:spPr bwMode="auto">
          <a:xfrm>
            <a:off x="2590800" y="4038600"/>
            <a:ext cx="1914974" cy="1828800"/>
          </a:xfrm>
          <a:prstGeom prst="rect">
            <a:avLst/>
          </a:prstGeom>
          <a:noFill/>
        </p:spPr>
      </p:pic>
      <p:sp>
        <p:nvSpPr>
          <p:cNvPr id="8" name="Rectangle 7"/>
          <p:cNvSpPr/>
          <p:nvPr/>
        </p:nvSpPr>
        <p:spPr>
          <a:xfrm>
            <a:off x="457200" y="6096000"/>
            <a:ext cx="2590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rPr>
              <a:t>http://www.phonegg.com/</a:t>
            </a:r>
            <a:endParaRPr lang="en-US" sz="1200" dirty="0">
              <a:solidFill>
                <a:schemeClr val="tx1"/>
              </a:solidFill>
            </a:endParaRPr>
          </a:p>
        </p:txBody>
      </p:sp>
      <p:sp>
        <p:nvSpPr>
          <p:cNvPr id="10" name="Rectangle 9"/>
          <p:cNvSpPr/>
          <p:nvPr/>
        </p:nvSpPr>
        <p:spPr>
          <a:xfrm>
            <a:off x="3733800" y="6096000"/>
            <a:ext cx="4572000" cy="276999"/>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200" dirty="0" smtClean="0">
                <a:solidFill>
                  <a:schemeClr val="tx1"/>
                </a:solidFill>
                <a:latin typeface="Arial" pitchFamily="34" charset="0"/>
                <a:cs typeface="Arial" pitchFamily="34" charset="0"/>
              </a:rPr>
              <a:t>http://www.theandroidphone.com/android-is-the-future-99824/</a:t>
            </a:r>
            <a:endParaRPr lang="en-US" sz="1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85548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274638"/>
            <a:ext cx="83820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Show me how to activate “Flight” Mode on iPhone.</a:t>
            </a:r>
            <a:endParaRPr lang="en-US" sz="2400" b="1" dirty="0">
              <a:solidFill>
                <a:srgbClr val="FF0000"/>
              </a:solidFill>
            </a:endParaRPr>
          </a:p>
        </p:txBody>
      </p:sp>
      <p:sp>
        <p:nvSpPr>
          <p:cNvPr id="3" name="Footer Placeholder 2"/>
          <p:cNvSpPr>
            <a:spLocks noGrp="1"/>
          </p:cNvSpPr>
          <p:nvPr>
            <p:ph type="ftr" sz="quarter" idx="11"/>
          </p:nvPr>
        </p:nvSpPr>
        <p:spPr>
          <a:xfrm>
            <a:off x="4724400" y="6324600"/>
            <a:ext cx="3429000" cy="3810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305800" y="6248400"/>
            <a:ext cx="539496" cy="457200"/>
          </a:xfrm>
        </p:spPr>
        <p:txBody>
          <a:bodyPr/>
          <a:lstStyle/>
          <a:p>
            <a:fld id="{B6F15528-21DE-4FAA-801E-634DDDAF4B2B}" type="slidenum">
              <a:rPr lang="en-US" smtClean="0">
                <a:solidFill>
                  <a:schemeClr val="tx2">
                    <a:lumMod val="25000"/>
                  </a:schemeClr>
                </a:solidFill>
              </a:rPr>
              <a:pPr/>
              <a:t>20</a:t>
            </a:fld>
            <a:endParaRPr lang="en-US" dirty="0">
              <a:solidFill>
                <a:schemeClr val="tx2">
                  <a:lumMod val="25000"/>
                </a:schemeClr>
              </a:solidFill>
            </a:endParaRPr>
          </a:p>
        </p:txBody>
      </p:sp>
      <p:sp>
        <p:nvSpPr>
          <p:cNvPr id="7" name="Content Placeholder 6"/>
          <p:cNvSpPr>
            <a:spLocks noGrp="1"/>
          </p:cNvSpPr>
          <p:nvPr>
            <p:ph sz="quarter" idx="4294967295"/>
          </p:nvPr>
        </p:nvSpPr>
        <p:spPr>
          <a:xfrm>
            <a:off x="4800600" y="4648200"/>
            <a:ext cx="4038600" cy="1524000"/>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p>
            <a:r>
              <a:rPr lang="en-US" sz="2000" dirty="0" smtClean="0">
                <a:latin typeface="Arial" pitchFamily="34" charset="0"/>
                <a:cs typeface="Arial" pitchFamily="34" charset="0"/>
              </a:rPr>
              <a:t>Go to Home Screen (page 1) – Click on Settings – Top line of Settings Menu is Airplane Mode – Switch it OFF/ON.</a:t>
            </a:r>
            <a:endParaRPr lang="en-US" sz="2000" dirty="0">
              <a:latin typeface="Arial" pitchFamily="34" charset="0"/>
              <a:cs typeface="Arial" pitchFamily="34" charset="0"/>
            </a:endParaRPr>
          </a:p>
        </p:txBody>
      </p:sp>
      <p:pic>
        <p:nvPicPr>
          <p:cNvPr id="78851" name="Picture 3" descr="C:\Users\IVA\Pictures\MOBILE TESTING\ICONS\Settings.png"/>
          <p:cNvPicPr>
            <a:picLocks noGrp="1" noChangeAspect="1" noChangeArrowheads="1"/>
          </p:cNvPicPr>
          <p:nvPr>
            <p:ph sz="quarter" idx="4294967295"/>
          </p:nvPr>
        </p:nvPicPr>
        <p:blipFill>
          <a:blip r:embed="rId2" cstate="print"/>
          <a:srcRect/>
          <a:stretch>
            <a:fillRect/>
          </a:stretch>
        </p:blipFill>
        <p:spPr bwMode="auto">
          <a:xfrm>
            <a:off x="1905000" y="1066800"/>
            <a:ext cx="2387600" cy="3429000"/>
          </a:xfrm>
          <a:prstGeom prst="rect">
            <a:avLst/>
          </a:prstGeom>
          <a:noFill/>
        </p:spPr>
      </p:pic>
      <p:pic>
        <p:nvPicPr>
          <p:cNvPr id="78852" name="Picture 4" descr="C:\Users\IVA\Pictures\MOBILE TESTING\ICONS\ipod 001.PNG"/>
          <p:cNvPicPr>
            <a:picLocks noChangeAspect="1" noChangeArrowheads="1"/>
          </p:cNvPicPr>
          <p:nvPr/>
        </p:nvPicPr>
        <p:blipFill>
          <a:blip r:embed="rId3" cstate="print"/>
          <a:srcRect/>
          <a:stretch>
            <a:fillRect/>
          </a:stretch>
        </p:blipFill>
        <p:spPr bwMode="auto">
          <a:xfrm>
            <a:off x="6172200" y="1066800"/>
            <a:ext cx="2362200" cy="3276600"/>
          </a:xfrm>
          <a:prstGeom prst="rect">
            <a:avLst/>
          </a:prstGeom>
          <a:noFill/>
        </p:spPr>
      </p:pic>
      <p:sp>
        <p:nvSpPr>
          <p:cNvPr id="13" name="Oval 12"/>
          <p:cNvSpPr/>
          <p:nvPr/>
        </p:nvSpPr>
        <p:spPr>
          <a:xfrm>
            <a:off x="533400" y="1143000"/>
            <a:ext cx="990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14" name="Oval 13"/>
          <p:cNvSpPr/>
          <p:nvPr/>
        </p:nvSpPr>
        <p:spPr>
          <a:xfrm>
            <a:off x="4876800" y="1143000"/>
            <a:ext cx="914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2</a:t>
            </a:r>
            <a:endParaRPr lang="en-US" sz="2400" b="1" dirty="0">
              <a:solidFill>
                <a:schemeClr val="tx1"/>
              </a:solidFill>
            </a:endParaRPr>
          </a:p>
        </p:txBody>
      </p:sp>
      <p:sp>
        <p:nvSpPr>
          <p:cNvPr id="10" name="Rectangle 9"/>
          <p:cNvSpPr/>
          <p:nvPr/>
        </p:nvSpPr>
        <p:spPr>
          <a:xfrm>
            <a:off x="228600" y="4572000"/>
            <a:ext cx="4343400" cy="206210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buNone/>
            </a:pPr>
            <a:r>
              <a:rPr lang="en-US" sz="1600" dirty="0" smtClean="0">
                <a:latin typeface="Arial" pitchFamily="34" charset="0"/>
                <a:cs typeface="Arial" pitchFamily="34" charset="0"/>
              </a:rPr>
              <a:t>Flight/Airplane Mode turns off the wireless radio parts of the device, for safe use on airplane where radio transmitters are not allowed.</a:t>
            </a:r>
          </a:p>
          <a:p>
            <a:pPr>
              <a:buNone/>
            </a:pPr>
            <a:r>
              <a:rPr lang="en-US" sz="1600" dirty="0" smtClean="0">
                <a:latin typeface="Arial" pitchFamily="34" charset="0"/>
                <a:cs typeface="Arial" pitchFamily="34" charset="0"/>
              </a:rPr>
              <a:t>This Mode allows users to safely use the none-wireless functions of the phone (such as music,  games, organizers functions) on an airplane during the flight.</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2331945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Show me how to activate “Flight” Mode on Android</a:t>
            </a:r>
            <a:endParaRPr lang="en-US" sz="2400" b="1" dirty="0">
              <a:solidFill>
                <a:srgbClr val="FF0000"/>
              </a:solidFill>
            </a:endParaRPr>
          </a:p>
        </p:txBody>
      </p:sp>
      <p:sp>
        <p:nvSpPr>
          <p:cNvPr id="3" name="Footer Placeholder 2"/>
          <p:cNvSpPr>
            <a:spLocks noGrp="1"/>
          </p:cNvSpPr>
          <p:nvPr>
            <p:ph type="ftr" sz="quarter" idx="11"/>
          </p:nvPr>
        </p:nvSpPr>
        <p:spPr>
          <a:xfrm>
            <a:off x="4800600" y="6400800"/>
            <a:ext cx="33528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21</a:t>
            </a:fld>
            <a:endParaRPr lang="en-US" dirty="0">
              <a:solidFill>
                <a:schemeClr val="tx2">
                  <a:lumMod val="25000"/>
                </a:schemeClr>
              </a:solidFill>
            </a:endParaRPr>
          </a:p>
        </p:txBody>
      </p:sp>
      <p:sp>
        <p:nvSpPr>
          <p:cNvPr id="6" name="Content Placeholder 5"/>
          <p:cNvSpPr>
            <a:spLocks noGrp="1"/>
          </p:cNvSpPr>
          <p:nvPr>
            <p:ph sz="quarter" idx="4294967295"/>
          </p:nvPr>
        </p:nvSpPr>
        <p:spPr>
          <a:xfrm>
            <a:off x="5029200" y="1524000"/>
            <a:ext cx="3749040" cy="3581400"/>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p>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1. </a:t>
            </a:r>
            <a:r>
              <a:rPr lang="en-US" sz="1800" dirty="0" smtClean="0">
                <a:latin typeface="Arial" pitchFamily="34" charset="0"/>
                <a:cs typeface="Arial" pitchFamily="34" charset="0"/>
              </a:rPr>
              <a:t>Hold (long) the Start Button (upper right, side corner of the phone) – “Phone Options” window will appeared – Select “Flight Mode” – it will go ON automatically.</a:t>
            </a:r>
          </a:p>
          <a:p>
            <a:r>
              <a:rPr lang="en-US" sz="1800" b="1" dirty="0" smtClean="0">
                <a:latin typeface="Arial" pitchFamily="34" charset="0"/>
                <a:cs typeface="Arial" pitchFamily="34" charset="0"/>
              </a:rPr>
              <a:t>2. </a:t>
            </a:r>
            <a:r>
              <a:rPr lang="en-US" sz="1800" dirty="0" smtClean="0">
                <a:latin typeface="Arial" pitchFamily="34" charset="0"/>
                <a:cs typeface="Arial" pitchFamily="34" charset="0"/>
              </a:rPr>
              <a:t>Tap “Menu” (on the bottom) – Settings – Wireless and Network – Check “Flight Mode” box.</a:t>
            </a:r>
            <a:endParaRPr lang="en-US" sz="1800" dirty="0">
              <a:latin typeface="Arial" pitchFamily="34" charset="0"/>
              <a:cs typeface="Arial" pitchFamily="34" charset="0"/>
            </a:endParaRPr>
          </a:p>
        </p:txBody>
      </p:sp>
      <p:pic>
        <p:nvPicPr>
          <p:cNvPr id="79874" name="Picture 2" descr="C:\Users\IVA\Pictures\MOBILE TESTING\ICONS\flight-mode[1].png"/>
          <p:cNvPicPr>
            <a:picLocks noGrp="1" noChangeAspect="1" noChangeArrowheads="1"/>
          </p:cNvPicPr>
          <p:nvPr>
            <p:ph sz="quarter" idx="4294967295"/>
          </p:nvPr>
        </p:nvPicPr>
        <p:blipFill>
          <a:blip r:embed="rId2" cstate="print"/>
          <a:srcRect/>
          <a:stretch>
            <a:fillRect/>
          </a:stretch>
        </p:blipFill>
        <p:spPr bwMode="auto">
          <a:xfrm>
            <a:off x="1219200" y="1219200"/>
            <a:ext cx="3276599" cy="2285999"/>
          </a:xfrm>
          <a:prstGeom prst="rect">
            <a:avLst/>
          </a:prstGeom>
          <a:noFill/>
        </p:spPr>
      </p:pic>
      <p:sp>
        <p:nvSpPr>
          <p:cNvPr id="8" name="Oval 7"/>
          <p:cNvSpPr/>
          <p:nvPr/>
        </p:nvSpPr>
        <p:spPr>
          <a:xfrm>
            <a:off x="228600" y="1219200"/>
            <a:ext cx="8382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pic>
        <p:nvPicPr>
          <p:cNvPr id="79875" name="Picture 3" descr="C:\Users\IVA\Pictures\MOBILE TESTING\ICONS\02[1].jpg"/>
          <p:cNvPicPr>
            <a:picLocks noChangeAspect="1" noChangeArrowheads="1"/>
          </p:cNvPicPr>
          <p:nvPr/>
        </p:nvPicPr>
        <p:blipFill>
          <a:blip r:embed="rId3" cstate="print"/>
          <a:srcRect/>
          <a:stretch>
            <a:fillRect/>
          </a:stretch>
        </p:blipFill>
        <p:spPr bwMode="auto">
          <a:xfrm>
            <a:off x="381000" y="3581400"/>
            <a:ext cx="2419350" cy="2270923"/>
          </a:xfrm>
          <a:prstGeom prst="rect">
            <a:avLst/>
          </a:prstGeom>
          <a:noFill/>
        </p:spPr>
      </p:pic>
      <p:pic>
        <p:nvPicPr>
          <p:cNvPr id="79876" name="Picture 4" descr="C:\Users\IVA\Pictures\MOBILE TESTING\ICONS\disable-flight-mode[1].png"/>
          <p:cNvPicPr>
            <a:picLocks noChangeAspect="1" noChangeArrowheads="1"/>
          </p:cNvPicPr>
          <p:nvPr/>
        </p:nvPicPr>
        <p:blipFill>
          <a:blip r:embed="rId4" cstate="print"/>
          <a:srcRect/>
          <a:stretch>
            <a:fillRect/>
          </a:stretch>
        </p:blipFill>
        <p:spPr bwMode="auto">
          <a:xfrm>
            <a:off x="2895600" y="4800600"/>
            <a:ext cx="2514600" cy="1839913"/>
          </a:xfrm>
          <a:prstGeom prst="rect">
            <a:avLst/>
          </a:prstGeom>
          <a:noFill/>
        </p:spPr>
      </p:pic>
      <p:sp>
        <p:nvSpPr>
          <p:cNvPr id="11" name="Oval 10"/>
          <p:cNvSpPr/>
          <p:nvPr/>
        </p:nvSpPr>
        <p:spPr>
          <a:xfrm>
            <a:off x="2895600" y="4038600"/>
            <a:ext cx="914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Tree>
    <p:extLst>
      <p:ext uri="{BB962C8B-B14F-4D97-AF65-F5344CB8AC3E}">
        <p14:creationId xmlns:p14="http://schemas.microsoft.com/office/powerpoint/2010/main" val="907347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22</a:t>
            </a:fld>
            <a:endParaRPr lang="en-US" dirty="0">
              <a:solidFill>
                <a:schemeClr val="accent1">
                  <a:lumMod val="50000"/>
                </a:schemeClr>
              </a:solidFill>
            </a:endParaRPr>
          </a:p>
        </p:txBody>
      </p:sp>
      <p:sp>
        <p:nvSpPr>
          <p:cNvPr id="5" name="Title 4"/>
          <p:cNvSpPr>
            <a:spLocks noGrp="1"/>
          </p:cNvSpPr>
          <p:nvPr>
            <p:ph type="title"/>
          </p:nvPr>
        </p:nvSpPr>
        <p:spPr>
          <a:xfrm>
            <a:off x="457200" y="274638"/>
            <a:ext cx="6705600" cy="868362"/>
          </a:xfrm>
        </p:spPr>
        <p:style>
          <a:lnRef idx="1">
            <a:schemeClr val="accent1"/>
          </a:lnRef>
          <a:fillRef idx="2">
            <a:schemeClr val="accent1"/>
          </a:fillRef>
          <a:effectRef idx="1">
            <a:schemeClr val="accent1"/>
          </a:effectRef>
          <a:fontRef idx="minor">
            <a:schemeClr val="dk1"/>
          </a:fontRef>
        </p:style>
        <p:txBody>
          <a:bodyPr/>
          <a:lstStyle/>
          <a:p>
            <a:r>
              <a:rPr lang="en-US" dirty="0" smtClean="0"/>
              <a:t>Latest </a:t>
            </a:r>
            <a:r>
              <a:rPr lang="en-US" dirty="0" err="1" smtClean="0"/>
              <a:t>iPhone</a:t>
            </a:r>
            <a:r>
              <a:rPr lang="en-US" dirty="0" smtClean="0"/>
              <a:t>:</a:t>
            </a:r>
            <a:endParaRPr lang="en-US" dirty="0"/>
          </a:p>
        </p:txBody>
      </p:sp>
      <p:pic>
        <p:nvPicPr>
          <p:cNvPr id="5122" name="Picture 2" descr="http://cuit.columbia.edu/files/cuit/iPhone5%20imag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267652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88066" name="Picture 2" descr="http://iphoneheadlines.com/images/2012/11/iphone-launching-in-china-on-december-ipad-and-ipad-mini-wifi-on-december_p-idu_0.jpg"/>
          <p:cNvPicPr>
            <a:picLocks noChangeAspect="1" noChangeArrowheads="1"/>
          </p:cNvPicPr>
          <p:nvPr/>
        </p:nvPicPr>
        <p:blipFill>
          <a:blip r:embed="rId3" cstate="print"/>
          <a:srcRect/>
          <a:stretch>
            <a:fillRect/>
          </a:stretch>
        </p:blipFill>
        <p:spPr bwMode="auto">
          <a:xfrm>
            <a:off x="3886200" y="1447800"/>
            <a:ext cx="4953000" cy="3048000"/>
          </a:xfrm>
          <a:prstGeom prst="rect">
            <a:avLst/>
          </a:prstGeom>
          <a:noFill/>
        </p:spPr>
      </p:pic>
      <p:sp>
        <p:nvSpPr>
          <p:cNvPr id="8" name="Rectangle 7"/>
          <p:cNvSpPr/>
          <p:nvPr/>
        </p:nvSpPr>
        <p:spPr>
          <a:xfrm>
            <a:off x="6096000" y="4800600"/>
            <a:ext cx="23622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iPhone5</a:t>
            </a:r>
          </a:p>
          <a:p>
            <a:pPr algn="ctr"/>
            <a:r>
              <a:rPr lang="en-US" dirty="0" err="1" smtClean="0"/>
              <a:t>iPad</a:t>
            </a:r>
            <a:r>
              <a:rPr lang="en-US" dirty="0" smtClean="0"/>
              <a:t> mini</a:t>
            </a:r>
          </a:p>
          <a:p>
            <a:pPr algn="ctr"/>
            <a:r>
              <a:rPr lang="en-US" dirty="0" err="1" smtClean="0"/>
              <a:t>iPad</a:t>
            </a:r>
            <a:r>
              <a:rPr lang="en-US" dirty="0" smtClean="0"/>
              <a:t> 3</a:t>
            </a:r>
          </a:p>
          <a:p>
            <a:pPr algn="ctr"/>
            <a:r>
              <a:rPr lang="en-US" dirty="0" err="1" smtClean="0"/>
              <a:t>iPad</a:t>
            </a:r>
            <a:r>
              <a:rPr lang="en-US" dirty="0" smtClean="0"/>
              <a:t> 4</a:t>
            </a:r>
            <a:endParaRPr lang="en-US" dirty="0"/>
          </a:p>
        </p:txBody>
      </p:sp>
      <p:pic>
        <p:nvPicPr>
          <p:cNvPr id="88068" name="Picture 4" descr="http://www.blogcdn.com/www.engadget.com/media/2012/10/ipad4thgen.jpg"/>
          <p:cNvPicPr>
            <a:picLocks noChangeAspect="1" noChangeArrowheads="1"/>
          </p:cNvPicPr>
          <p:nvPr/>
        </p:nvPicPr>
        <p:blipFill>
          <a:blip r:embed="rId4" cstate="print"/>
          <a:srcRect/>
          <a:stretch>
            <a:fillRect/>
          </a:stretch>
        </p:blipFill>
        <p:spPr bwMode="auto">
          <a:xfrm>
            <a:off x="3124200" y="4038600"/>
            <a:ext cx="2590800" cy="1866286"/>
          </a:xfrm>
          <a:prstGeom prst="rect">
            <a:avLst/>
          </a:prstGeom>
          <a:noFill/>
        </p:spPr>
      </p:pic>
    </p:spTree>
    <p:extLst>
      <p:ext uri="{BB962C8B-B14F-4D97-AF65-F5344CB8AC3E}">
        <p14:creationId xmlns:p14="http://schemas.microsoft.com/office/powerpoint/2010/main" val="4156516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6" name="Picture 8" descr="http://cdn.ndtv.com/tech/images/gadgets/HTC-M7-Render.jpg"/>
          <p:cNvPicPr>
            <a:picLocks noChangeAspect="1" noChangeArrowheads="1"/>
          </p:cNvPicPr>
          <p:nvPr/>
        </p:nvPicPr>
        <p:blipFill>
          <a:blip r:embed="rId2" cstate="print"/>
          <a:srcRect/>
          <a:stretch>
            <a:fillRect/>
          </a:stretch>
        </p:blipFill>
        <p:spPr bwMode="auto">
          <a:xfrm>
            <a:off x="5334000" y="457200"/>
            <a:ext cx="3457575" cy="2570040"/>
          </a:xfrm>
          <a:prstGeom prst="rect">
            <a:avLst/>
          </a:prstGeom>
          <a:noFill/>
        </p:spPr>
      </p:pic>
      <p:sp>
        <p:nvSpPr>
          <p:cNvPr id="3" name="Footer Placeholder 2"/>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23</a:t>
            </a:fld>
            <a:endParaRPr lang="en-US" dirty="0">
              <a:solidFill>
                <a:schemeClr val="accent1">
                  <a:lumMod val="50000"/>
                </a:schemeClr>
              </a:solidFill>
            </a:endParaRPr>
          </a:p>
        </p:txBody>
      </p:sp>
      <p:sp>
        <p:nvSpPr>
          <p:cNvPr id="5" name="Title 4"/>
          <p:cNvSpPr>
            <a:spLocks noGrp="1"/>
          </p:cNvSpPr>
          <p:nvPr>
            <p:ph type="title"/>
          </p:nvPr>
        </p:nvSpPr>
        <p:spPr>
          <a:xfrm>
            <a:off x="304800" y="253856"/>
            <a:ext cx="4648200" cy="792162"/>
          </a:xfrm>
        </p:spPr>
        <p:style>
          <a:lnRef idx="1">
            <a:schemeClr val="accent1"/>
          </a:lnRef>
          <a:fillRef idx="2">
            <a:schemeClr val="accent1"/>
          </a:fillRef>
          <a:effectRef idx="1">
            <a:schemeClr val="accent1"/>
          </a:effectRef>
          <a:fontRef idx="minor">
            <a:schemeClr val="dk1"/>
          </a:fontRef>
        </p:style>
        <p:txBody>
          <a:bodyPr/>
          <a:lstStyle/>
          <a:p>
            <a:r>
              <a:rPr lang="en-US" dirty="0" smtClean="0"/>
              <a:t>Latest Android:</a:t>
            </a:r>
            <a:endParaRPr lang="en-US" dirty="0"/>
          </a:p>
        </p:txBody>
      </p:sp>
      <p:pic>
        <p:nvPicPr>
          <p:cNvPr id="4098" name="Picture 2" descr="http://3.bp.blogspot.com/-5MiuPJJy1QE/UC4hbbJfoHI/AAAAAAAAAAk/ijNmCjc__k8/s1600/sony-ericsson-experia-x10-smartphone-android-pho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1904999" cy="268111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technobuffalo.com/wp-content/uploads/2012/10/iphone-5-vs-samsung-galaxy-s3-mini-comparison-640x4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3505200"/>
            <a:ext cx="4085167" cy="3063875"/>
          </a:xfrm>
          <a:prstGeom prst="rect">
            <a:avLst/>
          </a:prstGeom>
          <a:noFill/>
          <a:extLst>
            <a:ext uri="{909E8E84-426E-40DD-AFC4-6F175D3DCCD1}">
              <a14:hiddenFill xmlns:a14="http://schemas.microsoft.com/office/drawing/2010/main">
                <a:solidFill>
                  <a:srgbClr val="FFFFFF"/>
                </a:solidFill>
              </a14:hiddenFill>
            </a:ext>
          </a:extLst>
        </p:spPr>
      </p:pic>
      <p:pic>
        <p:nvPicPr>
          <p:cNvPr id="89090" name="Picture 2" descr="HTC One VX"/>
          <p:cNvPicPr>
            <a:picLocks noChangeAspect="1" noChangeArrowheads="1"/>
          </p:cNvPicPr>
          <p:nvPr/>
        </p:nvPicPr>
        <p:blipFill>
          <a:blip r:embed="rId5" cstate="print"/>
          <a:srcRect/>
          <a:stretch>
            <a:fillRect/>
          </a:stretch>
        </p:blipFill>
        <p:spPr bwMode="auto">
          <a:xfrm>
            <a:off x="3733800" y="1143000"/>
            <a:ext cx="1352550" cy="2514600"/>
          </a:xfrm>
          <a:prstGeom prst="rect">
            <a:avLst/>
          </a:prstGeom>
          <a:noFill/>
        </p:spPr>
      </p:pic>
      <p:sp>
        <p:nvSpPr>
          <p:cNvPr id="9" name="Rectangle 8"/>
          <p:cNvSpPr/>
          <p:nvPr/>
        </p:nvSpPr>
        <p:spPr>
          <a:xfrm>
            <a:off x="5105400" y="3124200"/>
            <a:ext cx="1184940"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t>HTC One</a:t>
            </a:r>
            <a:endParaRPr lang="en-US" dirty="0"/>
          </a:p>
        </p:txBody>
      </p:sp>
      <p:sp>
        <p:nvSpPr>
          <p:cNvPr id="12" name="Rectangle 11"/>
          <p:cNvSpPr/>
          <p:nvPr/>
        </p:nvSpPr>
        <p:spPr>
          <a:xfrm>
            <a:off x="6477000" y="3581400"/>
            <a:ext cx="25146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Samsung Galaxy S III</a:t>
            </a:r>
            <a:endParaRPr lang="en-US" dirty="0"/>
          </a:p>
        </p:txBody>
      </p:sp>
      <p:sp>
        <p:nvSpPr>
          <p:cNvPr id="13" name="Rectangle 12"/>
          <p:cNvSpPr/>
          <p:nvPr/>
        </p:nvSpPr>
        <p:spPr>
          <a:xfrm>
            <a:off x="1905000" y="3124200"/>
            <a:ext cx="1524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Sony </a:t>
            </a:r>
            <a:r>
              <a:rPr lang="en-US" dirty="0" err="1" smtClean="0"/>
              <a:t>Xperia</a:t>
            </a:r>
            <a:endParaRPr lang="en-US" dirty="0"/>
          </a:p>
        </p:txBody>
      </p:sp>
      <p:pic>
        <p:nvPicPr>
          <p:cNvPr id="89094" name="Picture 6" descr="http://www.phonegg.com/Samsung/Galaxy-Note-II-CDMA/Samsung-Galaxy-Note-II-CDMA.jpg"/>
          <p:cNvPicPr>
            <a:picLocks noChangeAspect="1" noChangeArrowheads="1"/>
          </p:cNvPicPr>
          <p:nvPr/>
        </p:nvPicPr>
        <p:blipFill>
          <a:blip r:embed="rId6" cstate="print"/>
          <a:srcRect/>
          <a:stretch>
            <a:fillRect/>
          </a:stretch>
        </p:blipFill>
        <p:spPr bwMode="auto">
          <a:xfrm>
            <a:off x="381000" y="4038600"/>
            <a:ext cx="3129790" cy="2362200"/>
          </a:xfrm>
          <a:prstGeom prst="rect">
            <a:avLst/>
          </a:prstGeom>
          <a:noFill/>
        </p:spPr>
      </p:pic>
      <p:sp>
        <p:nvSpPr>
          <p:cNvPr id="15" name="Rectangle 14"/>
          <p:cNvSpPr/>
          <p:nvPr/>
        </p:nvSpPr>
        <p:spPr>
          <a:xfrm>
            <a:off x="1828800" y="6324600"/>
            <a:ext cx="22098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Samsung Note II</a:t>
            </a:r>
            <a:endParaRPr lang="en-US" dirty="0"/>
          </a:p>
        </p:txBody>
      </p:sp>
      <p:sp>
        <p:nvSpPr>
          <p:cNvPr id="18" name="Rectangle 17"/>
          <p:cNvSpPr/>
          <p:nvPr/>
        </p:nvSpPr>
        <p:spPr>
          <a:xfrm>
            <a:off x="6629400" y="2819400"/>
            <a:ext cx="16764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HTC M7 </a:t>
            </a:r>
            <a:r>
              <a:rPr lang="en-US" sz="1000" dirty="0" smtClean="0"/>
              <a:t>(soon)</a:t>
            </a:r>
            <a:endParaRPr lang="en-US" sz="1000" dirty="0"/>
          </a:p>
        </p:txBody>
      </p:sp>
    </p:spTree>
    <p:extLst>
      <p:ext uri="{BB962C8B-B14F-4D97-AF65-F5344CB8AC3E}">
        <p14:creationId xmlns:p14="http://schemas.microsoft.com/office/powerpoint/2010/main" val="36940668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419600" y="6324600"/>
            <a:ext cx="4114800" cy="533400"/>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24</a:t>
            </a:fld>
            <a:endParaRPr lang="en-US" dirty="0">
              <a:solidFill>
                <a:schemeClr val="accent1">
                  <a:lumMod val="50000"/>
                </a:schemeClr>
              </a:solidFill>
            </a:endParaRPr>
          </a:p>
        </p:txBody>
      </p:sp>
      <p:sp>
        <p:nvSpPr>
          <p:cNvPr id="5" name="Title 4"/>
          <p:cNvSpPr>
            <a:spLocks noGrp="1"/>
          </p:cNvSpPr>
          <p:nvPr>
            <p:ph type="title"/>
          </p:nvPr>
        </p:nvSpPr>
        <p:spPr>
          <a:xfrm>
            <a:off x="457200" y="274638"/>
            <a:ext cx="39624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Apple’s coolest:</a:t>
            </a:r>
            <a:endParaRPr lang="en-US" dirty="0"/>
          </a:p>
        </p:txBody>
      </p:sp>
      <p:pic>
        <p:nvPicPr>
          <p:cNvPr id="122882" name="Picture 2" descr="http://forums-cdn.appleinsider.com/a/a5/a547a50f_NewIBook.png"/>
          <p:cNvPicPr>
            <a:picLocks noChangeAspect="1" noChangeArrowheads="1"/>
          </p:cNvPicPr>
          <p:nvPr/>
        </p:nvPicPr>
        <p:blipFill>
          <a:blip r:embed="rId2" cstate="print"/>
          <a:srcRect/>
          <a:stretch>
            <a:fillRect/>
          </a:stretch>
        </p:blipFill>
        <p:spPr bwMode="auto">
          <a:xfrm>
            <a:off x="191364" y="1066800"/>
            <a:ext cx="8685936" cy="5105400"/>
          </a:xfrm>
          <a:prstGeom prst="rect">
            <a:avLst/>
          </a:prstGeom>
          <a:noFill/>
        </p:spPr>
      </p:pic>
    </p:spTree>
    <p:extLst>
      <p:ext uri="{BB962C8B-B14F-4D97-AF65-F5344CB8AC3E}">
        <p14:creationId xmlns:p14="http://schemas.microsoft.com/office/powerpoint/2010/main" val="3436019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078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25</a:t>
            </a:fld>
            <a:endParaRPr lang="en-US" dirty="0">
              <a:solidFill>
                <a:schemeClr val="accent1">
                  <a:lumMod val="50000"/>
                </a:schemeClr>
              </a:solidFill>
            </a:endParaRPr>
          </a:p>
        </p:txBody>
      </p:sp>
      <p:sp>
        <p:nvSpPr>
          <p:cNvPr id="5" name="Title 4"/>
          <p:cNvSpPr>
            <a:spLocks noGrp="1"/>
          </p:cNvSpPr>
          <p:nvPr>
            <p:ph type="title"/>
          </p:nvPr>
        </p:nvSpPr>
        <p:spPr>
          <a:xfrm>
            <a:off x="457200" y="274638"/>
            <a:ext cx="8382000" cy="8683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Latest Windows 8: Nokia </a:t>
            </a:r>
            <a:r>
              <a:rPr lang="en-US" dirty="0" err="1" smtClean="0"/>
              <a:t>Lumia</a:t>
            </a:r>
            <a:r>
              <a:rPr lang="en-US" dirty="0" smtClean="0"/>
              <a:t> 920</a:t>
            </a:r>
            <a:endParaRPr lang="en-US" dirty="0"/>
          </a:p>
        </p:txBody>
      </p:sp>
      <p:pic>
        <p:nvPicPr>
          <p:cNvPr id="2050" name="Picture 2" descr="http://i.nokia.com/image/view/-/1864332/highRes/3/-/NUSA-920-PP-Image-Carousal-Images-01-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676400"/>
            <a:ext cx="7288271"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671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230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26</a:t>
            </a:fld>
            <a:endParaRPr lang="en-US" dirty="0">
              <a:solidFill>
                <a:schemeClr val="accent1">
                  <a:lumMod val="50000"/>
                </a:schemeClr>
              </a:solidFill>
            </a:endParaRPr>
          </a:p>
        </p:txBody>
      </p:sp>
      <p:sp>
        <p:nvSpPr>
          <p:cNvPr id="5" name="Title 4"/>
          <p:cNvSpPr>
            <a:spLocks noGrp="1"/>
          </p:cNvSpPr>
          <p:nvPr>
            <p:ph type="title"/>
          </p:nvPr>
        </p:nvSpPr>
        <p:spPr>
          <a:xfrm>
            <a:off x="457200" y="274638"/>
            <a:ext cx="8229600" cy="868362"/>
          </a:xfrm>
        </p:spPr>
        <p:style>
          <a:lnRef idx="1">
            <a:schemeClr val="accent1"/>
          </a:lnRef>
          <a:fillRef idx="2">
            <a:schemeClr val="accent1"/>
          </a:fillRef>
          <a:effectRef idx="1">
            <a:schemeClr val="accent1"/>
          </a:effectRef>
          <a:fontRef idx="minor">
            <a:schemeClr val="dk1"/>
          </a:fontRef>
        </p:style>
        <p:txBody>
          <a:bodyPr/>
          <a:lstStyle/>
          <a:p>
            <a:r>
              <a:rPr lang="en-US" dirty="0" smtClean="0"/>
              <a:t>Latest Windows 8: HTC Win 8</a:t>
            </a:r>
            <a:endParaRPr lang="en-US" dirty="0"/>
          </a:p>
        </p:txBody>
      </p:sp>
      <p:pic>
        <p:nvPicPr>
          <p:cNvPr id="3074" name="Picture 2" descr="http://i.telegraph.co.uk/multimedia/archive/02382/HTC_Windows_Phone__2382378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523999"/>
            <a:ext cx="7315200" cy="456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132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n4bb.com/wp-content/uploads/2013/01/Blackberry-z10-vs-iphone-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810000"/>
            <a:ext cx="3436291" cy="25170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cdn.pocket-lint.com/images/HP38/blackberry-10-phones-promo-leaked-0.jpg?20130130-1752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990600"/>
            <a:ext cx="4278976" cy="295101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a:xfrm>
            <a:off x="4380072" y="6407944"/>
            <a:ext cx="4306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27</a:t>
            </a:fld>
            <a:endParaRPr lang="en-US" dirty="0">
              <a:solidFill>
                <a:schemeClr val="accent1">
                  <a:lumMod val="50000"/>
                </a:schemeClr>
              </a:solidFill>
            </a:endParaRPr>
          </a:p>
        </p:txBody>
      </p:sp>
      <p:sp>
        <p:nvSpPr>
          <p:cNvPr id="5" name="Title 4"/>
          <p:cNvSpPr>
            <a:spLocks noGrp="1"/>
          </p:cNvSpPr>
          <p:nvPr>
            <p:ph type="title"/>
          </p:nvPr>
        </p:nvSpPr>
        <p:spPr>
          <a:xfrm>
            <a:off x="457200" y="228600"/>
            <a:ext cx="82296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 BlackBerry 10 - Z10 &amp; Q10</a:t>
            </a:r>
            <a:endParaRPr lang="en-US" dirty="0"/>
          </a:p>
        </p:txBody>
      </p:sp>
      <p:sp>
        <p:nvSpPr>
          <p:cNvPr id="6" name="Rectangle 5"/>
          <p:cNvSpPr/>
          <p:nvPr/>
        </p:nvSpPr>
        <p:spPr>
          <a:xfrm>
            <a:off x="304800" y="3733800"/>
            <a:ext cx="2877711"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t>BlackBerry Z10 and Q10</a:t>
            </a:r>
            <a:endParaRPr lang="en-US" dirty="0"/>
          </a:p>
        </p:txBody>
      </p:sp>
      <p:sp>
        <p:nvSpPr>
          <p:cNvPr id="7" name="Rectangle 6"/>
          <p:cNvSpPr/>
          <p:nvPr/>
        </p:nvSpPr>
        <p:spPr>
          <a:xfrm>
            <a:off x="4953000" y="1219200"/>
            <a:ext cx="3657600" cy="16002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January , 30, 2013 </a:t>
            </a:r>
          </a:p>
          <a:p>
            <a:pPr algn="ctr"/>
            <a:r>
              <a:rPr lang="en-US" dirty="0" smtClean="0"/>
              <a:t>NO MORE RIM…</a:t>
            </a:r>
          </a:p>
          <a:p>
            <a:pPr algn="ctr"/>
            <a:r>
              <a:rPr lang="en-US" dirty="0" smtClean="0"/>
              <a:t>HELLO to NEW BRAND: </a:t>
            </a:r>
            <a:r>
              <a:rPr lang="en-US" dirty="0" smtClean="0">
                <a:solidFill>
                  <a:schemeClr val="bg1"/>
                </a:solidFill>
              </a:rPr>
              <a:t>BlackBerry</a:t>
            </a:r>
            <a:endParaRPr lang="en-US" dirty="0">
              <a:solidFill>
                <a:schemeClr val="bg1"/>
              </a:solidFill>
            </a:endParaRPr>
          </a:p>
        </p:txBody>
      </p:sp>
      <p:sp>
        <p:nvSpPr>
          <p:cNvPr id="10" name="Content Placeholder 1"/>
          <p:cNvSpPr>
            <a:spLocks noGrp="1"/>
          </p:cNvSpPr>
          <p:nvPr>
            <p:ph idx="1"/>
          </p:nvPr>
        </p:nvSpPr>
        <p:spPr>
          <a:xfrm>
            <a:off x="4876800" y="3200399"/>
            <a:ext cx="3810000" cy="3200401"/>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endParaRPr lang="en-US" dirty="0" smtClean="0"/>
          </a:p>
          <a:p>
            <a:r>
              <a:rPr lang="en-US" dirty="0" smtClean="0"/>
              <a:t>Both </a:t>
            </a:r>
            <a:r>
              <a:rPr lang="en-US" dirty="0"/>
              <a:t>phones, of course, come with the BlackBerry 10 OS. </a:t>
            </a:r>
            <a:endParaRPr lang="en-US" dirty="0" smtClean="0"/>
          </a:p>
          <a:p>
            <a:r>
              <a:rPr lang="en-US" dirty="0" smtClean="0"/>
              <a:t>Noticeable </a:t>
            </a:r>
            <a:r>
              <a:rPr lang="en-US" dirty="0"/>
              <a:t>features of BB10 are BlackBerry Balance, an ability to separate Work and Personal </a:t>
            </a:r>
            <a:r>
              <a:rPr lang="en-US" dirty="0" smtClean="0"/>
              <a:t>accounts.</a:t>
            </a:r>
          </a:p>
          <a:p>
            <a:r>
              <a:rPr lang="en-US" dirty="0" smtClean="0"/>
              <a:t>BBM</a:t>
            </a:r>
            <a:r>
              <a:rPr lang="en-US" dirty="0"/>
              <a:t>, the formerly wildly popular messaging </a:t>
            </a:r>
            <a:r>
              <a:rPr lang="en-US" dirty="0" smtClean="0"/>
              <a:t>system, now </a:t>
            </a:r>
            <a:r>
              <a:rPr lang="en-US" dirty="0"/>
              <a:t>also has video calling with screen-sharing, which could be a </a:t>
            </a:r>
            <a:r>
              <a:rPr lang="en-US" dirty="0" smtClean="0"/>
              <a:t>boom </a:t>
            </a:r>
            <a:r>
              <a:rPr lang="en-US" dirty="0"/>
              <a:t>for corporate users.</a:t>
            </a:r>
          </a:p>
        </p:txBody>
      </p:sp>
      <p:sp>
        <p:nvSpPr>
          <p:cNvPr id="11" name="Rectangle 10"/>
          <p:cNvSpPr/>
          <p:nvPr/>
        </p:nvSpPr>
        <p:spPr>
          <a:xfrm>
            <a:off x="152400" y="6172200"/>
            <a:ext cx="59436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t>http://www.youtube.com/watch?feature=player_embedded&amp;v=UPbhzmIq9uU</a:t>
            </a:r>
            <a:endParaRPr lang="en-US" sz="1200" dirty="0"/>
          </a:p>
        </p:txBody>
      </p:sp>
    </p:spTree>
    <p:extLst>
      <p:ext uri="{BB962C8B-B14F-4D97-AF65-F5344CB8AC3E}">
        <p14:creationId xmlns:p14="http://schemas.microsoft.com/office/powerpoint/2010/main" val="3043330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28</a:t>
            </a:fld>
            <a:endParaRPr lang="en-US" dirty="0">
              <a:solidFill>
                <a:schemeClr val="accent1">
                  <a:lumMod val="50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First Firefox Phone by ZTE </a:t>
            </a:r>
            <a:r>
              <a:rPr lang="en-US" sz="2700" dirty="0" smtClean="0"/>
              <a:t>(China)</a:t>
            </a:r>
            <a:endParaRPr lang="en-US" sz="2700" dirty="0"/>
          </a:p>
        </p:txBody>
      </p:sp>
      <p:pic>
        <p:nvPicPr>
          <p:cNvPr id="125954" name="Picture 2" descr="http://cdn-static.cnet.co.uk/i/c/blg/cat/mobiles/firefox-keon-hand.jpg"/>
          <p:cNvPicPr>
            <a:picLocks noChangeAspect="1" noChangeArrowheads="1"/>
          </p:cNvPicPr>
          <p:nvPr/>
        </p:nvPicPr>
        <p:blipFill>
          <a:blip r:embed="rId2" cstate="print"/>
          <a:srcRect/>
          <a:stretch>
            <a:fillRect/>
          </a:stretch>
        </p:blipFill>
        <p:spPr bwMode="auto">
          <a:xfrm>
            <a:off x="1447800" y="1447800"/>
            <a:ext cx="5905500" cy="3981450"/>
          </a:xfrm>
          <a:prstGeom prst="rect">
            <a:avLst/>
          </a:prstGeom>
          <a:noFill/>
        </p:spPr>
      </p:pic>
      <p:sp>
        <p:nvSpPr>
          <p:cNvPr id="7" name="Rectangle 6"/>
          <p:cNvSpPr/>
          <p:nvPr/>
        </p:nvSpPr>
        <p:spPr>
          <a:xfrm>
            <a:off x="533400" y="5715000"/>
            <a:ext cx="4572000" cy="52322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US" sz="1400" dirty="0" smtClean="0"/>
              <a:t>http://crave.cnet.co.uk/mobiles/firefox-phone-to-be-revealed-in-weeks-by-zte-50010309/</a:t>
            </a:r>
            <a:endParaRPr lang="en-US" sz="1400" dirty="0"/>
          </a:p>
        </p:txBody>
      </p:sp>
    </p:spTree>
    <p:extLst>
      <p:ext uri="{BB962C8B-B14F-4D97-AF65-F5344CB8AC3E}">
        <p14:creationId xmlns:p14="http://schemas.microsoft.com/office/powerpoint/2010/main" val="110633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44" name="Picture 12" descr="http://cdn-static.zdnet.com/i/story/70/00/003915/kindle-fire-hd-600.jpg"/>
          <p:cNvPicPr>
            <a:picLocks noChangeAspect="1" noChangeArrowheads="1"/>
          </p:cNvPicPr>
          <p:nvPr/>
        </p:nvPicPr>
        <p:blipFill>
          <a:blip r:embed="rId2" cstate="print"/>
          <a:srcRect/>
          <a:stretch>
            <a:fillRect/>
          </a:stretch>
        </p:blipFill>
        <p:spPr bwMode="auto">
          <a:xfrm>
            <a:off x="381000" y="3962400"/>
            <a:ext cx="2552700" cy="2460803"/>
          </a:xfrm>
          <a:prstGeom prst="rect">
            <a:avLst/>
          </a:prstGeom>
          <a:noFill/>
        </p:spPr>
      </p:pic>
      <p:sp>
        <p:nvSpPr>
          <p:cNvPr id="3" name="Footer Placeholder 2"/>
          <p:cNvSpPr>
            <a:spLocks noGrp="1"/>
          </p:cNvSpPr>
          <p:nvPr>
            <p:ph type="ftr" sz="quarter" idx="11"/>
          </p:nvPr>
        </p:nvSpPr>
        <p:spPr>
          <a:xfrm>
            <a:off x="4380072" y="6407944"/>
            <a:ext cx="4230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29</a:t>
            </a:fld>
            <a:endParaRPr lang="en-US" dirty="0">
              <a:solidFill>
                <a:schemeClr val="accent1">
                  <a:lumMod val="50000"/>
                </a:schemeClr>
              </a:solidFill>
            </a:endParaRPr>
          </a:p>
        </p:txBody>
      </p:sp>
      <p:sp>
        <p:nvSpPr>
          <p:cNvPr id="5" name="Title 4"/>
          <p:cNvSpPr>
            <a:spLocks noGrp="1"/>
          </p:cNvSpPr>
          <p:nvPr>
            <p:ph type="title"/>
          </p:nvPr>
        </p:nvSpPr>
        <p:spPr>
          <a:xfrm>
            <a:off x="914400" y="152400"/>
            <a:ext cx="44958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eBooks &amp; Tablets:</a:t>
            </a:r>
            <a:endParaRPr lang="en-US" dirty="0"/>
          </a:p>
        </p:txBody>
      </p:sp>
      <p:pic>
        <p:nvPicPr>
          <p:cNvPr id="120836" name="Picture 4" descr="http://www.aventuraebooks.com/images/eBooks2.jpg"/>
          <p:cNvPicPr>
            <a:picLocks noChangeAspect="1" noChangeArrowheads="1"/>
          </p:cNvPicPr>
          <p:nvPr/>
        </p:nvPicPr>
        <p:blipFill>
          <a:blip r:embed="rId3" cstate="print"/>
          <a:srcRect/>
          <a:stretch>
            <a:fillRect/>
          </a:stretch>
        </p:blipFill>
        <p:spPr bwMode="auto">
          <a:xfrm>
            <a:off x="6019800" y="3657600"/>
            <a:ext cx="2858965" cy="2654754"/>
          </a:xfrm>
          <a:prstGeom prst="rect">
            <a:avLst/>
          </a:prstGeom>
          <a:noFill/>
        </p:spPr>
      </p:pic>
      <p:pic>
        <p:nvPicPr>
          <p:cNvPr id="120838" name="Picture 6" descr="http://blogs-images.forbes.com/lydiadishman/files/2012/09/nook.jpeg"/>
          <p:cNvPicPr>
            <a:picLocks noChangeAspect="1" noChangeArrowheads="1"/>
          </p:cNvPicPr>
          <p:nvPr/>
        </p:nvPicPr>
        <p:blipFill>
          <a:blip r:embed="rId4" cstate="print"/>
          <a:srcRect/>
          <a:stretch>
            <a:fillRect/>
          </a:stretch>
        </p:blipFill>
        <p:spPr bwMode="auto">
          <a:xfrm>
            <a:off x="304800" y="1109345"/>
            <a:ext cx="1714720" cy="2472055"/>
          </a:xfrm>
          <a:prstGeom prst="rect">
            <a:avLst/>
          </a:prstGeom>
          <a:noFill/>
        </p:spPr>
      </p:pic>
      <p:sp>
        <p:nvSpPr>
          <p:cNvPr id="9" name="Rectangle 8"/>
          <p:cNvSpPr/>
          <p:nvPr/>
        </p:nvSpPr>
        <p:spPr>
          <a:xfrm>
            <a:off x="1676400" y="3505200"/>
            <a:ext cx="12954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Nook</a:t>
            </a:r>
            <a:endParaRPr lang="en-US" dirty="0"/>
          </a:p>
        </p:txBody>
      </p:sp>
      <p:sp>
        <p:nvSpPr>
          <p:cNvPr id="11" name="Rectangle 10"/>
          <p:cNvSpPr/>
          <p:nvPr/>
        </p:nvSpPr>
        <p:spPr>
          <a:xfrm>
            <a:off x="1752600" y="6324600"/>
            <a:ext cx="13716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Kindle Fire</a:t>
            </a:r>
            <a:endParaRPr lang="en-US" dirty="0"/>
          </a:p>
        </p:txBody>
      </p:sp>
      <p:pic>
        <p:nvPicPr>
          <p:cNvPr id="120842" name="Picture 10" descr="The Sony Reader (Photo credit Sony)"/>
          <p:cNvPicPr>
            <a:picLocks noChangeAspect="1" noChangeArrowheads="1"/>
          </p:cNvPicPr>
          <p:nvPr/>
        </p:nvPicPr>
        <p:blipFill>
          <a:blip r:embed="rId5" cstate="print"/>
          <a:srcRect/>
          <a:stretch>
            <a:fillRect/>
          </a:stretch>
        </p:blipFill>
        <p:spPr bwMode="auto">
          <a:xfrm>
            <a:off x="3352800" y="3476887"/>
            <a:ext cx="2057400" cy="2419089"/>
          </a:xfrm>
          <a:prstGeom prst="rect">
            <a:avLst/>
          </a:prstGeom>
          <a:noFill/>
        </p:spPr>
      </p:pic>
      <p:sp>
        <p:nvSpPr>
          <p:cNvPr id="13" name="Rectangle 12"/>
          <p:cNvSpPr/>
          <p:nvPr/>
        </p:nvSpPr>
        <p:spPr>
          <a:xfrm>
            <a:off x="3886200" y="5943600"/>
            <a:ext cx="18288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Sony Reader</a:t>
            </a:r>
            <a:endParaRPr lang="en-US" dirty="0"/>
          </a:p>
        </p:txBody>
      </p:sp>
      <p:pic>
        <p:nvPicPr>
          <p:cNvPr id="120846" name="Picture 14" descr="http://usa.asus.com/websites/US/products/WzTziL1xapnpDNwF/P_500.jpg"/>
          <p:cNvPicPr>
            <a:picLocks noChangeAspect="1" noChangeArrowheads="1"/>
          </p:cNvPicPr>
          <p:nvPr/>
        </p:nvPicPr>
        <p:blipFill>
          <a:blip r:embed="rId6" cstate="print"/>
          <a:srcRect/>
          <a:stretch>
            <a:fillRect/>
          </a:stretch>
        </p:blipFill>
        <p:spPr bwMode="auto">
          <a:xfrm>
            <a:off x="6477000" y="533400"/>
            <a:ext cx="2286000" cy="2286000"/>
          </a:xfrm>
          <a:prstGeom prst="rect">
            <a:avLst/>
          </a:prstGeom>
          <a:noFill/>
        </p:spPr>
      </p:pic>
      <p:sp>
        <p:nvSpPr>
          <p:cNvPr id="16" name="Rectangle 15"/>
          <p:cNvSpPr/>
          <p:nvPr/>
        </p:nvSpPr>
        <p:spPr>
          <a:xfrm>
            <a:off x="6705600" y="2971800"/>
            <a:ext cx="20574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Asus Nexus 7</a:t>
            </a:r>
            <a:endParaRPr lang="en-US" dirty="0"/>
          </a:p>
        </p:txBody>
      </p:sp>
      <p:pic>
        <p:nvPicPr>
          <p:cNvPr id="120848" name="Picture 16" descr="http://blog.inner-active.com/wp-content/uploads/2011/12/tablets.jpg"/>
          <p:cNvPicPr>
            <a:picLocks noChangeAspect="1" noChangeArrowheads="1"/>
          </p:cNvPicPr>
          <p:nvPr/>
        </p:nvPicPr>
        <p:blipFill>
          <a:blip r:embed="rId7" cstate="print"/>
          <a:srcRect/>
          <a:stretch>
            <a:fillRect/>
          </a:stretch>
        </p:blipFill>
        <p:spPr bwMode="auto">
          <a:xfrm>
            <a:off x="2209800" y="990600"/>
            <a:ext cx="4000901" cy="2209800"/>
          </a:xfrm>
          <a:prstGeom prst="rect">
            <a:avLst/>
          </a:prstGeom>
          <a:noFill/>
        </p:spPr>
      </p:pic>
    </p:spTree>
    <p:extLst>
      <p:ext uri="{BB962C8B-B14F-4D97-AF65-F5344CB8AC3E}">
        <p14:creationId xmlns:p14="http://schemas.microsoft.com/office/powerpoint/2010/main" val="477209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p:cNvGraphicFramePr>
            <a:graphicFrameLocks noGrp="1"/>
          </p:cNvGraphicFramePr>
          <p:nvPr>
            <p:ph idx="1"/>
          </p:nvPr>
        </p:nvGraphicFramePr>
        <p:xfrm>
          <a:off x="304800" y="1219200"/>
          <a:ext cx="6629401" cy="5181603"/>
        </p:xfrm>
        <a:graphic>
          <a:graphicData uri="http://schemas.openxmlformats.org/drawingml/2006/table">
            <a:tbl>
              <a:tblPr firstRow="1" bandRow="1">
                <a:tableStyleId>{E929F9F4-4A8F-4326-A1B4-22849713DDAB}</a:tableStyleId>
              </a:tblPr>
              <a:tblGrid>
                <a:gridCol w="2237423"/>
                <a:gridCol w="994410"/>
                <a:gridCol w="1491615"/>
                <a:gridCol w="1905953"/>
              </a:tblGrid>
              <a:tr h="491787">
                <a:tc>
                  <a:txBody>
                    <a:bodyPr/>
                    <a:lstStyle/>
                    <a:p>
                      <a:r>
                        <a:rPr lang="en-US" sz="1400" dirty="0" smtClean="0"/>
                        <a:t>Device</a:t>
                      </a:r>
                      <a:endParaRPr lang="en-US" sz="1400" dirty="0">
                        <a:latin typeface="Arial" pitchFamily="34" charset="0"/>
                        <a:cs typeface="Arial" pitchFamily="34" charset="0"/>
                      </a:endParaRPr>
                    </a:p>
                  </a:txBody>
                  <a:tcPr/>
                </a:tc>
                <a:tc>
                  <a:txBody>
                    <a:bodyPr/>
                    <a:lstStyle/>
                    <a:p>
                      <a:r>
                        <a:rPr lang="en-US" sz="1100" dirty="0" smtClean="0"/>
                        <a:t>WW  Sale</a:t>
                      </a:r>
                      <a:r>
                        <a:rPr lang="en-US" sz="1100" baseline="0" dirty="0" smtClean="0"/>
                        <a:t> </a:t>
                      </a:r>
                      <a:r>
                        <a:rPr lang="en-US" sz="1100" dirty="0" smtClean="0"/>
                        <a:t>Share</a:t>
                      </a:r>
                      <a:endParaRPr lang="en-US" sz="1100" dirty="0">
                        <a:latin typeface="Arial" pitchFamily="34" charset="0"/>
                        <a:cs typeface="Arial" pitchFamily="34" charset="0"/>
                      </a:endParaRPr>
                    </a:p>
                  </a:txBody>
                  <a:tcPr/>
                </a:tc>
                <a:tc>
                  <a:txBody>
                    <a:bodyPr/>
                    <a:lstStyle/>
                    <a:p>
                      <a:r>
                        <a:rPr lang="en-US" sz="1200" dirty="0" smtClean="0"/>
                        <a:t>Release</a:t>
                      </a:r>
                      <a:endParaRPr lang="en-US" sz="1200" dirty="0">
                        <a:latin typeface="Arial" pitchFamily="34" charset="0"/>
                        <a:cs typeface="Arial" pitchFamily="34" charset="0"/>
                      </a:endParaRPr>
                    </a:p>
                  </a:txBody>
                  <a:tcPr/>
                </a:tc>
                <a:tc>
                  <a:txBody>
                    <a:bodyPr/>
                    <a:lstStyle/>
                    <a:p>
                      <a:r>
                        <a:rPr lang="en-US" sz="1200" dirty="0" smtClean="0"/>
                        <a:t>Android OS</a:t>
                      </a:r>
                      <a:endParaRPr lang="en-US" sz="1200"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Samsung Galaxy S II</a:t>
                      </a:r>
                      <a:endParaRPr lang="en-US" sz="1400" b="1" dirty="0">
                        <a:latin typeface="Arial" pitchFamily="34" charset="0"/>
                        <a:cs typeface="Arial" pitchFamily="34" charset="0"/>
                      </a:endParaRPr>
                    </a:p>
                  </a:txBody>
                  <a:tcPr/>
                </a:tc>
                <a:tc>
                  <a:txBody>
                    <a:bodyPr/>
                    <a:lstStyle/>
                    <a:p>
                      <a:r>
                        <a:rPr lang="en-US" sz="1400" dirty="0" smtClean="0"/>
                        <a:t>18 %</a:t>
                      </a:r>
                      <a:endParaRPr lang="en-US" sz="1400" dirty="0">
                        <a:latin typeface="Arial" pitchFamily="34" charset="0"/>
                        <a:cs typeface="Arial" pitchFamily="34" charset="0"/>
                      </a:endParaRPr>
                    </a:p>
                  </a:txBody>
                  <a:tcPr/>
                </a:tc>
                <a:tc>
                  <a:txBody>
                    <a:bodyPr/>
                    <a:lstStyle/>
                    <a:p>
                      <a:r>
                        <a:rPr lang="en-US" sz="1200" b="1" dirty="0" smtClean="0"/>
                        <a:t>04-2011</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2.3.5 Gingerbread</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Samsung Galaxy Ace</a:t>
                      </a:r>
                      <a:endParaRPr lang="en-US" sz="1400" b="1" dirty="0">
                        <a:latin typeface="Arial" pitchFamily="34" charset="0"/>
                        <a:cs typeface="Arial" pitchFamily="34" charset="0"/>
                      </a:endParaRPr>
                    </a:p>
                  </a:txBody>
                  <a:tcPr/>
                </a:tc>
                <a:tc>
                  <a:txBody>
                    <a:bodyPr/>
                    <a:lstStyle/>
                    <a:p>
                      <a:r>
                        <a:rPr lang="en-US" sz="1400" dirty="0" smtClean="0"/>
                        <a:t>9%</a:t>
                      </a:r>
                      <a:endParaRPr lang="en-US" sz="1400" dirty="0">
                        <a:latin typeface="Arial" pitchFamily="34" charset="0"/>
                        <a:cs typeface="Arial" pitchFamily="34" charset="0"/>
                      </a:endParaRPr>
                    </a:p>
                  </a:txBody>
                  <a:tcPr/>
                </a:tc>
                <a:tc>
                  <a:txBody>
                    <a:bodyPr/>
                    <a:lstStyle/>
                    <a:p>
                      <a:r>
                        <a:rPr lang="en-US" sz="1200" b="1" dirty="0" smtClean="0"/>
                        <a:t>02-2011 (Asia)</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2.2 </a:t>
                      </a:r>
                      <a:r>
                        <a:rPr lang="en-US" sz="1400" b="1" dirty="0" err="1" smtClean="0">
                          <a:latin typeface="Arial" pitchFamily="34" charset="0"/>
                          <a:cs typeface="Arial" pitchFamily="34" charset="0"/>
                        </a:rPr>
                        <a:t>Froyo</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Motorola Defy</a:t>
                      </a:r>
                      <a:endParaRPr lang="en-US" sz="1400" b="1" dirty="0">
                        <a:latin typeface="Arial" pitchFamily="34" charset="0"/>
                        <a:cs typeface="Arial" pitchFamily="34" charset="0"/>
                      </a:endParaRPr>
                    </a:p>
                  </a:txBody>
                  <a:tcPr/>
                </a:tc>
                <a:tc>
                  <a:txBody>
                    <a:bodyPr/>
                    <a:lstStyle/>
                    <a:p>
                      <a:r>
                        <a:rPr lang="en-US" sz="1400" dirty="0" smtClean="0"/>
                        <a:t>7%</a:t>
                      </a:r>
                      <a:endParaRPr lang="en-US" sz="1400" dirty="0">
                        <a:latin typeface="Arial" pitchFamily="34" charset="0"/>
                        <a:cs typeface="Arial" pitchFamily="34" charset="0"/>
                      </a:endParaRPr>
                    </a:p>
                  </a:txBody>
                  <a:tcPr/>
                </a:tc>
                <a:tc>
                  <a:txBody>
                    <a:bodyPr/>
                    <a:lstStyle/>
                    <a:p>
                      <a:r>
                        <a:rPr lang="en-US" sz="1200" b="1" dirty="0" smtClean="0"/>
                        <a:t>09-2010</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2.1/2.2 Éclair/</a:t>
                      </a:r>
                      <a:r>
                        <a:rPr lang="en-US" sz="1400" b="1" dirty="0" err="1" smtClean="0">
                          <a:latin typeface="Arial" pitchFamily="34" charset="0"/>
                          <a:cs typeface="Arial" pitchFamily="34" charset="0"/>
                        </a:rPr>
                        <a:t>Froyo</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HTC EVO 4G</a:t>
                      </a:r>
                      <a:endParaRPr lang="en-US" sz="1400" b="1" dirty="0">
                        <a:latin typeface="Arial" pitchFamily="34" charset="0"/>
                        <a:cs typeface="Arial" pitchFamily="34" charset="0"/>
                      </a:endParaRPr>
                    </a:p>
                  </a:txBody>
                  <a:tcPr/>
                </a:tc>
                <a:tc>
                  <a:txBody>
                    <a:bodyPr/>
                    <a:lstStyle/>
                    <a:p>
                      <a:r>
                        <a:rPr lang="en-US" sz="1400" dirty="0" smtClean="0"/>
                        <a:t>6%</a:t>
                      </a:r>
                      <a:endParaRPr lang="en-US" sz="1400" dirty="0">
                        <a:latin typeface="Arial" pitchFamily="34" charset="0"/>
                        <a:cs typeface="Arial" pitchFamily="34" charset="0"/>
                      </a:endParaRPr>
                    </a:p>
                  </a:txBody>
                  <a:tcPr/>
                </a:tc>
                <a:tc>
                  <a:txBody>
                    <a:bodyPr/>
                    <a:lstStyle/>
                    <a:p>
                      <a:r>
                        <a:rPr lang="en-US" sz="1200" b="1" dirty="0" smtClean="0"/>
                        <a:t>06-2010</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2.1/2.2/2.3</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Samsung Galaxy Note</a:t>
                      </a:r>
                      <a:endParaRPr lang="en-US" sz="1400" b="1" dirty="0">
                        <a:latin typeface="Arial" pitchFamily="34" charset="0"/>
                        <a:cs typeface="Arial" pitchFamily="34" charset="0"/>
                      </a:endParaRPr>
                    </a:p>
                  </a:txBody>
                  <a:tcPr/>
                </a:tc>
                <a:tc>
                  <a:txBody>
                    <a:bodyPr/>
                    <a:lstStyle/>
                    <a:p>
                      <a:r>
                        <a:rPr lang="en-US" sz="1400" dirty="0" smtClean="0"/>
                        <a:t>6%</a:t>
                      </a:r>
                      <a:endParaRPr lang="en-US" sz="1400" dirty="0">
                        <a:latin typeface="Arial" pitchFamily="34" charset="0"/>
                        <a:cs typeface="Arial" pitchFamily="34" charset="0"/>
                      </a:endParaRPr>
                    </a:p>
                  </a:txBody>
                  <a:tcPr/>
                </a:tc>
                <a:tc>
                  <a:txBody>
                    <a:bodyPr/>
                    <a:lstStyle/>
                    <a:p>
                      <a:r>
                        <a:rPr lang="en-US" sz="1200" b="1" dirty="0" smtClean="0"/>
                        <a:t>02-2012</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2.3.5 Gingerbread</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Samsung Galaxy S</a:t>
                      </a:r>
                      <a:endParaRPr lang="en-US" sz="1400" b="1" dirty="0">
                        <a:latin typeface="Arial" pitchFamily="34" charset="0"/>
                        <a:cs typeface="Arial" pitchFamily="34" charset="0"/>
                      </a:endParaRPr>
                    </a:p>
                  </a:txBody>
                  <a:tcPr/>
                </a:tc>
                <a:tc>
                  <a:txBody>
                    <a:bodyPr/>
                    <a:lstStyle/>
                    <a:p>
                      <a:r>
                        <a:rPr lang="en-US" sz="1400" dirty="0" smtClean="0"/>
                        <a:t>5%</a:t>
                      </a:r>
                      <a:endParaRPr lang="en-US" sz="1400" dirty="0">
                        <a:latin typeface="Arial" pitchFamily="34" charset="0"/>
                        <a:cs typeface="Arial" pitchFamily="34" charset="0"/>
                      </a:endParaRPr>
                    </a:p>
                  </a:txBody>
                  <a:tcPr/>
                </a:tc>
                <a:tc>
                  <a:txBody>
                    <a:bodyPr/>
                    <a:lstStyle/>
                    <a:p>
                      <a:r>
                        <a:rPr lang="en-US" sz="1200" b="1" dirty="0" smtClean="0"/>
                        <a:t>06-2010</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2.1 </a:t>
                      </a:r>
                      <a:r>
                        <a:rPr lang="en-US" sz="1400" b="1" dirty="0" err="1" smtClean="0">
                          <a:latin typeface="Arial" pitchFamily="34" charset="0"/>
                          <a:cs typeface="Arial" pitchFamily="34" charset="0"/>
                        </a:rPr>
                        <a:t>Eclair</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HTC Desire HD</a:t>
                      </a:r>
                      <a:endParaRPr lang="en-US" sz="1400" b="1" dirty="0">
                        <a:latin typeface="Arial" pitchFamily="34" charset="0"/>
                        <a:cs typeface="Arial" pitchFamily="34" charset="0"/>
                      </a:endParaRPr>
                    </a:p>
                  </a:txBody>
                  <a:tcPr/>
                </a:tc>
                <a:tc>
                  <a:txBody>
                    <a:bodyPr/>
                    <a:lstStyle/>
                    <a:p>
                      <a:r>
                        <a:rPr lang="en-US" sz="1400" dirty="0" smtClean="0"/>
                        <a:t>5%</a:t>
                      </a:r>
                      <a:endParaRPr lang="en-US" sz="1400" dirty="0">
                        <a:latin typeface="Arial" pitchFamily="34" charset="0"/>
                        <a:cs typeface="Arial" pitchFamily="34" charset="0"/>
                      </a:endParaRPr>
                    </a:p>
                  </a:txBody>
                  <a:tcPr/>
                </a:tc>
                <a:tc>
                  <a:txBody>
                    <a:bodyPr/>
                    <a:lstStyle/>
                    <a:p>
                      <a:r>
                        <a:rPr lang="en-US" sz="1200" b="1" dirty="0" smtClean="0"/>
                        <a:t>09-2010</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2.2/2.3</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Samsung Galaxy Tab</a:t>
                      </a:r>
                      <a:endParaRPr lang="en-US" sz="1400" b="1" dirty="0">
                        <a:latin typeface="Arial" pitchFamily="34" charset="0"/>
                        <a:cs typeface="Arial" pitchFamily="34" charset="0"/>
                      </a:endParaRPr>
                    </a:p>
                  </a:txBody>
                  <a:tcPr/>
                </a:tc>
                <a:tc>
                  <a:txBody>
                    <a:bodyPr/>
                    <a:lstStyle/>
                    <a:p>
                      <a:r>
                        <a:rPr lang="en-US" sz="1400" dirty="0" smtClean="0"/>
                        <a:t>4%</a:t>
                      </a:r>
                      <a:endParaRPr lang="en-US" sz="1400" dirty="0">
                        <a:latin typeface="Arial" pitchFamily="34" charset="0"/>
                        <a:cs typeface="Arial" pitchFamily="34" charset="0"/>
                      </a:endParaRPr>
                    </a:p>
                  </a:txBody>
                  <a:tcPr/>
                </a:tc>
                <a:tc>
                  <a:txBody>
                    <a:bodyPr/>
                    <a:lstStyle/>
                    <a:p>
                      <a:r>
                        <a:rPr lang="en-US" sz="1200" b="1" dirty="0" smtClean="0"/>
                        <a:t>09-2010</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2.3 Gingerbread</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Motorola Droid </a:t>
                      </a:r>
                      <a:r>
                        <a:rPr lang="en-US" sz="1400" b="1" dirty="0" err="1" smtClean="0">
                          <a:latin typeface="Arial" pitchFamily="34" charset="0"/>
                          <a:cs typeface="Arial" pitchFamily="34" charset="0"/>
                        </a:rPr>
                        <a:t>Razr</a:t>
                      </a:r>
                      <a:endParaRPr lang="en-US" sz="1400" b="1" dirty="0">
                        <a:latin typeface="Arial" pitchFamily="34" charset="0"/>
                        <a:cs typeface="Arial" pitchFamily="34" charset="0"/>
                      </a:endParaRPr>
                    </a:p>
                  </a:txBody>
                  <a:tcPr/>
                </a:tc>
                <a:tc>
                  <a:txBody>
                    <a:bodyPr/>
                    <a:lstStyle/>
                    <a:p>
                      <a:r>
                        <a:rPr lang="en-US" sz="1400" dirty="0" smtClean="0"/>
                        <a:t>4%</a:t>
                      </a:r>
                      <a:endParaRPr lang="en-US" sz="1400" dirty="0">
                        <a:latin typeface="Arial" pitchFamily="34" charset="0"/>
                        <a:cs typeface="Arial" pitchFamily="34" charset="0"/>
                      </a:endParaRPr>
                    </a:p>
                  </a:txBody>
                  <a:tcPr/>
                </a:tc>
                <a:tc>
                  <a:txBody>
                    <a:bodyPr/>
                    <a:lstStyle/>
                    <a:p>
                      <a:r>
                        <a:rPr lang="en-US" sz="1200" b="1" dirty="0" smtClean="0"/>
                        <a:t>11-2011</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2.3 Gingerbread</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Samsung Galaxy Mini</a:t>
                      </a:r>
                      <a:endParaRPr lang="en-US" sz="1400" b="1" dirty="0">
                        <a:latin typeface="Arial" pitchFamily="34" charset="0"/>
                        <a:cs typeface="Arial" pitchFamily="34" charset="0"/>
                      </a:endParaRPr>
                    </a:p>
                  </a:txBody>
                  <a:tcPr/>
                </a:tc>
                <a:tc>
                  <a:txBody>
                    <a:bodyPr/>
                    <a:lstStyle/>
                    <a:p>
                      <a:r>
                        <a:rPr lang="en-US" sz="1400" dirty="0" smtClean="0"/>
                        <a:t>4%</a:t>
                      </a:r>
                      <a:endParaRPr lang="en-US" sz="1400" dirty="0">
                        <a:latin typeface="Arial" pitchFamily="34" charset="0"/>
                        <a:cs typeface="Arial" pitchFamily="34" charset="0"/>
                      </a:endParaRPr>
                    </a:p>
                  </a:txBody>
                  <a:tcPr/>
                </a:tc>
                <a:tc>
                  <a:txBody>
                    <a:bodyPr/>
                    <a:lstStyle/>
                    <a:p>
                      <a:r>
                        <a:rPr lang="en-US" sz="1200" b="1" dirty="0" smtClean="0"/>
                        <a:t>01-2011</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2.2 </a:t>
                      </a:r>
                      <a:r>
                        <a:rPr lang="en-US" sz="1400" b="1" dirty="0" err="1" smtClean="0">
                          <a:latin typeface="Arial" pitchFamily="34" charset="0"/>
                          <a:cs typeface="Arial" pitchFamily="34" charset="0"/>
                        </a:rPr>
                        <a:t>Froyo</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Amazon Kindle Fire</a:t>
                      </a:r>
                      <a:endParaRPr lang="en-US" sz="1400" b="1" dirty="0">
                        <a:latin typeface="Arial" pitchFamily="34" charset="0"/>
                        <a:cs typeface="Arial" pitchFamily="34" charset="0"/>
                      </a:endParaRPr>
                    </a:p>
                  </a:txBody>
                  <a:tcPr/>
                </a:tc>
                <a:tc>
                  <a:txBody>
                    <a:bodyPr/>
                    <a:lstStyle/>
                    <a:p>
                      <a:r>
                        <a:rPr lang="en-US" sz="1400" dirty="0" smtClean="0"/>
                        <a:t>4%</a:t>
                      </a:r>
                      <a:endParaRPr lang="en-US" sz="1400" dirty="0">
                        <a:latin typeface="Arial" pitchFamily="34" charset="0"/>
                        <a:cs typeface="Arial" pitchFamily="34" charset="0"/>
                      </a:endParaRPr>
                    </a:p>
                  </a:txBody>
                  <a:tcPr/>
                </a:tc>
                <a:tc>
                  <a:txBody>
                    <a:bodyPr/>
                    <a:lstStyle/>
                    <a:p>
                      <a:r>
                        <a:rPr lang="en-US" sz="1200" b="1" dirty="0" smtClean="0"/>
                        <a:t>09-2011</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2.3 Gingerbread</a:t>
                      </a:r>
                      <a:endParaRPr lang="en-US" sz="1400" b="1" dirty="0">
                        <a:latin typeface="Arial" pitchFamily="34" charset="0"/>
                        <a:cs typeface="Arial" pitchFamily="34" charset="0"/>
                      </a:endParaRPr>
                    </a:p>
                  </a:txBody>
                  <a:tcPr/>
                </a:tc>
              </a:tr>
              <a:tr h="825769">
                <a:tc>
                  <a:txBody>
                    <a:bodyPr/>
                    <a:lstStyle/>
                    <a:p>
                      <a:r>
                        <a:rPr lang="en-US" sz="1400" b="1" dirty="0" smtClean="0">
                          <a:latin typeface="Arial" pitchFamily="34" charset="0"/>
                          <a:cs typeface="Arial" pitchFamily="34" charset="0"/>
                        </a:rPr>
                        <a:t>Motorola Droid X/Shadow</a:t>
                      </a:r>
                      <a:endParaRPr lang="en-US" sz="1400" b="1" dirty="0">
                        <a:latin typeface="Arial" pitchFamily="34" charset="0"/>
                        <a:cs typeface="Arial" pitchFamily="34" charset="0"/>
                      </a:endParaRPr>
                    </a:p>
                  </a:txBody>
                  <a:tcPr/>
                </a:tc>
                <a:tc>
                  <a:txBody>
                    <a:bodyPr/>
                    <a:lstStyle/>
                    <a:p>
                      <a:r>
                        <a:rPr lang="en-US" sz="1400" dirty="0" smtClean="0"/>
                        <a:t>3%</a:t>
                      </a:r>
                      <a:endParaRPr lang="en-US" sz="1400" dirty="0">
                        <a:latin typeface="Arial" pitchFamily="34" charset="0"/>
                        <a:cs typeface="Arial" pitchFamily="34" charset="0"/>
                      </a:endParaRPr>
                    </a:p>
                  </a:txBody>
                  <a:tcPr/>
                </a:tc>
                <a:tc>
                  <a:txBody>
                    <a:bodyPr/>
                    <a:lstStyle/>
                    <a:p>
                      <a:r>
                        <a:rPr lang="en-US" sz="1200" b="1" dirty="0" smtClean="0"/>
                        <a:t>07-2010</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2.1/2.3 Éclair/Gingerbread</a:t>
                      </a:r>
                      <a:endParaRPr lang="en-US" sz="1400" b="1"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4380072" y="6407944"/>
            <a:ext cx="42305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3</a:t>
            </a:fld>
            <a:endParaRPr lang="en-US" dirty="0">
              <a:solidFill>
                <a:schemeClr val="bg2">
                  <a:lumMod val="25000"/>
                </a:schemeClr>
              </a:solidFill>
            </a:endParaRPr>
          </a:p>
        </p:txBody>
      </p:sp>
      <p:sp>
        <p:nvSpPr>
          <p:cNvPr id="8" name="Title 7"/>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WW most Popular Android Devices</a:t>
            </a:r>
            <a:endParaRPr lang="en-US" sz="3600" dirty="0">
              <a:latin typeface="Arial" pitchFamily="34" charset="0"/>
              <a:cs typeface="Arial" pitchFamily="34" charset="0"/>
            </a:endParaRPr>
          </a:p>
        </p:txBody>
      </p:sp>
      <p:sp>
        <p:nvSpPr>
          <p:cNvPr id="16" name="Rectangle 15"/>
          <p:cNvSpPr/>
          <p:nvPr/>
        </p:nvSpPr>
        <p:spPr>
          <a:xfrm>
            <a:off x="7162800" y="1219200"/>
            <a:ext cx="1600200" cy="502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r>
              <a:rPr lang="en-US" sz="1400" b="1" dirty="0" smtClean="0">
                <a:solidFill>
                  <a:srgbClr val="002060"/>
                </a:solidFill>
                <a:latin typeface="Arial" pitchFamily="34" charset="0"/>
                <a:cs typeface="Arial" pitchFamily="34" charset="0"/>
              </a:rPr>
              <a:t>Acer</a:t>
            </a:r>
          </a:p>
          <a:p>
            <a:pPr algn="ctr"/>
            <a:r>
              <a:rPr lang="en-US" sz="1400" b="1" dirty="0" smtClean="0">
                <a:solidFill>
                  <a:srgbClr val="002060"/>
                </a:solidFill>
                <a:latin typeface="Arial" pitchFamily="34" charset="0"/>
                <a:cs typeface="Arial" pitchFamily="34" charset="0"/>
              </a:rPr>
              <a:t>HTC</a:t>
            </a:r>
          </a:p>
          <a:p>
            <a:pPr algn="ctr"/>
            <a:r>
              <a:rPr lang="en-US" sz="1400" b="1" dirty="0" smtClean="0">
                <a:solidFill>
                  <a:srgbClr val="002060"/>
                </a:solidFill>
                <a:latin typeface="Arial" pitchFamily="34" charset="0"/>
                <a:cs typeface="Arial" pitchFamily="34" charset="0"/>
              </a:rPr>
              <a:t>LG</a:t>
            </a:r>
          </a:p>
          <a:p>
            <a:pPr algn="ctr"/>
            <a:r>
              <a:rPr lang="en-US" sz="1400" b="1" dirty="0" smtClean="0">
                <a:solidFill>
                  <a:srgbClr val="002060"/>
                </a:solidFill>
                <a:latin typeface="Arial" pitchFamily="34" charset="0"/>
                <a:cs typeface="Arial" pitchFamily="34" charset="0"/>
              </a:rPr>
              <a:t>Motorola</a:t>
            </a:r>
          </a:p>
          <a:p>
            <a:pPr algn="ctr"/>
            <a:r>
              <a:rPr lang="en-US" sz="1400" b="1" dirty="0" smtClean="0">
                <a:solidFill>
                  <a:srgbClr val="002060"/>
                </a:solidFill>
                <a:latin typeface="Arial" pitchFamily="34" charset="0"/>
                <a:cs typeface="Arial" pitchFamily="34" charset="0"/>
              </a:rPr>
              <a:t>Samsung</a:t>
            </a:r>
          </a:p>
          <a:p>
            <a:pPr algn="ctr"/>
            <a:r>
              <a:rPr lang="en-US" sz="1400" b="1" dirty="0" smtClean="0">
                <a:solidFill>
                  <a:srgbClr val="002060"/>
                </a:solidFill>
                <a:latin typeface="Arial" pitchFamily="34" charset="0"/>
                <a:cs typeface="Arial" pitchFamily="34" charset="0"/>
              </a:rPr>
              <a:t>Sony </a:t>
            </a:r>
          </a:p>
          <a:p>
            <a:pPr algn="ctr"/>
            <a:r>
              <a:rPr lang="en-US" sz="1400" b="1" dirty="0" smtClean="0">
                <a:solidFill>
                  <a:srgbClr val="002060"/>
                </a:solidFill>
                <a:latin typeface="Arial" pitchFamily="34" charset="0"/>
                <a:cs typeface="Arial" pitchFamily="34" charset="0"/>
              </a:rPr>
              <a:t>Sony Ericsson</a:t>
            </a:r>
          </a:p>
          <a:p>
            <a:pPr algn="ctr"/>
            <a:r>
              <a:rPr lang="en-US" sz="1400" b="1" dirty="0" err="1" smtClean="0">
                <a:solidFill>
                  <a:srgbClr val="002060"/>
                </a:solidFill>
                <a:latin typeface="Arial" pitchFamily="34" charset="0"/>
                <a:cs typeface="Arial" pitchFamily="34" charset="0"/>
              </a:rPr>
              <a:t>Huawei</a:t>
            </a:r>
            <a:endParaRPr lang="en-US" sz="1400" b="1" dirty="0" smtClean="0">
              <a:solidFill>
                <a:srgbClr val="002060"/>
              </a:solidFill>
              <a:latin typeface="Arial" pitchFamily="34" charset="0"/>
              <a:cs typeface="Arial" pitchFamily="34" charset="0"/>
            </a:endParaRPr>
          </a:p>
          <a:p>
            <a:pPr algn="ctr"/>
            <a:r>
              <a:rPr lang="en-US" sz="1400" b="1" dirty="0" smtClean="0">
                <a:solidFill>
                  <a:srgbClr val="002060"/>
                </a:solidFill>
                <a:latin typeface="Arial" pitchFamily="34" charset="0"/>
                <a:cs typeface="Arial" pitchFamily="34" charset="0"/>
              </a:rPr>
              <a:t>Alcatel</a:t>
            </a:r>
          </a:p>
          <a:p>
            <a:pPr algn="ctr"/>
            <a:r>
              <a:rPr lang="en-US" sz="1400" b="1" dirty="0" smtClean="0">
                <a:solidFill>
                  <a:srgbClr val="002060"/>
                </a:solidFill>
                <a:latin typeface="Arial" pitchFamily="34" charset="0"/>
                <a:cs typeface="Arial" pitchFamily="34" charset="0"/>
              </a:rPr>
              <a:t>Cherry Mobile</a:t>
            </a:r>
          </a:p>
          <a:p>
            <a:pPr algn="ctr"/>
            <a:r>
              <a:rPr lang="en-US" sz="1400" b="1" dirty="0" smtClean="0">
                <a:solidFill>
                  <a:srgbClr val="002060"/>
                </a:solidFill>
                <a:latin typeface="Arial" pitchFamily="34" charset="0"/>
                <a:cs typeface="Arial" pitchFamily="34" charset="0"/>
              </a:rPr>
              <a:t>Dell</a:t>
            </a:r>
          </a:p>
          <a:p>
            <a:pPr algn="ctr"/>
            <a:r>
              <a:rPr lang="en-US" sz="1400" b="1" dirty="0" err="1" smtClean="0">
                <a:solidFill>
                  <a:srgbClr val="002060"/>
                </a:solidFill>
                <a:latin typeface="Arial" pitchFamily="34" charset="0"/>
                <a:cs typeface="Arial" pitchFamily="34" charset="0"/>
              </a:rPr>
              <a:t>i</a:t>
            </a:r>
            <a:r>
              <a:rPr lang="en-US" sz="1400" b="1" dirty="0" smtClean="0">
                <a:solidFill>
                  <a:srgbClr val="002060"/>
                </a:solidFill>
                <a:latin typeface="Arial" pitchFamily="34" charset="0"/>
                <a:cs typeface="Arial" pitchFamily="34" charset="0"/>
              </a:rPr>
              <a:t>-Mobile</a:t>
            </a:r>
          </a:p>
          <a:p>
            <a:pPr algn="ctr"/>
            <a:r>
              <a:rPr lang="en-US" sz="1400" b="1" dirty="0" smtClean="0">
                <a:solidFill>
                  <a:srgbClr val="002060"/>
                </a:solidFill>
                <a:latin typeface="Arial" pitchFamily="34" charset="0"/>
                <a:cs typeface="Arial" pitchFamily="34" charset="0"/>
              </a:rPr>
              <a:t>Kyocera/Sanyo</a:t>
            </a:r>
          </a:p>
          <a:p>
            <a:pPr algn="ctr"/>
            <a:r>
              <a:rPr lang="en-US" sz="1400" b="1" dirty="0" smtClean="0">
                <a:solidFill>
                  <a:srgbClr val="002060"/>
                </a:solidFill>
                <a:latin typeface="Arial" pitchFamily="34" charset="0"/>
                <a:cs typeface="Arial" pitchFamily="34" charset="0"/>
              </a:rPr>
              <a:t>Lenovo</a:t>
            </a:r>
          </a:p>
          <a:p>
            <a:pPr algn="ctr"/>
            <a:r>
              <a:rPr lang="en-US" sz="1400" b="1" dirty="0" err="1" smtClean="0">
                <a:solidFill>
                  <a:srgbClr val="002060"/>
                </a:solidFill>
                <a:latin typeface="Arial" pitchFamily="34" charset="0"/>
                <a:cs typeface="Arial" pitchFamily="34" charset="0"/>
              </a:rPr>
              <a:t>Meizu</a:t>
            </a:r>
            <a:endParaRPr lang="en-US" sz="1400" b="1" dirty="0" smtClean="0">
              <a:solidFill>
                <a:srgbClr val="002060"/>
              </a:solidFill>
              <a:latin typeface="Arial" pitchFamily="34" charset="0"/>
              <a:cs typeface="Arial" pitchFamily="34" charset="0"/>
            </a:endParaRPr>
          </a:p>
          <a:p>
            <a:pPr algn="ctr"/>
            <a:r>
              <a:rPr lang="en-US" sz="1400" b="1" dirty="0" err="1" smtClean="0">
                <a:solidFill>
                  <a:srgbClr val="002060"/>
                </a:solidFill>
                <a:latin typeface="Arial" pitchFamily="34" charset="0"/>
                <a:cs typeface="Arial" pitchFamily="34" charset="0"/>
              </a:rPr>
              <a:t>Pantech</a:t>
            </a:r>
            <a:endParaRPr lang="en-US" sz="1400" b="1" dirty="0" smtClean="0">
              <a:solidFill>
                <a:srgbClr val="002060"/>
              </a:solidFill>
              <a:latin typeface="Arial" pitchFamily="34" charset="0"/>
              <a:cs typeface="Arial" pitchFamily="34" charset="0"/>
            </a:endParaRPr>
          </a:p>
          <a:p>
            <a:pPr algn="ctr"/>
            <a:r>
              <a:rPr lang="en-US" sz="1400" b="1" dirty="0" smtClean="0">
                <a:solidFill>
                  <a:srgbClr val="002060"/>
                </a:solidFill>
                <a:latin typeface="Arial" pitchFamily="34" charset="0"/>
                <a:cs typeface="Arial" pitchFamily="34" charset="0"/>
              </a:rPr>
              <a:t>ZTE</a:t>
            </a:r>
          </a:p>
          <a:p>
            <a:pPr algn="ctr"/>
            <a:r>
              <a:rPr lang="en-US" sz="1400" b="1" dirty="0" err="1" smtClean="0">
                <a:solidFill>
                  <a:srgbClr val="002060"/>
                </a:solidFill>
                <a:latin typeface="Arial" pitchFamily="34" charset="0"/>
                <a:cs typeface="Arial" pitchFamily="34" charset="0"/>
              </a:rPr>
              <a:t>Archos</a:t>
            </a:r>
            <a:endParaRPr lang="en-US" sz="1400" b="1" dirty="0" smtClean="0">
              <a:solidFill>
                <a:srgbClr val="002060"/>
              </a:solidFill>
              <a:latin typeface="Arial" pitchFamily="34" charset="0"/>
              <a:cs typeface="Arial" pitchFamily="34" charset="0"/>
            </a:endParaRPr>
          </a:p>
          <a:p>
            <a:pPr algn="ctr"/>
            <a:r>
              <a:rPr lang="en-US" sz="1400" b="1" dirty="0" smtClean="0">
                <a:solidFill>
                  <a:srgbClr val="002060"/>
                </a:solidFill>
                <a:latin typeface="Arial" pitchFamily="34" charset="0"/>
                <a:cs typeface="Arial" pitchFamily="34" charset="0"/>
              </a:rPr>
              <a:t>Asus</a:t>
            </a:r>
          </a:p>
          <a:p>
            <a:pPr algn="ctr"/>
            <a:r>
              <a:rPr lang="en-US" sz="1400" b="1" dirty="0" err="1" smtClean="0">
                <a:solidFill>
                  <a:srgbClr val="002060"/>
                </a:solidFill>
                <a:latin typeface="Arial" pitchFamily="34" charset="0"/>
                <a:cs typeface="Arial" pitchFamily="34" charset="0"/>
              </a:rPr>
              <a:t>Barnes&amp;Noble</a:t>
            </a: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094811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30</a:t>
            </a:fld>
            <a:endParaRPr lang="en-US" dirty="0">
              <a:solidFill>
                <a:schemeClr val="accent1">
                  <a:lumMod val="50000"/>
                </a:schemeClr>
              </a:solidFill>
            </a:endParaRPr>
          </a:p>
        </p:txBody>
      </p:sp>
      <p:sp>
        <p:nvSpPr>
          <p:cNvPr id="7" name="Rectangle 6"/>
          <p:cNvSpPr/>
          <p:nvPr/>
        </p:nvSpPr>
        <p:spPr>
          <a:xfrm>
            <a:off x="1600200" y="3124200"/>
            <a:ext cx="24384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MB Infotainment</a:t>
            </a:r>
            <a:endParaRPr lang="en-US" sz="1000" dirty="0"/>
          </a:p>
        </p:txBody>
      </p:sp>
      <p:pic>
        <p:nvPicPr>
          <p:cNvPr id="121862" name="Picture 6" descr="Mobile Phone Watch"/>
          <p:cNvPicPr>
            <a:picLocks noChangeAspect="1" noChangeArrowheads="1"/>
          </p:cNvPicPr>
          <p:nvPr/>
        </p:nvPicPr>
        <p:blipFill>
          <a:blip r:embed="rId2" cstate="print"/>
          <a:srcRect/>
          <a:stretch>
            <a:fillRect/>
          </a:stretch>
        </p:blipFill>
        <p:spPr bwMode="auto">
          <a:xfrm>
            <a:off x="5486400" y="1752600"/>
            <a:ext cx="2971800" cy="2971800"/>
          </a:xfrm>
          <a:prstGeom prst="rect">
            <a:avLst/>
          </a:prstGeom>
          <a:noFill/>
        </p:spPr>
      </p:pic>
      <p:sp>
        <p:nvSpPr>
          <p:cNvPr id="11" name="Rectangle 10"/>
          <p:cNvSpPr/>
          <p:nvPr/>
        </p:nvSpPr>
        <p:spPr>
          <a:xfrm>
            <a:off x="5257800" y="4876800"/>
            <a:ext cx="356379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t>Mobile Phone Watch </a:t>
            </a:r>
            <a:r>
              <a:rPr lang="en-US" sz="1000" dirty="0" smtClean="0"/>
              <a:t>(check T-Mobile)</a:t>
            </a:r>
            <a:endParaRPr lang="en-US" sz="1000" dirty="0"/>
          </a:p>
        </p:txBody>
      </p:sp>
      <p:sp>
        <p:nvSpPr>
          <p:cNvPr id="16" name="Rectangle 15"/>
          <p:cNvSpPr/>
          <p:nvPr/>
        </p:nvSpPr>
        <p:spPr>
          <a:xfrm>
            <a:off x="152400" y="6172200"/>
            <a:ext cx="60960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t>http://www.youtube.com/watch?feature=player_embedded&amp;v=jGxrFIclAhY#!</a:t>
            </a:r>
            <a:endParaRPr lang="en-US" sz="1200" dirty="0"/>
          </a:p>
        </p:txBody>
      </p:sp>
      <p:sp>
        <p:nvSpPr>
          <p:cNvPr id="18" name="Rectangle 17"/>
          <p:cNvSpPr/>
          <p:nvPr/>
        </p:nvSpPr>
        <p:spPr>
          <a:xfrm>
            <a:off x="152400" y="5791200"/>
            <a:ext cx="4572000" cy="27699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US" sz="1200" dirty="0" smtClean="0"/>
              <a:t>http://www.youtube.com/watch?v=IfS-nnAAHxE</a:t>
            </a:r>
            <a:endParaRPr lang="en-US" sz="1200" dirty="0"/>
          </a:p>
        </p:txBody>
      </p:sp>
      <p:sp>
        <p:nvSpPr>
          <p:cNvPr id="19" name="Rectangle 18"/>
          <p:cNvSpPr/>
          <p:nvPr/>
        </p:nvSpPr>
        <p:spPr>
          <a:xfrm>
            <a:off x="152400" y="5410200"/>
            <a:ext cx="4572000" cy="27699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US" sz="1200" dirty="0" smtClean="0"/>
              <a:t>http://www.youtube.com/watch?v=aBi4z1Lbo-M</a:t>
            </a:r>
            <a:endParaRPr lang="en-US" sz="1200" dirty="0"/>
          </a:p>
        </p:txBody>
      </p:sp>
      <p:sp>
        <p:nvSpPr>
          <p:cNvPr id="20" name="Rectangle 19"/>
          <p:cNvSpPr/>
          <p:nvPr/>
        </p:nvSpPr>
        <p:spPr>
          <a:xfrm>
            <a:off x="457200" y="4114800"/>
            <a:ext cx="3810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QualcommSpark</a:t>
            </a:r>
            <a:r>
              <a:rPr lang="en-US" b="1" dirty="0" smtClean="0"/>
              <a:t> on </a:t>
            </a:r>
            <a:r>
              <a:rPr lang="en-US" b="1" dirty="0" err="1" smtClean="0"/>
              <a:t>Youtube</a:t>
            </a:r>
            <a:endParaRPr lang="en-US" b="1" dirty="0"/>
          </a:p>
        </p:txBody>
      </p:sp>
      <p:sp>
        <p:nvSpPr>
          <p:cNvPr id="21" name="Rectangle 20"/>
          <p:cNvSpPr/>
          <p:nvPr/>
        </p:nvSpPr>
        <p:spPr>
          <a:xfrm>
            <a:off x="152400" y="5029200"/>
            <a:ext cx="4572000" cy="27699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US" sz="1200" dirty="0" smtClean="0"/>
              <a:t>http://www.youtube.com/watch?v=k8b81NKHSLM</a:t>
            </a:r>
            <a:endParaRPr lang="en-US" sz="1200" dirty="0"/>
          </a:p>
        </p:txBody>
      </p:sp>
      <p:sp>
        <p:nvSpPr>
          <p:cNvPr id="22" name="Rectangle 21"/>
          <p:cNvSpPr/>
          <p:nvPr/>
        </p:nvSpPr>
        <p:spPr>
          <a:xfrm>
            <a:off x="5181600" y="685800"/>
            <a:ext cx="35052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t>http://www.youtube.com/watch?feature=player_embedded&amp;v=uh-liQDE3cM</a:t>
            </a:r>
            <a:endParaRPr lang="en-US" sz="1200" dirty="0"/>
          </a:p>
        </p:txBody>
      </p:sp>
      <p:pic>
        <p:nvPicPr>
          <p:cNvPr id="121866" name="Picture 10" descr="http://stblogs.automotive.com/files/2012/02/2012-mercedes-benz-a-class-interior-infotainment-system-closeup-623x389.jpg"/>
          <p:cNvPicPr>
            <a:picLocks noChangeAspect="1" noChangeArrowheads="1"/>
          </p:cNvPicPr>
          <p:nvPr/>
        </p:nvPicPr>
        <p:blipFill>
          <a:blip r:embed="rId3" cstate="print"/>
          <a:srcRect/>
          <a:stretch>
            <a:fillRect/>
          </a:stretch>
        </p:blipFill>
        <p:spPr bwMode="auto">
          <a:xfrm>
            <a:off x="304800" y="228600"/>
            <a:ext cx="4410075" cy="2753643"/>
          </a:xfrm>
          <a:prstGeom prst="rect">
            <a:avLst/>
          </a:prstGeom>
          <a:noFill/>
        </p:spPr>
      </p:pic>
    </p:spTree>
    <p:extLst>
      <p:ext uri="{BB962C8B-B14F-4D97-AF65-F5344CB8AC3E}">
        <p14:creationId xmlns:p14="http://schemas.microsoft.com/office/powerpoint/2010/main" val="3960248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213421707"/>
              </p:ext>
            </p:extLst>
          </p:nvPr>
        </p:nvGraphicFramePr>
        <p:xfrm>
          <a:off x="381000" y="145375"/>
          <a:ext cx="6234430" cy="6535220"/>
        </p:xfrm>
        <a:graphic>
          <a:graphicData uri="http://schemas.openxmlformats.org/drawingml/2006/table">
            <a:tbl>
              <a:tblPr firstRow="1" bandRow="1">
                <a:tableStyleId>{3C2FFA5D-87B4-456A-9821-1D502468CF0F}</a:tableStyleId>
              </a:tblPr>
              <a:tblGrid>
                <a:gridCol w="2209800"/>
                <a:gridCol w="1967230"/>
                <a:gridCol w="2057400"/>
              </a:tblGrid>
              <a:tr h="267291">
                <a:tc>
                  <a:txBody>
                    <a:bodyPr/>
                    <a:lstStyle/>
                    <a:p>
                      <a:r>
                        <a:rPr lang="en-US" sz="1200" dirty="0" smtClean="0">
                          <a:latin typeface="Arial" pitchFamily="34" charset="0"/>
                          <a:cs typeface="Arial" pitchFamily="34" charset="0"/>
                        </a:rPr>
                        <a:t>Device</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t>iOS</a:t>
                      </a:r>
                      <a:endParaRPr lang="en-US" sz="1200" dirty="0"/>
                    </a:p>
                  </a:txBody>
                  <a:tcPr>
                    <a:solidFill>
                      <a:schemeClr val="accent6">
                        <a:lumMod val="75000"/>
                      </a:schemeClr>
                    </a:solidFill>
                  </a:tcPr>
                </a:tc>
                <a:tc>
                  <a:txBody>
                    <a:bodyPr/>
                    <a:lstStyle/>
                    <a:p>
                      <a:r>
                        <a:rPr lang="en-US" sz="1200" dirty="0" smtClean="0"/>
                        <a:t>Release</a:t>
                      </a:r>
                      <a:endParaRPr lang="en-US" sz="1200" dirty="0"/>
                    </a:p>
                  </a:txBody>
                  <a:tcPr>
                    <a:solidFill>
                      <a:schemeClr val="accent6">
                        <a:lumMod val="75000"/>
                      </a:schemeClr>
                    </a:solidFill>
                  </a:tcPr>
                </a:tc>
              </a:tr>
              <a:tr h="301247">
                <a:tc>
                  <a:txBody>
                    <a:bodyPr/>
                    <a:lstStyle/>
                    <a:p>
                      <a:r>
                        <a:rPr lang="en-US" sz="1200" b="1" dirty="0" err="1" smtClean="0">
                          <a:solidFill>
                            <a:schemeClr val="accent2">
                              <a:lumMod val="75000"/>
                            </a:schemeClr>
                          </a:solidFill>
                          <a:latin typeface="Arial" pitchFamily="34" charset="0"/>
                          <a:cs typeface="Arial" pitchFamily="34" charset="0"/>
                        </a:rPr>
                        <a:t>iPhone</a:t>
                      </a:r>
                      <a:endParaRPr lang="en-US" sz="1200" b="1" dirty="0">
                        <a:solidFill>
                          <a:schemeClr val="accent2">
                            <a:lumMod val="75000"/>
                          </a:schemeClr>
                        </a:solidFill>
                        <a:latin typeface="Arial" pitchFamily="34" charset="0"/>
                        <a:cs typeface="Arial" pitchFamily="34" charset="0"/>
                      </a:endParaRPr>
                    </a:p>
                  </a:txBody>
                  <a:tcPr>
                    <a:solidFill>
                      <a:schemeClr val="accent6">
                        <a:lumMod val="75000"/>
                      </a:schemeClr>
                    </a:solidFill>
                  </a:tcPr>
                </a:tc>
                <a:tc>
                  <a:txBody>
                    <a:bodyPr/>
                    <a:lstStyle/>
                    <a:p>
                      <a:endParaRPr lang="en-US" sz="1200"/>
                    </a:p>
                  </a:txBody>
                  <a:tcPr>
                    <a:solidFill>
                      <a:schemeClr val="accent6">
                        <a:lumMod val="75000"/>
                      </a:schemeClr>
                    </a:solidFill>
                  </a:tcPr>
                </a:tc>
                <a:tc>
                  <a:txBody>
                    <a:bodyPr/>
                    <a:lstStyle/>
                    <a:p>
                      <a:endParaRPr lang="en-US" sz="1200"/>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3GS</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t>iPhone</a:t>
                      </a:r>
                      <a:r>
                        <a:rPr lang="en-US" sz="1200" dirty="0" smtClean="0"/>
                        <a:t> OS 3.0</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t>06-2009</a:t>
                      </a:r>
                      <a:endParaRPr lang="en-US" sz="1200" dirty="0">
                        <a:latin typeface="Arial" pitchFamily="34" charset="0"/>
                        <a:cs typeface="Arial" pitchFamily="34" charset="0"/>
                      </a:endParaRPr>
                    </a:p>
                  </a:txBody>
                  <a:tcPr>
                    <a:solidFill>
                      <a:schemeClr val="accent6">
                        <a:lumMod val="75000"/>
                      </a:schemeClr>
                    </a:solidFill>
                  </a:tcPr>
                </a:tc>
              </a:tr>
              <a:tr h="512118">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4</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t>iOS</a:t>
                      </a:r>
                      <a:r>
                        <a:rPr lang="en-US" sz="1200" dirty="0" smtClean="0"/>
                        <a:t> 4.0 (GSM)</a:t>
                      </a:r>
                    </a:p>
                    <a:p>
                      <a:r>
                        <a:rPr lang="en-US" sz="1200" dirty="0" err="1" smtClean="0"/>
                        <a:t>iOS</a:t>
                      </a:r>
                      <a:r>
                        <a:rPr lang="en-US" sz="1200" baseline="0" dirty="0" smtClean="0"/>
                        <a:t> 4.2.5 (CDMA)</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t>06-2010</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4S</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t>iOS</a:t>
                      </a:r>
                      <a:r>
                        <a:rPr lang="en-US" sz="1200" dirty="0" smtClean="0"/>
                        <a:t> 5.0</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t>10-2011</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b="0" dirty="0" err="1" smtClean="0">
                          <a:solidFill>
                            <a:schemeClr val="tx1"/>
                          </a:solidFill>
                          <a:latin typeface="Arial" pitchFamily="34" charset="0"/>
                          <a:cs typeface="Arial" pitchFamily="34" charset="0"/>
                        </a:rPr>
                        <a:t>iPhone</a:t>
                      </a:r>
                      <a:r>
                        <a:rPr lang="en-US" sz="1200" b="0" dirty="0" smtClean="0">
                          <a:solidFill>
                            <a:schemeClr val="tx1"/>
                          </a:solidFill>
                          <a:latin typeface="Arial" pitchFamily="34" charset="0"/>
                          <a:cs typeface="Arial" pitchFamily="34" charset="0"/>
                        </a:rPr>
                        <a:t> 5</a:t>
                      </a:r>
                      <a:endParaRPr lang="en-US" sz="1200" b="0" dirty="0">
                        <a:solidFill>
                          <a:schemeClr val="tx1"/>
                        </a:solidFill>
                        <a:latin typeface="Arial" pitchFamily="34" charset="0"/>
                        <a:cs typeface="Arial" pitchFamily="34" charset="0"/>
                      </a:endParaRPr>
                    </a:p>
                  </a:txBody>
                  <a:tcPr>
                    <a:solidFill>
                      <a:schemeClr val="accent6">
                        <a:lumMod val="75000"/>
                      </a:schemeClr>
                    </a:solidFill>
                  </a:tcPr>
                </a:tc>
                <a:tc>
                  <a:txBody>
                    <a:bodyPr/>
                    <a:lstStyle/>
                    <a:p>
                      <a:r>
                        <a:rPr lang="en-US" sz="1200" dirty="0" smtClean="0"/>
                        <a:t>iOS6</a:t>
                      </a:r>
                      <a:endParaRPr lang="en-US" sz="1200" dirty="0"/>
                    </a:p>
                  </a:txBody>
                  <a:tcPr>
                    <a:solidFill>
                      <a:schemeClr val="accent6">
                        <a:lumMod val="75000"/>
                      </a:schemeClr>
                    </a:solidFill>
                  </a:tcPr>
                </a:tc>
                <a:tc>
                  <a:txBody>
                    <a:bodyPr/>
                    <a:lstStyle/>
                    <a:p>
                      <a:r>
                        <a:rPr lang="en-US" sz="1200" dirty="0" smtClean="0"/>
                        <a:t>09-2012</a:t>
                      </a:r>
                      <a:endParaRPr lang="en-US" sz="1200" dirty="0"/>
                    </a:p>
                  </a:txBody>
                  <a:tcPr>
                    <a:solidFill>
                      <a:schemeClr val="accent6">
                        <a:lumMod val="75000"/>
                      </a:schemeClr>
                    </a:solidFill>
                  </a:tcPr>
                </a:tc>
              </a:tr>
              <a:tr h="301247">
                <a:tc>
                  <a:txBody>
                    <a:bodyPr/>
                    <a:lstStyle/>
                    <a:p>
                      <a:r>
                        <a:rPr lang="en-US" sz="1200" b="1" dirty="0" smtClean="0">
                          <a:solidFill>
                            <a:srgbClr val="C00000"/>
                          </a:solidFill>
                          <a:latin typeface="Arial" pitchFamily="34" charset="0"/>
                          <a:cs typeface="Arial" pitchFamily="34" charset="0"/>
                        </a:rPr>
                        <a:t>iPod Touch</a:t>
                      </a:r>
                      <a:endParaRPr lang="en-US" sz="1200" b="1" dirty="0">
                        <a:solidFill>
                          <a:srgbClr val="C00000"/>
                        </a:solidFill>
                        <a:latin typeface="Arial" pitchFamily="34" charset="0"/>
                        <a:cs typeface="Arial" pitchFamily="34" charset="0"/>
                      </a:endParaRPr>
                    </a:p>
                  </a:txBody>
                  <a:tcPr>
                    <a:solidFill>
                      <a:schemeClr val="accent6">
                        <a:lumMod val="75000"/>
                      </a:schemeClr>
                    </a:solidFill>
                  </a:tcPr>
                </a:tc>
                <a:tc>
                  <a:txBody>
                    <a:bodyPr/>
                    <a:lstStyle/>
                    <a:p>
                      <a:endParaRPr lang="en-US" sz="1200" dirty="0"/>
                    </a:p>
                  </a:txBody>
                  <a:tcPr>
                    <a:solidFill>
                      <a:schemeClr val="accent6">
                        <a:lumMod val="75000"/>
                      </a:schemeClr>
                    </a:solidFill>
                  </a:tcPr>
                </a:tc>
                <a:tc>
                  <a:txBody>
                    <a:bodyPr/>
                    <a:lstStyle/>
                    <a:p>
                      <a:endParaRPr lang="en-US" sz="1200"/>
                    </a:p>
                  </a:txBody>
                  <a:tcPr>
                    <a:solidFill>
                      <a:schemeClr val="accent6">
                        <a:lumMod val="75000"/>
                      </a:schemeClr>
                    </a:solidFill>
                  </a:tcPr>
                </a:tc>
              </a:tr>
              <a:tr h="512118">
                <a:tc>
                  <a:txBody>
                    <a:bodyPr/>
                    <a:lstStyle/>
                    <a:p>
                      <a:r>
                        <a:rPr lang="en-US" sz="1200" dirty="0" smtClean="0">
                          <a:latin typeface="Arial" pitchFamily="34" charset="0"/>
                          <a:cs typeface="Arial" pitchFamily="34" charset="0"/>
                        </a:rPr>
                        <a:t>4 Generation</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4.0 (2010)</a:t>
                      </a:r>
                    </a:p>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5.0 (2011)</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09-2010 (black)</a:t>
                      </a:r>
                    </a:p>
                    <a:p>
                      <a:r>
                        <a:rPr lang="en-US" sz="1200" dirty="0" smtClean="0">
                          <a:latin typeface="Arial" pitchFamily="34" charset="0"/>
                          <a:cs typeface="Arial" pitchFamily="34" charset="0"/>
                        </a:rPr>
                        <a:t>10-2011 (white)</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smtClean="0">
                          <a:latin typeface="Arial" pitchFamily="34" charset="0"/>
                          <a:cs typeface="Arial" pitchFamily="34" charset="0"/>
                        </a:rPr>
                        <a:t>5 Generation</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smtClean="0">
                          <a:latin typeface="Arial" pitchFamily="34" charset="0"/>
                          <a:cs typeface="Arial" pitchFamily="34" charset="0"/>
                        </a:rPr>
                        <a:t>09-2012</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smtClean="0">
                          <a:latin typeface="Arial" pitchFamily="34" charset="0"/>
                          <a:cs typeface="Arial" pitchFamily="34" charset="0"/>
                        </a:rPr>
                        <a:t>iPod Mini</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09-2012</a:t>
                      </a:r>
                      <a:endParaRPr lang="en-US" sz="1200" dirty="0">
                        <a:latin typeface="Arial" pitchFamily="34" charset="0"/>
                        <a:cs typeface="Arial" pitchFamily="34" charset="0"/>
                      </a:endParaRPr>
                    </a:p>
                  </a:txBody>
                  <a:tcPr>
                    <a:solidFill>
                      <a:schemeClr val="accent6">
                        <a:lumMod val="75000"/>
                      </a:schemeClr>
                    </a:solidFill>
                  </a:tcPr>
                </a:tc>
              </a:tr>
              <a:tr h="301247">
                <a:tc>
                  <a:txBody>
                    <a:bodyPr/>
                    <a:lstStyle/>
                    <a:p>
                      <a:r>
                        <a:rPr lang="en-US" sz="1200" b="1" dirty="0" err="1" smtClean="0">
                          <a:solidFill>
                            <a:srgbClr val="C00000"/>
                          </a:solidFill>
                          <a:latin typeface="Arial" pitchFamily="34" charset="0"/>
                          <a:cs typeface="Arial" pitchFamily="34" charset="0"/>
                        </a:rPr>
                        <a:t>iPad</a:t>
                      </a:r>
                      <a:endParaRPr lang="en-US" sz="1200" b="1" dirty="0">
                        <a:solidFill>
                          <a:srgbClr val="C00000"/>
                        </a:solidFill>
                        <a:latin typeface="Arial" pitchFamily="34" charset="0"/>
                        <a:cs typeface="Arial" pitchFamily="34" charset="0"/>
                      </a:endParaRPr>
                    </a:p>
                  </a:txBody>
                  <a:tcPr>
                    <a:solidFill>
                      <a:schemeClr val="accent6">
                        <a:lumMod val="75000"/>
                      </a:schemeClr>
                    </a:solidFill>
                  </a:tcPr>
                </a:tc>
                <a:tc>
                  <a:txBody>
                    <a:bodyPr/>
                    <a:lstStyle/>
                    <a:p>
                      <a:endParaRPr lang="en-US" sz="1200" dirty="0"/>
                    </a:p>
                  </a:txBody>
                  <a:tcPr>
                    <a:solidFill>
                      <a:schemeClr val="accent6">
                        <a:lumMod val="75000"/>
                      </a:schemeClr>
                    </a:solidFill>
                  </a:tcPr>
                </a:tc>
                <a:tc>
                  <a:txBody>
                    <a:bodyPr/>
                    <a:lstStyle/>
                    <a:p>
                      <a:endParaRPr lang="en-US" sz="1200"/>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2</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4.3</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03-2011</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(3</a:t>
                      </a:r>
                      <a:r>
                        <a:rPr lang="en-US" sz="1200" baseline="30000" dirty="0" smtClean="0">
                          <a:latin typeface="Arial" pitchFamily="34" charset="0"/>
                          <a:cs typeface="Arial" pitchFamily="34" charset="0"/>
                        </a:rPr>
                        <a:t>rd</a:t>
                      </a:r>
                      <a:r>
                        <a:rPr lang="en-US" sz="1200" dirty="0" smtClean="0">
                          <a:latin typeface="Arial" pitchFamily="34" charset="0"/>
                          <a:cs typeface="Arial" pitchFamily="34" charset="0"/>
                        </a:rPr>
                        <a:t> generation)</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5.1</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03-2012</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mini</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10-2012</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(4 </a:t>
                      </a:r>
                      <a:r>
                        <a:rPr lang="en-US" sz="1200" dirty="0" err="1" smtClean="0">
                          <a:latin typeface="Arial" pitchFamily="34" charset="0"/>
                          <a:cs typeface="Arial" pitchFamily="34" charset="0"/>
                        </a:rPr>
                        <a:t>th</a:t>
                      </a:r>
                      <a:r>
                        <a:rPr lang="en-US" sz="1200" dirty="0" smtClean="0">
                          <a:latin typeface="Arial" pitchFamily="34" charset="0"/>
                          <a:cs typeface="Arial" pitchFamily="34" charset="0"/>
                        </a:rPr>
                        <a:t> Generation)</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6</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09-2012</a:t>
                      </a:r>
                      <a:endParaRPr lang="en-US" sz="1200" dirty="0">
                        <a:latin typeface="Arial" pitchFamily="34" charset="0"/>
                        <a:cs typeface="Arial" pitchFamily="34" charset="0"/>
                      </a:endParaRPr>
                    </a:p>
                  </a:txBody>
                  <a:tcPr>
                    <a:solidFill>
                      <a:schemeClr val="accent6">
                        <a:lumMod val="75000"/>
                      </a:schemeClr>
                    </a:solidFill>
                  </a:tcPr>
                </a:tc>
              </a:tr>
              <a:tr h="301247">
                <a:tc>
                  <a:txBody>
                    <a:bodyPr/>
                    <a:lstStyle/>
                    <a:p>
                      <a:r>
                        <a:rPr lang="en-US" sz="1200" b="1" dirty="0" smtClean="0">
                          <a:solidFill>
                            <a:srgbClr val="C00000"/>
                          </a:solidFill>
                          <a:latin typeface="Arial" pitchFamily="34" charset="0"/>
                          <a:cs typeface="Arial" pitchFamily="34" charset="0"/>
                        </a:rPr>
                        <a:t>Apple</a:t>
                      </a:r>
                      <a:r>
                        <a:rPr lang="en-US" sz="1200" b="1" baseline="0" dirty="0" smtClean="0">
                          <a:solidFill>
                            <a:srgbClr val="C00000"/>
                          </a:solidFill>
                          <a:latin typeface="Arial" pitchFamily="34" charset="0"/>
                          <a:cs typeface="Arial" pitchFamily="34" charset="0"/>
                        </a:rPr>
                        <a:t> TV</a:t>
                      </a:r>
                      <a:endParaRPr lang="en-US" sz="1200" b="1" dirty="0">
                        <a:solidFill>
                          <a:srgbClr val="C00000"/>
                        </a:solidFill>
                        <a:latin typeface="Arial" pitchFamily="34" charset="0"/>
                        <a:cs typeface="Arial" pitchFamily="34" charset="0"/>
                      </a:endParaRPr>
                    </a:p>
                  </a:txBody>
                  <a:tcPr>
                    <a:solidFill>
                      <a:schemeClr val="accent6">
                        <a:lumMod val="75000"/>
                      </a:schemeClr>
                    </a:solidFill>
                  </a:tcPr>
                </a:tc>
                <a:tc>
                  <a:txBody>
                    <a:bodyPr/>
                    <a:lstStyle/>
                    <a:p>
                      <a:endParaRPr lang="en-US" sz="1200" dirty="0"/>
                    </a:p>
                  </a:txBody>
                  <a:tcPr>
                    <a:solidFill>
                      <a:schemeClr val="accent6">
                        <a:lumMod val="75000"/>
                      </a:schemeClr>
                    </a:solidFill>
                  </a:tcPr>
                </a:tc>
                <a:tc>
                  <a:txBody>
                    <a:bodyPr/>
                    <a:lstStyle/>
                    <a:p>
                      <a:endParaRPr lang="en-US" sz="1200" dirty="0"/>
                    </a:p>
                  </a:txBody>
                  <a:tcPr>
                    <a:solidFill>
                      <a:schemeClr val="accent6">
                        <a:lumMod val="75000"/>
                      </a:schemeClr>
                    </a:solidFill>
                  </a:tcPr>
                </a:tc>
              </a:tr>
              <a:tr h="366516">
                <a:tc>
                  <a:txBody>
                    <a:bodyPr/>
                    <a:lstStyle/>
                    <a:p>
                      <a:r>
                        <a:rPr lang="en-US" sz="1200" dirty="0" smtClean="0">
                          <a:latin typeface="Arial" pitchFamily="34" charset="0"/>
                          <a:cs typeface="Arial" pitchFamily="34" charset="0"/>
                        </a:rPr>
                        <a:t>3</a:t>
                      </a:r>
                      <a:r>
                        <a:rPr lang="en-US" sz="1200" baseline="30000" dirty="0" smtClean="0">
                          <a:latin typeface="Arial" pitchFamily="34" charset="0"/>
                          <a:cs typeface="Arial" pitchFamily="34" charset="0"/>
                        </a:rPr>
                        <a:t>rd</a:t>
                      </a:r>
                      <a:r>
                        <a:rPr lang="en-US" sz="1200" dirty="0" smtClean="0">
                          <a:latin typeface="Arial" pitchFamily="34" charset="0"/>
                          <a:cs typeface="Arial" pitchFamily="34" charset="0"/>
                        </a:rPr>
                        <a:t> Generation</a:t>
                      </a:r>
                      <a:endParaRPr lang="en-US" sz="1200" b="0" dirty="0">
                        <a:solidFill>
                          <a:schemeClr val="tx1"/>
                        </a:solidFill>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5.1</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03-2012</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b="0" dirty="0" smtClean="0">
                          <a:solidFill>
                            <a:schemeClr val="tx1"/>
                          </a:solidFill>
                          <a:latin typeface="Arial" pitchFamily="34" charset="0"/>
                          <a:cs typeface="Arial" pitchFamily="34" charset="0"/>
                        </a:rPr>
                        <a:t>iBook</a:t>
                      </a:r>
                      <a:endParaRPr lang="en-US" sz="1200" b="0" dirty="0">
                        <a:solidFill>
                          <a:schemeClr val="tx1"/>
                        </a:solidFill>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solidFill>
                      <a:schemeClr val="accent6">
                        <a:lumMod val="75000"/>
                      </a:schemeClr>
                    </a:solidFill>
                  </a:tcPr>
                </a:tc>
                <a:tc>
                  <a:txBody>
                    <a:bodyPr/>
                    <a:lstStyle/>
                    <a:p>
                      <a:endParaRPr lang="en-US" sz="1200" dirty="0">
                        <a:latin typeface="Arial" pitchFamily="34" charset="0"/>
                        <a:cs typeface="Arial" pitchFamily="34" charset="0"/>
                      </a:endParaRPr>
                    </a:p>
                  </a:txBody>
                  <a:tcPr>
                    <a:solidFill>
                      <a:schemeClr val="accent6">
                        <a:lumMod val="75000"/>
                      </a:schemeClr>
                    </a:solidFill>
                  </a:tcPr>
                </a:tc>
              </a:tr>
            </a:tbl>
          </a:graphicData>
        </a:graphic>
      </p:graphicFrame>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31</a:t>
            </a:fld>
            <a:endParaRPr lang="en-US" dirty="0">
              <a:solidFill>
                <a:schemeClr val="bg2">
                  <a:lumMod val="25000"/>
                </a:schemeClr>
              </a:solidFill>
            </a:endParaRPr>
          </a:p>
        </p:txBody>
      </p:sp>
      <p:pic>
        <p:nvPicPr>
          <p:cNvPr id="2050" name="Picture 2" descr="C:\Users\IVA\Pictures\LOGOS\ios-logo[1].jpg"/>
          <p:cNvPicPr>
            <a:picLocks noChangeAspect="1" noChangeArrowheads="1"/>
          </p:cNvPicPr>
          <p:nvPr/>
        </p:nvPicPr>
        <p:blipFill>
          <a:blip r:embed="rId2" cstate="print"/>
          <a:srcRect/>
          <a:stretch>
            <a:fillRect/>
          </a:stretch>
        </p:blipFill>
        <p:spPr bwMode="auto">
          <a:xfrm>
            <a:off x="7048500" y="685800"/>
            <a:ext cx="1905000" cy="1905000"/>
          </a:xfrm>
          <a:prstGeom prst="rect">
            <a:avLst/>
          </a:prstGeom>
          <a:noFill/>
        </p:spPr>
      </p:pic>
      <p:pic>
        <p:nvPicPr>
          <p:cNvPr id="2051" name="Picture 3" descr="C:\Users\IVA\Pictures\LOGOS\mainpic_iosextensions[1].png"/>
          <p:cNvPicPr>
            <a:picLocks noChangeAspect="1" noChangeArrowheads="1"/>
          </p:cNvPicPr>
          <p:nvPr/>
        </p:nvPicPr>
        <p:blipFill>
          <a:blip r:embed="rId3" cstate="print"/>
          <a:srcRect/>
          <a:stretch>
            <a:fillRect/>
          </a:stretch>
        </p:blipFill>
        <p:spPr bwMode="auto">
          <a:xfrm>
            <a:off x="6941127" y="2832100"/>
            <a:ext cx="1981200" cy="825500"/>
          </a:xfrm>
          <a:prstGeom prst="rect">
            <a:avLst/>
          </a:prstGeom>
          <a:noFill/>
        </p:spPr>
      </p:pic>
      <p:pic>
        <p:nvPicPr>
          <p:cNvPr id="2052" name="Picture 4" descr="C:\Users\IVA\Pictures\LOGOS\800px-IPad,_iPhones_and_Magic_mouse[1].jpg"/>
          <p:cNvPicPr>
            <a:picLocks noChangeAspect="1" noChangeArrowheads="1"/>
          </p:cNvPicPr>
          <p:nvPr/>
        </p:nvPicPr>
        <p:blipFill>
          <a:blip r:embed="rId4" cstate="print"/>
          <a:srcRect/>
          <a:stretch>
            <a:fillRect/>
          </a:stretch>
        </p:blipFill>
        <p:spPr bwMode="auto">
          <a:xfrm>
            <a:off x="6934200" y="4059382"/>
            <a:ext cx="2058687" cy="1371600"/>
          </a:xfrm>
          <a:prstGeom prst="rect">
            <a:avLst/>
          </a:prstGeom>
          <a:noFill/>
        </p:spPr>
      </p:pic>
    </p:spTree>
    <p:extLst>
      <p:ext uri="{BB962C8B-B14F-4D97-AF65-F5344CB8AC3E}">
        <p14:creationId xmlns:p14="http://schemas.microsoft.com/office/powerpoint/2010/main" val="6301759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4294967295"/>
          </p:nvPr>
        </p:nvSpPr>
        <p:spPr>
          <a:xfrm>
            <a:off x="457200" y="1481329"/>
            <a:ext cx="4038600" cy="2176272"/>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sz="1600" b="1" dirty="0" smtClean="0">
                <a:latin typeface="Arial" pitchFamily="34" charset="0"/>
                <a:cs typeface="Arial" pitchFamily="34" charset="0"/>
              </a:rPr>
              <a:t>1. Android 4.0 (ICS) and UP</a:t>
            </a:r>
          </a:p>
          <a:p>
            <a:r>
              <a:rPr lang="en-US" sz="1600" dirty="0" smtClean="0">
                <a:latin typeface="Arial" pitchFamily="34" charset="0"/>
                <a:cs typeface="Arial" pitchFamily="34" charset="0"/>
              </a:rPr>
              <a:t>Press and hold the Volume Down and Power buttons at the same time. You’ll see an animation on the screen, indicating that the screenshot was saved. Android will save the screenshot to your Gallery.</a:t>
            </a:r>
          </a:p>
        </p:txBody>
      </p:sp>
      <p:sp>
        <p:nvSpPr>
          <p:cNvPr id="3" name="Footer Placeholder 2"/>
          <p:cNvSpPr>
            <a:spLocks noGrp="1"/>
          </p:cNvSpPr>
          <p:nvPr>
            <p:ph type="ftr" sz="quarter" idx="11"/>
          </p:nvPr>
        </p:nvSpPr>
        <p:spPr>
          <a:xfrm>
            <a:off x="4380072" y="6407944"/>
            <a:ext cx="37733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32</a:t>
            </a:fld>
            <a:endParaRPr lang="en-US" dirty="0">
              <a:solidFill>
                <a:schemeClr val="tx2">
                  <a:lumMod val="25000"/>
                </a:schemeClr>
              </a:solidFill>
            </a:endParaRPr>
          </a:p>
        </p:txBody>
      </p:sp>
      <p:sp>
        <p:nvSpPr>
          <p:cNvPr id="6" name="Title 5"/>
          <p:cNvSpPr>
            <a:spLocks noGrp="1"/>
          </p:cNvSpPr>
          <p:nvPr>
            <p:ph type="title"/>
          </p:nvPr>
        </p:nvSpPr>
        <p:spPr>
          <a:xfrm>
            <a:off x="457200" y="152400"/>
            <a:ext cx="82296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r>
              <a:rPr lang="en-US" sz="4400" dirty="0" smtClean="0">
                <a:solidFill>
                  <a:srgbClr val="FF0000"/>
                </a:solidFill>
                <a:latin typeface="Arial" pitchFamily="34" charset="0"/>
                <a:cs typeface="Arial" pitchFamily="34" charset="0"/>
              </a:rPr>
              <a:t>How to take screenshot Android?</a:t>
            </a:r>
            <a:endParaRPr lang="en-US" dirty="0"/>
          </a:p>
        </p:txBody>
      </p:sp>
      <p:pic>
        <p:nvPicPr>
          <p:cNvPr id="1026" name="Picture 2" descr="C:\Users\ivettedo\Pictures\android-galaxy-nexus[1].jpg"/>
          <p:cNvPicPr>
            <a:picLocks noGrp="1" noChangeAspect="1" noChangeArrowheads="1"/>
          </p:cNvPicPr>
          <p:nvPr>
            <p:ph sz="half" idx="4294967295"/>
          </p:nvPr>
        </p:nvPicPr>
        <p:blipFill>
          <a:blip r:embed="rId2" cstate="print"/>
          <a:srcRect/>
          <a:stretch>
            <a:fillRect/>
          </a:stretch>
        </p:blipFill>
        <p:spPr bwMode="auto">
          <a:xfrm>
            <a:off x="4202498" y="3048000"/>
            <a:ext cx="4484302" cy="2971800"/>
          </a:xfrm>
          <a:prstGeom prst="rect">
            <a:avLst/>
          </a:prstGeom>
          <a:noFill/>
        </p:spPr>
      </p:pic>
    </p:spTree>
    <p:extLst>
      <p:ext uri="{BB962C8B-B14F-4D97-AF65-F5344CB8AC3E}">
        <p14:creationId xmlns:p14="http://schemas.microsoft.com/office/powerpoint/2010/main" val="3502552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152400" y="1219200"/>
            <a:ext cx="3581400" cy="52578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a:buNone/>
            </a:pPr>
            <a:r>
              <a:rPr lang="en-US" sz="2600" b="1" dirty="0" smtClean="0">
                <a:solidFill>
                  <a:schemeClr val="accent1">
                    <a:lumMod val="50000"/>
                  </a:schemeClr>
                </a:solidFill>
                <a:latin typeface="Arial" pitchFamily="34" charset="0"/>
                <a:cs typeface="Arial" pitchFamily="34" charset="0"/>
              </a:rPr>
              <a:t>3. Manufacturer Shortcuts</a:t>
            </a:r>
          </a:p>
          <a:p>
            <a:r>
              <a:rPr lang="en-US" sz="2600" dirty="0" smtClean="0">
                <a:solidFill>
                  <a:schemeClr val="accent1">
                    <a:lumMod val="50000"/>
                  </a:schemeClr>
                </a:solidFill>
                <a:latin typeface="Arial" pitchFamily="34" charset="0"/>
                <a:cs typeface="Arial" pitchFamily="34" charset="0"/>
              </a:rPr>
              <a:t>Some manufacturers build special screenshot shortcuts into their pre-Android 4.0 devices.</a:t>
            </a:r>
          </a:p>
          <a:p>
            <a:r>
              <a:rPr lang="en-US" sz="2600" dirty="0" smtClean="0">
                <a:solidFill>
                  <a:schemeClr val="accent1">
                    <a:lumMod val="50000"/>
                  </a:schemeClr>
                </a:solidFill>
                <a:latin typeface="Arial" pitchFamily="34" charset="0"/>
                <a:cs typeface="Arial" pitchFamily="34" charset="0"/>
              </a:rPr>
              <a:t> For example, on many </a:t>
            </a:r>
            <a:r>
              <a:rPr lang="en-US" sz="2600" b="1" dirty="0" smtClean="0">
                <a:solidFill>
                  <a:schemeClr val="accent1">
                    <a:lumMod val="50000"/>
                  </a:schemeClr>
                </a:solidFill>
                <a:latin typeface="Arial" pitchFamily="34" charset="0"/>
                <a:cs typeface="Arial" pitchFamily="34" charset="0"/>
              </a:rPr>
              <a:t>Samsung Android </a:t>
            </a:r>
            <a:r>
              <a:rPr lang="en-US" sz="2600" dirty="0" smtClean="0">
                <a:solidFill>
                  <a:schemeClr val="accent1">
                    <a:lumMod val="50000"/>
                  </a:schemeClr>
                </a:solidFill>
                <a:latin typeface="Arial" pitchFamily="34" charset="0"/>
                <a:cs typeface="Arial" pitchFamily="34" charset="0"/>
              </a:rPr>
              <a:t>devices, including the Galaxy Note and Galaxy S II (pre-Ice Cream Sandwich versions), you can press the </a:t>
            </a:r>
            <a:r>
              <a:rPr lang="en-US" sz="2600" b="1" dirty="0" smtClean="0">
                <a:solidFill>
                  <a:schemeClr val="accent1">
                    <a:lumMod val="50000"/>
                  </a:schemeClr>
                </a:solidFill>
                <a:latin typeface="Arial" pitchFamily="34" charset="0"/>
                <a:cs typeface="Arial" pitchFamily="34" charset="0"/>
              </a:rPr>
              <a:t>Home</a:t>
            </a:r>
            <a:r>
              <a:rPr lang="en-US" sz="2600" dirty="0" smtClean="0">
                <a:solidFill>
                  <a:schemeClr val="accent1">
                    <a:lumMod val="50000"/>
                  </a:schemeClr>
                </a:solidFill>
                <a:latin typeface="Arial" pitchFamily="34" charset="0"/>
                <a:cs typeface="Arial" pitchFamily="34" charset="0"/>
              </a:rPr>
              <a:t> and </a:t>
            </a:r>
            <a:r>
              <a:rPr lang="en-US" sz="2600" b="1" dirty="0" smtClean="0">
                <a:solidFill>
                  <a:schemeClr val="accent1">
                    <a:lumMod val="50000"/>
                  </a:schemeClr>
                </a:solidFill>
                <a:latin typeface="Arial" pitchFamily="34" charset="0"/>
                <a:cs typeface="Arial" pitchFamily="34" charset="0"/>
              </a:rPr>
              <a:t>Power buttons </a:t>
            </a:r>
            <a:r>
              <a:rPr lang="en-US" sz="2600" dirty="0" smtClean="0">
                <a:solidFill>
                  <a:schemeClr val="accent1">
                    <a:lumMod val="50000"/>
                  </a:schemeClr>
                </a:solidFill>
                <a:latin typeface="Arial" pitchFamily="34" charset="0"/>
                <a:cs typeface="Arial" pitchFamily="34" charset="0"/>
              </a:rPr>
              <a:t>at the same time to take a screenshot – in practice, you’ll press and hold the Home button, then quickly press the Power button. </a:t>
            </a:r>
          </a:p>
          <a:p>
            <a:r>
              <a:rPr lang="en-US" sz="2600" dirty="0" smtClean="0">
                <a:solidFill>
                  <a:schemeClr val="accent1">
                    <a:lumMod val="50000"/>
                  </a:schemeClr>
                </a:solidFill>
                <a:latin typeface="Arial" pitchFamily="34" charset="0"/>
                <a:cs typeface="Arial" pitchFamily="34" charset="0"/>
              </a:rPr>
              <a:t>On the Galaxy S, press and hold the </a:t>
            </a:r>
            <a:r>
              <a:rPr lang="en-US" sz="2600" b="1" dirty="0" smtClean="0">
                <a:solidFill>
                  <a:schemeClr val="accent1">
                    <a:lumMod val="50000"/>
                  </a:schemeClr>
                </a:solidFill>
                <a:latin typeface="Arial" pitchFamily="34" charset="0"/>
                <a:cs typeface="Arial" pitchFamily="34" charset="0"/>
              </a:rPr>
              <a:t>Back button and the Power button</a:t>
            </a:r>
            <a:r>
              <a:rPr lang="en-US" sz="2600" dirty="0" smtClean="0">
                <a:solidFill>
                  <a:schemeClr val="accent1">
                    <a:lumMod val="50000"/>
                  </a:schemeClr>
                </a:solidFill>
                <a:latin typeface="Arial" pitchFamily="34" charset="0"/>
                <a:cs typeface="Arial" pitchFamily="34" charset="0"/>
              </a:rPr>
              <a:t>, or try pressing the </a:t>
            </a:r>
            <a:r>
              <a:rPr lang="en-US" sz="2600" b="1" dirty="0" smtClean="0">
                <a:solidFill>
                  <a:schemeClr val="accent1">
                    <a:lumMod val="50000"/>
                  </a:schemeClr>
                </a:solidFill>
                <a:latin typeface="Arial" pitchFamily="34" charset="0"/>
                <a:cs typeface="Arial" pitchFamily="34" charset="0"/>
              </a:rPr>
              <a:t>Back button and double-tapping the Home button</a:t>
            </a:r>
          </a:p>
          <a:p>
            <a:endParaRPr lang="en-US" dirty="0"/>
          </a:p>
        </p:txBody>
      </p:sp>
      <p:sp>
        <p:nvSpPr>
          <p:cNvPr id="4" name="Footer Placeholder 3"/>
          <p:cNvSpPr>
            <a:spLocks noGrp="1"/>
          </p:cNvSpPr>
          <p:nvPr>
            <p:ph type="ftr" sz="quarter" idx="11"/>
          </p:nvPr>
        </p:nvSpPr>
        <p:spPr>
          <a:xfrm>
            <a:off x="4380072" y="6407944"/>
            <a:ext cx="36209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tx2">
                    <a:lumMod val="25000"/>
                  </a:schemeClr>
                </a:solidFill>
              </a:rPr>
              <a:pPr/>
              <a:t>33</a:t>
            </a:fld>
            <a:endParaRPr lang="en-US" dirty="0">
              <a:solidFill>
                <a:schemeClr val="tx2">
                  <a:lumMod val="25000"/>
                </a:schemeClr>
              </a:solidFill>
            </a:endParaRPr>
          </a:p>
        </p:txBody>
      </p:sp>
      <p:sp>
        <p:nvSpPr>
          <p:cNvPr id="6" name="Title 5"/>
          <p:cNvSpPr>
            <a:spLocks noGrp="1"/>
          </p:cNvSpPr>
          <p:nvPr>
            <p:ph type="title"/>
          </p:nvPr>
        </p:nvSpPr>
        <p:spPr>
          <a:xfrm>
            <a:off x="228600" y="274638"/>
            <a:ext cx="84582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rgbClr val="FF0000"/>
                </a:solidFill>
                <a:latin typeface="Arial" pitchFamily="34" charset="0"/>
                <a:cs typeface="Arial" pitchFamily="34" charset="0"/>
              </a:rPr>
              <a:t>How </a:t>
            </a:r>
            <a:r>
              <a:rPr lang="en-US" sz="2800" dirty="0" smtClean="0">
                <a:solidFill>
                  <a:srgbClr val="FF0000"/>
                </a:solidFill>
                <a:latin typeface="Arial" pitchFamily="34" charset="0"/>
                <a:cs typeface="Arial" pitchFamily="34" charset="0"/>
              </a:rPr>
              <a:t>take screenshot with Android		</a:t>
            </a:r>
            <a:endParaRPr lang="en-US" sz="2400" dirty="0"/>
          </a:p>
        </p:txBody>
      </p:sp>
      <p:pic>
        <p:nvPicPr>
          <p:cNvPr id="4098" name="Picture 2" descr="C:\Users\ivettedo\Pictures\How To Take Screenshot on Samsung Galaxy Android Series[7][1].jpg"/>
          <p:cNvPicPr>
            <a:picLocks noGrp="1" noChangeAspect="1" noChangeArrowheads="1"/>
          </p:cNvPicPr>
          <p:nvPr>
            <p:ph sz="half" idx="4294967295"/>
          </p:nvPr>
        </p:nvPicPr>
        <p:blipFill>
          <a:blip r:embed="rId2" cstate="print"/>
          <a:srcRect/>
          <a:stretch>
            <a:fillRect/>
          </a:stretch>
        </p:blipFill>
        <p:spPr bwMode="auto">
          <a:xfrm>
            <a:off x="4038600" y="2514601"/>
            <a:ext cx="2362200" cy="3886200"/>
          </a:xfrm>
          <a:prstGeom prst="rect">
            <a:avLst/>
          </a:prstGeom>
          <a:noFill/>
        </p:spPr>
      </p:pic>
      <p:pic>
        <p:nvPicPr>
          <p:cNvPr id="4099" name="Picture 3" descr="C:\Users\ivettedo\Pictures\images[8].jpg"/>
          <p:cNvPicPr>
            <a:picLocks noChangeAspect="1" noChangeArrowheads="1"/>
          </p:cNvPicPr>
          <p:nvPr/>
        </p:nvPicPr>
        <p:blipFill>
          <a:blip r:embed="rId3" cstate="print"/>
          <a:srcRect/>
          <a:stretch>
            <a:fillRect/>
          </a:stretch>
        </p:blipFill>
        <p:spPr bwMode="auto">
          <a:xfrm>
            <a:off x="6019800" y="1143000"/>
            <a:ext cx="2895600" cy="3097644"/>
          </a:xfrm>
          <a:prstGeom prst="rect">
            <a:avLst/>
          </a:prstGeom>
          <a:noFill/>
        </p:spPr>
      </p:pic>
    </p:spTree>
    <p:extLst>
      <p:ext uri="{BB962C8B-B14F-4D97-AF65-F5344CB8AC3E}">
        <p14:creationId xmlns:p14="http://schemas.microsoft.com/office/powerpoint/2010/main" val="4180527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457200" y="2133600"/>
            <a:ext cx="4038600" cy="3471672"/>
          </a:xfrm>
          <a:prstGeom prst="rect">
            <a:avLst/>
          </a:prstGeo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1900" b="1" dirty="0" smtClean="0">
                <a:solidFill>
                  <a:schemeClr val="accent1">
                    <a:lumMod val="50000"/>
                  </a:schemeClr>
                </a:solidFill>
                <a:latin typeface="Arial" pitchFamily="34" charset="0"/>
                <a:cs typeface="Arial" pitchFamily="34" charset="0"/>
              </a:rPr>
              <a:t>Device-Specific Apps</a:t>
            </a:r>
          </a:p>
          <a:p>
            <a:r>
              <a:rPr lang="en-US" sz="1900" dirty="0" smtClean="0">
                <a:solidFill>
                  <a:schemeClr val="accent1">
                    <a:lumMod val="50000"/>
                  </a:schemeClr>
                </a:solidFill>
                <a:latin typeface="Arial" pitchFamily="34" charset="0"/>
                <a:cs typeface="Arial" pitchFamily="34" charset="0"/>
              </a:rPr>
              <a:t>These manufacturer-specific hooks into the OS allow some apps to provide an easy-to-use, on-device way to take screenshots. </a:t>
            </a:r>
          </a:p>
          <a:p>
            <a:r>
              <a:rPr lang="en-US" sz="1900" dirty="0" smtClean="0">
                <a:solidFill>
                  <a:schemeClr val="accent1">
                    <a:lumMod val="50000"/>
                  </a:schemeClr>
                </a:solidFill>
                <a:latin typeface="Arial" pitchFamily="34" charset="0"/>
                <a:cs typeface="Arial" pitchFamily="34" charset="0"/>
              </a:rPr>
              <a:t>For example, Samsung Galaxy S, Galaxy Tab, and Galaxy S II (pre-ICS) users can use </a:t>
            </a:r>
            <a:r>
              <a:rPr lang="en-US" sz="1900" b="1" dirty="0" smtClean="0">
                <a:solidFill>
                  <a:schemeClr val="accent1">
                    <a:lumMod val="50000"/>
                  </a:schemeClr>
                </a:solidFill>
                <a:latin typeface="Arial" pitchFamily="34" charset="0"/>
                <a:cs typeface="Arial" pitchFamily="34" charset="0"/>
              </a:rPr>
              <a:t>Screen Capture Shortcut Free</a:t>
            </a:r>
            <a:r>
              <a:rPr lang="en-US" sz="1900" dirty="0" smtClean="0">
                <a:solidFill>
                  <a:schemeClr val="accent1">
                    <a:lumMod val="50000"/>
                  </a:schemeClr>
                </a:solidFill>
                <a:latin typeface="Arial" pitchFamily="34" charset="0"/>
                <a:cs typeface="Arial" pitchFamily="34" charset="0"/>
              </a:rPr>
              <a:t> to capture screenshots without rooting their phones.</a:t>
            </a:r>
          </a:p>
          <a:p>
            <a:endParaRPr lang="en-US" dirty="0"/>
          </a:p>
        </p:txBody>
      </p:sp>
      <p:sp>
        <p:nvSpPr>
          <p:cNvPr id="4" name="Footer Placeholder 3"/>
          <p:cNvSpPr>
            <a:spLocks noGrp="1"/>
          </p:cNvSpPr>
          <p:nvPr>
            <p:ph type="ftr" sz="quarter" idx="11"/>
          </p:nvPr>
        </p:nvSpPr>
        <p:spPr>
          <a:xfrm>
            <a:off x="4380072" y="6407944"/>
            <a:ext cx="3544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tx2">
                    <a:lumMod val="25000"/>
                  </a:schemeClr>
                </a:solidFill>
              </a:rPr>
              <a:pPr/>
              <a:t>34</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rgbClr val="FF0000"/>
                </a:solidFill>
                <a:latin typeface="Arial" pitchFamily="34" charset="0"/>
                <a:cs typeface="Arial" pitchFamily="34" charset="0"/>
              </a:rPr>
              <a:t>How </a:t>
            </a:r>
            <a:r>
              <a:rPr lang="en-US" sz="2800" dirty="0" smtClean="0">
                <a:solidFill>
                  <a:srgbClr val="FF0000"/>
                </a:solidFill>
                <a:latin typeface="Arial" pitchFamily="34" charset="0"/>
                <a:cs typeface="Arial" pitchFamily="34" charset="0"/>
              </a:rPr>
              <a:t>take screenshot with Android   </a:t>
            </a:r>
            <a:endParaRPr lang="en-US" sz="2400" dirty="0"/>
          </a:p>
        </p:txBody>
      </p:sp>
      <p:pic>
        <p:nvPicPr>
          <p:cNvPr id="5122" name="Picture 2" descr="C:\Users\ivettedo\Pictures\free-screenshot-unrooted-android-app[1].bmp"/>
          <p:cNvPicPr>
            <a:picLocks noGrp="1" noChangeAspect="1" noChangeArrowheads="1"/>
          </p:cNvPicPr>
          <p:nvPr>
            <p:ph sz="half" idx="4294967295"/>
          </p:nvPr>
        </p:nvPicPr>
        <p:blipFill>
          <a:blip r:embed="rId2" cstate="print"/>
          <a:srcRect/>
          <a:stretch>
            <a:fillRect/>
          </a:stretch>
        </p:blipFill>
        <p:spPr bwMode="auto">
          <a:xfrm>
            <a:off x="5302931" y="1481138"/>
            <a:ext cx="2729138" cy="4525962"/>
          </a:xfrm>
          <a:prstGeom prst="rect">
            <a:avLst/>
          </a:prstGeom>
          <a:noFill/>
        </p:spPr>
      </p:pic>
    </p:spTree>
    <p:extLst>
      <p:ext uri="{BB962C8B-B14F-4D97-AF65-F5344CB8AC3E}">
        <p14:creationId xmlns:p14="http://schemas.microsoft.com/office/powerpoint/2010/main" val="3722082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4294967295"/>
          </p:nvPr>
        </p:nvSpPr>
        <p:spPr>
          <a:xfrm>
            <a:off x="457200" y="1295400"/>
            <a:ext cx="4038600" cy="42672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endParaRPr lang="en-US" sz="2100" b="1" dirty="0" smtClean="0">
              <a:latin typeface="Arial" pitchFamily="34" charset="0"/>
              <a:cs typeface="Arial" pitchFamily="34" charset="0"/>
            </a:endParaRPr>
          </a:p>
          <a:p>
            <a:r>
              <a:rPr lang="en-US" sz="2100" b="1" dirty="0" smtClean="0">
                <a:latin typeface="Arial" pitchFamily="34" charset="0"/>
                <a:cs typeface="Arial" pitchFamily="34" charset="0"/>
              </a:rPr>
              <a:t>2</a:t>
            </a:r>
            <a:r>
              <a:rPr lang="en-US" sz="1600" b="1" dirty="0" smtClean="0">
                <a:latin typeface="Arial" pitchFamily="34" charset="0"/>
                <a:cs typeface="Arial" pitchFamily="34" charset="0"/>
              </a:rPr>
              <a:t>. </a:t>
            </a:r>
            <a:r>
              <a:rPr lang="en-US" sz="1600" dirty="0" smtClean="0">
                <a:latin typeface="Arial" pitchFamily="34" charset="0"/>
                <a:cs typeface="Arial" pitchFamily="34" charset="0"/>
              </a:rPr>
              <a:t> </a:t>
            </a:r>
            <a:r>
              <a:rPr lang="en-US" sz="1900" b="1" dirty="0" smtClean="0">
                <a:latin typeface="Arial" pitchFamily="34" charset="0"/>
                <a:cs typeface="Arial" pitchFamily="34" charset="0"/>
              </a:rPr>
              <a:t>Using SDK</a:t>
            </a:r>
          </a:p>
          <a:p>
            <a:r>
              <a:rPr lang="en-US" sz="1900" dirty="0" smtClean="0">
                <a:latin typeface="Arial" pitchFamily="34" charset="0"/>
                <a:cs typeface="Arial" pitchFamily="34" charset="0"/>
              </a:rPr>
              <a:t>Connect your Android device to your PC via USB and quickly capture a screenshot whenever you like. </a:t>
            </a:r>
          </a:p>
          <a:p>
            <a:r>
              <a:rPr lang="en-US" sz="1900" dirty="0" smtClean="0">
                <a:latin typeface="Arial" pitchFamily="34" charset="0"/>
                <a:cs typeface="Arial" pitchFamily="34" charset="0"/>
              </a:rPr>
              <a:t>The first step of course is to make sure your PC is configured to quickly connect to your Android phone. To do this, you just need to set up the following applications </a:t>
            </a:r>
            <a:r>
              <a:rPr lang="en-US" sz="1900" b="1" i="1" dirty="0" smtClean="0">
                <a:latin typeface="Arial" pitchFamily="34" charset="0"/>
                <a:cs typeface="Arial" pitchFamily="34" charset="0"/>
              </a:rPr>
              <a:t>once</a:t>
            </a:r>
            <a:r>
              <a:rPr lang="en-US" sz="1900" b="1" dirty="0" smtClean="0">
                <a:latin typeface="Arial" pitchFamily="34" charset="0"/>
                <a:cs typeface="Arial" pitchFamily="34" charset="0"/>
              </a:rPr>
              <a:t> </a:t>
            </a:r>
            <a:r>
              <a:rPr lang="en-US" sz="1900" dirty="0" smtClean="0">
                <a:latin typeface="Arial" pitchFamily="34" charset="0"/>
                <a:cs typeface="Arial" pitchFamily="34" charset="0"/>
              </a:rPr>
              <a:t>on your computer.</a:t>
            </a:r>
          </a:p>
          <a:p>
            <a:r>
              <a:rPr lang="en-US" sz="1900" b="1" dirty="0" smtClean="0">
                <a:latin typeface="Arial" pitchFamily="34" charset="0"/>
                <a:cs typeface="Arial" pitchFamily="34" charset="0"/>
              </a:rPr>
              <a:t>Install:</a:t>
            </a:r>
          </a:p>
          <a:p>
            <a:r>
              <a:rPr lang="en-US" sz="1900" b="1" dirty="0" smtClean="0">
                <a:latin typeface="Arial" pitchFamily="34" charset="0"/>
                <a:cs typeface="Arial" pitchFamily="34" charset="0"/>
              </a:rPr>
              <a:t>1.  </a:t>
            </a:r>
            <a:r>
              <a:rPr lang="en-US" sz="1900" dirty="0" smtClean="0">
                <a:latin typeface="Arial" pitchFamily="34" charset="0"/>
                <a:cs typeface="Arial" pitchFamily="34" charset="0"/>
              </a:rPr>
              <a:t>USB driver for your phone onto your PC (provided by the carrier)</a:t>
            </a:r>
          </a:p>
          <a:p>
            <a:r>
              <a:rPr lang="en-US" sz="1900" b="1" dirty="0" smtClean="0">
                <a:latin typeface="Arial" pitchFamily="34" charset="0"/>
                <a:cs typeface="Arial" pitchFamily="34" charset="0"/>
              </a:rPr>
              <a:t>2. </a:t>
            </a:r>
            <a:r>
              <a:rPr lang="en-US" sz="1900" dirty="0" smtClean="0">
                <a:latin typeface="Arial" pitchFamily="34" charset="0"/>
                <a:cs typeface="Arial" pitchFamily="34" charset="0"/>
              </a:rPr>
              <a:t>The Java SE developers kit.</a:t>
            </a:r>
          </a:p>
          <a:p>
            <a:r>
              <a:rPr lang="en-US" sz="1900" b="1" dirty="0" smtClean="0">
                <a:latin typeface="Arial" pitchFamily="34" charset="0"/>
                <a:cs typeface="Arial" pitchFamily="34" charset="0"/>
              </a:rPr>
              <a:t>3</a:t>
            </a:r>
            <a:r>
              <a:rPr lang="en-US" sz="1900" dirty="0" smtClean="0">
                <a:latin typeface="Arial" pitchFamily="34" charset="0"/>
                <a:cs typeface="Arial" pitchFamily="34" charset="0"/>
              </a:rPr>
              <a:t>. The Android SDK developers kit.</a:t>
            </a:r>
          </a:p>
          <a:p>
            <a:r>
              <a:rPr lang="en-US" sz="1900" dirty="0" smtClean="0">
                <a:latin typeface="Arial" pitchFamily="34" charset="0"/>
                <a:cs typeface="Arial" pitchFamily="34" charset="0"/>
              </a:rPr>
              <a:t>Download and install those three applications, and you’re already halfway to taking screenshots with your Android quickly and easily.</a:t>
            </a:r>
          </a:p>
          <a:p>
            <a:pPr>
              <a:buNone/>
            </a:pPr>
            <a:r>
              <a:rPr lang="en-US" sz="1600" b="1" dirty="0" smtClean="0">
                <a:latin typeface="Arial" pitchFamily="34" charset="0"/>
                <a:cs typeface="Arial" pitchFamily="34" charset="0"/>
              </a:rPr>
              <a:t> </a:t>
            </a:r>
            <a:endParaRPr lang="en-US" sz="1600" dirty="0" smtClean="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37733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35</a:t>
            </a:fld>
            <a:endParaRPr lang="en-US" dirty="0">
              <a:solidFill>
                <a:schemeClr val="tx2">
                  <a:lumMod val="25000"/>
                </a:schemeClr>
              </a:solidFill>
            </a:endParaRPr>
          </a:p>
        </p:txBody>
      </p:sp>
      <p:sp>
        <p:nvSpPr>
          <p:cNvPr id="6" name="Title 5"/>
          <p:cNvSpPr>
            <a:spLocks noGrp="1"/>
          </p:cNvSpPr>
          <p:nvPr>
            <p:ph type="title"/>
          </p:nvPr>
        </p:nvSpPr>
        <p:spPr>
          <a:xfrm>
            <a:off x="457200" y="152400"/>
            <a:ext cx="82296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3100" dirty="0" smtClean="0">
                <a:solidFill>
                  <a:srgbClr val="FF0000"/>
                </a:solidFill>
                <a:latin typeface="Arial" pitchFamily="34" charset="0"/>
                <a:cs typeface="Arial" pitchFamily="34" charset="0"/>
              </a:rPr>
              <a:t> </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pic>
        <p:nvPicPr>
          <p:cNvPr id="1026" name="Picture 2" descr="C:\Users\IVA\Pictures\MOBILE TESTING\d5601df3android_usb[1].jpg"/>
          <p:cNvPicPr>
            <a:picLocks noGrp="1" noChangeAspect="1" noChangeArrowheads="1"/>
          </p:cNvPicPr>
          <p:nvPr>
            <p:ph sz="half" idx="4294967295"/>
          </p:nvPr>
        </p:nvPicPr>
        <p:blipFill>
          <a:blip r:embed="rId2" cstate="print"/>
          <a:srcRect/>
          <a:stretch>
            <a:fillRect/>
          </a:stretch>
        </p:blipFill>
        <p:spPr bwMode="auto">
          <a:xfrm>
            <a:off x="4876800" y="1219200"/>
            <a:ext cx="1841043" cy="1467420"/>
          </a:xfrm>
          <a:prstGeom prst="rect">
            <a:avLst/>
          </a:prstGeom>
          <a:noFill/>
        </p:spPr>
      </p:pic>
      <p:pic>
        <p:nvPicPr>
          <p:cNvPr id="1027" name="Picture 3" descr="C:\Users\IVA\Pictures\MOBILE TESTING\Descargar-Java-SE-Development-Kit[1].jpg"/>
          <p:cNvPicPr>
            <a:picLocks noChangeAspect="1" noChangeArrowheads="1"/>
          </p:cNvPicPr>
          <p:nvPr/>
        </p:nvPicPr>
        <p:blipFill>
          <a:blip r:embed="rId3" cstate="print"/>
          <a:srcRect/>
          <a:stretch>
            <a:fillRect/>
          </a:stretch>
        </p:blipFill>
        <p:spPr bwMode="auto">
          <a:xfrm>
            <a:off x="6781800" y="2895600"/>
            <a:ext cx="1757363" cy="1763125"/>
          </a:xfrm>
          <a:prstGeom prst="rect">
            <a:avLst/>
          </a:prstGeom>
          <a:noFill/>
        </p:spPr>
      </p:pic>
      <p:pic>
        <p:nvPicPr>
          <p:cNvPr id="1028" name="Picture 4" descr="C:\Users\IVA\Pictures\MOBILE TESTING\images[9].jpg"/>
          <p:cNvPicPr>
            <a:picLocks noChangeAspect="1" noChangeArrowheads="1"/>
          </p:cNvPicPr>
          <p:nvPr/>
        </p:nvPicPr>
        <p:blipFill>
          <a:blip r:embed="rId4" cstate="print"/>
          <a:srcRect/>
          <a:stretch>
            <a:fillRect/>
          </a:stretch>
        </p:blipFill>
        <p:spPr bwMode="auto">
          <a:xfrm>
            <a:off x="4800600" y="4876800"/>
            <a:ext cx="2111662" cy="1405215"/>
          </a:xfrm>
          <a:prstGeom prst="rect">
            <a:avLst/>
          </a:prstGeom>
          <a:noFill/>
        </p:spPr>
      </p:pic>
    </p:spTree>
    <p:extLst>
      <p:ext uri="{BB962C8B-B14F-4D97-AF65-F5344CB8AC3E}">
        <p14:creationId xmlns:p14="http://schemas.microsoft.com/office/powerpoint/2010/main" val="35787056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648200" y="1371600"/>
            <a:ext cx="4038600" cy="48006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r>
              <a:rPr lang="en-US" sz="2600" dirty="0" smtClean="0">
                <a:latin typeface="Arial" pitchFamily="34" charset="0"/>
                <a:cs typeface="Arial" pitchFamily="34" charset="0"/>
              </a:rPr>
              <a:t>Download the Android SDK for your Windows platform. Make sure you have Java Run Time Environment..</a:t>
            </a:r>
          </a:p>
          <a:p>
            <a:r>
              <a:rPr lang="en-US" sz="2600" dirty="0" smtClean="0">
                <a:latin typeface="Arial" pitchFamily="34" charset="0"/>
                <a:cs typeface="Arial" pitchFamily="34" charset="0"/>
              </a:rPr>
              <a:t>After you have the SDK install on the PC, you’ll see a new entry to your start menu (see Image).</a:t>
            </a:r>
          </a:p>
          <a:p>
            <a:pPr>
              <a:buNone/>
            </a:pPr>
            <a:endParaRPr lang="en-US" sz="2600" dirty="0" smtClean="0">
              <a:latin typeface="Arial" pitchFamily="34" charset="0"/>
              <a:cs typeface="Arial" pitchFamily="34" charset="0"/>
            </a:endParaRPr>
          </a:p>
          <a:p>
            <a:r>
              <a:rPr lang="en-US" sz="2600" dirty="0" smtClean="0">
                <a:solidFill>
                  <a:srgbClr val="002060"/>
                </a:solidFill>
                <a:latin typeface="Arial" pitchFamily="34" charset="0"/>
                <a:cs typeface="Arial" pitchFamily="34" charset="0"/>
              </a:rPr>
              <a:t>Android SDK developer kit – Settings</a:t>
            </a:r>
          </a:p>
          <a:p>
            <a:r>
              <a:rPr lang="en-US" sz="2600" dirty="0" smtClean="0">
                <a:solidFill>
                  <a:srgbClr val="002060"/>
                </a:solidFill>
                <a:latin typeface="Arial" pitchFamily="34" charset="0"/>
                <a:cs typeface="Arial" pitchFamily="34" charset="0"/>
              </a:rPr>
              <a:t>All you have to do is make sure that the “</a:t>
            </a:r>
            <a:r>
              <a:rPr lang="en-US" sz="2600" i="1" dirty="0" smtClean="0">
                <a:solidFill>
                  <a:srgbClr val="002060"/>
                </a:solidFill>
                <a:latin typeface="Arial" pitchFamily="34" charset="0"/>
                <a:cs typeface="Arial" pitchFamily="34" charset="0"/>
              </a:rPr>
              <a:t>Force https://…</a:t>
            </a:r>
            <a:r>
              <a:rPr lang="en-US" sz="2600" dirty="0" smtClean="0">
                <a:solidFill>
                  <a:srgbClr val="002060"/>
                </a:solidFill>
                <a:latin typeface="Arial" pitchFamily="34" charset="0"/>
                <a:cs typeface="Arial" pitchFamily="34" charset="0"/>
              </a:rPr>
              <a:t>” is selected under the “Misc” section. </a:t>
            </a:r>
          </a:p>
          <a:p>
            <a:r>
              <a:rPr lang="en-US" sz="2600" dirty="0" smtClean="0">
                <a:solidFill>
                  <a:srgbClr val="002060"/>
                </a:solidFill>
                <a:latin typeface="Arial" pitchFamily="34" charset="0"/>
                <a:cs typeface="Arial" pitchFamily="34" charset="0"/>
              </a:rPr>
              <a:t>Click “</a:t>
            </a:r>
            <a:r>
              <a:rPr lang="en-US" sz="2600" i="1" dirty="0" smtClean="0">
                <a:solidFill>
                  <a:srgbClr val="002060"/>
                </a:solidFill>
                <a:latin typeface="Arial" pitchFamily="34" charset="0"/>
                <a:cs typeface="Arial" pitchFamily="34" charset="0"/>
              </a:rPr>
              <a:t>Save &amp; Apply</a:t>
            </a:r>
            <a:r>
              <a:rPr lang="en-US" sz="2600" dirty="0" smtClean="0">
                <a:solidFill>
                  <a:srgbClr val="002060"/>
                </a:solidFill>
                <a:latin typeface="Arial" pitchFamily="34" charset="0"/>
                <a:cs typeface="Arial" pitchFamily="34" charset="0"/>
              </a:rPr>
              <a:t>” and then go back to the Installed Packages screen. Click on the “</a:t>
            </a:r>
            <a:r>
              <a:rPr lang="en-US" sz="2600" i="1" dirty="0" smtClean="0">
                <a:solidFill>
                  <a:srgbClr val="002060"/>
                </a:solidFill>
                <a:latin typeface="Arial" pitchFamily="34" charset="0"/>
                <a:cs typeface="Arial" pitchFamily="34" charset="0"/>
              </a:rPr>
              <a:t>Update All</a:t>
            </a:r>
            <a:r>
              <a:rPr lang="en-US" sz="2600" dirty="0" smtClean="0">
                <a:solidFill>
                  <a:srgbClr val="002060"/>
                </a:solidFill>
                <a:latin typeface="Arial" pitchFamily="34" charset="0"/>
                <a:cs typeface="Arial" pitchFamily="34" charset="0"/>
              </a:rPr>
              <a:t>” button.</a:t>
            </a:r>
          </a:p>
          <a:p>
            <a:r>
              <a:rPr lang="en-US" sz="2600" dirty="0" smtClean="0">
                <a:solidFill>
                  <a:srgbClr val="002060"/>
                </a:solidFill>
                <a:latin typeface="Arial" pitchFamily="34" charset="0"/>
                <a:cs typeface="Arial" pitchFamily="34" charset="0"/>
              </a:rPr>
              <a:t>Then just click on “</a:t>
            </a:r>
            <a:r>
              <a:rPr lang="en-US" sz="2600" i="1" dirty="0" smtClean="0">
                <a:solidFill>
                  <a:srgbClr val="002060"/>
                </a:solidFill>
                <a:latin typeface="Arial" pitchFamily="34" charset="0"/>
                <a:cs typeface="Arial" pitchFamily="34" charset="0"/>
              </a:rPr>
              <a:t>Install Accepted</a:t>
            </a:r>
            <a:r>
              <a:rPr lang="en-US" sz="2600" dirty="0" smtClean="0">
                <a:solidFill>
                  <a:srgbClr val="002060"/>
                </a:solidFill>
                <a:latin typeface="Arial" pitchFamily="34" charset="0"/>
                <a:cs typeface="Arial" pitchFamily="34" charset="0"/>
              </a:rPr>
              <a:t>,” and wait a while for the app to install all of the packages. It’s a good idea to just install all of them for compatibility. When this is done, go to the “</a:t>
            </a:r>
            <a:r>
              <a:rPr lang="en-US" sz="2600" i="1" dirty="0" smtClean="0">
                <a:solidFill>
                  <a:srgbClr val="002060"/>
                </a:solidFill>
                <a:latin typeface="Arial" pitchFamily="34" charset="0"/>
                <a:cs typeface="Arial" pitchFamily="34" charset="0"/>
              </a:rPr>
              <a:t>Available Packages</a:t>
            </a:r>
            <a:r>
              <a:rPr lang="en-US" sz="2600" dirty="0" smtClean="0">
                <a:solidFill>
                  <a:srgbClr val="002060"/>
                </a:solidFill>
                <a:latin typeface="Arial" pitchFamily="34" charset="0"/>
                <a:cs typeface="Arial" pitchFamily="34" charset="0"/>
              </a:rPr>
              <a:t>” screen and click on “</a:t>
            </a:r>
            <a:r>
              <a:rPr lang="en-US" sz="2600" i="1" dirty="0" smtClean="0">
                <a:solidFill>
                  <a:srgbClr val="002060"/>
                </a:solidFill>
                <a:latin typeface="Arial" pitchFamily="34" charset="0"/>
                <a:cs typeface="Arial" pitchFamily="34" charset="0"/>
              </a:rPr>
              <a:t>Refresh</a:t>
            </a:r>
            <a:r>
              <a:rPr lang="en-US" sz="2600" dirty="0" smtClean="0">
                <a:solidFill>
                  <a:srgbClr val="002060"/>
                </a:solidFill>
                <a:latin typeface="Arial" pitchFamily="34" charset="0"/>
                <a:cs typeface="Arial" pitchFamily="34" charset="0"/>
              </a:rPr>
              <a:t>.”</a:t>
            </a:r>
          </a:p>
          <a:p>
            <a:endParaRPr lang="en-US" dirty="0"/>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25000"/>
                  </a:schemeClr>
                </a:solidFill>
              </a:rPr>
              <a:pPr/>
              <a:t>36</a:t>
            </a:fld>
            <a:endParaRPr lang="en-US" dirty="0">
              <a:solidFill>
                <a:schemeClr val="tx2">
                  <a:lumMod val="25000"/>
                </a:schemeClr>
              </a:solidFill>
            </a:endParaRPr>
          </a:p>
        </p:txBody>
      </p:sp>
      <p:sp>
        <p:nvSpPr>
          <p:cNvPr id="6" name="Title 5"/>
          <p:cNvSpPr>
            <a:spLocks noGrp="1"/>
          </p:cNvSpPr>
          <p:nvPr>
            <p:ph type="title"/>
          </p:nvPr>
        </p:nvSpPr>
        <p:spPr>
          <a:xfrm>
            <a:off x="152400" y="274638"/>
            <a:ext cx="85344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rgbClr val="FF0000"/>
                </a:solidFill>
                <a:latin typeface="Arial" pitchFamily="34" charset="0"/>
                <a:cs typeface="Arial" pitchFamily="34" charset="0"/>
              </a:rPr>
              <a:t> </a:t>
            </a:r>
            <a:r>
              <a:rPr lang="en-US" sz="2800" dirty="0" smtClean="0">
                <a:solidFill>
                  <a:srgbClr val="FF0000"/>
                </a:solidFill>
                <a:latin typeface="Arial" pitchFamily="34" charset="0"/>
                <a:cs typeface="Arial" pitchFamily="34" charset="0"/>
              </a:rPr>
              <a:t>How take screenshot with Android?	</a:t>
            </a:r>
            <a:r>
              <a:rPr lang="en-US" sz="2400" dirty="0" smtClean="0">
                <a:solidFill>
                  <a:srgbClr val="FF0000"/>
                </a:solidFill>
                <a:latin typeface="Arial" pitchFamily="34" charset="0"/>
                <a:cs typeface="Arial" pitchFamily="34" charset="0"/>
              </a:rPr>
              <a:t>      </a:t>
            </a:r>
            <a:endParaRPr lang="en-US" sz="2400" dirty="0"/>
          </a:p>
        </p:txBody>
      </p:sp>
      <p:pic>
        <p:nvPicPr>
          <p:cNvPr id="229378" name="Picture 2" descr="C:\Users\IVA\Pictures\MOBILE TESTING\Android-SDK[1].png"/>
          <p:cNvPicPr>
            <a:picLocks noGrp="1" noChangeAspect="1" noChangeArrowheads="1"/>
          </p:cNvPicPr>
          <p:nvPr>
            <p:ph sz="half" idx="4294967295"/>
          </p:nvPr>
        </p:nvPicPr>
        <p:blipFill>
          <a:blip r:embed="rId2" cstate="print"/>
          <a:srcRect/>
          <a:stretch>
            <a:fillRect/>
          </a:stretch>
        </p:blipFill>
        <p:spPr bwMode="auto">
          <a:xfrm>
            <a:off x="457200" y="1295400"/>
            <a:ext cx="3522923" cy="5026940"/>
          </a:xfrm>
          <a:prstGeom prst="rect">
            <a:avLst/>
          </a:prstGeom>
          <a:noFill/>
        </p:spPr>
      </p:pic>
    </p:spTree>
    <p:extLst>
      <p:ext uri="{BB962C8B-B14F-4D97-AF65-F5344CB8AC3E}">
        <p14:creationId xmlns:p14="http://schemas.microsoft.com/office/powerpoint/2010/main" val="19361897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81000" y="2209800"/>
            <a:ext cx="3200400" cy="3505200"/>
          </a:xfrm>
        </p:spPr>
        <p:style>
          <a:lnRef idx="1">
            <a:schemeClr val="accent1"/>
          </a:lnRef>
          <a:fillRef idx="2">
            <a:schemeClr val="accent1"/>
          </a:fillRef>
          <a:effectRef idx="1">
            <a:schemeClr val="accent1"/>
          </a:effectRef>
          <a:fontRef idx="minor">
            <a:schemeClr val="dk1"/>
          </a:fontRef>
        </p:style>
        <p:txBody>
          <a:bodyPr>
            <a:normAutofit/>
          </a:bodyPr>
          <a:lstStyle/>
          <a:p>
            <a:r>
              <a:rPr lang="en-US" sz="1800" dirty="0" smtClean="0">
                <a:latin typeface="Arial" pitchFamily="34" charset="0"/>
                <a:cs typeface="Arial" pitchFamily="34" charset="0"/>
              </a:rPr>
              <a:t>The first thing you’ll want to do when you’re ready to start taking screenshots is to enable USB debugging on your phone. You can do this by going to </a:t>
            </a:r>
            <a:r>
              <a:rPr lang="en-US" sz="1800" b="1" i="1" dirty="0" smtClean="0">
                <a:latin typeface="Arial" pitchFamily="34" charset="0"/>
                <a:cs typeface="Arial" pitchFamily="34" charset="0"/>
              </a:rPr>
              <a:t>Settings -&gt;Applications-&gt;Development</a:t>
            </a:r>
            <a:r>
              <a:rPr lang="en-US" sz="1800" b="1" dirty="0" smtClean="0">
                <a:latin typeface="Arial" pitchFamily="34" charset="0"/>
                <a:cs typeface="Arial" pitchFamily="34" charset="0"/>
              </a:rPr>
              <a:t> </a:t>
            </a:r>
            <a:r>
              <a:rPr lang="en-US" sz="1800" dirty="0" smtClean="0">
                <a:latin typeface="Arial" pitchFamily="34" charset="0"/>
                <a:cs typeface="Arial" pitchFamily="34" charset="0"/>
              </a:rPr>
              <a:t>and click to enable </a:t>
            </a:r>
            <a:r>
              <a:rPr lang="en-US" sz="1800" b="1" dirty="0" smtClean="0">
                <a:latin typeface="Arial" pitchFamily="34" charset="0"/>
                <a:cs typeface="Arial" pitchFamily="34" charset="0"/>
              </a:rPr>
              <a:t>“</a:t>
            </a:r>
            <a:r>
              <a:rPr lang="en-US" sz="1800" b="1" i="1" dirty="0" smtClean="0">
                <a:latin typeface="Arial" pitchFamily="34" charset="0"/>
                <a:cs typeface="Arial" pitchFamily="34" charset="0"/>
              </a:rPr>
              <a:t>USB Debugging</a:t>
            </a:r>
            <a:r>
              <a:rPr lang="en-US" sz="1800" b="1" dirty="0" smtClean="0">
                <a:latin typeface="Arial" pitchFamily="34" charset="0"/>
                <a:cs typeface="Arial" pitchFamily="34" charset="0"/>
              </a:rPr>
              <a:t>.”</a:t>
            </a:r>
          </a:p>
          <a:p>
            <a:endParaRPr lang="en-US" dirty="0"/>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bg2">
                    <a:lumMod val="25000"/>
                  </a:schemeClr>
                </a:solidFill>
              </a:rPr>
              <a:pPr/>
              <a:t>37</a:t>
            </a:fld>
            <a:endParaRPr lang="en-US" dirty="0">
              <a:solidFill>
                <a:schemeClr val="bg2">
                  <a:lumMod val="25000"/>
                </a:schemeClr>
              </a:solidFill>
            </a:endParaRPr>
          </a:p>
        </p:txBody>
      </p:sp>
      <p:sp>
        <p:nvSpPr>
          <p:cNvPr id="7" name="Title 6"/>
          <p:cNvSpPr>
            <a:spLocks noGrp="1"/>
          </p:cNvSpPr>
          <p:nvPr>
            <p:ph type="title"/>
          </p:nvPr>
        </p:nvSpPr>
        <p:spPr>
          <a:xfrm>
            <a:off x="228600" y="274638"/>
            <a:ext cx="84582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rgbClr val="FF0000"/>
                </a:solidFill>
                <a:latin typeface="Arial" pitchFamily="34" charset="0"/>
                <a:cs typeface="Arial" pitchFamily="34" charset="0"/>
              </a:rPr>
              <a:t> </a:t>
            </a:r>
            <a:r>
              <a:rPr lang="en-US" sz="2800" dirty="0" smtClean="0">
                <a:solidFill>
                  <a:srgbClr val="FF0000"/>
                </a:solidFill>
                <a:latin typeface="Arial" pitchFamily="34" charset="0"/>
                <a:cs typeface="Arial" pitchFamily="34" charset="0"/>
              </a:rPr>
              <a:t>How take screenshot with Android?           </a:t>
            </a:r>
            <a:r>
              <a:rPr lang="en-US" sz="2800" dirty="0" smtClean="0">
                <a:latin typeface="Arial" pitchFamily="34" charset="0"/>
                <a:cs typeface="Arial" pitchFamily="34" charset="0"/>
              </a:rPr>
              <a:t>   </a:t>
            </a:r>
            <a:r>
              <a:rPr lang="en-US" sz="3200" dirty="0" smtClean="0">
                <a:latin typeface="Arial" pitchFamily="34" charset="0"/>
                <a:cs typeface="Arial" pitchFamily="34" charset="0"/>
              </a:rPr>
              <a:t>	</a:t>
            </a:r>
            <a:endParaRPr lang="en-US" sz="2400" dirty="0">
              <a:solidFill>
                <a:srgbClr val="FF0000"/>
              </a:solidFill>
              <a:latin typeface="Arial" pitchFamily="34" charset="0"/>
              <a:cs typeface="Arial" pitchFamily="34" charset="0"/>
            </a:endParaRPr>
          </a:p>
        </p:txBody>
      </p:sp>
      <p:pic>
        <p:nvPicPr>
          <p:cNvPr id="2050" name="Picture 2" descr="C:\Users\ivettedo\Pictures\droid5b[1].jpg"/>
          <p:cNvPicPr>
            <a:picLocks noChangeAspect="1" noChangeArrowheads="1"/>
          </p:cNvPicPr>
          <p:nvPr/>
        </p:nvPicPr>
        <p:blipFill>
          <a:blip r:embed="rId2" cstate="print"/>
          <a:srcRect/>
          <a:stretch>
            <a:fillRect/>
          </a:stretch>
        </p:blipFill>
        <p:spPr bwMode="auto">
          <a:xfrm>
            <a:off x="6477000" y="2057400"/>
            <a:ext cx="2400300" cy="3733800"/>
          </a:xfrm>
          <a:prstGeom prst="rect">
            <a:avLst/>
          </a:prstGeom>
          <a:noFill/>
        </p:spPr>
      </p:pic>
      <p:pic>
        <p:nvPicPr>
          <p:cNvPr id="128002" name="Picture 2" descr="http://innolea.com/wp-content/uploads/2012/07/Android-Development-Mode.png"/>
          <p:cNvPicPr>
            <a:picLocks noChangeAspect="1" noChangeArrowheads="1"/>
          </p:cNvPicPr>
          <p:nvPr/>
        </p:nvPicPr>
        <p:blipFill>
          <a:blip r:embed="rId3" cstate="print"/>
          <a:srcRect/>
          <a:stretch>
            <a:fillRect/>
          </a:stretch>
        </p:blipFill>
        <p:spPr bwMode="auto">
          <a:xfrm>
            <a:off x="3962400" y="2057400"/>
            <a:ext cx="2286000" cy="3733800"/>
          </a:xfrm>
          <a:prstGeom prst="rect">
            <a:avLst/>
          </a:prstGeom>
          <a:noFill/>
        </p:spPr>
      </p:pic>
    </p:spTree>
    <p:extLst>
      <p:ext uri="{BB962C8B-B14F-4D97-AF65-F5344CB8AC3E}">
        <p14:creationId xmlns:p14="http://schemas.microsoft.com/office/powerpoint/2010/main" val="1699958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078128" cy="365125"/>
          </a:xfrm>
        </p:spPr>
        <p:txBody>
          <a:bodyPr/>
          <a:lstStyle/>
          <a:p>
            <a:r>
              <a:rPr lang="en-US" smtClean="0">
                <a:solidFill>
                  <a:srgbClr val="002060"/>
                </a:solidFill>
              </a:rPr>
              <a:t>Copyright Portnov Computer School   2013</a:t>
            </a:r>
            <a:endParaRPr lang="en-US" dirty="0">
              <a:solidFill>
                <a:srgbClr val="00206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02060"/>
                </a:solidFill>
              </a:rPr>
              <a:pPr/>
              <a:t>38</a:t>
            </a:fld>
            <a:endParaRPr lang="en-US" dirty="0">
              <a:solidFill>
                <a:srgbClr val="002060"/>
              </a:solidFill>
            </a:endParaRPr>
          </a:p>
        </p:txBody>
      </p:sp>
      <p:sp>
        <p:nvSpPr>
          <p:cNvPr id="6" name="Title 5"/>
          <p:cNvSpPr>
            <a:spLocks noGrp="1"/>
          </p:cNvSpPr>
          <p:nvPr>
            <p:ph type="title"/>
          </p:nvPr>
        </p:nvSpPr>
        <p:spPr>
          <a:xfrm>
            <a:off x="228600" y="274638"/>
            <a:ext cx="8458200" cy="563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solidFill>
                  <a:srgbClr val="FF0000"/>
                </a:solidFill>
                <a:latin typeface="Arial" pitchFamily="34" charset="0"/>
                <a:cs typeface="Arial" pitchFamily="34" charset="0"/>
              </a:rPr>
              <a:t> </a:t>
            </a:r>
            <a:r>
              <a:rPr lang="en-US" sz="3200" dirty="0" smtClean="0">
                <a:solidFill>
                  <a:srgbClr val="FF0000"/>
                </a:solidFill>
                <a:latin typeface="Arial" pitchFamily="34" charset="0"/>
                <a:cs typeface="Arial" pitchFamily="34" charset="0"/>
              </a:rPr>
              <a:t>How take screenshot with Android?	    </a:t>
            </a:r>
            <a:endParaRPr lang="en-US" sz="2700" dirty="0"/>
          </a:p>
        </p:txBody>
      </p:sp>
      <p:sp>
        <p:nvSpPr>
          <p:cNvPr id="7" name="Content Placeholder 7"/>
          <p:cNvSpPr>
            <a:spLocks noGrp="1"/>
          </p:cNvSpPr>
          <p:nvPr>
            <p:ph sz="half" idx="4294967295"/>
          </p:nvPr>
        </p:nvSpPr>
        <p:spPr>
          <a:xfrm>
            <a:off x="4876800" y="4191000"/>
            <a:ext cx="4038600" cy="2209800"/>
          </a:xfrm>
          <a:prstGeom prst="rect">
            <a:avLst/>
          </a:prstGeom>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lang="en-US" sz="1900" dirty="0" smtClean="0">
              <a:solidFill>
                <a:srgbClr val="002060"/>
              </a:solidFill>
              <a:latin typeface="Arial" pitchFamily="34" charset="0"/>
              <a:cs typeface="Arial" pitchFamily="34" charset="0"/>
            </a:endParaRPr>
          </a:p>
          <a:p>
            <a:r>
              <a:rPr lang="en-US" sz="1600" b="1" dirty="0" smtClean="0">
                <a:latin typeface="Arial" pitchFamily="34" charset="0"/>
                <a:cs typeface="Arial" pitchFamily="34" charset="0"/>
              </a:rPr>
              <a:t>Run DDMS Batch File</a:t>
            </a:r>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Open SDK\tools folder and double-click on the </a:t>
            </a:r>
            <a:r>
              <a:rPr lang="en-US" sz="1600" dirty="0" err="1" smtClean="0">
                <a:latin typeface="Arial" pitchFamily="34" charset="0"/>
                <a:cs typeface="Arial" pitchFamily="34" charset="0"/>
              </a:rPr>
              <a:t>ddms</a:t>
            </a:r>
            <a:r>
              <a:rPr lang="en-US" sz="1600" dirty="0" smtClean="0">
                <a:latin typeface="Arial" pitchFamily="34" charset="0"/>
                <a:cs typeface="Arial" pitchFamily="34" charset="0"/>
              </a:rPr>
              <a:t> batch file.</a:t>
            </a:r>
            <a:endParaRPr lang="en-US" sz="1600" dirty="0" smtClean="0">
              <a:solidFill>
                <a:srgbClr val="002060"/>
              </a:solidFill>
              <a:latin typeface="Arial" pitchFamily="34" charset="0"/>
              <a:cs typeface="Arial" pitchFamily="34" charset="0"/>
            </a:endParaRPr>
          </a:p>
          <a:p>
            <a:r>
              <a:rPr lang="en-US" sz="1600" dirty="0" smtClean="0">
                <a:solidFill>
                  <a:srgbClr val="002060"/>
                </a:solidFill>
                <a:latin typeface="Arial" pitchFamily="34" charset="0"/>
                <a:cs typeface="Arial" pitchFamily="34" charset="0"/>
              </a:rPr>
              <a:t>Create a shortcut to </a:t>
            </a:r>
            <a:r>
              <a:rPr lang="en-US" sz="1600" b="1" dirty="0" smtClean="0">
                <a:solidFill>
                  <a:srgbClr val="002060"/>
                </a:solidFill>
                <a:latin typeface="Arial" pitchFamily="34" charset="0"/>
                <a:cs typeface="Arial" pitchFamily="34" charset="0"/>
              </a:rPr>
              <a:t>DDMS.BAT</a:t>
            </a:r>
            <a:r>
              <a:rPr lang="en-US" sz="1600" dirty="0" smtClean="0">
                <a:solidFill>
                  <a:srgbClr val="002060"/>
                </a:solidFill>
                <a:latin typeface="Arial" pitchFamily="34" charset="0"/>
                <a:cs typeface="Arial" pitchFamily="34" charset="0"/>
              </a:rPr>
              <a:t>, so that you can place on your desktop whenever you want to take a screenshot.</a:t>
            </a:r>
            <a:endParaRPr lang="en-US" sz="1600" dirty="0">
              <a:solidFill>
                <a:srgbClr val="002060"/>
              </a:solidFill>
              <a:latin typeface="Arial" pitchFamily="34" charset="0"/>
              <a:cs typeface="Arial" pitchFamily="34" charset="0"/>
            </a:endParaRPr>
          </a:p>
        </p:txBody>
      </p:sp>
      <p:pic>
        <p:nvPicPr>
          <p:cNvPr id="2050" name="Picture 2" descr="C:\Users\IVA\Pictures\MOBILE TESTING\Android-ddms-batch-file_thumb[1].png"/>
          <p:cNvPicPr>
            <a:picLocks noGrp="1" noChangeAspect="1" noChangeArrowheads="1"/>
          </p:cNvPicPr>
          <p:nvPr>
            <p:ph sz="half" idx="4294967295"/>
          </p:nvPr>
        </p:nvPicPr>
        <p:blipFill>
          <a:blip r:embed="rId2" cstate="print"/>
          <a:srcRect/>
          <a:stretch>
            <a:fillRect/>
          </a:stretch>
        </p:blipFill>
        <p:spPr bwMode="auto">
          <a:xfrm>
            <a:off x="4419600" y="1066800"/>
            <a:ext cx="4531773" cy="3179794"/>
          </a:xfrm>
          <a:prstGeom prst="rect">
            <a:avLst/>
          </a:prstGeom>
          <a:noFill/>
        </p:spPr>
      </p:pic>
      <p:pic>
        <p:nvPicPr>
          <p:cNvPr id="2051" name="Picture 3" descr="C:\Users\IVA\Pictures\MOBILE TESTING\Android-SDK-directory[1].png"/>
          <p:cNvPicPr>
            <a:picLocks noChangeAspect="1" noChangeArrowheads="1"/>
          </p:cNvPicPr>
          <p:nvPr/>
        </p:nvPicPr>
        <p:blipFill>
          <a:blip r:embed="rId3" cstate="print"/>
          <a:srcRect/>
          <a:stretch>
            <a:fillRect/>
          </a:stretch>
        </p:blipFill>
        <p:spPr bwMode="auto">
          <a:xfrm>
            <a:off x="228600" y="1066800"/>
            <a:ext cx="4038635" cy="3328988"/>
          </a:xfrm>
          <a:prstGeom prst="rect">
            <a:avLst/>
          </a:prstGeom>
          <a:noFill/>
        </p:spPr>
      </p:pic>
      <p:sp>
        <p:nvSpPr>
          <p:cNvPr id="12" name="Rectangle 11"/>
          <p:cNvSpPr/>
          <p:nvPr/>
        </p:nvSpPr>
        <p:spPr>
          <a:xfrm>
            <a:off x="152400" y="4572000"/>
            <a:ext cx="4572000"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600" dirty="0" smtClean="0">
                <a:solidFill>
                  <a:schemeClr val="tx2">
                    <a:lumMod val="50000"/>
                  </a:schemeClr>
                </a:solidFill>
                <a:latin typeface="Arial" pitchFamily="34" charset="0"/>
                <a:cs typeface="Arial" pitchFamily="34" charset="0"/>
              </a:rPr>
              <a:t>Plug your mobile phone into the USB port. Your computer will identify  device and connect. This is one time only procedure!</a:t>
            </a:r>
          </a:p>
          <a:p>
            <a:r>
              <a:rPr lang="en-US" sz="1600" b="1" dirty="0" smtClean="0">
                <a:solidFill>
                  <a:schemeClr val="tx2">
                    <a:lumMod val="50000"/>
                  </a:schemeClr>
                </a:solidFill>
                <a:latin typeface="Arial" pitchFamily="34" charset="0"/>
                <a:cs typeface="Arial" pitchFamily="34" charset="0"/>
              </a:rPr>
              <a:t>C:\ &gt; Android &gt;android-</a:t>
            </a:r>
            <a:r>
              <a:rPr lang="en-US" sz="1600" b="1" dirty="0" err="1" smtClean="0">
                <a:solidFill>
                  <a:schemeClr val="tx2">
                    <a:lumMod val="50000"/>
                  </a:schemeClr>
                </a:solidFill>
                <a:latin typeface="Arial" pitchFamily="34" charset="0"/>
                <a:cs typeface="Arial" pitchFamily="34" charset="0"/>
              </a:rPr>
              <a:t>sdk</a:t>
            </a:r>
            <a:r>
              <a:rPr lang="en-US" sz="1600" b="1" dirty="0" smtClean="0">
                <a:solidFill>
                  <a:schemeClr val="tx2">
                    <a:lumMod val="50000"/>
                  </a:schemeClr>
                </a:solidFill>
                <a:latin typeface="Arial" pitchFamily="34" charset="0"/>
                <a:cs typeface="Arial" pitchFamily="34" charset="0"/>
              </a:rPr>
              <a:t> &gt;tools &gt;</a:t>
            </a:r>
            <a:r>
              <a:rPr lang="en-US" sz="1600" b="1" dirty="0" err="1" smtClean="0">
                <a:solidFill>
                  <a:schemeClr val="tx2">
                    <a:lumMod val="50000"/>
                  </a:schemeClr>
                </a:solidFill>
                <a:latin typeface="Arial" pitchFamily="34" charset="0"/>
                <a:cs typeface="Arial" pitchFamily="34" charset="0"/>
              </a:rPr>
              <a:t>ddms</a:t>
            </a:r>
            <a:endParaRPr lang="en-US" sz="1600" b="1" dirty="0" smtClean="0">
              <a:solidFill>
                <a:schemeClr val="tx2">
                  <a:lumMod val="50000"/>
                </a:schemeClr>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p:txBody>
      </p:sp>
      <p:cxnSp>
        <p:nvCxnSpPr>
          <p:cNvPr id="14" name="Shape 13"/>
          <p:cNvCxnSpPr>
            <a:stCxn id="12" idx="2"/>
          </p:cNvCxnSpPr>
          <p:nvPr/>
        </p:nvCxnSpPr>
        <p:spPr>
          <a:xfrm rot="16200000" flipH="1">
            <a:off x="3709721" y="4624118"/>
            <a:ext cx="505361" cy="3048002"/>
          </a:xfrm>
          <a:prstGeom prst="curvedConnector2">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7220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228600" y="5181600"/>
            <a:ext cx="8686800" cy="1185671"/>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a:buNone/>
            </a:pPr>
            <a:endParaRPr lang="en-US" sz="2600" dirty="0" smtClean="0">
              <a:latin typeface="Arial" pitchFamily="34" charset="0"/>
              <a:cs typeface="Arial" pitchFamily="34" charset="0"/>
            </a:endParaRPr>
          </a:p>
          <a:p>
            <a:r>
              <a:rPr lang="en-US" sz="1900" dirty="0" smtClean="0">
                <a:latin typeface="Arial" pitchFamily="34" charset="0"/>
                <a:cs typeface="Arial" pitchFamily="34" charset="0"/>
              </a:rPr>
              <a:t>After </a:t>
            </a:r>
            <a:r>
              <a:rPr lang="en-US" sz="1900" dirty="0" err="1" smtClean="0">
                <a:latin typeface="Arial" pitchFamily="34" charset="0"/>
                <a:cs typeface="Arial" pitchFamily="34" charset="0"/>
              </a:rPr>
              <a:t>ddms</a:t>
            </a:r>
            <a:r>
              <a:rPr lang="en-US" sz="1900" dirty="0" smtClean="0">
                <a:latin typeface="Arial" pitchFamily="34" charset="0"/>
                <a:cs typeface="Arial" pitchFamily="34" charset="0"/>
              </a:rPr>
              <a:t> launches, it will show your device in the left top pane(1) .</a:t>
            </a:r>
          </a:p>
          <a:p>
            <a:r>
              <a:rPr lang="en-US" sz="1900" dirty="0" smtClean="0">
                <a:latin typeface="Arial" pitchFamily="34" charset="0"/>
                <a:cs typeface="Arial" pitchFamily="34" charset="0"/>
              </a:rPr>
              <a:t> Click on your device name and you’ll see the activity logs in the bottom pane(2). Now  you are able to capture screenshots of your Android device.</a:t>
            </a:r>
          </a:p>
        </p:txBody>
      </p:sp>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25000"/>
                  </a:schemeClr>
                </a:solidFill>
              </a:rPr>
              <a:pPr/>
              <a:t>39</a:t>
            </a:fld>
            <a:endParaRPr lang="en-US" dirty="0">
              <a:solidFill>
                <a:schemeClr val="tx2">
                  <a:lumMod val="25000"/>
                </a:schemeClr>
              </a:solidFill>
            </a:endParaRPr>
          </a:p>
        </p:txBody>
      </p:sp>
      <p:sp>
        <p:nvSpPr>
          <p:cNvPr id="6" name="Title 5"/>
          <p:cNvSpPr>
            <a:spLocks noGrp="1"/>
          </p:cNvSpPr>
          <p:nvPr>
            <p:ph type="title"/>
          </p:nvPr>
        </p:nvSpPr>
        <p:spPr>
          <a:xfrm>
            <a:off x="457200" y="152400"/>
            <a:ext cx="8229600" cy="838200"/>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rgbClr val="FF0000"/>
                </a:solidFill>
                <a:latin typeface="Arial" pitchFamily="34" charset="0"/>
                <a:cs typeface="Arial" pitchFamily="34" charset="0"/>
              </a:rPr>
              <a:t> </a:t>
            </a:r>
            <a:r>
              <a:rPr lang="en-US" sz="2800" dirty="0" smtClean="0">
                <a:solidFill>
                  <a:srgbClr val="FF0000"/>
                </a:solidFill>
                <a:latin typeface="Arial" pitchFamily="34" charset="0"/>
                <a:cs typeface="Arial" pitchFamily="34" charset="0"/>
              </a:rPr>
              <a:t>How take screenshot with Android?	 </a:t>
            </a:r>
            <a:endParaRPr lang="en-US" sz="2400" dirty="0"/>
          </a:p>
        </p:txBody>
      </p:sp>
      <p:pic>
        <p:nvPicPr>
          <p:cNvPr id="230402" name="Picture 2" descr="C:\Users\IVA\Pictures\MOBILE TESTING\Take-Screenshot-on-Android[1].png"/>
          <p:cNvPicPr>
            <a:picLocks noGrp="1" noChangeAspect="1" noChangeArrowheads="1"/>
          </p:cNvPicPr>
          <p:nvPr>
            <p:ph sz="half" idx="4294967295"/>
          </p:nvPr>
        </p:nvPicPr>
        <p:blipFill>
          <a:blip r:embed="rId2" cstate="print"/>
          <a:srcRect/>
          <a:stretch>
            <a:fillRect/>
          </a:stretch>
        </p:blipFill>
        <p:spPr bwMode="auto">
          <a:xfrm>
            <a:off x="1295400" y="1219200"/>
            <a:ext cx="6629400" cy="3886200"/>
          </a:xfrm>
          <a:prstGeom prst="rect">
            <a:avLst/>
          </a:prstGeom>
          <a:noFill/>
        </p:spPr>
      </p:pic>
    </p:spTree>
    <p:extLst>
      <p:ext uri="{BB962C8B-B14F-4D97-AF65-F5344CB8AC3E}">
        <p14:creationId xmlns:p14="http://schemas.microsoft.com/office/powerpoint/2010/main" val="25874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67755212"/>
              </p:ext>
            </p:extLst>
          </p:nvPr>
        </p:nvGraphicFramePr>
        <p:xfrm>
          <a:off x="381000" y="145375"/>
          <a:ext cx="6234430" cy="6535220"/>
        </p:xfrm>
        <a:graphic>
          <a:graphicData uri="http://schemas.openxmlformats.org/drawingml/2006/table">
            <a:tbl>
              <a:tblPr firstRow="1" bandRow="1">
                <a:tableStyleId>{3C2FFA5D-87B4-456A-9821-1D502468CF0F}</a:tableStyleId>
              </a:tblPr>
              <a:tblGrid>
                <a:gridCol w="2209800"/>
                <a:gridCol w="1967230"/>
                <a:gridCol w="2057400"/>
              </a:tblGrid>
              <a:tr h="267291">
                <a:tc>
                  <a:txBody>
                    <a:bodyPr/>
                    <a:lstStyle/>
                    <a:p>
                      <a:r>
                        <a:rPr lang="en-US" sz="1200" dirty="0" smtClean="0">
                          <a:latin typeface="Arial" pitchFamily="34" charset="0"/>
                          <a:cs typeface="Arial" pitchFamily="34" charset="0"/>
                        </a:rPr>
                        <a:t>Device</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t>iOS</a:t>
                      </a:r>
                      <a:endParaRPr lang="en-US" sz="1200" dirty="0"/>
                    </a:p>
                  </a:txBody>
                  <a:tcPr>
                    <a:solidFill>
                      <a:schemeClr val="accent6">
                        <a:lumMod val="75000"/>
                      </a:schemeClr>
                    </a:solidFill>
                  </a:tcPr>
                </a:tc>
                <a:tc>
                  <a:txBody>
                    <a:bodyPr/>
                    <a:lstStyle/>
                    <a:p>
                      <a:r>
                        <a:rPr lang="en-US" sz="1200" dirty="0" smtClean="0"/>
                        <a:t>Release</a:t>
                      </a:r>
                      <a:endParaRPr lang="en-US" sz="1200" dirty="0"/>
                    </a:p>
                  </a:txBody>
                  <a:tcPr>
                    <a:solidFill>
                      <a:schemeClr val="accent6">
                        <a:lumMod val="75000"/>
                      </a:schemeClr>
                    </a:solidFill>
                  </a:tcPr>
                </a:tc>
              </a:tr>
              <a:tr h="301247">
                <a:tc>
                  <a:txBody>
                    <a:bodyPr/>
                    <a:lstStyle/>
                    <a:p>
                      <a:r>
                        <a:rPr lang="en-US" sz="1200" b="1" dirty="0" err="1" smtClean="0">
                          <a:solidFill>
                            <a:schemeClr val="accent2">
                              <a:lumMod val="75000"/>
                            </a:schemeClr>
                          </a:solidFill>
                          <a:latin typeface="Arial" pitchFamily="34" charset="0"/>
                          <a:cs typeface="Arial" pitchFamily="34" charset="0"/>
                        </a:rPr>
                        <a:t>iPhone</a:t>
                      </a:r>
                      <a:endParaRPr lang="en-US" sz="1200" b="1" dirty="0">
                        <a:solidFill>
                          <a:schemeClr val="accent2">
                            <a:lumMod val="75000"/>
                          </a:schemeClr>
                        </a:solidFill>
                        <a:latin typeface="Arial" pitchFamily="34" charset="0"/>
                        <a:cs typeface="Arial" pitchFamily="34" charset="0"/>
                      </a:endParaRPr>
                    </a:p>
                  </a:txBody>
                  <a:tcPr>
                    <a:solidFill>
                      <a:schemeClr val="accent6">
                        <a:lumMod val="75000"/>
                      </a:schemeClr>
                    </a:solidFill>
                  </a:tcPr>
                </a:tc>
                <a:tc>
                  <a:txBody>
                    <a:bodyPr/>
                    <a:lstStyle/>
                    <a:p>
                      <a:endParaRPr lang="en-US" sz="1200"/>
                    </a:p>
                  </a:txBody>
                  <a:tcPr>
                    <a:solidFill>
                      <a:schemeClr val="accent6">
                        <a:lumMod val="75000"/>
                      </a:schemeClr>
                    </a:solidFill>
                  </a:tcPr>
                </a:tc>
                <a:tc>
                  <a:txBody>
                    <a:bodyPr/>
                    <a:lstStyle/>
                    <a:p>
                      <a:endParaRPr lang="en-US" sz="1200"/>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3GS</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t>iPhone</a:t>
                      </a:r>
                      <a:r>
                        <a:rPr lang="en-US" sz="1200" dirty="0" smtClean="0"/>
                        <a:t> OS 3.0</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t>06-2009</a:t>
                      </a:r>
                      <a:endParaRPr lang="en-US" sz="1200" dirty="0">
                        <a:latin typeface="Arial" pitchFamily="34" charset="0"/>
                        <a:cs typeface="Arial" pitchFamily="34" charset="0"/>
                      </a:endParaRPr>
                    </a:p>
                  </a:txBody>
                  <a:tcPr>
                    <a:solidFill>
                      <a:schemeClr val="accent6">
                        <a:lumMod val="75000"/>
                      </a:schemeClr>
                    </a:solidFill>
                  </a:tcPr>
                </a:tc>
              </a:tr>
              <a:tr h="512118">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4</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t>iOS</a:t>
                      </a:r>
                      <a:r>
                        <a:rPr lang="en-US" sz="1200" dirty="0" smtClean="0"/>
                        <a:t> 4.0 (GSM)</a:t>
                      </a:r>
                    </a:p>
                    <a:p>
                      <a:r>
                        <a:rPr lang="en-US" sz="1200" dirty="0" err="1" smtClean="0"/>
                        <a:t>iOS</a:t>
                      </a:r>
                      <a:r>
                        <a:rPr lang="en-US" sz="1200" baseline="0" dirty="0" smtClean="0"/>
                        <a:t> 4.2.5 (CDMA)</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t>06-2010</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4S</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t>iOS</a:t>
                      </a:r>
                      <a:r>
                        <a:rPr lang="en-US" sz="1200" dirty="0" smtClean="0"/>
                        <a:t> 5.0</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t>10-2011</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b="0" dirty="0" err="1" smtClean="0">
                          <a:solidFill>
                            <a:schemeClr val="tx1"/>
                          </a:solidFill>
                          <a:latin typeface="Arial" pitchFamily="34" charset="0"/>
                          <a:cs typeface="Arial" pitchFamily="34" charset="0"/>
                        </a:rPr>
                        <a:t>iPhone</a:t>
                      </a:r>
                      <a:r>
                        <a:rPr lang="en-US" sz="1200" b="0" dirty="0" smtClean="0">
                          <a:solidFill>
                            <a:schemeClr val="tx1"/>
                          </a:solidFill>
                          <a:latin typeface="Arial" pitchFamily="34" charset="0"/>
                          <a:cs typeface="Arial" pitchFamily="34" charset="0"/>
                        </a:rPr>
                        <a:t> 5</a:t>
                      </a:r>
                      <a:endParaRPr lang="en-US" sz="1200" b="0" dirty="0">
                        <a:solidFill>
                          <a:schemeClr val="tx1"/>
                        </a:solidFill>
                        <a:latin typeface="Arial" pitchFamily="34" charset="0"/>
                        <a:cs typeface="Arial" pitchFamily="34" charset="0"/>
                      </a:endParaRPr>
                    </a:p>
                  </a:txBody>
                  <a:tcPr>
                    <a:solidFill>
                      <a:schemeClr val="accent6">
                        <a:lumMod val="75000"/>
                      </a:schemeClr>
                    </a:solidFill>
                  </a:tcPr>
                </a:tc>
                <a:tc>
                  <a:txBody>
                    <a:bodyPr/>
                    <a:lstStyle/>
                    <a:p>
                      <a:r>
                        <a:rPr lang="en-US" sz="1200" dirty="0" smtClean="0"/>
                        <a:t>iOS6</a:t>
                      </a:r>
                      <a:endParaRPr lang="en-US" sz="1200" dirty="0"/>
                    </a:p>
                  </a:txBody>
                  <a:tcPr>
                    <a:solidFill>
                      <a:schemeClr val="accent6">
                        <a:lumMod val="75000"/>
                      </a:schemeClr>
                    </a:solidFill>
                  </a:tcPr>
                </a:tc>
                <a:tc>
                  <a:txBody>
                    <a:bodyPr/>
                    <a:lstStyle/>
                    <a:p>
                      <a:r>
                        <a:rPr lang="en-US" sz="1200" dirty="0" smtClean="0"/>
                        <a:t>09-2012</a:t>
                      </a:r>
                      <a:endParaRPr lang="en-US" sz="1200" dirty="0"/>
                    </a:p>
                  </a:txBody>
                  <a:tcPr>
                    <a:solidFill>
                      <a:schemeClr val="accent6">
                        <a:lumMod val="75000"/>
                      </a:schemeClr>
                    </a:solidFill>
                  </a:tcPr>
                </a:tc>
              </a:tr>
              <a:tr h="301247">
                <a:tc>
                  <a:txBody>
                    <a:bodyPr/>
                    <a:lstStyle/>
                    <a:p>
                      <a:r>
                        <a:rPr lang="en-US" sz="1200" b="1" dirty="0" smtClean="0">
                          <a:solidFill>
                            <a:srgbClr val="C00000"/>
                          </a:solidFill>
                          <a:latin typeface="Arial" pitchFamily="34" charset="0"/>
                          <a:cs typeface="Arial" pitchFamily="34" charset="0"/>
                        </a:rPr>
                        <a:t>iPod Touch</a:t>
                      </a:r>
                      <a:endParaRPr lang="en-US" sz="1200" b="1" dirty="0">
                        <a:solidFill>
                          <a:srgbClr val="C00000"/>
                        </a:solidFill>
                        <a:latin typeface="Arial" pitchFamily="34" charset="0"/>
                        <a:cs typeface="Arial" pitchFamily="34" charset="0"/>
                      </a:endParaRPr>
                    </a:p>
                  </a:txBody>
                  <a:tcPr>
                    <a:solidFill>
                      <a:schemeClr val="accent6">
                        <a:lumMod val="75000"/>
                      </a:schemeClr>
                    </a:solidFill>
                  </a:tcPr>
                </a:tc>
                <a:tc>
                  <a:txBody>
                    <a:bodyPr/>
                    <a:lstStyle/>
                    <a:p>
                      <a:endParaRPr lang="en-US" sz="1200" dirty="0"/>
                    </a:p>
                  </a:txBody>
                  <a:tcPr>
                    <a:solidFill>
                      <a:schemeClr val="accent6">
                        <a:lumMod val="75000"/>
                      </a:schemeClr>
                    </a:solidFill>
                  </a:tcPr>
                </a:tc>
                <a:tc>
                  <a:txBody>
                    <a:bodyPr/>
                    <a:lstStyle/>
                    <a:p>
                      <a:endParaRPr lang="en-US" sz="1200"/>
                    </a:p>
                  </a:txBody>
                  <a:tcPr>
                    <a:solidFill>
                      <a:schemeClr val="accent6">
                        <a:lumMod val="75000"/>
                      </a:schemeClr>
                    </a:solidFill>
                  </a:tcPr>
                </a:tc>
              </a:tr>
              <a:tr h="512118">
                <a:tc>
                  <a:txBody>
                    <a:bodyPr/>
                    <a:lstStyle/>
                    <a:p>
                      <a:r>
                        <a:rPr lang="en-US" sz="1200" dirty="0" smtClean="0">
                          <a:latin typeface="Arial" pitchFamily="34" charset="0"/>
                          <a:cs typeface="Arial" pitchFamily="34" charset="0"/>
                        </a:rPr>
                        <a:t>4 Generation</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4.0 (2010)</a:t>
                      </a:r>
                    </a:p>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5.0 (2011)</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09-2010 (black)</a:t>
                      </a:r>
                    </a:p>
                    <a:p>
                      <a:r>
                        <a:rPr lang="en-US" sz="1200" dirty="0" smtClean="0">
                          <a:latin typeface="Arial" pitchFamily="34" charset="0"/>
                          <a:cs typeface="Arial" pitchFamily="34" charset="0"/>
                        </a:rPr>
                        <a:t>10-2011 (white)</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smtClean="0">
                          <a:latin typeface="Arial" pitchFamily="34" charset="0"/>
                          <a:cs typeface="Arial" pitchFamily="34" charset="0"/>
                        </a:rPr>
                        <a:t>5 Generation</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smtClean="0">
                          <a:latin typeface="Arial" pitchFamily="34" charset="0"/>
                          <a:cs typeface="Arial" pitchFamily="34" charset="0"/>
                        </a:rPr>
                        <a:t>09-2012</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smtClean="0">
                          <a:latin typeface="Arial" pitchFamily="34" charset="0"/>
                          <a:cs typeface="Arial" pitchFamily="34" charset="0"/>
                        </a:rPr>
                        <a:t>iPod Mini</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09-2012</a:t>
                      </a:r>
                      <a:endParaRPr lang="en-US" sz="1200" dirty="0">
                        <a:latin typeface="Arial" pitchFamily="34" charset="0"/>
                        <a:cs typeface="Arial" pitchFamily="34" charset="0"/>
                      </a:endParaRPr>
                    </a:p>
                  </a:txBody>
                  <a:tcPr>
                    <a:solidFill>
                      <a:schemeClr val="accent6">
                        <a:lumMod val="75000"/>
                      </a:schemeClr>
                    </a:solidFill>
                  </a:tcPr>
                </a:tc>
              </a:tr>
              <a:tr h="301247">
                <a:tc>
                  <a:txBody>
                    <a:bodyPr/>
                    <a:lstStyle/>
                    <a:p>
                      <a:r>
                        <a:rPr lang="en-US" sz="1200" b="1" dirty="0" err="1" smtClean="0">
                          <a:solidFill>
                            <a:srgbClr val="C00000"/>
                          </a:solidFill>
                          <a:latin typeface="Arial" pitchFamily="34" charset="0"/>
                          <a:cs typeface="Arial" pitchFamily="34" charset="0"/>
                        </a:rPr>
                        <a:t>iPad</a:t>
                      </a:r>
                      <a:endParaRPr lang="en-US" sz="1200" b="1" dirty="0">
                        <a:solidFill>
                          <a:srgbClr val="C00000"/>
                        </a:solidFill>
                        <a:latin typeface="Arial" pitchFamily="34" charset="0"/>
                        <a:cs typeface="Arial" pitchFamily="34" charset="0"/>
                      </a:endParaRPr>
                    </a:p>
                  </a:txBody>
                  <a:tcPr>
                    <a:solidFill>
                      <a:schemeClr val="accent6">
                        <a:lumMod val="75000"/>
                      </a:schemeClr>
                    </a:solidFill>
                  </a:tcPr>
                </a:tc>
                <a:tc>
                  <a:txBody>
                    <a:bodyPr/>
                    <a:lstStyle/>
                    <a:p>
                      <a:endParaRPr lang="en-US" sz="1200" dirty="0"/>
                    </a:p>
                  </a:txBody>
                  <a:tcPr>
                    <a:solidFill>
                      <a:schemeClr val="accent6">
                        <a:lumMod val="75000"/>
                      </a:schemeClr>
                    </a:solidFill>
                  </a:tcPr>
                </a:tc>
                <a:tc>
                  <a:txBody>
                    <a:bodyPr/>
                    <a:lstStyle/>
                    <a:p>
                      <a:endParaRPr lang="en-US" sz="1200"/>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2</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4.3</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03-2011</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(3</a:t>
                      </a:r>
                      <a:r>
                        <a:rPr lang="en-US" sz="1200" baseline="30000" dirty="0" smtClean="0">
                          <a:latin typeface="Arial" pitchFamily="34" charset="0"/>
                          <a:cs typeface="Arial" pitchFamily="34" charset="0"/>
                        </a:rPr>
                        <a:t>rd</a:t>
                      </a:r>
                      <a:r>
                        <a:rPr lang="en-US" sz="1200" dirty="0" smtClean="0">
                          <a:latin typeface="Arial" pitchFamily="34" charset="0"/>
                          <a:cs typeface="Arial" pitchFamily="34" charset="0"/>
                        </a:rPr>
                        <a:t> generation)</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5.1</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03-2012</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mini</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10-2012</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(4 </a:t>
                      </a:r>
                      <a:r>
                        <a:rPr lang="en-US" sz="1200" dirty="0" err="1" smtClean="0">
                          <a:latin typeface="Arial" pitchFamily="34" charset="0"/>
                          <a:cs typeface="Arial" pitchFamily="34" charset="0"/>
                        </a:rPr>
                        <a:t>th</a:t>
                      </a:r>
                      <a:r>
                        <a:rPr lang="en-US" sz="1200" dirty="0" smtClean="0">
                          <a:latin typeface="Arial" pitchFamily="34" charset="0"/>
                          <a:cs typeface="Arial" pitchFamily="34" charset="0"/>
                        </a:rPr>
                        <a:t> Generation)</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6</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09-2012</a:t>
                      </a:r>
                      <a:endParaRPr lang="en-US" sz="1200" dirty="0">
                        <a:latin typeface="Arial" pitchFamily="34" charset="0"/>
                        <a:cs typeface="Arial" pitchFamily="34" charset="0"/>
                      </a:endParaRPr>
                    </a:p>
                  </a:txBody>
                  <a:tcPr>
                    <a:solidFill>
                      <a:schemeClr val="accent6">
                        <a:lumMod val="75000"/>
                      </a:schemeClr>
                    </a:solidFill>
                  </a:tcPr>
                </a:tc>
              </a:tr>
              <a:tr h="301247">
                <a:tc>
                  <a:txBody>
                    <a:bodyPr/>
                    <a:lstStyle/>
                    <a:p>
                      <a:r>
                        <a:rPr lang="en-US" sz="1200" b="1" dirty="0" smtClean="0">
                          <a:solidFill>
                            <a:srgbClr val="C00000"/>
                          </a:solidFill>
                          <a:latin typeface="Arial" pitchFamily="34" charset="0"/>
                          <a:cs typeface="Arial" pitchFamily="34" charset="0"/>
                        </a:rPr>
                        <a:t>Apple</a:t>
                      </a:r>
                      <a:r>
                        <a:rPr lang="en-US" sz="1200" b="1" baseline="0" dirty="0" smtClean="0">
                          <a:solidFill>
                            <a:srgbClr val="C00000"/>
                          </a:solidFill>
                          <a:latin typeface="Arial" pitchFamily="34" charset="0"/>
                          <a:cs typeface="Arial" pitchFamily="34" charset="0"/>
                        </a:rPr>
                        <a:t> TV</a:t>
                      </a:r>
                      <a:endParaRPr lang="en-US" sz="1200" b="1" dirty="0">
                        <a:solidFill>
                          <a:srgbClr val="C00000"/>
                        </a:solidFill>
                        <a:latin typeface="Arial" pitchFamily="34" charset="0"/>
                        <a:cs typeface="Arial" pitchFamily="34" charset="0"/>
                      </a:endParaRPr>
                    </a:p>
                  </a:txBody>
                  <a:tcPr>
                    <a:solidFill>
                      <a:schemeClr val="accent6">
                        <a:lumMod val="75000"/>
                      </a:schemeClr>
                    </a:solidFill>
                  </a:tcPr>
                </a:tc>
                <a:tc>
                  <a:txBody>
                    <a:bodyPr/>
                    <a:lstStyle/>
                    <a:p>
                      <a:endParaRPr lang="en-US" sz="1200" dirty="0"/>
                    </a:p>
                  </a:txBody>
                  <a:tcPr>
                    <a:solidFill>
                      <a:schemeClr val="accent6">
                        <a:lumMod val="75000"/>
                      </a:schemeClr>
                    </a:solidFill>
                  </a:tcPr>
                </a:tc>
                <a:tc>
                  <a:txBody>
                    <a:bodyPr/>
                    <a:lstStyle/>
                    <a:p>
                      <a:endParaRPr lang="en-US" sz="1200" dirty="0"/>
                    </a:p>
                  </a:txBody>
                  <a:tcPr>
                    <a:solidFill>
                      <a:schemeClr val="accent6">
                        <a:lumMod val="75000"/>
                      </a:schemeClr>
                    </a:solidFill>
                  </a:tcPr>
                </a:tc>
              </a:tr>
              <a:tr h="366516">
                <a:tc>
                  <a:txBody>
                    <a:bodyPr/>
                    <a:lstStyle/>
                    <a:p>
                      <a:r>
                        <a:rPr lang="en-US" sz="1200" dirty="0" smtClean="0">
                          <a:latin typeface="Arial" pitchFamily="34" charset="0"/>
                          <a:cs typeface="Arial" pitchFamily="34" charset="0"/>
                        </a:rPr>
                        <a:t>3</a:t>
                      </a:r>
                      <a:r>
                        <a:rPr lang="en-US" sz="1200" baseline="30000" dirty="0" smtClean="0">
                          <a:latin typeface="Arial" pitchFamily="34" charset="0"/>
                          <a:cs typeface="Arial" pitchFamily="34" charset="0"/>
                        </a:rPr>
                        <a:t>rd</a:t>
                      </a:r>
                      <a:r>
                        <a:rPr lang="en-US" sz="1200" dirty="0" smtClean="0">
                          <a:latin typeface="Arial" pitchFamily="34" charset="0"/>
                          <a:cs typeface="Arial" pitchFamily="34" charset="0"/>
                        </a:rPr>
                        <a:t> Generation</a:t>
                      </a:r>
                      <a:endParaRPr lang="en-US" sz="1200" b="0" dirty="0">
                        <a:solidFill>
                          <a:schemeClr val="tx1"/>
                        </a:solidFill>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5.1</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03-2012</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b="0" dirty="0" smtClean="0">
                          <a:solidFill>
                            <a:schemeClr val="tx1"/>
                          </a:solidFill>
                          <a:latin typeface="Arial" pitchFamily="34" charset="0"/>
                          <a:cs typeface="Arial" pitchFamily="34" charset="0"/>
                        </a:rPr>
                        <a:t>iBook</a:t>
                      </a:r>
                      <a:endParaRPr lang="en-US" sz="1200" b="0" dirty="0">
                        <a:solidFill>
                          <a:schemeClr val="tx1"/>
                        </a:solidFill>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solidFill>
                      <a:schemeClr val="accent6">
                        <a:lumMod val="75000"/>
                      </a:schemeClr>
                    </a:solidFill>
                  </a:tcPr>
                </a:tc>
                <a:tc>
                  <a:txBody>
                    <a:bodyPr/>
                    <a:lstStyle/>
                    <a:p>
                      <a:endParaRPr lang="en-US" sz="1200" dirty="0">
                        <a:latin typeface="Arial" pitchFamily="34" charset="0"/>
                        <a:cs typeface="Arial" pitchFamily="34" charset="0"/>
                      </a:endParaRPr>
                    </a:p>
                  </a:txBody>
                  <a:tcPr>
                    <a:solidFill>
                      <a:schemeClr val="accent6">
                        <a:lumMod val="75000"/>
                      </a:schemeClr>
                    </a:solidFill>
                  </a:tcPr>
                </a:tc>
              </a:tr>
            </a:tbl>
          </a:graphicData>
        </a:graphic>
      </p:graphicFrame>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4</a:t>
            </a:fld>
            <a:endParaRPr lang="en-US" dirty="0">
              <a:solidFill>
                <a:schemeClr val="bg2">
                  <a:lumMod val="25000"/>
                </a:schemeClr>
              </a:solidFill>
            </a:endParaRPr>
          </a:p>
        </p:txBody>
      </p:sp>
      <p:pic>
        <p:nvPicPr>
          <p:cNvPr id="2050" name="Picture 2" descr="C:\Users\IVA\Pictures\LOGOS\ios-logo[1].jpg"/>
          <p:cNvPicPr>
            <a:picLocks noChangeAspect="1" noChangeArrowheads="1"/>
          </p:cNvPicPr>
          <p:nvPr/>
        </p:nvPicPr>
        <p:blipFill>
          <a:blip r:embed="rId2" cstate="print"/>
          <a:srcRect/>
          <a:stretch>
            <a:fillRect/>
          </a:stretch>
        </p:blipFill>
        <p:spPr bwMode="auto">
          <a:xfrm>
            <a:off x="7048500" y="685800"/>
            <a:ext cx="1905000" cy="1905000"/>
          </a:xfrm>
          <a:prstGeom prst="rect">
            <a:avLst/>
          </a:prstGeom>
          <a:noFill/>
        </p:spPr>
      </p:pic>
      <p:pic>
        <p:nvPicPr>
          <p:cNvPr id="2051" name="Picture 3" descr="C:\Users\IVA\Pictures\LOGOS\mainpic_iosextensions[1].png"/>
          <p:cNvPicPr>
            <a:picLocks noChangeAspect="1" noChangeArrowheads="1"/>
          </p:cNvPicPr>
          <p:nvPr/>
        </p:nvPicPr>
        <p:blipFill>
          <a:blip r:embed="rId3" cstate="print"/>
          <a:srcRect/>
          <a:stretch>
            <a:fillRect/>
          </a:stretch>
        </p:blipFill>
        <p:spPr bwMode="auto">
          <a:xfrm>
            <a:off x="6941127" y="2832100"/>
            <a:ext cx="1981200" cy="825500"/>
          </a:xfrm>
          <a:prstGeom prst="rect">
            <a:avLst/>
          </a:prstGeom>
          <a:noFill/>
        </p:spPr>
      </p:pic>
      <p:pic>
        <p:nvPicPr>
          <p:cNvPr id="2052" name="Picture 4" descr="C:\Users\IVA\Pictures\LOGOS\800px-IPad,_iPhones_and_Magic_mouse[1].jpg"/>
          <p:cNvPicPr>
            <a:picLocks noChangeAspect="1" noChangeArrowheads="1"/>
          </p:cNvPicPr>
          <p:nvPr/>
        </p:nvPicPr>
        <p:blipFill>
          <a:blip r:embed="rId4" cstate="print"/>
          <a:srcRect/>
          <a:stretch>
            <a:fillRect/>
          </a:stretch>
        </p:blipFill>
        <p:spPr bwMode="auto">
          <a:xfrm>
            <a:off x="6934200" y="4059382"/>
            <a:ext cx="2058687" cy="1371600"/>
          </a:xfrm>
          <a:prstGeom prst="rect">
            <a:avLst/>
          </a:prstGeom>
          <a:noFill/>
        </p:spPr>
      </p:pic>
    </p:spTree>
    <p:extLst>
      <p:ext uri="{BB962C8B-B14F-4D97-AF65-F5344CB8AC3E}">
        <p14:creationId xmlns:p14="http://schemas.microsoft.com/office/powerpoint/2010/main" val="38097677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457200" y="2362200"/>
            <a:ext cx="4038600" cy="2667000"/>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p>
            <a:r>
              <a:rPr lang="en-US" sz="1700" dirty="0" smtClean="0">
                <a:latin typeface="Arial" pitchFamily="34" charset="0"/>
                <a:cs typeface="Arial" pitchFamily="34" charset="0"/>
              </a:rPr>
              <a:t>You’ll see your device displayed in the left top pane. All of your phone activity is logged below and you’ll see the activity scrolling up the pane.</a:t>
            </a:r>
          </a:p>
          <a:p>
            <a:r>
              <a:rPr lang="en-US" sz="1700" dirty="0" smtClean="0">
                <a:latin typeface="Arial" pitchFamily="34" charset="0"/>
                <a:cs typeface="Arial" pitchFamily="34" charset="0"/>
              </a:rPr>
              <a:t>2. To take your screenshot, just click </a:t>
            </a:r>
            <a:r>
              <a:rPr lang="en-US" sz="1700" i="1" dirty="0" smtClean="0">
                <a:latin typeface="Arial" pitchFamily="34" charset="0"/>
                <a:cs typeface="Arial" pitchFamily="34" charset="0"/>
              </a:rPr>
              <a:t>Device</a:t>
            </a:r>
            <a:r>
              <a:rPr lang="en-US" sz="1700" dirty="0" smtClean="0">
                <a:latin typeface="Arial" pitchFamily="34" charset="0"/>
                <a:cs typeface="Arial" pitchFamily="34" charset="0"/>
              </a:rPr>
              <a:t> and then </a:t>
            </a:r>
            <a:r>
              <a:rPr lang="en-US" sz="1700" i="1" dirty="0" smtClean="0">
                <a:latin typeface="Arial" pitchFamily="34" charset="0"/>
                <a:cs typeface="Arial" pitchFamily="34" charset="0"/>
              </a:rPr>
              <a:t>Screen Capture</a:t>
            </a:r>
            <a:r>
              <a:rPr lang="en-US" sz="1700" dirty="0" smtClean="0">
                <a:latin typeface="Arial" pitchFamily="34" charset="0"/>
                <a:cs typeface="Arial" pitchFamily="34" charset="0"/>
              </a:rPr>
              <a:t>…</a:t>
            </a:r>
          </a:p>
          <a:p>
            <a:r>
              <a:rPr lang="en-US" sz="1700" dirty="0" smtClean="0">
                <a:latin typeface="Arial" pitchFamily="34" charset="0"/>
                <a:cs typeface="Arial" pitchFamily="34" charset="0"/>
              </a:rPr>
              <a:t>3. Save your Screenshot.</a:t>
            </a:r>
          </a:p>
          <a:p>
            <a:endParaRPr lang="en-US" sz="2000" dirty="0" smtClean="0">
              <a:latin typeface="Arial" pitchFamily="34" charset="0"/>
              <a:cs typeface="Arial" pitchFamily="34" charset="0"/>
            </a:endParaRPr>
          </a:p>
          <a:p>
            <a:endParaRPr lang="en-US" sz="1800" dirty="0" smtClean="0"/>
          </a:p>
          <a:p>
            <a:endParaRPr lang="en-US" sz="1900" dirty="0" smtClean="0">
              <a:solidFill>
                <a:schemeClr val="bg1"/>
              </a:solidFill>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380072" y="6407944"/>
            <a:ext cx="3849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40</a:t>
            </a:fld>
            <a:endParaRPr lang="en-US" dirty="0">
              <a:solidFill>
                <a:schemeClr val="tx2">
                  <a:lumMod val="25000"/>
                </a:schemeClr>
              </a:solidFill>
            </a:endParaRPr>
          </a:p>
        </p:txBody>
      </p:sp>
      <p:sp>
        <p:nvSpPr>
          <p:cNvPr id="5" name="Title 4"/>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rgbClr val="FF0000"/>
                </a:solidFill>
                <a:latin typeface="Arial" pitchFamily="34" charset="0"/>
                <a:cs typeface="Arial" pitchFamily="34" charset="0"/>
              </a:rPr>
              <a:t> </a:t>
            </a:r>
            <a:r>
              <a:rPr lang="en-US" sz="2800" dirty="0" smtClean="0">
                <a:solidFill>
                  <a:srgbClr val="FF0000"/>
                </a:solidFill>
                <a:latin typeface="Arial" pitchFamily="34" charset="0"/>
                <a:cs typeface="Arial" pitchFamily="34" charset="0"/>
              </a:rPr>
              <a:t>How take screenshot with Android?         </a:t>
            </a:r>
            <a:endParaRPr lang="en-US" sz="2400" dirty="0">
              <a:solidFill>
                <a:srgbClr val="FF0000"/>
              </a:solidFill>
              <a:latin typeface="Arial" pitchFamily="34" charset="0"/>
              <a:cs typeface="Arial" pitchFamily="34" charset="0"/>
            </a:endParaRPr>
          </a:p>
        </p:txBody>
      </p:sp>
      <p:sp>
        <p:nvSpPr>
          <p:cNvPr id="9" name="Rectangle 8"/>
          <p:cNvSpPr/>
          <p:nvPr/>
        </p:nvSpPr>
        <p:spPr>
          <a:xfrm>
            <a:off x="152400" y="5941367"/>
            <a:ext cx="4572000" cy="46166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200" dirty="0" smtClean="0">
                <a:solidFill>
                  <a:schemeClr val="tx2">
                    <a:lumMod val="50000"/>
                  </a:schemeClr>
                </a:solidFill>
              </a:rPr>
              <a:t>http://innolea.com/7478/capture-screen-on-android-without-rooting-your-phone</a:t>
            </a:r>
            <a:endParaRPr lang="en-US" sz="1200" dirty="0">
              <a:solidFill>
                <a:schemeClr val="tx2">
                  <a:lumMod val="50000"/>
                </a:schemeClr>
              </a:solidFill>
            </a:endParaRPr>
          </a:p>
        </p:txBody>
      </p:sp>
      <p:pic>
        <p:nvPicPr>
          <p:cNvPr id="126977" name="Picture 1" descr="C:\Users\IVA\Pictures\MOBILE TESTING\LG-Optimus-L3-Home-Screen[1].png"/>
          <p:cNvPicPr>
            <a:picLocks noGrp="1" noChangeAspect="1" noChangeArrowheads="1"/>
          </p:cNvPicPr>
          <p:nvPr>
            <p:ph sz="half" idx="4294967295"/>
          </p:nvPr>
        </p:nvPicPr>
        <p:blipFill>
          <a:blip r:embed="rId2" cstate="print"/>
          <a:srcRect/>
          <a:stretch>
            <a:fillRect/>
          </a:stretch>
        </p:blipFill>
        <p:spPr bwMode="auto">
          <a:xfrm>
            <a:off x="4800600" y="1752600"/>
            <a:ext cx="4038600" cy="3854629"/>
          </a:xfrm>
          <a:prstGeom prst="rect">
            <a:avLst/>
          </a:prstGeom>
          <a:noFill/>
        </p:spPr>
      </p:pic>
    </p:spTree>
    <p:extLst>
      <p:ext uri="{BB962C8B-B14F-4D97-AF65-F5344CB8AC3E}">
        <p14:creationId xmlns:p14="http://schemas.microsoft.com/office/powerpoint/2010/main" val="11737391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212772194"/>
              </p:ext>
            </p:extLst>
          </p:nvPr>
        </p:nvGraphicFramePr>
        <p:xfrm>
          <a:off x="381000" y="145375"/>
          <a:ext cx="6234430" cy="6535220"/>
        </p:xfrm>
        <a:graphic>
          <a:graphicData uri="http://schemas.openxmlformats.org/drawingml/2006/table">
            <a:tbl>
              <a:tblPr firstRow="1" bandRow="1">
                <a:tableStyleId>{3C2FFA5D-87B4-456A-9821-1D502468CF0F}</a:tableStyleId>
              </a:tblPr>
              <a:tblGrid>
                <a:gridCol w="2209800"/>
                <a:gridCol w="1967230"/>
                <a:gridCol w="2057400"/>
              </a:tblGrid>
              <a:tr h="267291">
                <a:tc>
                  <a:txBody>
                    <a:bodyPr/>
                    <a:lstStyle/>
                    <a:p>
                      <a:r>
                        <a:rPr lang="en-US" sz="1200" dirty="0" smtClean="0">
                          <a:latin typeface="Arial" pitchFamily="34" charset="0"/>
                          <a:cs typeface="Arial" pitchFamily="34" charset="0"/>
                        </a:rPr>
                        <a:t>Device</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t>iOS</a:t>
                      </a:r>
                      <a:endParaRPr lang="en-US" sz="1200" dirty="0"/>
                    </a:p>
                  </a:txBody>
                  <a:tcPr>
                    <a:solidFill>
                      <a:schemeClr val="accent6">
                        <a:lumMod val="75000"/>
                      </a:schemeClr>
                    </a:solidFill>
                  </a:tcPr>
                </a:tc>
                <a:tc>
                  <a:txBody>
                    <a:bodyPr/>
                    <a:lstStyle/>
                    <a:p>
                      <a:r>
                        <a:rPr lang="en-US" sz="1200" dirty="0" smtClean="0"/>
                        <a:t>Release</a:t>
                      </a:r>
                      <a:endParaRPr lang="en-US" sz="1200" dirty="0"/>
                    </a:p>
                  </a:txBody>
                  <a:tcPr>
                    <a:solidFill>
                      <a:schemeClr val="accent6">
                        <a:lumMod val="75000"/>
                      </a:schemeClr>
                    </a:solidFill>
                  </a:tcPr>
                </a:tc>
              </a:tr>
              <a:tr h="301247">
                <a:tc>
                  <a:txBody>
                    <a:bodyPr/>
                    <a:lstStyle/>
                    <a:p>
                      <a:r>
                        <a:rPr lang="en-US" sz="1200" b="1" dirty="0" err="1" smtClean="0">
                          <a:solidFill>
                            <a:schemeClr val="accent2">
                              <a:lumMod val="75000"/>
                            </a:schemeClr>
                          </a:solidFill>
                          <a:latin typeface="Arial" pitchFamily="34" charset="0"/>
                          <a:cs typeface="Arial" pitchFamily="34" charset="0"/>
                        </a:rPr>
                        <a:t>iPhone</a:t>
                      </a:r>
                      <a:endParaRPr lang="en-US" sz="1200" b="1" dirty="0">
                        <a:solidFill>
                          <a:schemeClr val="accent2">
                            <a:lumMod val="75000"/>
                          </a:schemeClr>
                        </a:solidFill>
                        <a:latin typeface="Arial" pitchFamily="34" charset="0"/>
                        <a:cs typeface="Arial" pitchFamily="34" charset="0"/>
                      </a:endParaRPr>
                    </a:p>
                  </a:txBody>
                  <a:tcPr>
                    <a:solidFill>
                      <a:schemeClr val="accent6">
                        <a:lumMod val="75000"/>
                      </a:schemeClr>
                    </a:solidFill>
                  </a:tcPr>
                </a:tc>
                <a:tc>
                  <a:txBody>
                    <a:bodyPr/>
                    <a:lstStyle/>
                    <a:p>
                      <a:endParaRPr lang="en-US" sz="1200"/>
                    </a:p>
                  </a:txBody>
                  <a:tcPr>
                    <a:solidFill>
                      <a:schemeClr val="accent6">
                        <a:lumMod val="75000"/>
                      </a:schemeClr>
                    </a:solidFill>
                  </a:tcPr>
                </a:tc>
                <a:tc>
                  <a:txBody>
                    <a:bodyPr/>
                    <a:lstStyle/>
                    <a:p>
                      <a:endParaRPr lang="en-US" sz="1200"/>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3GS</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t>iPhone</a:t>
                      </a:r>
                      <a:r>
                        <a:rPr lang="en-US" sz="1200" dirty="0" smtClean="0"/>
                        <a:t> OS 3.0</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t>06-2009</a:t>
                      </a:r>
                      <a:endParaRPr lang="en-US" sz="1200" dirty="0">
                        <a:latin typeface="Arial" pitchFamily="34" charset="0"/>
                        <a:cs typeface="Arial" pitchFamily="34" charset="0"/>
                      </a:endParaRPr>
                    </a:p>
                  </a:txBody>
                  <a:tcPr>
                    <a:solidFill>
                      <a:schemeClr val="accent6">
                        <a:lumMod val="75000"/>
                      </a:schemeClr>
                    </a:solidFill>
                  </a:tcPr>
                </a:tc>
              </a:tr>
              <a:tr h="512118">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4</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t>iOS</a:t>
                      </a:r>
                      <a:r>
                        <a:rPr lang="en-US" sz="1200" dirty="0" smtClean="0"/>
                        <a:t> 4.0 (GSM)</a:t>
                      </a:r>
                    </a:p>
                    <a:p>
                      <a:r>
                        <a:rPr lang="en-US" sz="1200" dirty="0" err="1" smtClean="0"/>
                        <a:t>iOS</a:t>
                      </a:r>
                      <a:r>
                        <a:rPr lang="en-US" sz="1200" baseline="0" dirty="0" smtClean="0"/>
                        <a:t> 4.2.5 (CDMA)</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t>06-2010</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4S</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t>iOS</a:t>
                      </a:r>
                      <a:r>
                        <a:rPr lang="en-US" sz="1200" dirty="0" smtClean="0"/>
                        <a:t> 5.0</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t>10-2011</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b="0" dirty="0" err="1" smtClean="0">
                          <a:solidFill>
                            <a:schemeClr val="tx1"/>
                          </a:solidFill>
                          <a:latin typeface="Arial" pitchFamily="34" charset="0"/>
                          <a:cs typeface="Arial" pitchFamily="34" charset="0"/>
                        </a:rPr>
                        <a:t>iPhone</a:t>
                      </a:r>
                      <a:r>
                        <a:rPr lang="en-US" sz="1200" b="0" dirty="0" smtClean="0">
                          <a:solidFill>
                            <a:schemeClr val="tx1"/>
                          </a:solidFill>
                          <a:latin typeface="Arial" pitchFamily="34" charset="0"/>
                          <a:cs typeface="Arial" pitchFamily="34" charset="0"/>
                        </a:rPr>
                        <a:t> 5</a:t>
                      </a:r>
                      <a:endParaRPr lang="en-US" sz="1200" b="0" dirty="0">
                        <a:solidFill>
                          <a:schemeClr val="tx1"/>
                        </a:solidFill>
                        <a:latin typeface="Arial" pitchFamily="34" charset="0"/>
                        <a:cs typeface="Arial" pitchFamily="34" charset="0"/>
                      </a:endParaRPr>
                    </a:p>
                  </a:txBody>
                  <a:tcPr>
                    <a:solidFill>
                      <a:schemeClr val="accent6">
                        <a:lumMod val="75000"/>
                      </a:schemeClr>
                    </a:solidFill>
                  </a:tcPr>
                </a:tc>
                <a:tc>
                  <a:txBody>
                    <a:bodyPr/>
                    <a:lstStyle/>
                    <a:p>
                      <a:r>
                        <a:rPr lang="en-US" sz="1200" dirty="0" smtClean="0"/>
                        <a:t>iOS6</a:t>
                      </a:r>
                      <a:endParaRPr lang="en-US" sz="1200" dirty="0"/>
                    </a:p>
                  </a:txBody>
                  <a:tcPr>
                    <a:solidFill>
                      <a:schemeClr val="accent6">
                        <a:lumMod val="75000"/>
                      </a:schemeClr>
                    </a:solidFill>
                  </a:tcPr>
                </a:tc>
                <a:tc>
                  <a:txBody>
                    <a:bodyPr/>
                    <a:lstStyle/>
                    <a:p>
                      <a:r>
                        <a:rPr lang="en-US" sz="1200" dirty="0" smtClean="0"/>
                        <a:t>09-2012</a:t>
                      </a:r>
                      <a:endParaRPr lang="en-US" sz="1200" dirty="0"/>
                    </a:p>
                  </a:txBody>
                  <a:tcPr>
                    <a:solidFill>
                      <a:schemeClr val="accent6">
                        <a:lumMod val="75000"/>
                      </a:schemeClr>
                    </a:solidFill>
                  </a:tcPr>
                </a:tc>
              </a:tr>
              <a:tr h="301247">
                <a:tc>
                  <a:txBody>
                    <a:bodyPr/>
                    <a:lstStyle/>
                    <a:p>
                      <a:r>
                        <a:rPr lang="en-US" sz="1200" b="1" dirty="0" smtClean="0">
                          <a:solidFill>
                            <a:srgbClr val="C00000"/>
                          </a:solidFill>
                          <a:latin typeface="Arial" pitchFamily="34" charset="0"/>
                          <a:cs typeface="Arial" pitchFamily="34" charset="0"/>
                        </a:rPr>
                        <a:t>iPod Touch</a:t>
                      </a:r>
                      <a:endParaRPr lang="en-US" sz="1200" b="1" dirty="0">
                        <a:solidFill>
                          <a:srgbClr val="C00000"/>
                        </a:solidFill>
                        <a:latin typeface="Arial" pitchFamily="34" charset="0"/>
                        <a:cs typeface="Arial" pitchFamily="34" charset="0"/>
                      </a:endParaRPr>
                    </a:p>
                  </a:txBody>
                  <a:tcPr>
                    <a:solidFill>
                      <a:schemeClr val="accent6">
                        <a:lumMod val="75000"/>
                      </a:schemeClr>
                    </a:solidFill>
                  </a:tcPr>
                </a:tc>
                <a:tc>
                  <a:txBody>
                    <a:bodyPr/>
                    <a:lstStyle/>
                    <a:p>
                      <a:endParaRPr lang="en-US" sz="1200" dirty="0"/>
                    </a:p>
                  </a:txBody>
                  <a:tcPr>
                    <a:solidFill>
                      <a:schemeClr val="accent6">
                        <a:lumMod val="75000"/>
                      </a:schemeClr>
                    </a:solidFill>
                  </a:tcPr>
                </a:tc>
                <a:tc>
                  <a:txBody>
                    <a:bodyPr/>
                    <a:lstStyle/>
                    <a:p>
                      <a:endParaRPr lang="en-US" sz="1200"/>
                    </a:p>
                  </a:txBody>
                  <a:tcPr>
                    <a:solidFill>
                      <a:schemeClr val="accent6">
                        <a:lumMod val="75000"/>
                      </a:schemeClr>
                    </a:solidFill>
                  </a:tcPr>
                </a:tc>
              </a:tr>
              <a:tr h="512118">
                <a:tc>
                  <a:txBody>
                    <a:bodyPr/>
                    <a:lstStyle/>
                    <a:p>
                      <a:r>
                        <a:rPr lang="en-US" sz="1200" dirty="0" smtClean="0">
                          <a:latin typeface="Arial" pitchFamily="34" charset="0"/>
                          <a:cs typeface="Arial" pitchFamily="34" charset="0"/>
                        </a:rPr>
                        <a:t>4 Generation</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4.0 (2010)</a:t>
                      </a:r>
                    </a:p>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5.0 (2011)</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09-2010 (black)</a:t>
                      </a:r>
                    </a:p>
                    <a:p>
                      <a:r>
                        <a:rPr lang="en-US" sz="1200" dirty="0" smtClean="0">
                          <a:latin typeface="Arial" pitchFamily="34" charset="0"/>
                          <a:cs typeface="Arial" pitchFamily="34" charset="0"/>
                        </a:rPr>
                        <a:t>10-2011 (white)</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smtClean="0">
                          <a:latin typeface="Arial" pitchFamily="34" charset="0"/>
                          <a:cs typeface="Arial" pitchFamily="34" charset="0"/>
                        </a:rPr>
                        <a:t>5 Generation</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smtClean="0">
                          <a:latin typeface="Arial" pitchFamily="34" charset="0"/>
                          <a:cs typeface="Arial" pitchFamily="34" charset="0"/>
                        </a:rPr>
                        <a:t>09-2012</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smtClean="0">
                          <a:latin typeface="Arial" pitchFamily="34" charset="0"/>
                          <a:cs typeface="Arial" pitchFamily="34" charset="0"/>
                        </a:rPr>
                        <a:t>iPod Mini</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09-2012</a:t>
                      </a:r>
                      <a:endParaRPr lang="en-US" sz="1200" dirty="0">
                        <a:latin typeface="Arial" pitchFamily="34" charset="0"/>
                        <a:cs typeface="Arial" pitchFamily="34" charset="0"/>
                      </a:endParaRPr>
                    </a:p>
                  </a:txBody>
                  <a:tcPr>
                    <a:solidFill>
                      <a:schemeClr val="accent6">
                        <a:lumMod val="75000"/>
                      </a:schemeClr>
                    </a:solidFill>
                  </a:tcPr>
                </a:tc>
              </a:tr>
              <a:tr h="301247">
                <a:tc>
                  <a:txBody>
                    <a:bodyPr/>
                    <a:lstStyle/>
                    <a:p>
                      <a:r>
                        <a:rPr lang="en-US" sz="1200" b="1" dirty="0" err="1" smtClean="0">
                          <a:solidFill>
                            <a:srgbClr val="C00000"/>
                          </a:solidFill>
                          <a:latin typeface="Arial" pitchFamily="34" charset="0"/>
                          <a:cs typeface="Arial" pitchFamily="34" charset="0"/>
                        </a:rPr>
                        <a:t>iPad</a:t>
                      </a:r>
                      <a:endParaRPr lang="en-US" sz="1200" b="1" dirty="0">
                        <a:solidFill>
                          <a:srgbClr val="C00000"/>
                        </a:solidFill>
                        <a:latin typeface="Arial" pitchFamily="34" charset="0"/>
                        <a:cs typeface="Arial" pitchFamily="34" charset="0"/>
                      </a:endParaRPr>
                    </a:p>
                  </a:txBody>
                  <a:tcPr>
                    <a:solidFill>
                      <a:schemeClr val="accent6">
                        <a:lumMod val="75000"/>
                      </a:schemeClr>
                    </a:solidFill>
                  </a:tcPr>
                </a:tc>
                <a:tc>
                  <a:txBody>
                    <a:bodyPr/>
                    <a:lstStyle/>
                    <a:p>
                      <a:endParaRPr lang="en-US" sz="1200" dirty="0"/>
                    </a:p>
                  </a:txBody>
                  <a:tcPr>
                    <a:solidFill>
                      <a:schemeClr val="accent6">
                        <a:lumMod val="75000"/>
                      </a:schemeClr>
                    </a:solidFill>
                  </a:tcPr>
                </a:tc>
                <a:tc>
                  <a:txBody>
                    <a:bodyPr/>
                    <a:lstStyle/>
                    <a:p>
                      <a:endParaRPr lang="en-US" sz="1200"/>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2</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4.3</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03-2011</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(3</a:t>
                      </a:r>
                      <a:r>
                        <a:rPr lang="en-US" sz="1200" baseline="30000" dirty="0" smtClean="0">
                          <a:latin typeface="Arial" pitchFamily="34" charset="0"/>
                          <a:cs typeface="Arial" pitchFamily="34" charset="0"/>
                        </a:rPr>
                        <a:t>rd</a:t>
                      </a:r>
                      <a:r>
                        <a:rPr lang="en-US" sz="1200" dirty="0" smtClean="0">
                          <a:latin typeface="Arial" pitchFamily="34" charset="0"/>
                          <a:cs typeface="Arial" pitchFamily="34" charset="0"/>
                        </a:rPr>
                        <a:t> generation)</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5.1</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03-2012</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mini</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10-2012</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(4 </a:t>
                      </a:r>
                      <a:r>
                        <a:rPr lang="en-US" sz="1200" dirty="0" err="1" smtClean="0">
                          <a:latin typeface="Arial" pitchFamily="34" charset="0"/>
                          <a:cs typeface="Arial" pitchFamily="34" charset="0"/>
                        </a:rPr>
                        <a:t>th</a:t>
                      </a:r>
                      <a:r>
                        <a:rPr lang="en-US" sz="1200" dirty="0" smtClean="0">
                          <a:latin typeface="Arial" pitchFamily="34" charset="0"/>
                          <a:cs typeface="Arial" pitchFamily="34" charset="0"/>
                        </a:rPr>
                        <a:t> Generation)</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6</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09-2012</a:t>
                      </a:r>
                      <a:endParaRPr lang="en-US" sz="1200" dirty="0">
                        <a:latin typeface="Arial" pitchFamily="34" charset="0"/>
                        <a:cs typeface="Arial" pitchFamily="34" charset="0"/>
                      </a:endParaRPr>
                    </a:p>
                  </a:txBody>
                  <a:tcPr>
                    <a:solidFill>
                      <a:schemeClr val="accent6">
                        <a:lumMod val="75000"/>
                      </a:schemeClr>
                    </a:solidFill>
                  </a:tcPr>
                </a:tc>
              </a:tr>
              <a:tr h="301247">
                <a:tc>
                  <a:txBody>
                    <a:bodyPr/>
                    <a:lstStyle/>
                    <a:p>
                      <a:r>
                        <a:rPr lang="en-US" sz="1200" b="1" dirty="0" smtClean="0">
                          <a:solidFill>
                            <a:srgbClr val="C00000"/>
                          </a:solidFill>
                          <a:latin typeface="Arial" pitchFamily="34" charset="0"/>
                          <a:cs typeface="Arial" pitchFamily="34" charset="0"/>
                        </a:rPr>
                        <a:t>Apple</a:t>
                      </a:r>
                      <a:r>
                        <a:rPr lang="en-US" sz="1200" b="1" baseline="0" dirty="0" smtClean="0">
                          <a:solidFill>
                            <a:srgbClr val="C00000"/>
                          </a:solidFill>
                          <a:latin typeface="Arial" pitchFamily="34" charset="0"/>
                          <a:cs typeface="Arial" pitchFamily="34" charset="0"/>
                        </a:rPr>
                        <a:t> TV</a:t>
                      </a:r>
                      <a:endParaRPr lang="en-US" sz="1200" b="1" dirty="0">
                        <a:solidFill>
                          <a:srgbClr val="C00000"/>
                        </a:solidFill>
                        <a:latin typeface="Arial" pitchFamily="34" charset="0"/>
                        <a:cs typeface="Arial" pitchFamily="34" charset="0"/>
                      </a:endParaRPr>
                    </a:p>
                  </a:txBody>
                  <a:tcPr>
                    <a:solidFill>
                      <a:schemeClr val="accent6">
                        <a:lumMod val="75000"/>
                      </a:schemeClr>
                    </a:solidFill>
                  </a:tcPr>
                </a:tc>
                <a:tc>
                  <a:txBody>
                    <a:bodyPr/>
                    <a:lstStyle/>
                    <a:p>
                      <a:endParaRPr lang="en-US" sz="1200" dirty="0"/>
                    </a:p>
                  </a:txBody>
                  <a:tcPr>
                    <a:solidFill>
                      <a:schemeClr val="accent6">
                        <a:lumMod val="75000"/>
                      </a:schemeClr>
                    </a:solidFill>
                  </a:tcPr>
                </a:tc>
                <a:tc>
                  <a:txBody>
                    <a:bodyPr/>
                    <a:lstStyle/>
                    <a:p>
                      <a:endParaRPr lang="en-US" sz="1200" dirty="0"/>
                    </a:p>
                  </a:txBody>
                  <a:tcPr>
                    <a:solidFill>
                      <a:schemeClr val="accent6">
                        <a:lumMod val="75000"/>
                      </a:schemeClr>
                    </a:solidFill>
                  </a:tcPr>
                </a:tc>
              </a:tr>
              <a:tr h="366516">
                <a:tc>
                  <a:txBody>
                    <a:bodyPr/>
                    <a:lstStyle/>
                    <a:p>
                      <a:r>
                        <a:rPr lang="en-US" sz="1200" dirty="0" smtClean="0">
                          <a:latin typeface="Arial" pitchFamily="34" charset="0"/>
                          <a:cs typeface="Arial" pitchFamily="34" charset="0"/>
                        </a:rPr>
                        <a:t>3</a:t>
                      </a:r>
                      <a:r>
                        <a:rPr lang="en-US" sz="1200" baseline="30000" dirty="0" smtClean="0">
                          <a:latin typeface="Arial" pitchFamily="34" charset="0"/>
                          <a:cs typeface="Arial" pitchFamily="34" charset="0"/>
                        </a:rPr>
                        <a:t>rd</a:t>
                      </a:r>
                      <a:r>
                        <a:rPr lang="en-US" sz="1200" dirty="0" smtClean="0">
                          <a:latin typeface="Arial" pitchFamily="34" charset="0"/>
                          <a:cs typeface="Arial" pitchFamily="34" charset="0"/>
                        </a:rPr>
                        <a:t> Generation</a:t>
                      </a:r>
                      <a:endParaRPr lang="en-US" sz="1200" b="0" dirty="0">
                        <a:solidFill>
                          <a:schemeClr val="tx1"/>
                        </a:solidFill>
                        <a:latin typeface="Arial" pitchFamily="34" charset="0"/>
                        <a:cs typeface="Arial" pitchFamily="34" charset="0"/>
                      </a:endParaRPr>
                    </a:p>
                  </a:txBody>
                  <a:tcPr>
                    <a:solidFill>
                      <a:schemeClr val="accent6">
                        <a:lumMod val="75000"/>
                      </a:schemeClr>
                    </a:solidFill>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5.1</a:t>
                      </a:r>
                      <a:endParaRPr lang="en-US" sz="1200" dirty="0">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03-2012</a:t>
                      </a:r>
                      <a:endParaRPr lang="en-US" sz="1200" dirty="0">
                        <a:latin typeface="Arial" pitchFamily="34" charset="0"/>
                        <a:cs typeface="Arial" pitchFamily="34" charset="0"/>
                      </a:endParaRPr>
                    </a:p>
                  </a:txBody>
                  <a:tcPr>
                    <a:solidFill>
                      <a:schemeClr val="accent6">
                        <a:lumMod val="75000"/>
                      </a:schemeClr>
                    </a:solidFill>
                  </a:tcPr>
                </a:tc>
              </a:tr>
              <a:tr h="366516">
                <a:tc>
                  <a:txBody>
                    <a:bodyPr/>
                    <a:lstStyle/>
                    <a:p>
                      <a:r>
                        <a:rPr lang="en-US" sz="1200" b="0" dirty="0" smtClean="0">
                          <a:solidFill>
                            <a:schemeClr val="tx1"/>
                          </a:solidFill>
                          <a:latin typeface="Arial" pitchFamily="34" charset="0"/>
                          <a:cs typeface="Arial" pitchFamily="34" charset="0"/>
                        </a:rPr>
                        <a:t>iBook</a:t>
                      </a:r>
                      <a:endParaRPr lang="en-US" sz="1200" b="0" dirty="0">
                        <a:solidFill>
                          <a:schemeClr val="tx1"/>
                        </a:solidFill>
                        <a:latin typeface="Arial" pitchFamily="34" charset="0"/>
                        <a:cs typeface="Arial" pitchFamily="34" charset="0"/>
                      </a:endParaRPr>
                    </a:p>
                  </a:txBody>
                  <a:tcPr>
                    <a:solidFill>
                      <a:schemeClr val="accent6">
                        <a:lumMod val="75000"/>
                      </a:schemeClr>
                    </a:solidFill>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solidFill>
                      <a:schemeClr val="accent6">
                        <a:lumMod val="75000"/>
                      </a:schemeClr>
                    </a:solidFill>
                  </a:tcPr>
                </a:tc>
                <a:tc>
                  <a:txBody>
                    <a:bodyPr/>
                    <a:lstStyle/>
                    <a:p>
                      <a:endParaRPr lang="en-US" sz="1200" dirty="0">
                        <a:latin typeface="Arial" pitchFamily="34" charset="0"/>
                        <a:cs typeface="Arial" pitchFamily="34" charset="0"/>
                      </a:endParaRPr>
                    </a:p>
                  </a:txBody>
                  <a:tcPr>
                    <a:solidFill>
                      <a:schemeClr val="accent6">
                        <a:lumMod val="75000"/>
                      </a:schemeClr>
                    </a:solidFill>
                  </a:tcPr>
                </a:tc>
              </a:tr>
            </a:tbl>
          </a:graphicData>
        </a:graphic>
      </p:graphicFrame>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41</a:t>
            </a:fld>
            <a:endParaRPr lang="en-US" dirty="0">
              <a:solidFill>
                <a:schemeClr val="bg2">
                  <a:lumMod val="25000"/>
                </a:schemeClr>
              </a:solidFill>
            </a:endParaRPr>
          </a:p>
        </p:txBody>
      </p:sp>
      <p:pic>
        <p:nvPicPr>
          <p:cNvPr id="2050" name="Picture 2" descr="C:\Users\IVA\Pictures\LOGOS\ios-logo[1].jpg"/>
          <p:cNvPicPr>
            <a:picLocks noChangeAspect="1" noChangeArrowheads="1"/>
          </p:cNvPicPr>
          <p:nvPr/>
        </p:nvPicPr>
        <p:blipFill>
          <a:blip r:embed="rId2" cstate="print"/>
          <a:srcRect/>
          <a:stretch>
            <a:fillRect/>
          </a:stretch>
        </p:blipFill>
        <p:spPr bwMode="auto">
          <a:xfrm>
            <a:off x="7048500" y="685800"/>
            <a:ext cx="1905000" cy="1905000"/>
          </a:xfrm>
          <a:prstGeom prst="rect">
            <a:avLst/>
          </a:prstGeom>
          <a:noFill/>
        </p:spPr>
      </p:pic>
      <p:pic>
        <p:nvPicPr>
          <p:cNvPr id="2051" name="Picture 3" descr="C:\Users\IVA\Pictures\LOGOS\mainpic_iosextensions[1].png"/>
          <p:cNvPicPr>
            <a:picLocks noChangeAspect="1" noChangeArrowheads="1"/>
          </p:cNvPicPr>
          <p:nvPr/>
        </p:nvPicPr>
        <p:blipFill>
          <a:blip r:embed="rId3" cstate="print"/>
          <a:srcRect/>
          <a:stretch>
            <a:fillRect/>
          </a:stretch>
        </p:blipFill>
        <p:spPr bwMode="auto">
          <a:xfrm>
            <a:off x="6941127" y="2832100"/>
            <a:ext cx="1981200" cy="825500"/>
          </a:xfrm>
          <a:prstGeom prst="rect">
            <a:avLst/>
          </a:prstGeom>
          <a:noFill/>
        </p:spPr>
      </p:pic>
      <p:pic>
        <p:nvPicPr>
          <p:cNvPr id="2052" name="Picture 4" descr="C:\Users\IVA\Pictures\LOGOS\800px-IPad,_iPhones_and_Magic_mouse[1].jpg"/>
          <p:cNvPicPr>
            <a:picLocks noChangeAspect="1" noChangeArrowheads="1"/>
          </p:cNvPicPr>
          <p:nvPr/>
        </p:nvPicPr>
        <p:blipFill>
          <a:blip r:embed="rId4" cstate="print"/>
          <a:srcRect/>
          <a:stretch>
            <a:fillRect/>
          </a:stretch>
        </p:blipFill>
        <p:spPr bwMode="auto">
          <a:xfrm>
            <a:off x="6934200" y="4059382"/>
            <a:ext cx="2058687" cy="1371600"/>
          </a:xfrm>
          <a:prstGeom prst="rect">
            <a:avLst/>
          </a:prstGeom>
          <a:noFill/>
        </p:spPr>
      </p:pic>
    </p:spTree>
    <p:extLst>
      <p:ext uri="{BB962C8B-B14F-4D97-AF65-F5344CB8AC3E}">
        <p14:creationId xmlns:p14="http://schemas.microsoft.com/office/powerpoint/2010/main" val="7409857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3528510" cy="762000"/>
          </a:xfrm>
        </p:spPr>
        <p:txBody>
          <a:bodyPr>
            <a:normAutofit/>
          </a:bodyPr>
          <a:lstStyle/>
          <a:p>
            <a:r>
              <a:rPr lang="en-US" b="1" dirty="0" smtClean="0"/>
              <a:t>Unix vs. Linux</a:t>
            </a:r>
            <a:endParaRPr lang="en-US" b="1" dirty="0"/>
          </a:p>
        </p:txBody>
      </p:sp>
      <p:sp>
        <p:nvSpPr>
          <p:cNvPr id="3" name="Content Placeholder 2"/>
          <p:cNvSpPr>
            <a:spLocks noGrp="1"/>
          </p:cNvSpPr>
          <p:nvPr>
            <p:ph idx="1"/>
          </p:nvPr>
        </p:nvSpPr>
        <p:spPr>
          <a:xfrm>
            <a:off x="990600" y="1219200"/>
            <a:ext cx="6777317" cy="3273953"/>
          </a:xfrm>
        </p:spPr>
        <p:style>
          <a:lnRef idx="2">
            <a:schemeClr val="accent1"/>
          </a:lnRef>
          <a:fillRef idx="1">
            <a:schemeClr val="lt1"/>
          </a:fillRef>
          <a:effectRef idx="0">
            <a:schemeClr val="accent1"/>
          </a:effectRef>
          <a:fontRef idx="minor">
            <a:schemeClr val="dk1"/>
          </a:fontRef>
        </p:style>
        <p:txBody>
          <a:bodyPr>
            <a:normAutofit lnSpcReduction="10000"/>
          </a:bodyPr>
          <a:lstStyle/>
          <a:p>
            <a:endParaRPr lang="en-US" dirty="0"/>
          </a:p>
          <a:p>
            <a:r>
              <a:rPr lang="en-US" sz="1600" b="1" dirty="0" err="1"/>
              <a:t>SimpleANSWER</a:t>
            </a:r>
            <a:r>
              <a:rPr lang="en-US" sz="1600" b="1" dirty="0"/>
              <a:t>:</a:t>
            </a:r>
            <a:endParaRPr lang="en-US" sz="1600" dirty="0"/>
          </a:p>
          <a:p>
            <a:r>
              <a:rPr lang="en-US" sz="1600" dirty="0"/>
              <a:t>•1. </a:t>
            </a:r>
            <a:r>
              <a:rPr lang="en-US" sz="1600" b="1" dirty="0"/>
              <a:t>KERNEL LEVEL: </a:t>
            </a:r>
            <a:r>
              <a:rPr lang="en-US" sz="1600" dirty="0"/>
              <a:t>Open source nature of Linux vs. Close/Proprietary Nature of Unix (Apple, HP own soft/hardware).</a:t>
            </a:r>
          </a:p>
          <a:p>
            <a:r>
              <a:rPr lang="en-US" sz="1600" dirty="0"/>
              <a:t>•2.</a:t>
            </a:r>
            <a:r>
              <a:rPr lang="en-US" sz="1600" b="1" dirty="0"/>
              <a:t>HARDWARE LEVEL</a:t>
            </a:r>
            <a:r>
              <a:rPr lang="en-US" sz="1600" dirty="0"/>
              <a:t>: Linux runs on many hardware platforms, including Intel x86 computers. On the other hand, UNIX is proprietary-hardware-bonded and requires a more powerful hardware configuration.</a:t>
            </a:r>
          </a:p>
          <a:p>
            <a:r>
              <a:rPr lang="en-US" sz="1600" dirty="0"/>
              <a:t>•3.</a:t>
            </a:r>
            <a:r>
              <a:rPr lang="en-US" sz="1600" b="1" dirty="0"/>
              <a:t>LICENSE: </a:t>
            </a:r>
            <a:r>
              <a:rPr lang="en-US" sz="1600" dirty="0"/>
              <a:t>Unix is a proprietary software and you would need to buy it if you want to use </a:t>
            </a:r>
            <a:r>
              <a:rPr lang="en-US" sz="1600" dirty="0" err="1"/>
              <a:t>it.GNU</a:t>
            </a:r>
            <a:r>
              <a:rPr lang="en-US" sz="1600" dirty="0"/>
              <a:t>/Linux is licensed under the GPL (GNU General Public License) which is an open source license</a:t>
            </a:r>
            <a:r>
              <a:rPr lang="en-US" sz="1600" dirty="0" smtClean="0"/>
              <a:t>.</a:t>
            </a:r>
          </a:p>
          <a:p>
            <a:endParaRPr lang="en-US" dirty="0"/>
          </a:p>
          <a:p>
            <a:endParaRPr lang="en-US" dirty="0"/>
          </a:p>
        </p:txBody>
      </p:sp>
      <p:sp>
        <p:nvSpPr>
          <p:cNvPr id="4" name="Rectangle 3"/>
          <p:cNvSpPr/>
          <p:nvPr/>
        </p:nvSpPr>
        <p:spPr>
          <a:xfrm>
            <a:off x="3657600" y="4343400"/>
            <a:ext cx="4572000" cy="181588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sz="1600" b="1" dirty="0"/>
              <a:t>Advance ANSWER:</a:t>
            </a:r>
            <a:endParaRPr lang="en-US" sz="1600" dirty="0"/>
          </a:p>
          <a:p>
            <a:r>
              <a:rPr lang="en-US" sz="1600" dirty="0"/>
              <a:t>Monolithic </a:t>
            </a:r>
            <a:r>
              <a:rPr lang="en-US" sz="1600" dirty="0" err="1"/>
              <a:t>Vs</a:t>
            </a:r>
            <a:r>
              <a:rPr lang="en-US" sz="1600" dirty="0"/>
              <a:t> Micro-kernel Approach</a:t>
            </a:r>
          </a:p>
          <a:p>
            <a:r>
              <a:rPr lang="en-US" sz="1600" dirty="0"/>
              <a:t>Adding/Removing features to kernel</a:t>
            </a:r>
          </a:p>
          <a:p>
            <a:r>
              <a:rPr lang="en-US" sz="1600" dirty="0"/>
              <a:t>Kernel Threading</a:t>
            </a:r>
          </a:p>
          <a:p>
            <a:r>
              <a:rPr lang="en-US" sz="1600" dirty="0"/>
              <a:t>Multi-threaded application support</a:t>
            </a:r>
          </a:p>
          <a:p>
            <a:r>
              <a:rPr lang="en-US" sz="1600" dirty="0"/>
              <a:t>Unix STREAMS</a:t>
            </a:r>
          </a:p>
          <a:p>
            <a:r>
              <a:rPr lang="en-US" sz="1600" dirty="0"/>
              <a:t>Preemptive </a:t>
            </a:r>
            <a:r>
              <a:rPr lang="en-US" sz="1600" dirty="0" err="1"/>
              <a:t>Vs</a:t>
            </a:r>
            <a:r>
              <a:rPr lang="en-US" sz="1600" dirty="0"/>
              <a:t> Non-Preemptive Kernels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876800"/>
            <a:ext cx="332634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37302412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74638"/>
            <a:ext cx="81534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b="1" dirty="0" smtClean="0">
                <a:solidFill>
                  <a:srgbClr val="FF0000"/>
                </a:solidFill>
                <a:latin typeface="Arial" pitchFamily="34" charset="0"/>
                <a:cs typeface="Arial" pitchFamily="34" charset="0"/>
              </a:rPr>
              <a:t> </a:t>
            </a:r>
            <a:r>
              <a:rPr lang="en-US" sz="3200" b="1" dirty="0" smtClean="0">
                <a:solidFill>
                  <a:srgbClr val="FF0000"/>
                </a:solidFill>
                <a:latin typeface="Arial" pitchFamily="34" charset="0"/>
                <a:cs typeface="Arial" pitchFamily="34" charset="0"/>
              </a:rPr>
              <a:t>What is a Mobile application?</a:t>
            </a:r>
            <a:endParaRPr lang="en-US" sz="3200" b="1" dirty="0"/>
          </a:p>
        </p:txBody>
      </p:sp>
      <p:sp>
        <p:nvSpPr>
          <p:cNvPr id="3" name="Footer Placeholder 2"/>
          <p:cNvSpPr>
            <a:spLocks noGrp="1"/>
          </p:cNvSpPr>
          <p:nvPr>
            <p:ph type="ftr" sz="quarter" idx="11"/>
          </p:nvPr>
        </p:nvSpPr>
        <p:spPr>
          <a:xfrm>
            <a:off x="4038600" y="6172200"/>
            <a:ext cx="40386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382000" y="6248400"/>
            <a:ext cx="518160" cy="381000"/>
          </a:xfrm>
        </p:spPr>
        <p:txBody>
          <a:bodyPr/>
          <a:lstStyle/>
          <a:p>
            <a:fld id="{B6F15528-21DE-4FAA-801E-634DDDAF4B2B}" type="slidenum">
              <a:rPr lang="en-US" smtClean="0">
                <a:solidFill>
                  <a:schemeClr val="tx2">
                    <a:lumMod val="25000"/>
                  </a:schemeClr>
                </a:solidFill>
              </a:rPr>
              <a:pPr/>
              <a:t>43</a:t>
            </a:fld>
            <a:endParaRPr lang="en-US" dirty="0">
              <a:solidFill>
                <a:schemeClr val="tx2">
                  <a:lumMod val="25000"/>
                </a:schemeClr>
              </a:solidFill>
            </a:endParaRPr>
          </a:p>
        </p:txBody>
      </p:sp>
      <p:sp>
        <p:nvSpPr>
          <p:cNvPr id="7" name="Content Placeholder 6"/>
          <p:cNvSpPr>
            <a:spLocks noGrp="1"/>
          </p:cNvSpPr>
          <p:nvPr>
            <p:ph sz="quarter" idx="4294967295"/>
          </p:nvPr>
        </p:nvSpPr>
        <p:spPr>
          <a:xfrm>
            <a:off x="228600" y="1752600"/>
            <a:ext cx="3977640" cy="3962400"/>
          </a:xfrm>
          <a:prstGeom prst="rect">
            <a:avLst/>
          </a:prstGeom>
        </p:spPr>
        <p:style>
          <a:lnRef idx="1">
            <a:schemeClr val="accent4"/>
          </a:lnRef>
          <a:fillRef idx="2">
            <a:schemeClr val="accent4"/>
          </a:fillRef>
          <a:effectRef idx="1">
            <a:schemeClr val="accent4"/>
          </a:effectRef>
          <a:fontRef idx="minor">
            <a:schemeClr val="dk1"/>
          </a:fontRef>
        </p:style>
        <p:txBody>
          <a:bodyPr>
            <a:normAutofit fontScale="77500" lnSpcReduction="20000"/>
          </a:bodyPr>
          <a:lstStyle/>
          <a:p>
            <a:r>
              <a:rPr lang="en-US" sz="2300" b="1" dirty="0" smtClean="0">
                <a:latin typeface="Arial" pitchFamily="34" charset="0"/>
                <a:cs typeface="Arial" pitchFamily="34" charset="0"/>
              </a:rPr>
              <a:t>A Mobile app is a software that runs </a:t>
            </a:r>
            <a:r>
              <a:rPr lang="en-US" sz="2300" dirty="0" smtClean="0">
                <a:latin typeface="Arial" pitchFamily="34" charset="0"/>
                <a:cs typeface="Arial" pitchFamily="34" charset="0"/>
              </a:rPr>
              <a:t>on a handheld device, which can connect to Wi-Fi or wireless carrier networks and has an OS to support standalone software.</a:t>
            </a:r>
          </a:p>
          <a:p>
            <a:r>
              <a:rPr lang="en-US" sz="2300" dirty="0" smtClean="0">
                <a:latin typeface="Arial" pitchFamily="34" charset="0"/>
                <a:cs typeface="Arial" pitchFamily="34" charset="0"/>
              </a:rPr>
              <a:t>Mobile Apps were originally intended for productivity: </a:t>
            </a:r>
            <a:r>
              <a:rPr lang="en-US" sz="2300" b="1" dirty="0" smtClean="0">
                <a:latin typeface="Arial" pitchFamily="34" charset="0"/>
                <a:cs typeface="Arial" pitchFamily="34" charset="0"/>
              </a:rPr>
              <a:t>email, calendar and contact databases</a:t>
            </a:r>
            <a:r>
              <a:rPr lang="en-US" sz="2300" dirty="0" smtClean="0">
                <a:latin typeface="Arial" pitchFamily="34" charset="0"/>
                <a:cs typeface="Arial" pitchFamily="34" charset="0"/>
              </a:rPr>
              <a:t>, but public demand caused rapid expansion into other areas such as mobile games, factory automation, GPS, and location-based services, banking, order-tracking, and ticket purchases.</a:t>
            </a:r>
          </a:p>
          <a:p>
            <a:endParaRPr lang="en-US" dirty="0"/>
          </a:p>
        </p:txBody>
      </p:sp>
      <p:pic>
        <p:nvPicPr>
          <p:cNvPr id="3074" name="Picture 2" descr="C:\Users\IVA\Pictures\MOBILE TESTING\application-development[2].jpg"/>
          <p:cNvPicPr>
            <a:picLocks noGrp="1" noChangeAspect="1" noChangeArrowheads="1"/>
          </p:cNvPicPr>
          <p:nvPr>
            <p:ph sz="quarter" idx="4294967295"/>
          </p:nvPr>
        </p:nvPicPr>
        <p:blipFill>
          <a:blip r:embed="rId2" cstate="print"/>
          <a:srcRect/>
          <a:stretch>
            <a:fillRect/>
          </a:stretch>
        </p:blipFill>
        <p:spPr bwMode="auto">
          <a:xfrm>
            <a:off x="4343400" y="2133600"/>
            <a:ext cx="4572000" cy="2819400"/>
          </a:xfrm>
          <a:prstGeom prst="rect">
            <a:avLst/>
          </a:prstGeom>
          <a:noFill/>
        </p:spPr>
      </p:pic>
    </p:spTree>
    <p:extLst>
      <p:ext uri="{BB962C8B-B14F-4D97-AF65-F5344CB8AC3E}">
        <p14:creationId xmlns:p14="http://schemas.microsoft.com/office/powerpoint/2010/main" val="31988444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b="1" dirty="0" smtClean="0">
                <a:latin typeface="Arial" pitchFamily="34" charset="0"/>
                <a:cs typeface="Arial" pitchFamily="34" charset="0"/>
              </a:rPr>
              <a:t>Examples of Mobile Apps:</a:t>
            </a:r>
            <a:endParaRPr lang="en-US" sz="3200" b="1" dirty="0"/>
          </a:p>
        </p:txBody>
      </p:sp>
      <p:sp>
        <p:nvSpPr>
          <p:cNvPr id="3" name="Footer Placeholder 2"/>
          <p:cNvSpPr>
            <a:spLocks noGrp="1"/>
          </p:cNvSpPr>
          <p:nvPr>
            <p:ph type="ftr" sz="quarter" idx="11"/>
          </p:nvPr>
        </p:nvSpPr>
        <p:spPr>
          <a:xfrm>
            <a:off x="5181600" y="6477000"/>
            <a:ext cx="3276600" cy="2286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44</a:t>
            </a:fld>
            <a:endParaRPr lang="en-US" dirty="0">
              <a:solidFill>
                <a:schemeClr val="tx2">
                  <a:lumMod val="25000"/>
                </a:schemeClr>
              </a:solidFill>
            </a:endParaRPr>
          </a:p>
        </p:txBody>
      </p:sp>
      <p:pic>
        <p:nvPicPr>
          <p:cNvPr id="4098" name="Picture 2" descr="C:\Users\IVA\Pictures\MOBILE TESTING\caltrain-times-lg.jpg.adimg.mw.138[1].png"/>
          <p:cNvPicPr>
            <a:picLocks noGrp="1" noChangeAspect="1" noChangeArrowheads="1"/>
          </p:cNvPicPr>
          <p:nvPr>
            <p:ph sz="quarter" idx="4294967295"/>
          </p:nvPr>
        </p:nvPicPr>
        <p:blipFill>
          <a:blip r:embed="rId2" cstate="print"/>
          <a:srcRect/>
          <a:stretch>
            <a:fillRect/>
          </a:stretch>
        </p:blipFill>
        <p:spPr bwMode="auto">
          <a:xfrm>
            <a:off x="304800" y="1219200"/>
            <a:ext cx="1314450" cy="1314450"/>
          </a:xfrm>
          <a:prstGeom prst="rect">
            <a:avLst/>
          </a:prstGeom>
          <a:noFill/>
        </p:spPr>
      </p:pic>
      <p:sp>
        <p:nvSpPr>
          <p:cNvPr id="8" name="Rectangle 7"/>
          <p:cNvSpPr/>
          <p:nvPr/>
        </p:nvSpPr>
        <p:spPr>
          <a:xfrm>
            <a:off x="1752600" y="1371600"/>
            <a:ext cx="312420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b="1" dirty="0" err="1" smtClean="0">
                <a:solidFill>
                  <a:schemeClr val="tx2">
                    <a:lumMod val="25000"/>
                  </a:schemeClr>
                </a:solidFill>
                <a:latin typeface="Arial" pitchFamily="34" charset="0"/>
                <a:cs typeface="Arial" pitchFamily="34" charset="0"/>
              </a:rPr>
              <a:t>Caltrain</a:t>
            </a:r>
            <a:r>
              <a:rPr lang="en-US" sz="1400" b="1" dirty="0" smtClean="0">
                <a:solidFill>
                  <a:schemeClr val="tx2">
                    <a:lumMod val="25000"/>
                  </a:schemeClr>
                </a:solidFill>
                <a:latin typeface="Arial" pitchFamily="34" charset="0"/>
                <a:cs typeface="Arial" pitchFamily="34" charset="0"/>
              </a:rPr>
              <a:t> Times</a:t>
            </a:r>
          </a:p>
          <a:p>
            <a:r>
              <a:rPr lang="en-US" sz="1400" dirty="0" smtClean="0">
                <a:latin typeface="Arial" pitchFamily="34" charset="0"/>
                <a:cs typeface="Arial" pitchFamily="34" charset="0"/>
              </a:rPr>
              <a:t>The </a:t>
            </a:r>
            <a:r>
              <a:rPr lang="en-US" sz="1400" dirty="0" err="1" smtClean="0">
                <a:latin typeface="Arial" pitchFamily="34" charset="0"/>
                <a:cs typeface="Arial" pitchFamily="34" charset="0"/>
              </a:rPr>
              <a:t>Caltrain</a:t>
            </a:r>
            <a:r>
              <a:rPr lang="en-US" sz="1400" dirty="0" smtClean="0">
                <a:latin typeface="Arial" pitchFamily="34" charset="0"/>
                <a:cs typeface="Arial" pitchFamily="34" charset="0"/>
              </a:rPr>
              <a:t> Times app is a train schedule viewer for the </a:t>
            </a:r>
            <a:r>
              <a:rPr lang="en-US" sz="1400" dirty="0" err="1" smtClean="0">
                <a:latin typeface="Arial" pitchFamily="34" charset="0"/>
                <a:cs typeface="Arial" pitchFamily="34" charset="0"/>
              </a:rPr>
              <a:t>Caltrain</a:t>
            </a:r>
            <a:r>
              <a:rPr lang="en-US" sz="1400" dirty="0" smtClean="0">
                <a:latin typeface="Arial" pitchFamily="34" charset="0"/>
                <a:cs typeface="Arial" pitchFamily="34" charset="0"/>
              </a:rPr>
              <a:t> commuter rail system in California</a:t>
            </a:r>
            <a:endParaRPr lang="en-US" sz="1400" dirty="0">
              <a:latin typeface="Arial" pitchFamily="34" charset="0"/>
              <a:cs typeface="Arial" pitchFamily="34" charset="0"/>
            </a:endParaRPr>
          </a:p>
        </p:txBody>
      </p:sp>
      <p:pic>
        <p:nvPicPr>
          <p:cNvPr id="4100" name="Picture 4" descr="PolitiFact showcase app"/>
          <p:cNvPicPr>
            <a:picLocks noChangeAspect="1" noChangeArrowheads="1"/>
          </p:cNvPicPr>
          <p:nvPr/>
        </p:nvPicPr>
        <p:blipFill>
          <a:blip r:embed="rId3" cstate="print"/>
          <a:srcRect/>
          <a:stretch>
            <a:fillRect/>
          </a:stretch>
        </p:blipFill>
        <p:spPr bwMode="auto">
          <a:xfrm>
            <a:off x="2286000" y="2667000"/>
            <a:ext cx="1390650" cy="1390651"/>
          </a:xfrm>
          <a:prstGeom prst="rect">
            <a:avLst/>
          </a:prstGeom>
          <a:noFill/>
        </p:spPr>
      </p:pic>
      <p:sp>
        <p:nvSpPr>
          <p:cNvPr id="10" name="Rectangle 9"/>
          <p:cNvSpPr/>
          <p:nvPr/>
        </p:nvSpPr>
        <p:spPr>
          <a:xfrm>
            <a:off x="3886200" y="2590800"/>
            <a:ext cx="3124200" cy="160043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b="1" dirty="0" err="1" smtClean="0">
                <a:latin typeface="Arial" pitchFamily="34" charset="0"/>
                <a:cs typeface="Arial" pitchFamily="34" charset="0"/>
              </a:rPr>
              <a:t>PolitiFact</a:t>
            </a:r>
            <a:r>
              <a:rPr lang="en-US" sz="1400" b="1" dirty="0" smtClean="0">
                <a:latin typeface="Arial" pitchFamily="34" charset="0"/>
                <a:cs typeface="Arial" pitchFamily="34" charset="0"/>
              </a:rPr>
              <a:t> showcase app</a:t>
            </a:r>
          </a:p>
          <a:p>
            <a:r>
              <a:rPr lang="en-US" sz="1400" dirty="0" err="1" smtClean="0">
                <a:latin typeface="Arial" pitchFamily="34" charset="0"/>
                <a:cs typeface="Arial" pitchFamily="34" charset="0"/>
              </a:rPr>
              <a:t>PolitiFact</a:t>
            </a:r>
            <a:r>
              <a:rPr lang="en-US" sz="1400" dirty="0" smtClean="0">
                <a:latin typeface="Arial" pitchFamily="34" charset="0"/>
                <a:cs typeface="Arial" pitchFamily="34" charset="0"/>
              </a:rPr>
              <a:t> app helps users find the truth in politics by rating the accuracy of people's statements on the Truth-O-Meter: True, Mostly True, Half True, Barely True, False, and Pants on Fire (the lowest rating).</a:t>
            </a:r>
            <a:endParaRPr lang="en-US" sz="1400" dirty="0">
              <a:latin typeface="Arial" pitchFamily="34" charset="0"/>
              <a:cs typeface="Arial" pitchFamily="34" charset="0"/>
            </a:endParaRPr>
          </a:p>
        </p:txBody>
      </p:sp>
      <p:pic>
        <p:nvPicPr>
          <p:cNvPr id="4102" name="Picture 6" descr="Netflix Queue Manager showcase app"/>
          <p:cNvPicPr>
            <a:picLocks noChangeAspect="1" noChangeArrowheads="1"/>
          </p:cNvPicPr>
          <p:nvPr/>
        </p:nvPicPr>
        <p:blipFill>
          <a:blip r:embed="rId4" cstate="print"/>
          <a:srcRect/>
          <a:stretch>
            <a:fillRect/>
          </a:stretch>
        </p:blipFill>
        <p:spPr bwMode="auto">
          <a:xfrm>
            <a:off x="3810000" y="4495800"/>
            <a:ext cx="1314450" cy="1314451"/>
          </a:xfrm>
          <a:prstGeom prst="rect">
            <a:avLst/>
          </a:prstGeom>
          <a:noFill/>
        </p:spPr>
      </p:pic>
      <p:sp>
        <p:nvSpPr>
          <p:cNvPr id="12" name="Rectangle 11"/>
          <p:cNvSpPr/>
          <p:nvPr/>
        </p:nvSpPr>
        <p:spPr>
          <a:xfrm>
            <a:off x="5334000" y="4419600"/>
            <a:ext cx="3505200"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b="1" dirty="0" smtClean="0">
                <a:latin typeface="Arial" pitchFamily="34" charset="0"/>
                <a:cs typeface="Arial" pitchFamily="34" charset="0"/>
              </a:rPr>
              <a:t>Netflix Queue Manager showcase app</a:t>
            </a:r>
          </a:p>
          <a:p>
            <a:r>
              <a:rPr lang="en-US" sz="1400" dirty="0" smtClean="0">
                <a:latin typeface="Arial" pitchFamily="34" charset="0"/>
                <a:cs typeface="Arial" pitchFamily="34" charset="0"/>
              </a:rPr>
              <a:t>This app makes it easy for users to connect and manage their Netflix queue, search for new titles, check out recommendations, and view titles based on their favorite movie stars. </a:t>
            </a:r>
            <a:endParaRPr lang="en-US" sz="1400" dirty="0">
              <a:latin typeface="Arial" pitchFamily="34" charset="0"/>
              <a:cs typeface="Arial" pitchFamily="34" charset="0"/>
            </a:endParaRPr>
          </a:p>
        </p:txBody>
      </p:sp>
      <p:sp>
        <p:nvSpPr>
          <p:cNvPr id="13" name="Rectangle 12"/>
          <p:cNvSpPr/>
          <p:nvPr/>
        </p:nvSpPr>
        <p:spPr>
          <a:xfrm>
            <a:off x="1219200" y="6400800"/>
            <a:ext cx="35814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http://www.youtube.com/watch?v=A7fuMrRyLNE</a:t>
            </a:r>
            <a:endParaRPr lang="en-US" sz="1200" dirty="0">
              <a:solidFill>
                <a:schemeClr val="bg1"/>
              </a:solidFill>
              <a:latin typeface="Arial" pitchFamily="34" charset="0"/>
              <a:cs typeface="Arial" pitchFamily="34" charset="0"/>
            </a:endParaRPr>
          </a:p>
        </p:txBody>
      </p:sp>
      <p:sp>
        <p:nvSpPr>
          <p:cNvPr id="14" name="Rectangle 13"/>
          <p:cNvSpPr/>
          <p:nvPr/>
        </p:nvSpPr>
        <p:spPr>
          <a:xfrm>
            <a:off x="152400" y="5943600"/>
            <a:ext cx="34290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http://www.youtube.com/watch?v=AceHvef-8T</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8616740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C:\Users\IVA\Pictures\MOBILE TESTING\11831498-native-application-development-india[1].jpg"/>
          <p:cNvPicPr>
            <a:picLocks noChangeAspect="1" noChangeArrowheads="1"/>
          </p:cNvPicPr>
          <p:nvPr/>
        </p:nvPicPr>
        <p:blipFill>
          <a:blip r:embed="rId2" cstate="print"/>
          <a:srcRect/>
          <a:stretch>
            <a:fillRect/>
          </a:stretch>
        </p:blipFill>
        <p:spPr bwMode="auto">
          <a:xfrm>
            <a:off x="381000" y="1600200"/>
            <a:ext cx="3200400" cy="4010501"/>
          </a:xfrm>
          <a:prstGeom prst="rect">
            <a:avLst/>
          </a:prstGeom>
          <a:noFill/>
        </p:spPr>
      </p:pic>
      <p:sp>
        <p:nvSpPr>
          <p:cNvPr id="4" name="Footer Placeholder 3"/>
          <p:cNvSpPr>
            <a:spLocks noGrp="1"/>
          </p:cNvSpPr>
          <p:nvPr>
            <p:ph type="ftr" sz="quarter" idx="11"/>
          </p:nvPr>
        </p:nvSpPr>
        <p:spPr>
          <a:xfrm>
            <a:off x="4800600" y="6407944"/>
            <a:ext cx="31242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82000" y="6324600"/>
            <a:ext cx="478632" cy="365125"/>
          </a:xfrm>
        </p:spPr>
        <p:txBody>
          <a:bodyPr/>
          <a:lstStyle/>
          <a:p>
            <a:fld id="{B6F15528-21DE-4FAA-801E-634DDDAF4B2B}" type="slidenum">
              <a:rPr lang="en-US" smtClean="0">
                <a:solidFill>
                  <a:schemeClr val="tx2">
                    <a:lumMod val="25000"/>
                  </a:schemeClr>
                </a:solidFill>
              </a:rPr>
              <a:pPr/>
              <a:t>45</a:t>
            </a:fld>
            <a:endParaRPr lang="en-US" dirty="0">
              <a:solidFill>
                <a:schemeClr val="tx2">
                  <a:lumMod val="25000"/>
                </a:schemeClr>
              </a:solidFill>
            </a:endParaRPr>
          </a:p>
        </p:txBody>
      </p:sp>
      <p:sp>
        <p:nvSpPr>
          <p:cNvPr id="6" name="Title 5"/>
          <p:cNvSpPr>
            <a:spLocks noGrp="1"/>
          </p:cNvSpPr>
          <p:nvPr>
            <p:ph type="title"/>
          </p:nvPr>
        </p:nvSpPr>
        <p:spPr>
          <a:xfrm>
            <a:off x="304800" y="228600"/>
            <a:ext cx="8534400" cy="685800"/>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b="1" dirty="0" smtClean="0">
                <a:solidFill>
                  <a:srgbClr val="FF0000"/>
                </a:solidFill>
                <a:latin typeface="Arial" pitchFamily="34" charset="0"/>
                <a:cs typeface="Arial" pitchFamily="34" charset="0"/>
              </a:rPr>
              <a:t> </a:t>
            </a:r>
            <a:r>
              <a:rPr lang="en-US" sz="3200" b="1" dirty="0" smtClean="0">
                <a:solidFill>
                  <a:srgbClr val="FF0000"/>
                </a:solidFill>
                <a:latin typeface="Arial" pitchFamily="34" charset="0"/>
                <a:cs typeface="Arial" pitchFamily="34" charset="0"/>
              </a:rPr>
              <a:t>What is a Native Mobile Application? </a:t>
            </a:r>
            <a:endParaRPr lang="en-US" sz="3200" b="1" dirty="0"/>
          </a:p>
        </p:txBody>
      </p:sp>
      <p:sp>
        <p:nvSpPr>
          <p:cNvPr id="10" name="Content Placeholder 9"/>
          <p:cNvSpPr>
            <a:spLocks noGrp="1"/>
          </p:cNvSpPr>
          <p:nvPr>
            <p:ph sz="quarter" idx="4294967295"/>
          </p:nvPr>
        </p:nvSpPr>
        <p:spPr>
          <a:xfrm>
            <a:off x="4038600" y="3276600"/>
            <a:ext cx="4724400" cy="30480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endParaRPr lang="en-US" sz="2300" b="1" dirty="0" smtClean="0">
              <a:latin typeface="Arial" pitchFamily="34" charset="0"/>
              <a:cs typeface="Arial" pitchFamily="34" charset="0"/>
            </a:endParaRPr>
          </a:p>
          <a:p>
            <a:r>
              <a:rPr lang="en-US" sz="2300" b="1" dirty="0" smtClean="0">
                <a:latin typeface="Arial" pitchFamily="34" charset="0"/>
                <a:cs typeface="Arial" pitchFamily="34" charset="0"/>
              </a:rPr>
              <a:t>Native apps </a:t>
            </a:r>
            <a:r>
              <a:rPr lang="en-US" sz="2300" dirty="0" smtClean="0">
                <a:latin typeface="Arial" pitchFamily="34" charset="0"/>
                <a:cs typeface="Arial" pitchFamily="34" charset="0"/>
              </a:rPr>
              <a:t>are built for a specific SDK platform, tools and languages, typically provided by the platform vendor (e.g. </a:t>
            </a:r>
            <a:r>
              <a:rPr lang="en-US" sz="2300" dirty="0" err="1" smtClean="0">
                <a:latin typeface="Arial" pitchFamily="34" charset="0"/>
                <a:cs typeface="Arial" pitchFamily="34" charset="0"/>
              </a:rPr>
              <a:t>xCode</a:t>
            </a:r>
            <a:r>
              <a:rPr lang="en-US" sz="2300" dirty="0" smtClean="0">
                <a:latin typeface="Arial" pitchFamily="34" charset="0"/>
                <a:cs typeface="Arial" pitchFamily="34" charset="0"/>
              </a:rPr>
              <a:t>/Objective-C for </a:t>
            </a:r>
            <a:r>
              <a:rPr lang="en-US" sz="2300" dirty="0" err="1" smtClean="0">
                <a:latin typeface="Arial" pitchFamily="34" charset="0"/>
                <a:cs typeface="Arial" pitchFamily="34" charset="0"/>
              </a:rPr>
              <a:t>iOS</a:t>
            </a:r>
            <a:r>
              <a:rPr lang="en-US" sz="2300" dirty="0" smtClean="0">
                <a:latin typeface="Arial" pitchFamily="34" charset="0"/>
                <a:cs typeface="Arial" pitchFamily="34" charset="0"/>
              </a:rPr>
              <a:t>, Eclipse/Java for Android, Visual Studio/C# for Windows Phone). </a:t>
            </a:r>
          </a:p>
          <a:p>
            <a:r>
              <a:rPr lang="en-US" sz="2300" dirty="0" smtClean="0">
                <a:latin typeface="Arial" pitchFamily="34" charset="0"/>
                <a:cs typeface="Arial" pitchFamily="34" charset="0"/>
              </a:rPr>
              <a:t>That means you must duplicate them using the appropriate programming language in order to target another mobile platform. </a:t>
            </a:r>
          </a:p>
          <a:p>
            <a:r>
              <a:rPr lang="en-US" sz="2300" b="1" dirty="0" smtClean="0">
                <a:latin typeface="Arial" pitchFamily="34" charset="0"/>
                <a:cs typeface="Arial" pitchFamily="34" charset="0"/>
              </a:rPr>
              <a:t>Nearly all games are native apps.</a:t>
            </a:r>
            <a:endParaRPr lang="en-US" sz="2300" b="1" dirty="0">
              <a:latin typeface="Arial" pitchFamily="34" charset="0"/>
              <a:cs typeface="Arial" pitchFamily="34" charset="0"/>
            </a:endParaRPr>
          </a:p>
        </p:txBody>
      </p:sp>
      <p:sp>
        <p:nvSpPr>
          <p:cNvPr id="11" name="Content Placeholder 2"/>
          <p:cNvSpPr>
            <a:spLocks noGrp="1"/>
          </p:cNvSpPr>
          <p:nvPr>
            <p:ph sz="quarter" idx="4294967295"/>
          </p:nvPr>
        </p:nvSpPr>
        <p:spPr>
          <a:xfrm>
            <a:off x="4038600" y="1371600"/>
            <a:ext cx="4724400" cy="1752600"/>
          </a:xfrm>
          <a:prstGeom prst="rect">
            <a:avLst/>
          </a:prstGeom>
        </p:spPr>
        <p:style>
          <a:lnRef idx="1">
            <a:schemeClr val="accent4"/>
          </a:lnRef>
          <a:fillRef idx="2">
            <a:schemeClr val="accent4"/>
          </a:fillRef>
          <a:effectRef idx="1">
            <a:schemeClr val="accent4"/>
          </a:effectRef>
          <a:fontRef idx="minor">
            <a:schemeClr val="dk1"/>
          </a:fontRef>
        </p:style>
        <p:txBody>
          <a:bodyPr>
            <a:normAutofit fontScale="77500" lnSpcReduction="20000"/>
          </a:bodyPr>
          <a:lstStyle/>
          <a:p>
            <a:pPr>
              <a:buNone/>
            </a:pPr>
            <a:endParaRPr lang="en-US" b="1" dirty="0" smtClean="0"/>
          </a:p>
          <a:p>
            <a:r>
              <a:rPr lang="en-US" sz="2300" b="1" dirty="0" smtClean="0">
                <a:latin typeface="Arial" pitchFamily="34" charset="0"/>
                <a:cs typeface="Arial" pitchFamily="34" charset="0"/>
              </a:rPr>
              <a:t>Native app</a:t>
            </a:r>
            <a:r>
              <a:rPr lang="en-US" sz="2300" dirty="0" smtClean="0">
                <a:latin typeface="Arial" pitchFamily="34" charset="0"/>
                <a:cs typeface="Arial" pitchFamily="34" charset="0"/>
              </a:rPr>
              <a:t> is the one that is specifically designed to run on a device’s operating system and machine firmware, and typically needs to be adapted for different devices.</a:t>
            </a:r>
          </a:p>
          <a:p>
            <a:endParaRPr lang="en-US" dirty="0"/>
          </a:p>
        </p:txBody>
      </p:sp>
    </p:spTree>
    <p:extLst>
      <p:ext uri="{BB962C8B-B14F-4D97-AF65-F5344CB8AC3E}">
        <p14:creationId xmlns:p14="http://schemas.microsoft.com/office/powerpoint/2010/main" val="29874956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latin typeface="Arial" pitchFamily="34" charset="0"/>
                <a:cs typeface="Arial" pitchFamily="34" charset="0"/>
              </a:rPr>
              <a:t>Examples of Native Apps:</a:t>
            </a:r>
            <a:endParaRPr lang="en-US" sz="3200" dirty="0">
              <a:latin typeface="Arial" pitchFamily="34" charset="0"/>
              <a:cs typeface="Arial" pitchFamily="34" charset="0"/>
            </a:endParaRPr>
          </a:p>
        </p:txBody>
      </p:sp>
      <p:sp>
        <p:nvSpPr>
          <p:cNvPr id="3" name="Footer Placeholder 2"/>
          <p:cNvSpPr>
            <a:spLocks noGrp="1"/>
          </p:cNvSpPr>
          <p:nvPr>
            <p:ph type="ftr" sz="quarter" idx="11"/>
          </p:nvPr>
        </p:nvSpPr>
        <p:spPr>
          <a:xfrm>
            <a:off x="4419600" y="6400800"/>
            <a:ext cx="3886200" cy="3048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46</a:t>
            </a:fld>
            <a:endParaRPr lang="en-US" dirty="0">
              <a:solidFill>
                <a:schemeClr val="tx2">
                  <a:lumMod val="25000"/>
                </a:schemeClr>
              </a:solidFill>
            </a:endParaRPr>
          </a:p>
        </p:txBody>
      </p:sp>
      <p:sp>
        <p:nvSpPr>
          <p:cNvPr id="5" name="Content Placeholder 4"/>
          <p:cNvSpPr>
            <a:spLocks noGrp="1"/>
          </p:cNvSpPr>
          <p:nvPr>
            <p:ph sz="quarter" idx="4294967295"/>
          </p:nvPr>
        </p:nvSpPr>
        <p:spPr>
          <a:xfrm>
            <a:off x="533400" y="1295400"/>
            <a:ext cx="3749040" cy="36576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 Native Email Apps</a:t>
            </a:r>
            <a:br>
              <a:rPr lang="en-US" dirty="0" smtClean="0">
                <a:latin typeface="Arial" pitchFamily="34" charset="0"/>
                <a:cs typeface="Arial" pitchFamily="34" charset="0"/>
              </a:rPr>
            </a:br>
            <a:r>
              <a:rPr lang="en-US" dirty="0" smtClean="0">
                <a:latin typeface="Arial" pitchFamily="34" charset="0"/>
                <a:cs typeface="Arial" pitchFamily="34" charset="0"/>
              </a:rPr>
              <a:t>• Native Calendar Apps</a:t>
            </a:r>
            <a:br>
              <a:rPr lang="en-US" dirty="0" smtClean="0">
                <a:latin typeface="Arial" pitchFamily="34" charset="0"/>
                <a:cs typeface="Arial" pitchFamily="34" charset="0"/>
              </a:rPr>
            </a:br>
            <a:r>
              <a:rPr lang="en-US" dirty="0" smtClean="0">
                <a:latin typeface="Arial" pitchFamily="34" charset="0"/>
                <a:cs typeface="Arial" pitchFamily="34" charset="0"/>
              </a:rPr>
              <a:t>• Native Push Notifications   Apps</a:t>
            </a:r>
            <a:br>
              <a:rPr lang="en-US" dirty="0" smtClean="0">
                <a:latin typeface="Arial" pitchFamily="34" charset="0"/>
                <a:cs typeface="Arial" pitchFamily="34" charset="0"/>
              </a:rPr>
            </a:br>
            <a:r>
              <a:rPr lang="en-US" dirty="0" smtClean="0">
                <a:latin typeface="Arial" pitchFamily="34" charset="0"/>
                <a:cs typeface="Arial" pitchFamily="34" charset="0"/>
              </a:rPr>
              <a:t>• Native SMS Apps</a:t>
            </a:r>
            <a:br>
              <a:rPr lang="en-US" dirty="0" smtClean="0">
                <a:latin typeface="Arial" pitchFamily="34" charset="0"/>
                <a:cs typeface="Arial" pitchFamily="34" charset="0"/>
              </a:rPr>
            </a:br>
            <a:r>
              <a:rPr lang="en-US" dirty="0" smtClean="0">
                <a:latin typeface="Arial" pitchFamily="34" charset="0"/>
                <a:cs typeface="Arial" pitchFamily="34" charset="0"/>
              </a:rPr>
              <a:t>• Native Alarm Clock Apps</a:t>
            </a:r>
            <a:br>
              <a:rPr lang="en-US" dirty="0" smtClean="0">
                <a:latin typeface="Arial" pitchFamily="34" charset="0"/>
                <a:cs typeface="Arial" pitchFamily="34" charset="0"/>
              </a:rPr>
            </a:br>
            <a:r>
              <a:rPr lang="en-US" dirty="0" smtClean="0">
                <a:latin typeface="Arial" pitchFamily="34" charset="0"/>
                <a:cs typeface="Arial" pitchFamily="34" charset="0"/>
              </a:rPr>
              <a:t>• Native Game Apps</a:t>
            </a:r>
            <a:br>
              <a:rPr lang="en-US" dirty="0" smtClean="0">
                <a:latin typeface="Arial" pitchFamily="34" charset="0"/>
                <a:cs typeface="Arial" pitchFamily="34" charset="0"/>
              </a:rPr>
            </a:br>
            <a:r>
              <a:rPr lang="en-US" dirty="0" smtClean="0">
                <a:latin typeface="Arial" pitchFamily="34" charset="0"/>
                <a:cs typeface="Arial" pitchFamily="34" charset="0"/>
              </a:rPr>
              <a:t>• Native GPS Navigation Apps</a:t>
            </a:r>
            <a:br>
              <a:rPr lang="en-US" dirty="0" smtClean="0">
                <a:latin typeface="Arial" pitchFamily="34" charset="0"/>
                <a:cs typeface="Arial" pitchFamily="34" charset="0"/>
              </a:rPr>
            </a:br>
            <a:r>
              <a:rPr lang="en-US" dirty="0" smtClean="0">
                <a:latin typeface="Arial" pitchFamily="34" charset="0"/>
                <a:cs typeface="Arial" pitchFamily="34" charset="0"/>
              </a:rPr>
              <a:t>• Native Photo Gallery Apps</a:t>
            </a:r>
            <a:br>
              <a:rPr lang="en-US" dirty="0" smtClean="0">
                <a:latin typeface="Arial" pitchFamily="34" charset="0"/>
                <a:cs typeface="Arial" pitchFamily="34" charset="0"/>
              </a:rPr>
            </a:br>
            <a:r>
              <a:rPr lang="en-US" dirty="0" smtClean="0">
                <a:latin typeface="Arial" pitchFamily="34" charset="0"/>
                <a:cs typeface="Arial" pitchFamily="34" charset="0"/>
              </a:rPr>
              <a:t>• Native Planner / Organizer / To-Do App</a:t>
            </a:r>
            <a:br>
              <a:rPr lang="en-US" dirty="0" smtClean="0">
                <a:latin typeface="Arial" pitchFamily="34" charset="0"/>
                <a:cs typeface="Arial" pitchFamily="34" charset="0"/>
              </a:rPr>
            </a:br>
            <a:endParaRPr lang="en-US" dirty="0">
              <a:latin typeface="Arial" pitchFamily="34" charset="0"/>
              <a:cs typeface="Arial" pitchFamily="34" charset="0"/>
            </a:endParaRPr>
          </a:p>
        </p:txBody>
      </p:sp>
      <p:pic>
        <p:nvPicPr>
          <p:cNvPr id="62465" name="Picture 1" descr="C:\Users\IVA\Pictures\MOBILE TESTING\iStock_000017973241Large[1].jpg"/>
          <p:cNvPicPr>
            <a:picLocks noGrp="1" noChangeAspect="1" noChangeArrowheads="1"/>
          </p:cNvPicPr>
          <p:nvPr>
            <p:ph sz="quarter" idx="4294967295"/>
          </p:nvPr>
        </p:nvPicPr>
        <p:blipFill>
          <a:blip r:embed="rId2" cstate="print"/>
          <a:srcRect/>
          <a:stretch>
            <a:fillRect/>
          </a:stretch>
        </p:blipFill>
        <p:spPr bwMode="auto">
          <a:xfrm>
            <a:off x="4724400" y="1371600"/>
            <a:ext cx="3657600" cy="3401568"/>
          </a:xfrm>
          <a:prstGeom prst="rect">
            <a:avLst/>
          </a:prstGeom>
          <a:noFill/>
        </p:spPr>
      </p:pic>
      <p:sp>
        <p:nvSpPr>
          <p:cNvPr id="7" name="Rounded Rectangle 6"/>
          <p:cNvSpPr/>
          <p:nvPr/>
        </p:nvSpPr>
        <p:spPr>
          <a:xfrm>
            <a:off x="609600" y="5257800"/>
            <a:ext cx="37338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 pitchFamily="34" charset="0"/>
                <a:cs typeface="Arial" pitchFamily="34" charset="0"/>
              </a:rPr>
              <a:t>Examples: </a:t>
            </a:r>
            <a:r>
              <a:rPr lang="en-US" b="1" dirty="0" err="1" smtClean="0">
                <a:solidFill>
                  <a:srgbClr val="FFFF00"/>
                </a:solidFill>
                <a:latin typeface="Arial" pitchFamily="34" charset="0"/>
                <a:cs typeface="Arial" pitchFamily="34" charset="0"/>
              </a:rPr>
              <a:t>AngryBirds</a:t>
            </a:r>
            <a:r>
              <a:rPr lang="en-US" b="1" dirty="0" smtClean="0">
                <a:solidFill>
                  <a:srgbClr val="FFFF00"/>
                </a:solidFill>
                <a:latin typeface="Arial" pitchFamily="34" charset="0"/>
                <a:cs typeface="Arial" pitchFamily="34" charset="0"/>
              </a:rPr>
              <a:t>, </a:t>
            </a:r>
            <a:r>
              <a:rPr lang="en-US" b="1" dirty="0" err="1" smtClean="0">
                <a:solidFill>
                  <a:srgbClr val="FFFF00"/>
                </a:solidFill>
                <a:latin typeface="Arial" pitchFamily="34" charset="0"/>
                <a:cs typeface="Arial" pitchFamily="34" charset="0"/>
              </a:rPr>
              <a:t>RxFiles</a:t>
            </a:r>
            <a:r>
              <a:rPr lang="en-US" b="1" dirty="0" smtClean="0">
                <a:solidFill>
                  <a:srgbClr val="FFFF00"/>
                </a:solidFill>
                <a:latin typeface="Arial" pitchFamily="34" charset="0"/>
                <a:cs typeface="Arial" pitchFamily="34" charset="0"/>
              </a:rPr>
              <a:t>, </a:t>
            </a:r>
            <a:r>
              <a:rPr lang="en-US" b="1" dirty="0" err="1" smtClean="0">
                <a:solidFill>
                  <a:srgbClr val="FFFF00"/>
                </a:solidFill>
                <a:latin typeface="Arial" pitchFamily="34" charset="0"/>
                <a:cs typeface="Arial" pitchFamily="34" charset="0"/>
              </a:rPr>
              <a:t>Evernote</a:t>
            </a:r>
            <a:r>
              <a:rPr lang="en-US" b="1" dirty="0" smtClean="0">
                <a:solidFill>
                  <a:srgbClr val="FFFF00"/>
                </a:solidFill>
                <a:latin typeface="Arial" pitchFamily="34" charset="0"/>
                <a:cs typeface="Arial" pitchFamily="34" charset="0"/>
              </a:rPr>
              <a:t>, Boxcar, </a:t>
            </a:r>
            <a:r>
              <a:rPr lang="en-US" b="1" dirty="0" err="1" smtClean="0">
                <a:solidFill>
                  <a:srgbClr val="FFFF00"/>
                </a:solidFill>
                <a:latin typeface="Arial" pitchFamily="34" charset="0"/>
                <a:cs typeface="Arial" pitchFamily="34" charset="0"/>
              </a:rPr>
              <a:t>CoPilot</a:t>
            </a:r>
            <a:r>
              <a:rPr lang="en-US" b="1" dirty="0" smtClean="0">
                <a:solidFill>
                  <a:srgbClr val="FFFF00"/>
                </a:solidFill>
                <a:latin typeface="Arial" pitchFamily="34" charset="0"/>
                <a:cs typeface="Arial" pitchFamily="34" charset="0"/>
              </a:rPr>
              <a:t> Life HD North America  </a:t>
            </a:r>
            <a:endParaRPr lang="en-US" b="1" dirty="0">
              <a:solidFill>
                <a:srgbClr val="FFFF00"/>
              </a:solidFill>
              <a:latin typeface="Arial" pitchFamily="34" charset="0"/>
              <a:cs typeface="Arial" pitchFamily="34" charset="0"/>
            </a:endParaRPr>
          </a:p>
        </p:txBody>
      </p:sp>
      <p:pic>
        <p:nvPicPr>
          <p:cNvPr id="29698" name="Picture 2" descr="http://appstore.appadvice.com/static/generated/appguideimages/iphone/gps-navigation-for-ipad2x.png?842_041_276_290_007"/>
          <p:cNvPicPr>
            <a:picLocks noChangeAspect="1" noChangeArrowheads="1"/>
          </p:cNvPicPr>
          <p:nvPr/>
        </p:nvPicPr>
        <p:blipFill>
          <a:blip r:embed="rId3" cstate="print"/>
          <a:srcRect/>
          <a:stretch>
            <a:fillRect/>
          </a:stretch>
        </p:blipFill>
        <p:spPr bwMode="auto">
          <a:xfrm>
            <a:off x="4876800" y="4953000"/>
            <a:ext cx="3429000" cy="1173080"/>
          </a:xfrm>
          <a:prstGeom prst="rect">
            <a:avLst/>
          </a:prstGeom>
          <a:noFill/>
        </p:spPr>
      </p:pic>
    </p:spTree>
    <p:extLst>
      <p:ext uri="{BB962C8B-B14F-4D97-AF65-F5344CB8AC3E}">
        <p14:creationId xmlns:p14="http://schemas.microsoft.com/office/powerpoint/2010/main" val="41699855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IVA\Pictures\MOBILE TESTING\website-development[1].jpg"/>
          <p:cNvPicPr>
            <a:picLocks noChangeAspect="1" noChangeArrowheads="1"/>
          </p:cNvPicPr>
          <p:nvPr/>
        </p:nvPicPr>
        <p:blipFill>
          <a:blip r:embed="rId2" cstate="print"/>
          <a:srcRect/>
          <a:stretch>
            <a:fillRect/>
          </a:stretch>
        </p:blipFill>
        <p:spPr bwMode="auto">
          <a:xfrm>
            <a:off x="5638800" y="3581400"/>
            <a:ext cx="2438400" cy="1828800"/>
          </a:xfrm>
          <a:prstGeom prst="rect">
            <a:avLst/>
          </a:prstGeom>
          <a:noFill/>
        </p:spPr>
      </p:pic>
      <p:sp>
        <p:nvSpPr>
          <p:cNvPr id="6" name="Title 5"/>
          <p:cNvSpPr>
            <a:spLocks noGrp="1"/>
          </p:cNvSpPr>
          <p:nvPr>
            <p:ph type="title"/>
          </p:nvPr>
        </p:nvSpPr>
        <p:spPr>
          <a:xfrm>
            <a:off x="381000" y="274638"/>
            <a:ext cx="8305800" cy="639762"/>
          </a:xfrm>
        </p:spPr>
        <p:style>
          <a:lnRef idx="1">
            <a:schemeClr val="accent1"/>
          </a:lnRef>
          <a:fillRef idx="2">
            <a:schemeClr val="accent1"/>
          </a:fillRef>
          <a:effectRef idx="1">
            <a:schemeClr val="accent1"/>
          </a:effectRef>
          <a:fontRef idx="minor">
            <a:schemeClr val="dk1"/>
          </a:fontRef>
        </p:style>
        <p:txBody>
          <a:bodyPr>
            <a:normAutofit/>
          </a:bodyPr>
          <a:lstStyle/>
          <a:p>
            <a:pPr lvl="0"/>
            <a:r>
              <a:rPr lang="en-US" sz="3200" b="1" dirty="0" smtClean="0">
                <a:solidFill>
                  <a:srgbClr val="FF0000"/>
                </a:solidFill>
                <a:latin typeface="Arial" pitchFamily="34" charset="0"/>
                <a:cs typeface="Arial" pitchFamily="34" charset="0"/>
              </a:rPr>
              <a:t> </a:t>
            </a:r>
            <a:r>
              <a:rPr lang="en-US" sz="3200" b="1" dirty="0" smtClean="0">
                <a:solidFill>
                  <a:srgbClr val="FF0000"/>
                </a:solidFill>
                <a:latin typeface="Arial" pitchFamily="34" charset="0"/>
                <a:cs typeface="Arial" pitchFamily="34" charset="0"/>
              </a:rPr>
              <a:t>What is a Mobile Web Application?</a:t>
            </a:r>
            <a:endParaRPr lang="en-US" sz="3200" b="1" dirty="0">
              <a:solidFill>
                <a:srgbClr val="FF0000"/>
              </a:solidFill>
            </a:endParaRPr>
          </a:p>
        </p:txBody>
      </p:sp>
      <p:sp>
        <p:nvSpPr>
          <p:cNvPr id="3" name="Footer Placeholder 2"/>
          <p:cNvSpPr>
            <a:spLocks noGrp="1"/>
          </p:cNvSpPr>
          <p:nvPr>
            <p:ph type="ftr" sz="quarter" idx="11"/>
          </p:nvPr>
        </p:nvSpPr>
        <p:spPr>
          <a:xfrm>
            <a:off x="4419600" y="6172200"/>
            <a:ext cx="40386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47</a:t>
            </a:fld>
            <a:endParaRPr lang="en-US" dirty="0">
              <a:solidFill>
                <a:schemeClr val="tx2">
                  <a:lumMod val="25000"/>
                </a:schemeClr>
              </a:solidFill>
            </a:endParaRPr>
          </a:p>
        </p:txBody>
      </p:sp>
      <p:sp>
        <p:nvSpPr>
          <p:cNvPr id="8" name="Content Placeholder 7"/>
          <p:cNvSpPr>
            <a:spLocks noGrp="1"/>
          </p:cNvSpPr>
          <p:nvPr>
            <p:ph sz="quarter" idx="4294967295"/>
          </p:nvPr>
        </p:nvSpPr>
        <p:spPr>
          <a:xfrm>
            <a:off x="4953000" y="1219200"/>
            <a:ext cx="3749040" cy="2590800"/>
          </a:xfrm>
          <a:prstGeom prst="rect">
            <a:avLst/>
          </a:prstGeom>
        </p:spPr>
        <p:style>
          <a:lnRef idx="1">
            <a:schemeClr val="accent4"/>
          </a:lnRef>
          <a:fillRef idx="2">
            <a:schemeClr val="accent4"/>
          </a:fillRef>
          <a:effectRef idx="1">
            <a:schemeClr val="accent4"/>
          </a:effectRef>
          <a:fontRef idx="minor">
            <a:schemeClr val="dk1"/>
          </a:fontRef>
        </p:style>
        <p:txBody>
          <a:bodyPr>
            <a:normAutofit lnSpcReduction="10000"/>
          </a:bodyPr>
          <a:lstStyle/>
          <a:p>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A Web app</a:t>
            </a:r>
            <a:r>
              <a:rPr lang="en-US" sz="1800" dirty="0" smtClean="0">
                <a:latin typeface="Arial" pitchFamily="34" charset="0"/>
                <a:cs typeface="Arial" pitchFamily="34" charset="0"/>
              </a:rPr>
              <a:t>, or Browser application, is the one where all or some parts of the software are downloaded from the Web each time it is run. </a:t>
            </a:r>
          </a:p>
          <a:p>
            <a:r>
              <a:rPr lang="en-US" sz="1800" dirty="0" smtClean="0">
                <a:latin typeface="Arial" pitchFamily="34" charset="0"/>
                <a:cs typeface="Arial" pitchFamily="34" charset="0"/>
              </a:rPr>
              <a:t>It can usually be accessed from all Web-capable mobile devices.</a:t>
            </a:r>
          </a:p>
          <a:p>
            <a:endParaRPr lang="en-US" sz="1800" b="1" dirty="0" smtClean="0">
              <a:latin typeface="Arial" pitchFamily="34" charset="0"/>
              <a:cs typeface="Arial" pitchFamily="34" charset="0"/>
            </a:endParaRPr>
          </a:p>
          <a:p>
            <a:endParaRPr lang="en-US" sz="1800" dirty="0">
              <a:latin typeface="Arial" pitchFamily="34" charset="0"/>
              <a:cs typeface="Arial" pitchFamily="34" charset="0"/>
            </a:endParaRPr>
          </a:p>
        </p:txBody>
      </p:sp>
      <p:sp>
        <p:nvSpPr>
          <p:cNvPr id="10" name="Rectangle 9"/>
          <p:cNvSpPr/>
          <p:nvPr/>
        </p:nvSpPr>
        <p:spPr>
          <a:xfrm>
            <a:off x="304800" y="5410200"/>
            <a:ext cx="8534400" cy="61555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600" b="1" dirty="0" smtClean="0">
                <a:latin typeface="Arial" pitchFamily="34" charset="0"/>
                <a:cs typeface="Arial" pitchFamily="34" charset="0"/>
              </a:rPr>
              <a:t>Mobile Web </a:t>
            </a:r>
            <a:r>
              <a:rPr lang="en-US" sz="1600" dirty="0" smtClean="0">
                <a:latin typeface="Arial" pitchFamily="34" charset="0"/>
                <a:cs typeface="Arial" pitchFamily="34" charset="0"/>
              </a:rPr>
              <a:t>apps are server-side apps, built with any server-side technology (PHP, Node.js, ASP.NET) that render styled HTML to fit well on a </a:t>
            </a:r>
            <a:r>
              <a:rPr lang="en-US" sz="1600" b="1" dirty="0" smtClean="0">
                <a:latin typeface="Arial" pitchFamily="34" charset="0"/>
                <a:cs typeface="Arial" pitchFamily="34" charset="0"/>
              </a:rPr>
              <a:t>device form factor</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2050" name="Picture 2" descr="C:\Users\IVA\Pictures\MOBILE TESTING\Website-Program-Design[1].jpg"/>
          <p:cNvPicPr>
            <a:picLocks noGrp="1" noChangeAspect="1" noChangeArrowheads="1"/>
          </p:cNvPicPr>
          <p:nvPr>
            <p:ph sz="quarter" idx="4294967295"/>
          </p:nvPr>
        </p:nvPicPr>
        <p:blipFill>
          <a:blip r:embed="rId3" cstate="print"/>
          <a:srcRect/>
          <a:stretch>
            <a:fillRect/>
          </a:stretch>
        </p:blipFill>
        <p:spPr bwMode="auto">
          <a:xfrm>
            <a:off x="228600" y="1295400"/>
            <a:ext cx="4495800" cy="3716332"/>
          </a:xfrm>
          <a:prstGeom prst="rect">
            <a:avLst/>
          </a:prstGeom>
          <a:noFill/>
        </p:spPr>
      </p:pic>
      <p:sp>
        <p:nvSpPr>
          <p:cNvPr id="9" name="Rectangle 8"/>
          <p:cNvSpPr/>
          <p:nvPr/>
        </p:nvSpPr>
        <p:spPr>
          <a:xfrm>
            <a:off x="533400" y="6248400"/>
            <a:ext cx="36576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http://www.youtube.com/watch?v=4VUWrZRCtI8</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479998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3.cdn.memeburn.com/wp-content/uploads/TED_image.jpg"/>
          <p:cNvPicPr>
            <a:picLocks noChangeAspect="1" noChangeArrowheads="1"/>
          </p:cNvPicPr>
          <p:nvPr/>
        </p:nvPicPr>
        <p:blipFill>
          <a:blip r:embed="rId2" cstate="print"/>
          <a:srcRect/>
          <a:stretch>
            <a:fillRect/>
          </a:stretch>
        </p:blipFill>
        <p:spPr bwMode="auto">
          <a:xfrm>
            <a:off x="3352800" y="1524000"/>
            <a:ext cx="2084717" cy="2209800"/>
          </a:xfrm>
          <a:prstGeom prst="rect">
            <a:avLst/>
          </a:prstGeom>
          <a:noFill/>
        </p:spPr>
      </p:pic>
      <p:sp>
        <p:nvSpPr>
          <p:cNvPr id="2" name="Title 1"/>
          <p:cNvSpPr>
            <a:spLocks noGrp="1"/>
          </p:cNvSpPr>
          <p:nvPr>
            <p:ph type="title"/>
          </p:nvPr>
        </p:nvSpPr>
        <p:spPr>
          <a:xfrm>
            <a:off x="914400" y="274638"/>
            <a:ext cx="77724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Examples of Mobile Web apps</a:t>
            </a:r>
            <a:endParaRPr lang="en-US" sz="3600" dirty="0">
              <a:latin typeface="Arial" pitchFamily="34" charset="0"/>
              <a:cs typeface="Arial" pitchFamily="34" charset="0"/>
            </a:endParaRPr>
          </a:p>
        </p:txBody>
      </p:sp>
      <p:sp>
        <p:nvSpPr>
          <p:cNvPr id="3" name="Footer Placeholder 2"/>
          <p:cNvSpPr>
            <a:spLocks noGrp="1"/>
          </p:cNvSpPr>
          <p:nvPr>
            <p:ph type="ftr" sz="quarter" idx="11"/>
          </p:nvPr>
        </p:nvSpPr>
        <p:spPr>
          <a:xfrm>
            <a:off x="4419600" y="6400800"/>
            <a:ext cx="3810000" cy="3048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48</a:t>
            </a:fld>
            <a:endParaRPr lang="en-US" dirty="0">
              <a:solidFill>
                <a:schemeClr val="tx2">
                  <a:lumMod val="25000"/>
                </a:schemeClr>
              </a:solidFill>
            </a:endParaRPr>
          </a:p>
        </p:txBody>
      </p:sp>
      <p:pic>
        <p:nvPicPr>
          <p:cNvPr id="67586" name="Picture 2" descr="http://www.pixelfreeway.com/images/mobile-phones.png"/>
          <p:cNvPicPr>
            <a:picLocks noChangeAspect="1" noChangeArrowheads="1"/>
          </p:cNvPicPr>
          <p:nvPr/>
        </p:nvPicPr>
        <p:blipFill>
          <a:blip r:embed="rId3" cstate="print"/>
          <a:srcRect/>
          <a:stretch>
            <a:fillRect/>
          </a:stretch>
        </p:blipFill>
        <p:spPr bwMode="auto">
          <a:xfrm>
            <a:off x="228602" y="1219201"/>
            <a:ext cx="3371848" cy="2514599"/>
          </a:xfrm>
          <a:prstGeom prst="rect">
            <a:avLst/>
          </a:prstGeom>
          <a:noFill/>
        </p:spPr>
      </p:pic>
      <p:pic>
        <p:nvPicPr>
          <p:cNvPr id="67589" name="Picture 5" descr="C:\Users\IVA\Pictures\MOBILE TESTING\mobile-website-optimization[1].png"/>
          <p:cNvPicPr>
            <a:picLocks noChangeAspect="1" noChangeArrowheads="1"/>
          </p:cNvPicPr>
          <p:nvPr/>
        </p:nvPicPr>
        <p:blipFill>
          <a:blip r:embed="rId4" cstate="print"/>
          <a:srcRect/>
          <a:stretch>
            <a:fillRect/>
          </a:stretch>
        </p:blipFill>
        <p:spPr bwMode="auto">
          <a:xfrm>
            <a:off x="5391966" y="1447800"/>
            <a:ext cx="3506736" cy="2209800"/>
          </a:xfrm>
          <a:prstGeom prst="rect">
            <a:avLst/>
          </a:prstGeom>
          <a:noFill/>
        </p:spPr>
      </p:pic>
      <p:pic>
        <p:nvPicPr>
          <p:cNvPr id="1026" name="Picture 2" descr="C:\Users\IVA\Pictures\MOBILE TESTING\youtube127[1].jpg"/>
          <p:cNvPicPr>
            <a:picLocks noChangeAspect="1" noChangeArrowheads="1"/>
          </p:cNvPicPr>
          <p:nvPr/>
        </p:nvPicPr>
        <p:blipFill>
          <a:blip r:embed="rId5" cstate="print"/>
          <a:srcRect/>
          <a:stretch>
            <a:fillRect/>
          </a:stretch>
        </p:blipFill>
        <p:spPr bwMode="auto">
          <a:xfrm>
            <a:off x="457200" y="4038600"/>
            <a:ext cx="2652887" cy="1828799"/>
          </a:xfrm>
          <a:prstGeom prst="rect">
            <a:avLst/>
          </a:prstGeom>
          <a:noFill/>
        </p:spPr>
      </p:pic>
      <p:sp>
        <p:nvSpPr>
          <p:cNvPr id="9" name="Rectangle 8"/>
          <p:cNvSpPr/>
          <p:nvPr/>
        </p:nvSpPr>
        <p:spPr>
          <a:xfrm>
            <a:off x="381000" y="6019800"/>
            <a:ext cx="2183162"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latin typeface="Arial" pitchFamily="34" charset="0"/>
                <a:cs typeface="Arial" pitchFamily="34" charset="0"/>
              </a:rPr>
              <a:t>http://www.sencha.com/apps/</a:t>
            </a:r>
            <a:endParaRPr lang="en-US" sz="1200" dirty="0">
              <a:solidFill>
                <a:schemeClr val="bg1"/>
              </a:solidFill>
              <a:latin typeface="Arial" pitchFamily="34" charset="0"/>
              <a:cs typeface="Arial" pitchFamily="34" charset="0"/>
            </a:endParaRPr>
          </a:p>
        </p:txBody>
      </p:sp>
      <p:pic>
        <p:nvPicPr>
          <p:cNvPr id="1029" name="Picture 5" descr="C:\Users\IVA\Pictures\MOBILE TESTING\icd9-search-fy-2011-icon[1].jpg"/>
          <p:cNvPicPr>
            <a:picLocks noChangeAspect="1" noChangeArrowheads="1"/>
          </p:cNvPicPr>
          <p:nvPr/>
        </p:nvPicPr>
        <p:blipFill>
          <a:blip r:embed="rId6" cstate="print"/>
          <a:srcRect/>
          <a:stretch>
            <a:fillRect/>
          </a:stretch>
        </p:blipFill>
        <p:spPr bwMode="auto">
          <a:xfrm>
            <a:off x="6705600" y="4191000"/>
            <a:ext cx="1981200" cy="1981200"/>
          </a:xfrm>
          <a:prstGeom prst="rect">
            <a:avLst/>
          </a:prstGeom>
          <a:noFill/>
        </p:spPr>
      </p:pic>
      <p:sp>
        <p:nvSpPr>
          <p:cNvPr id="11" name="Rectangle 10"/>
          <p:cNvSpPr/>
          <p:nvPr/>
        </p:nvSpPr>
        <p:spPr>
          <a:xfrm>
            <a:off x="1524000" y="6400800"/>
            <a:ext cx="2157514"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latin typeface="Arial" pitchFamily="34" charset="0"/>
                <a:cs typeface="Arial" pitchFamily="34" charset="0"/>
              </a:rPr>
              <a:t>http://www.openappmkt.com/</a:t>
            </a:r>
            <a:endParaRPr lang="en-US" sz="1200" dirty="0">
              <a:solidFill>
                <a:schemeClr val="bg1"/>
              </a:solidFill>
              <a:latin typeface="Arial" pitchFamily="34" charset="0"/>
              <a:cs typeface="Arial" pitchFamily="34" charset="0"/>
            </a:endParaRPr>
          </a:p>
        </p:txBody>
      </p:sp>
      <p:pic>
        <p:nvPicPr>
          <p:cNvPr id="25602" name="Picture 2" descr="http://beerwithmeto.com/wordpress/wp-content/uploads/2012/05/untappd.jpg"/>
          <p:cNvPicPr>
            <a:picLocks noChangeAspect="1" noChangeArrowheads="1"/>
          </p:cNvPicPr>
          <p:nvPr/>
        </p:nvPicPr>
        <p:blipFill>
          <a:blip r:embed="rId7" cstate="print"/>
          <a:srcRect/>
          <a:stretch>
            <a:fillRect/>
          </a:stretch>
        </p:blipFill>
        <p:spPr bwMode="auto">
          <a:xfrm>
            <a:off x="3429000" y="4286250"/>
            <a:ext cx="2819400" cy="1762125"/>
          </a:xfrm>
          <a:prstGeom prst="rect">
            <a:avLst/>
          </a:prstGeom>
          <a:noFill/>
        </p:spPr>
      </p:pic>
    </p:spTree>
    <p:extLst>
      <p:ext uri="{BB962C8B-B14F-4D97-AF65-F5344CB8AC3E}">
        <p14:creationId xmlns:p14="http://schemas.microsoft.com/office/powerpoint/2010/main" val="42315836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40781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3" name="Slide Number Placeholder 2"/>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49</a:t>
            </a:fld>
            <a:endParaRPr lang="en-US" dirty="0">
              <a:solidFill>
                <a:schemeClr val="tx2">
                  <a:lumMod val="25000"/>
                </a:schemeClr>
              </a:solidFill>
            </a:endParaRPr>
          </a:p>
        </p:txBody>
      </p:sp>
      <p:sp>
        <p:nvSpPr>
          <p:cNvPr id="5" name="Title 4"/>
          <p:cNvSpPr>
            <a:spLocks noGrp="1"/>
          </p:cNvSpPr>
          <p:nvPr>
            <p:ph type="title"/>
          </p:nvPr>
        </p:nvSpPr>
        <p:spPr>
          <a:xfrm>
            <a:off x="304800" y="228600"/>
            <a:ext cx="83820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solidFill>
                  <a:srgbClr val="0070C0"/>
                </a:solidFill>
                <a:latin typeface="Comic Sans MS" pitchFamily="66" charset="0"/>
              </a:rPr>
              <a:t>Web</a:t>
            </a:r>
            <a:r>
              <a:rPr lang="en-US" dirty="0" smtClean="0">
                <a:latin typeface="Comic Sans MS" pitchFamily="66" charset="0"/>
              </a:rPr>
              <a:t> + </a:t>
            </a:r>
            <a:r>
              <a:rPr lang="en-US" dirty="0" smtClean="0">
                <a:solidFill>
                  <a:srgbClr val="FFFF00"/>
                </a:solidFill>
                <a:latin typeface="Comic Sans MS" pitchFamily="66" charset="0"/>
              </a:rPr>
              <a:t>Native</a:t>
            </a:r>
            <a:r>
              <a:rPr lang="en-US" dirty="0" smtClean="0">
                <a:latin typeface="Comic Sans MS" pitchFamily="66" charset="0"/>
              </a:rPr>
              <a:t>= </a:t>
            </a:r>
            <a:r>
              <a:rPr lang="en-US" strike="sngStrike" dirty="0" smtClean="0">
                <a:solidFill>
                  <a:srgbClr val="FF0000"/>
                </a:solidFill>
                <a:latin typeface="Comic Sans MS" pitchFamily="66" charset="0"/>
              </a:rPr>
              <a:t>LOVE </a:t>
            </a:r>
            <a:r>
              <a:rPr lang="en-US" dirty="0" smtClean="0">
                <a:latin typeface="Comic Sans MS" pitchFamily="66" charset="0"/>
              </a:rPr>
              <a:t> </a:t>
            </a:r>
            <a:r>
              <a:rPr lang="en-US" dirty="0" smtClean="0">
                <a:solidFill>
                  <a:srgbClr val="7030A0"/>
                </a:solidFill>
                <a:latin typeface="Comic Sans MS" pitchFamily="66" charset="0"/>
              </a:rPr>
              <a:t>Hybrid</a:t>
            </a:r>
            <a:endParaRPr lang="en-US" dirty="0">
              <a:solidFill>
                <a:srgbClr val="7030A0"/>
              </a:solidFill>
              <a:latin typeface="Comic Sans MS" pitchFamily="66" charset="0"/>
            </a:endParaRPr>
          </a:p>
        </p:txBody>
      </p:sp>
      <p:pic>
        <p:nvPicPr>
          <p:cNvPr id="61442" name="Picture 2" descr="C:\Users\IVA\Pictures\MOBILE TESTING\hybrid7[1].png"/>
          <p:cNvPicPr>
            <a:picLocks noGrp="1" noChangeAspect="1" noChangeArrowheads="1"/>
          </p:cNvPicPr>
          <p:nvPr>
            <p:ph sz="half" idx="4294967295"/>
          </p:nvPr>
        </p:nvPicPr>
        <p:blipFill>
          <a:blip r:embed="rId2" cstate="print"/>
          <a:srcRect/>
          <a:stretch>
            <a:fillRect/>
          </a:stretch>
        </p:blipFill>
        <p:spPr bwMode="auto">
          <a:xfrm>
            <a:off x="1219200" y="1066800"/>
            <a:ext cx="6781800" cy="5181600"/>
          </a:xfrm>
          <a:prstGeom prst="rect">
            <a:avLst/>
          </a:prstGeom>
          <a:noFill/>
        </p:spPr>
      </p:pic>
    </p:spTree>
    <p:extLst>
      <p:ext uri="{BB962C8B-B14F-4D97-AF65-F5344CB8AC3E}">
        <p14:creationId xmlns:p14="http://schemas.microsoft.com/office/powerpoint/2010/main" val="3072758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8382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dirty="0" smtClean="0">
                <a:solidFill>
                  <a:srgbClr val="FF0000"/>
                </a:solidFill>
                <a:latin typeface="Arial Rounded MT Bold" pitchFamily="34" charset="0"/>
                <a:cs typeface="Arial" pitchFamily="34" charset="0"/>
              </a:rPr>
              <a:t> </a:t>
            </a:r>
            <a:r>
              <a:rPr lang="en-US" sz="2800" b="1" dirty="0" smtClean="0">
                <a:solidFill>
                  <a:srgbClr val="FF0000"/>
                </a:solidFill>
                <a:latin typeface="Arial Rounded MT Bold" pitchFamily="34" charset="0"/>
                <a:cs typeface="Arial" pitchFamily="34" charset="0"/>
              </a:rPr>
              <a:t>Where you can find the current version of your Mobile Device?</a:t>
            </a:r>
            <a:endParaRPr lang="en-US" sz="2800" b="1" dirty="0">
              <a:solidFill>
                <a:srgbClr val="FF0000"/>
              </a:solidFill>
              <a:latin typeface="Arial Rounded MT Bold" pitchFamily="34" charset="0"/>
            </a:endParaRPr>
          </a:p>
        </p:txBody>
      </p:sp>
      <p:sp>
        <p:nvSpPr>
          <p:cNvPr id="3" name="Footer Placeholder 2"/>
          <p:cNvSpPr>
            <a:spLocks noGrp="1"/>
          </p:cNvSpPr>
          <p:nvPr>
            <p:ph type="ftr" sz="quarter" idx="11"/>
          </p:nvPr>
        </p:nvSpPr>
        <p:spPr>
          <a:xfrm>
            <a:off x="4419600" y="6400800"/>
            <a:ext cx="3886200" cy="457200"/>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
        <p:nvSpPr>
          <p:cNvPr id="6" name="Content Placeholder 5"/>
          <p:cNvSpPr>
            <a:spLocks noGrp="1"/>
          </p:cNvSpPr>
          <p:nvPr>
            <p:ph sz="quarter" idx="1"/>
          </p:nvPr>
        </p:nvSpPr>
        <p:spPr>
          <a:xfrm>
            <a:off x="406400" y="5486400"/>
            <a:ext cx="8229600" cy="457200"/>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r>
              <a:rPr lang="en-US" sz="3200" b="1" dirty="0" err="1" smtClean="0">
                <a:solidFill>
                  <a:srgbClr val="C00000"/>
                </a:solidFill>
                <a:latin typeface="Arial" pitchFamily="34" charset="0"/>
                <a:cs typeface="Arial" pitchFamily="34" charset="0"/>
              </a:rPr>
              <a:t>iPhone</a:t>
            </a:r>
            <a:r>
              <a:rPr lang="en-US" sz="2800" dirty="0" smtClean="0">
                <a:latin typeface="Arial" pitchFamily="34" charset="0"/>
                <a:cs typeface="Arial" pitchFamily="34" charset="0"/>
              </a:rPr>
              <a:t>: 1</a:t>
            </a:r>
            <a:r>
              <a:rPr lang="en-US" sz="2800" baseline="30000" dirty="0" smtClean="0">
                <a:latin typeface="Arial" pitchFamily="34" charset="0"/>
                <a:cs typeface="Arial" pitchFamily="34" charset="0"/>
              </a:rPr>
              <a:t>st</a:t>
            </a:r>
            <a:r>
              <a:rPr lang="en-US" sz="2800" dirty="0" smtClean="0">
                <a:latin typeface="Arial" pitchFamily="34" charset="0"/>
                <a:cs typeface="Arial" pitchFamily="34" charset="0"/>
              </a:rPr>
              <a:t> Page Screen – Settings - General – About </a:t>
            </a:r>
            <a:endParaRPr lang="en-US" sz="2800" dirty="0">
              <a:latin typeface="Arial" pitchFamily="34" charset="0"/>
              <a:cs typeface="Arial" pitchFamily="34" charset="0"/>
            </a:endParaRPr>
          </a:p>
        </p:txBody>
      </p:sp>
      <p:pic>
        <p:nvPicPr>
          <p:cNvPr id="71684" name="Picture 4" descr="C:\Users\IVA\Pictures\MOBILE TESTING\ICONS\iPOD TOUCH 027.PNG"/>
          <p:cNvPicPr>
            <a:picLocks noChangeAspect="1" noChangeArrowheads="1"/>
          </p:cNvPicPr>
          <p:nvPr/>
        </p:nvPicPr>
        <p:blipFill>
          <a:blip r:embed="rId2" cstate="print"/>
          <a:srcRect/>
          <a:stretch>
            <a:fillRect/>
          </a:stretch>
        </p:blipFill>
        <p:spPr bwMode="auto">
          <a:xfrm>
            <a:off x="381000" y="1752600"/>
            <a:ext cx="2000250" cy="2819400"/>
          </a:xfrm>
          <a:prstGeom prst="rect">
            <a:avLst/>
          </a:prstGeom>
          <a:noFill/>
        </p:spPr>
      </p:pic>
      <p:pic>
        <p:nvPicPr>
          <p:cNvPr id="71685" name="Picture 5" descr="C:\Users\IVA\Pictures\MOBILE TESTING\ICONS\iPOD TOUCH 028.PNG"/>
          <p:cNvPicPr>
            <a:picLocks noChangeAspect="1" noChangeArrowheads="1"/>
          </p:cNvPicPr>
          <p:nvPr/>
        </p:nvPicPr>
        <p:blipFill>
          <a:blip r:embed="rId3" cstate="print"/>
          <a:srcRect/>
          <a:stretch>
            <a:fillRect/>
          </a:stretch>
        </p:blipFill>
        <p:spPr bwMode="auto">
          <a:xfrm>
            <a:off x="2590800" y="1752600"/>
            <a:ext cx="1930400" cy="2895600"/>
          </a:xfrm>
          <a:prstGeom prst="rect">
            <a:avLst/>
          </a:prstGeom>
          <a:noFill/>
        </p:spPr>
      </p:pic>
      <p:pic>
        <p:nvPicPr>
          <p:cNvPr id="71686" name="Picture 6" descr="C:\Users\IVA\Pictures\MOBILE TESTING\ICONS\iPOD TOUCH 029.PNG"/>
          <p:cNvPicPr>
            <a:picLocks noChangeAspect="1" noChangeArrowheads="1"/>
          </p:cNvPicPr>
          <p:nvPr/>
        </p:nvPicPr>
        <p:blipFill>
          <a:blip r:embed="rId4" cstate="print"/>
          <a:srcRect/>
          <a:stretch>
            <a:fillRect/>
          </a:stretch>
        </p:blipFill>
        <p:spPr bwMode="auto">
          <a:xfrm>
            <a:off x="4724400" y="1752600"/>
            <a:ext cx="1905000" cy="2857500"/>
          </a:xfrm>
          <a:prstGeom prst="rect">
            <a:avLst/>
          </a:prstGeom>
          <a:noFill/>
        </p:spPr>
      </p:pic>
      <p:pic>
        <p:nvPicPr>
          <p:cNvPr id="71687" name="Picture 7" descr="C:\Users\IVA\Pictures\MOBILE TESTING\ICONS\iPOD TOUCH 030.PNG"/>
          <p:cNvPicPr>
            <a:picLocks noChangeAspect="1" noChangeArrowheads="1"/>
          </p:cNvPicPr>
          <p:nvPr/>
        </p:nvPicPr>
        <p:blipFill>
          <a:blip r:embed="rId5" cstate="print"/>
          <a:srcRect/>
          <a:stretch>
            <a:fillRect/>
          </a:stretch>
        </p:blipFill>
        <p:spPr bwMode="auto">
          <a:xfrm>
            <a:off x="6858000" y="1752600"/>
            <a:ext cx="1930400" cy="2895600"/>
          </a:xfrm>
          <a:prstGeom prst="rect">
            <a:avLst/>
          </a:prstGeom>
          <a:noFill/>
        </p:spPr>
      </p:pic>
    </p:spTree>
    <p:extLst>
      <p:ext uri="{BB962C8B-B14F-4D97-AF65-F5344CB8AC3E}">
        <p14:creationId xmlns:p14="http://schemas.microsoft.com/office/powerpoint/2010/main" val="41148958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C:\Users\IVA\Pictures\MOBILE TESTING\linkedin-update[1].jpg"/>
          <p:cNvPicPr>
            <a:picLocks noChangeAspect="1" noChangeArrowheads="1"/>
          </p:cNvPicPr>
          <p:nvPr/>
        </p:nvPicPr>
        <p:blipFill>
          <a:blip r:embed="rId2" cstate="print"/>
          <a:srcRect/>
          <a:stretch>
            <a:fillRect/>
          </a:stretch>
        </p:blipFill>
        <p:spPr bwMode="auto">
          <a:xfrm>
            <a:off x="228600" y="1676400"/>
            <a:ext cx="5029764" cy="2895600"/>
          </a:xfrm>
          <a:prstGeom prst="rect">
            <a:avLst/>
          </a:prstGeom>
          <a:noFill/>
        </p:spPr>
      </p:pic>
      <p:sp>
        <p:nvSpPr>
          <p:cNvPr id="4" name="Footer Placeholder 3"/>
          <p:cNvSpPr>
            <a:spLocks noGrp="1"/>
          </p:cNvSpPr>
          <p:nvPr>
            <p:ph type="ftr" sz="quarter" idx="11"/>
          </p:nvPr>
        </p:nvSpPr>
        <p:spPr>
          <a:xfrm>
            <a:off x="4724400" y="6407944"/>
            <a:ext cx="38862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92875"/>
            <a:ext cx="478632" cy="365125"/>
          </a:xfrm>
        </p:spPr>
        <p:txBody>
          <a:bodyPr/>
          <a:lstStyle/>
          <a:p>
            <a:fld id="{B6F15528-21DE-4FAA-801E-634DDDAF4B2B}" type="slidenum">
              <a:rPr lang="en-US" smtClean="0">
                <a:solidFill>
                  <a:schemeClr val="tx2">
                    <a:lumMod val="25000"/>
                  </a:schemeClr>
                </a:solidFill>
              </a:rPr>
              <a:pPr/>
              <a:t>50</a:t>
            </a:fld>
            <a:endParaRPr lang="en-US" dirty="0">
              <a:solidFill>
                <a:schemeClr val="tx2">
                  <a:lumMod val="25000"/>
                </a:schemeClr>
              </a:solidFill>
            </a:endParaRPr>
          </a:p>
        </p:txBody>
      </p:sp>
      <p:sp>
        <p:nvSpPr>
          <p:cNvPr id="6" name="Title 5"/>
          <p:cNvSpPr>
            <a:spLocks noGrp="1"/>
          </p:cNvSpPr>
          <p:nvPr>
            <p:ph type="title"/>
          </p:nvPr>
        </p:nvSpPr>
        <p:spPr>
          <a:xfrm>
            <a:off x="304800" y="152400"/>
            <a:ext cx="8534400" cy="762000"/>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b="1" dirty="0" smtClean="0">
                <a:latin typeface="Arial" pitchFamily="34" charset="0"/>
                <a:cs typeface="Arial" pitchFamily="34" charset="0"/>
              </a:rPr>
              <a:t>Good to know:  </a:t>
            </a:r>
            <a:r>
              <a:rPr lang="en-US" sz="2800" b="1" dirty="0" smtClean="0">
                <a:solidFill>
                  <a:srgbClr val="7030A0"/>
                </a:solidFill>
                <a:latin typeface="Comic Sans MS" pitchFamily="66" charset="0"/>
                <a:cs typeface="Arial" pitchFamily="34" charset="0"/>
              </a:rPr>
              <a:t>Hybrid Application</a:t>
            </a:r>
            <a:endParaRPr lang="en-US" sz="2800" b="1" dirty="0">
              <a:solidFill>
                <a:srgbClr val="7030A0"/>
              </a:solidFill>
              <a:latin typeface="Comic Sans MS" pitchFamily="66" charset="0"/>
              <a:cs typeface="Arial" pitchFamily="34" charset="0"/>
            </a:endParaRPr>
          </a:p>
        </p:txBody>
      </p:sp>
      <p:sp>
        <p:nvSpPr>
          <p:cNvPr id="8" name="Rectangle 7"/>
          <p:cNvSpPr/>
          <p:nvPr/>
        </p:nvSpPr>
        <p:spPr>
          <a:xfrm>
            <a:off x="228600" y="6248400"/>
            <a:ext cx="41148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2">
                    <a:lumMod val="25000"/>
                  </a:schemeClr>
                </a:solidFill>
                <a:latin typeface="Arial" pitchFamily="34" charset="0"/>
                <a:cs typeface="Arial" pitchFamily="34" charset="0"/>
              </a:rPr>
              <a:t>http://icenium.com/community/blog/icenium-team-blog/2012/06/14/what-is-a-hybrid-mobile-app-</a:t>
            </a:r>
            <a:endParaRPr lang="en-US" sz="1200" dirty="0">
              <a:solidFill>
                <a:schemeClr val="bg2">
                  <a:lumMod val="25000"/>
                </a:schemeClr>
              </a:solidFill>
              <a:latin typeface="Arial" pitchFamily="34" charset="0"/>
              <a:cs typeface="Arial" pitchFamily="34" charset="0"/>
            </a:endParaRPr>
          </a:p>
        </p:txBody>
      </p:sp>
      <p:sp>
        <p:nvSpPr>
          <p:cNvPr id="11" name="Rectangle 10"/>
          <p:cNvSpPr/>
          <p:nvPr/>
        </p:nvSpPr>
        <p:spPr>
          <a:xfrm>
            <a:off x="914400" y="5486400"/>
            <a:ext cx="25908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http://www.gsmarena.com/glossary.php3?term=accelerometer</a:t>
            </a:r>
            <a:endParaRPr lang="en-US" sz="1200" dirty="0">
              <a:solidFill>
                <a:schemeClr val="bg1"/>
              </a:solidFill>
              <a:latin typeface="Arial" pitchFamily="34" charset="0"/>
              <a:cs typeface="Arial" pitchFamily="34" charset="0"/>
            </a:endParaRPr>
          </a:p>
        </p:txBody>
      </p:sp>
      <p:sp>
        <p:nvSpPr>
          <p:cNvPr id="14" name="Content Placeholder 1"/>
          <p:cNvSpPr>
            <a:spLocks noGrp="1"/>
          </p:cNvSpPr>
          <p:nvPr>
            <p:ph sz="half" idx="4294967295"/>
          </p:nvPr>
        </p:nvSpPr>
        <p:spPr>
          <a:xfrm>
            <a:off x="5334000" y="1481328"/>
            <a:ext cx="3352800" cy="4525963"/>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endParaRPr lang="en-US" b="1" dirty="0" smtClean="0">
              <a:solidFill>
                <a:srgbClr val="C00000"/>
              </a:solidFill>
              <a:latin typeface="Arial" pitchFamily="34" charset="0"/>
              <a:cs typeface="Arial" pitchFamily="34" charset="0"/>
            </a:endParaRPr>
          </a:p>
          <a:p>
            <a:r>
              <a:rPr lang="en-US" sz="4000" b="1" dirty="0" smtClean="0">
                <a:solidFill>
                  <a:schemeClr val="bg1"/>
                </a:solidFill>
                <a:latin typeface="Arial" pitchFamily="34" charset="0"/>
                <a:cs typeface="Arial" pitchFamily="34" charset="0"/>
              </a:rPr>
              <a:t>Hybrid apps</a:t>
            </a:r>
            <a:r>
              <a:rPr lang="en-US" sz="4000" dirty="0" smtClean="0">
                <a:solidFill>
                  <a:schemeClr val="bg1"/>
                </a:solidFill>
                <a:latin typeface="Arial" pitchFamily="34" charset="0"/>
                <a:cs typeface="Arial" pitchFamily="34" charset="0"/>
              </a:rPr>
              <a:t> rely on development frameworks like </a:t>
            </a:r>
            <a:r>
              <a:rPr lang="en-US" sz="4000" b="1" dirty="0" err="1" smtClean="0">
                <a:solidFill>
                  <a:schemeClr val="bg1"/>
                </a:solidFill>
                <a:latin typeface="Arial" pitchFamily="34" charset="0"/>
                <a:cs typeface="Arial" pitchFamily="34" charset="0"/>
              </a:rPr>
              <a:t>Sencha</a:t>
            </a:r>
            <a:r>
              <a:rPr lang="en-US" sz="4000" b="1" dirty="0" smtClean="0">
                <a:solidFill>
                  <a:schemeClr val="bg1"/>
                </a:solidFill>
                <a:latin typeface="Arial" pitchFamily="34" charset="0"/>
                <a:cs typeface="Arial" pitchFamily="34" charset="0"/>
              </a:rPr>
              <a:t>, </a:t>
            </a:r>
            <a:r>
              <a:rPr lang="en-US" sz="4000" b="1" dirty="0" err="1" smtClean="0">
                <a:solidFill>
                  <a:schemeClr val="bg1"/>
                </a:solidFill>
                <a:latin typeface="Arial" pitchFamily="34" charset="0"/>
                <a:cs typeface="Arial" pitchFamily="34" charset="0"/>
              </a:rPr>
              <a:t>PhoneGap</a:t>
            </a:r>
            <a:r>
              <a:rPr lang="en-US" sz="4000" b="1" dirty="0" smtClean="0">
                <a:solidFill>
                  <a:schemeClr val="bg1"/>
                </a:solidFill>
                <a:latin typeface="Arial" pitchFamily="34" charset="0"/>
                <a:cs typeface="Arial" pitchFamily="34" charset="0"/>
              </a:rPr>
              <a:t>, Titanium, </a:t>
            </a:r>
            <a:r>
              <a:rPr lang="en-US" sz="4000" b="1" dirty="0" err="1" smtClean="0">
                <a:solidFill>
                  <a:schemeClr val="bg1"/>
                </a:solidFill>
                <a:latin typeface="Arial" pitchFamily="34" charset="0"/>
                <a:cs typeface="Arial" pitchFamily="34" charset="0"/>
              </a:rPr>
              <a:t>Rhomobile</a:t>
            </a:r>
            <a:r>
              <a:rPr lang="en-US" sz="4000" b="1" dirty="0" smtClean="0">
                <a:solidFill>
                  <a:schemeClr val="bg1"/>
                </a:solidFill>
                <a:latin typeface="Arial" pitchFamily="34" charset="0"/>
                <a:cs typeface="Arial" pitchFamily="34" charset="0"/>
              </a:rPr>
              <a:t>, </a:t>
            </a:r>
            <a:r>
              <a:rPr lang="en-US" sz="4000" b="1" dirty="0" err="1" smtClean="0">
                <a:solidFill>
                  <a:schemeClr val="bg1"/>
                </a:solidFill>
                <a:latin typeface="Arial" pitchFamily="34" charset="0"/>
                <a:cs typeface="Arial" pitchFamily="34" charset="0"/>
              </a:rPr>
              <a:t>ParticleCode</a:t>
            </a:r>
            <a:r>
              <a:rPr lang="en-US" sz="4000" b="1" dirty="0" smtClean="0">
                <a:solidFill>
                  <a:schemeClr val="bg1"/>
                </a:solidFill>
                <a:latin typeface="Arial" pitchFamily="34" charset="0"/>
                <a:cs typeface="Arial" pitchFamily="34" charset="0"/>
              </a:rPr>
              <a:t>, Corona, </a:t>
            </a:r>
            <a:r>
              <a:rPr lang="en-US" sz="4000" b="1" dirty="0" err="1" smtClean="0">
                <a:solidFill>
                  <a:schemeClr val="bg1"/>
                </a:solidFill>
                <a:latin typeface="Arial" pitchFamily="34" charset="0"/>
                <a:cs typeface="Arial" pitchFamily="34" charset="0"/>
              </a:rPr>
              <a:t>Mosync</a:t>
            </a:r>
            <a:r>
              <a:rPr lang="en-US" sz="4000" b="1" dirty="0" smtClean="0">
                <a:solidFill>
                  <a:schemeClr val="bg1"/>
                </a:solidFill>
                <a:latin typeface="Arial" pitchFamily="34" charset="0"/>
                <a:cs typeface="Arial" pitchFamily="34" charset="0"/>
              </a:rPr>
              <a:t>, </a:t>
            </a:r>
            <a:r>
              <a:rPr lang="en-US" sz="4000" b="1" dirty="0" err="1" smtClean="0">
                <a:solidFill>
                  <a:schemeClr val="bg1"/>
                </a:solidFill>
                <a:latin typeface="Arial" pitchFamily="34" charset="0"/>
                <a:cs typeface="Arial" pitchFamily="34" charset="0"/>
              </a:rPr>
              <a:t>Worklight</a:t>
            </a:r>
            <a:r>
              <a:rPr lang="en-US" sz="4000" b="1" dirty="0" smtClean="0">
                <a:solidFill>
                  <a:schemeClr val="bg1"/>
                </a:solidFill>
                <a:latin typeface="Arial" pitchFamily="34" charset="0"/>
                <a:cs typeface="Arial" pitchFamily="34" charset="0"/>
              </a:rPr>
              <a:t>, </a:t>
            </a:r>
            <a:r>
              <a:rPr lang="en-US" sz="4000" b="1" dirty="0" err="1" smtClean="0">
                <a:solidFill>
                  <a:schemeClr val="bg1"/>
                </a:solidFill>
                <a:latin typeface="Arial" pitchFamily="34" charset="0"/>
                <a:cs typeface="Arial" pitchFamily="34" charset="0"/>
              </a:rPr>
              <a:t>BkRender</a:t>
            </a:r>
            <a:r>
              <a:rPr lang="en-US" sz="4000" dirty="0" smtClean="0">
                <a:solidFill>
                  <a:schemeClr val="bg1"/>
                </a:solidFill>
                <a:latin typeface="Arial" pitchFamily="34" charset="0"/>
                <a:cs typeface="Arial" pitchFamily="34" charset="0"/>
              </a:rPr>
              <a:t>… </a:t>
            </a:r>
          </a:p>
          <a:p>
            <a:endParaRPr lang="en-US" sz="2900" dirty="0" smtClean="0">
              <a:solidFill>
                <a:schemeClr val="bg1"/>
              </a:solidFill>
              <a:latin typeface="Arial" pitchFamily="34" charset="0"/>
              <a:cs typeface="Arial" pitchFamily="34" charset="0"/>
            </a:endParaRPr>
          </a:p>
          <a:p>
            <a:r>
              <a:rPr lang="en-US" sz="5000" b="1" dirty="0" smtClean="0">
                <a:solidFill>
                  <a:srgbClr val="C00000"/>
                </a:solidFill>
                <a:latin typeface="Arial" pitchFamily="34" charset="0"/>
                <a:cs typeface="Arial" pitchFamily="34" charset="0"/>
              </a:rPr>
              <a:t>Examples: LinkedIn, </a:t>
            </a:r>
            <a:r>
              <a:rPr lang="en-US" sz="5000" b="1" dirty="0" err="1" smtClean="0">
                <a:solidFill>
                  <a:srgbClr val="C00000"/>
                </a:solidFill>
                <a:latin typeface="Arial" pitchFamily="34" charset="0"/>
                <a:cs typeface="Arial" pitchFamily="34" charset="0"/>
              </a:rPr>
              <a:t>Facebook</a:t>
            </a:r>
            <a:r>
              <a:rPr lang="en-US" sz="5000" b="1" dirty="0" smtClean="0">
                <a:solidFill>
                  <a:srgbClr val="C00000"/>
                </a:solidFill>
                <a:latin typeface="Arial" pitchFamily="34" charset="0"/>
                <a:cs typeface="Arial" pitchFamily="34" charset="0"/>
              </a:rPr>
              <a:t>, Twitter, Yelp, Amazon Cloud Reader, Netflix</a:t>
            </a:r>
          </a:p>
        </p:txBody>
      </p:sp>
    </p:spTree>
    <p:extLst>
      <p:ext uri="{BB962C8B-B14F-4D97-AF65-F5344CB8AC3E}">
        <p14:creationId xmlns:p14="http://schemas.microsoft.com/office/powerpoint/2010/main" val="16685322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52400"/>
            <a:ext cx="8763000" cy="7620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a:solidFill>
                  <a:srgbClr val="FF0000"/>
                </a:solidFill>
                <a:latin typeface="Arial Rounded MT Bold" pitchFamily="34" charset="0"/>
                <a:cs typeface="Arial" pitchFamily="34" charset="0"/>
              </a:rPr>
              <a:t/>
            </a:r>
            <a:br>
              <a:rPr lang="en-US" sz="2800" dirty="0">
                <a:solidFill>
                  <a:srgbClr val="FF0000"/>
                </a:solidFill>
                <a:latin typeface="Arial Rounded MT Bold" pitchFamily="34" charset="0"/>
                <a:cs typeface="Arial" pitchFamily="34" charset="0"/>
              </a:rPr>
            </a:br>
            <a:r>
              <a:rPr lang="en-US" sz="2800" dirty="0" smtClean="0">
                <a:solidFill>
                  <a:srgbClr val="FF0000"/>
                </a:solidFill>
                <a:latin typeface="Arial Rounded MT Bold" pitchFamily="34" charset="0"/>
                <a:cs typeface="Arial" pitchFamily="34" charset="0"/>
              </a:rPr>
              <a:t> </a:t>
            </a:r>
            <a:r>
              <a:rPr lang="en-US" sz="2400" dirty="0" smtClean="0">
                <a:solidFill>
                  <a:srgbClr val="FF0000"/>
                </a:solidFill>
                <a:latin typeface="Arial Rounded MT Bold" pitchFamily="34" charset="0"/>
                <a:cs typeface="Arial" pitchFamily="34" charset="0"/>
              </a:rPr>
              <a:t>Tell me about  the different uses of HOME button on iPhone.</a:t>
            </a:r>
            <a:endParaRPr lang="en-US" sz="2400" dirty="0">
              <a:solidFill>
                <a:srgbClr val="FF0000"/>
              </a:solidFill>
              <a:latin typeface="Arial Rounded MT Bold" pitchFamily="34" charset="0"/>
            </a:endParaRPr>
          </a:p>
        </p:txBody>
      </p:sp>
      <p:sp>
        <p:nvSpPr>
          <p:cNvPr id="3" name="Footer Placeholder 2"/>
          <p:cNvSpPr>
            <a:spLocks noGrp="1"/>
          </p:cNvSpPr>
          <p:nvPr>
            <p:ph type="ftr" sz="quarter" idx="11"/>
          </p:nvPr>
        </p:nvSpPr>
        <p:spPr>
          <a:xfrm>
            <a:off x="4724400" y="6400800"/>
            <a:ext cx="33528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515100"/>
            <a:ext cx="457200" cy="342900"/>
          </a:xfrm>
        </p:spPr>
        <p:txBody>
          <a:bodyPr/>
          <a:lstStyle/>
          <a:p>
            <a:fld id="{B6F15528-21DE-4FAA-801E-634DDDAF4B2B}" type="slidenum">
              <a:rPr lang="en-US" smtClean="0">
                <a:solidFill>
                  <a:schemeClr val="tx2">
                    <a:lumMod val="25000"/>
                  </a:schemeClr>
                </a:solidFill>
              </a:rPr>
              <a:pPr/>
              <a:t>51</a:t>
            </a:fld>
            <a:endParaRPr lang="en-US" dirty="0">
              <a:solidFill>
                <a:schemeClr val="tx2">
                  <a:lumMod val="25000"/>
                </a:schemeClr>
              </a:solidFill>
            </a:endParaRPr>
          </a:p>
        </p:txBody>
      </p:sp>
      <p:sp>
        <p:nvSpPr>
          <p:cNvPr id="7" name="Content Placeholder 6"/>
          <p:cNvSpPr>
            <a:spLocks noGrp="1"/>
          </p:cNvSpPr>
          <p:nvPr>
            <p:ph sz="quarter" idx="4294967295"/>
          </p:nvPr>
        </p:nvSpPr>
        <p:spPr>
          <a:xfrm>
            <a:off x="304800" y="1143000"/>
            <a:ext cx="5029200" cy="5410200"/>
          </a:xfrm>
          <a:prstGeom prst="rect">
            <a:avLst/>
          </a:prstGeo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1600" b="1" dirty="0" smtClean="0">
                <a:latin typeface="Arial" pitchFamily="34" charset="0"/>
                <a:cs typeface="Arial" pitchFamily="34" charset="0"/>
              </a:rPr>
              <a:t>For Search</a:t>
            </a:r>
          </a:p>
          <a:p>
            <a:r>
              <a:rPr lang="en-US" sz="1600" dirty="0" smtClean="0">
                <a:latin typeface="Arial" pitchFamily="34" charset="0"/>
                <a:cs typeface="Arial" pitchFamily="34" charset="0"/>
              </a:rPr>
              <a:t>When on the home screen, if you click the Home button once, it will bring up the phone's Spotlight search tool.</a:t>
            </a:r>
          </a:p>
          <a:p>
            <a:r>
              <a:rPr lang="en-US" sz="1600" b="1" dirty="0" smtClean="0">
                <a:latin typeface="Arial" pitchFamily="34" charset="0"/>
                <a:cs typeface="Arial" pitchFamily="34" charset="0"/>
              </a:rPr>
              <a:t>Fast app switcher</a:t>
            </a:r>
          </a:p>
          <a:p>
            <a:r>
              <a:rPr lang="en-US" sz="1600" b="1" dirty="0" smtClean="0">
                <a:latin typeface="Arial" pitchFamily="34" charset="0"/>
                <a:cs typeface="Arial" pitchFamily="34" charset="0"/>
              </a:rPr>
              <a:t> </a:t>
            </a:r>
            <a:r>
              <a:rPr lang="en-US" sz="1600" dirty="0" smtClean="0">
                <a:latin typeface="Arial" pitchFamily="34" charset="0"/>
                <a:cs typeface="Arial" pitchFamily="34" charset="0"/>
              </a:rPr>
              <a:t>Double clicked to move between apps and close programs.</a:t>
            </a:r>
          </a:p>
          <a:p>
            <a:r>
              <a:rPr lang="en-US" sz="1600" b="1" dirty="0" smtClean="0">
                <a:latin typeface="Arial" pitchFamily="34" charset="0"/>
                <a:cs typeface="Arial" pitchFamily="34" charset="0"/>
              </a:rPr>
              <a:t>For Voice Control</a:t>
            </a:r>
          </a:p>
          <a:p>
            <a:r>
              <a:rPr lang="en-US" sz="1600" dirty="0" smtClean="0">
                <a:latin typeface="Arial" pitchFamily="34" charset="0"/>
                <a:cs typeface="Arial" pitchFamily="34" charset="0"/>
              </a:rPr>
              <a:t>On the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3GS and higher, holding down the home button for a few seconds activates Voice Control, a program that allows the user to speak the names of people to call or songs to play.</a:t>
            </a:r>
          </a:p>
          <a:p>
            <a:r>
              <a:rPr lang="en-US" sz="1600" b="1" dirty="0" err="1" smtClean="0">
                <a:latin typeface="Arial" pitchFamily="34" charset="0"/>
                <a:cs typeface="Arial" pitchFamily="34" charset="0"/>
              </a:rPr>
              <a:t>Siri</a:t>
            </a:r>
            <a:endParaRPr lang="en-US" sz="1600" b="1" dirty="0" smtClean="0">
              <a:latin typeface="Arial" pitchFamily="34" charset="0"/>
              <a:cs typeface="Arial" pitchFamily="34" charset="0"/>
            </a:endParaRPr>
          </a:p>
          <a:p>
            <a:r>
              <a:rPr lang="en-US" sz="1600" dirty="0" smtClean="0">
                <a:latin typeface="Arial" pitchFamily="34" charset="0"/>
                <a:cs typeface="Arial" pitchFamily="34" charset="0"/>
              </a:rPr>
              <a:t>Holding down the home button--whether the phone is locked or unlocked--until the </a:t>
            </a:r>
            <a:r>
              <a:rPr lang="en-US" sz="1600" dirty="0" err="1" smtClean="0">
                <a:latin typeface="Arial" pitchFamily="34" charset="0"/>
                <a:cs typeface="Arial" pitchFamily="34" charset="0"/>
              </a:rPr>
              <a:t>Siri</a:t>
            </a:r>
            <a:r>
              <a:rPr lang="en-US" sz="1600" dirty="0" smtClean="0">
                <a:latin typeface="Arial" pitchFamily="34" charset="0"/>
                <a:cs typeface="Arial" pitchFamily="34" charset="0"/>
              </a:rPr>
              <a:t> icon (a round microphone) pops up from the bottom of the screen.</a:t>
            </a:r>
          </a:p>
          <a:p>
            <a:r>
              <a:rPr lang="en-US" sz="1600" b="1" dirty="0" smtClean="0">
                <a:latin typeface="Arial" pitchFamily="34" charset="0"/>
                <a:cs typeface="Arial" pitchFamily="34" charset="0"/>
              </a:rPr>
              <a:t>For iPod Controls</a:t>
            </a:r>
          </a:p>
          <a:p>
            <a:r>
              <a:rPr lang="en-US" sz="1600" dirty="0" smtClean="0">
                <a:latin typeface="Arial" pitchFamily="34" charset="0"/>
                <a:cs typeface="Arial" pitchFamily="34" charset="0"/>
              </a:rPr>
              <a:t>When the phone is locked and the iPod playing, a double click of the home button will bring up the iPod controls.</a:t>
            </a: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pPr>
              <a:buNone/>
            </a:pPr>
            <a:endParaRPr lang="en-US" sz="1600" b="1" dirty="0" smtClean="0">
              <a:latin typeface="Arial" pitchFamily="34" charset="0"/>
              <a:cs typeface="Arial" pitchFamily="34" charset="0"/>
            </a:endParaRPr>
          </a:p>
          <a:p>
            <a:endParaRPr lang="en-US" sz="1600" b="1" dirty="0" smtClean="0">
              <a:latin typeface="Arial" pitchFamily="34" charset="0"/>
              <a:cs typeface="Arial" pitchFamily="34" charset="0"/>
            </a:endParaRPr>
          </a:p>
          <a:p>
            <a:endParaRPr lang="en-US" dirty="0"/>
          </a:p>
        </p:txBody>
      </p:sp>
      <p:pic>
        <p:nvPicPr>
          <p:cNvPr id="73730" name="Picture 2" descr="C:\Users\IVA\Pictures\MOBILE TESTING\ICONS\iphone-home-button[1].jpg"/>
          <p:cNvPicPr>
            <a:picLocks noGrp="1" noChangeAspect="1" noChangeArrowheads="1"/>
          </p:cNvPicPr>
          <p:nvPr>
            <p:ph sz="quarter" idx="4294967295"/>
          </p:nvPr>
        </p:nvPicPr>
        <p:blipFill>
          <a:blip r:embed="rId2" cstate="print"/>
          <a:srcRect/>
          <a:stretch>
            <a:fillRect/>
          </a:stretch>
        </p:blipFill>
        <p:spPr bwMode="auto">
          <a:xfrm>
            <a:off x="5943600" y="1143000"/>
            <a:ext cx="2740025" cy="4521041"/>
          </a:xfrm>
          <a:prstGeom prst="rect">
            <a:avLst/>
          </a:prstGeom>
          <a:noFill/>
        </p:spPr>
      </p:pic>
      <p:sp>
        <p:nvSpPr>
          <p:cNvPr id="10" name="Rectangle 9"/>
          <p:cNvSpPr/>
          <p:nvPr/>
        </p:nvSpPr>
        <p:spPr>
          <a:xfrm>
            <a:off x="5638800" y="5791200"/>
            <a:ext cx="32004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http://www.youtube.com/watch?feature=player_embedded&amp;v=J9rlK-hBW3g</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345865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How to see and kill the last process on iPhone?      2 </a:t>
            </a:r>
            <a:endParaRPr lang="en-US" sz="2400" dirty="0">
              <a:solidFill>
                <a:srgbClr val="FF0000"/>
              </a:solidFill>
            </a:endParaRPr>
          </a:p>
        </p:txBody>
      </p:sp>
      <p:sp>
        <p:nvSpPr>
          <p:cNvPr id="3" name="Footer Placeholder 2"/>
          <p:cNvSpPr>
            <a:spLocks noGrp="1"/>
          </p:cNvSpPr>
          <p:nvPr>
            <p:ph type="ftr" sz="quarter" idx="11"/>
          </p:nvPr>
        </p:nvSpPr>
        <p:spPr>
          <a:xfrm>
            <a:off x="4114800" y="6400800"/>
            <a:ext cx="41910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52</a:t>
            </a:fld>
            <a:endParaRPr lang="en-US" dirty="0">
              <a:solidFill>
                <a:schemeClr val="tx2">
                  <a:lumMod val="25000"/>
                </a:schemeClr>
              </a:solidFill>
            </a:endParaRPr>
          </a:p>
        </p:txBody>
      </p:sp>
      <p:sp>
        <p:nvSpPr>
          <p:cNvPr id="7" name="Content Placeholder 7"/>
          <p:cNvSpPr>
            <a:spLocks noGrp="1"/>
          </p:cNvSpPr>
          <p:nvPr>
            <p:ph sz="quarter" idx="4294967295"/>
          </p:nvPr>
        </p:nvSpPr>
        <p:spPr>
          <a:xfrm>
            <a:off x="304800" y="1600200"/>
            <a:ext cx="4114800" cy="4419600"/>
          </a:xfrm>
          <a:prstGeom prst="rect">
            <a:avLst/>
          </a:prstGeom>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Force Quit the unresponsive App</a:t>
            </a:r>
          </a:p>
          <a:p>
            <a:r>
              <a:rPr lang="en-US" sz="1800" dirty="0" smtClean="0">
                <a:latin typeface="Arial" pitchFamily="34" charset="0"/>
                <a:cs typeface="Arial" pitchFamily="34" charset="0"/>
              </a:rPr>
              <a:t>Press and hold the </a:t>
            </a:r>
            <a:r>
              <a:rPr lang="en-US" sz="1800" b="1" dirty="0" smtClean="0">
                <a:latin typeface="Arial" pitchFamily="34" charset="0"/>
                <a:cs typeface="Arial" pitchFamily="34" charset="0"/>
              </a:rPr>
              <a:t>Sleep/Wake</a:t>
            </a:r>
            <a:r>
              <a:rPr lang="en-US" sz="1800" dirty="0" smtClean="0">
                <a:latin typeface="Arial" pitchFamily="34" charset="0"/>
                <a:cs typeface="Arial" pitchFamily="34" charset="0"/>
              </a:rPr>
              <a:t> button until you see the red slider.</a:t>
            </a:r>
          </a:p>
          <a:p>
            <a:r>
              <a:rPr lang="en-US" sz="1800" dirty="0" smtClean="0">
                <a:latin typeface="Arial" pitchFamily="34" charset="0"/>
                <a:cs typeface="Arial" pitchFamily="34" charset="0"/>
              </a:rPr>
              <a:t>Normally, this is what you would do to power down your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 or iPod touch. </a:t>
            </a:r>
          </a:p>
          <a:p>
            <a:r>
              <a:rPr lang="en-US" sz="1800" dirty="0" smtClean="0">
                <a:latin typeface="Arial" pitchFamily="34" charset="0"/>
                <a:cs typeface="Arial" pitchFamily="34" charset="0"/>
              </a:rPr>
              <a:t>In this case however, when the slider appears, release the sleep/wake button and then press and hold the </a:t>
            </a:r>
            <a:r>
              <a:rPr lang="en-US" sz="1800" b="1" dirty="0" smtClean="0">
                <a:latin typeface="Arial" pitchFamily="34" charset="0"/>
                <a:cs typeface="Arial" pitchFamily="34" charset="0"/>
              </a:rPr>
              <a:t>Home button</a:t>
            </a:r>
            <a:r>
              <a:rPr lang="en-US" sz="1800" dirty="0" smtClean="0">
                <a:latin typeface="Arial" pitchFamily="34" charset="0"/>
                <a:cs typeface="Arial" pitchFamily="34" charset="0"/>
              </a:rPr>
              <a:t>. </a:t>
            </a:r>
          </a:p>
          <a:p>
            <a:r>
              <a:rPr lang="en-US" sz="1800" dirty="0" smtClean="0">
                <a:latin typeface="Arial" pitchFamily="34" charset="0"/>
                <a:cs typeface="Arial" pitchFamily="34" charset="0"/>
              </a:rPr>
              <a:t>If it works correctly, your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 will forcefully quit the unresponsive app and return you to your home screen. </a:t>
            </a:r>
            <a:endParaRPr lang="en-US" sz="1800" dirty="0">
              <a:latin typeface="Arial" pitchFamily="34" charset="0"/>
              <a:cs typeface="Arial" pitchFamily="34" charset="0"/>
            </a:endParaRPr>
          </a:p>
        </p:txBody>
      </p:sp>
      <p:pic>
        <p:nvPicPr>
          <p:cNvPr id="75780" name="Picture 4" descr="C:\Users\IVA\Pictures\MOBILE TESTING\ICONS\iphone-ipod[1].jpg"/>
          <p:cNvPicPr>
            <a:picLocks noGrp="1" noChangeAspect="1" noChangeArrowheads="1"/>
          </p:cNvPicPr>
          <p:nvPr>
            <p:ph sz="quarter" idx="4294967295"/>
          </p:nvPr>
        </p:nvPicPr>
        <p:blipFill>
          <a:blip r:embed="rId2" cstate="print"/>
          <a:srcRect/>
          <a:stretch>
            <a:fillRect/>
          </a:stretch>
        </p:blipFill>
        <p:spPr bwMode="auto">
          <a:xfrm>
            <a:off x="4648200" y="1447800"/>
            <a:ext cx="4190999" cy="4648200"/>
          </a:xfrm>
          <a:prstGeom prst="rect">
            <a:avLst/>
          </a:prstGeom>
          <a:noFill/>
        </p:spPr>
      </p:pic>
    </p:spTree>
    <p:extLst>
      <p:ext uri="{BB962C8B-B14F-4D97-AF65-F5344CB8AC3E}">
        <p14:creationId xmlns:p14="http://schemas.microsoft.com/office/powerpoint/2010/main" val="12283126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0273" y="228600"/>
            <a:ext cx="5791200" cy="667512"/>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dirty="0" smtClean="0"/>
              <a:t>Application </a:t>
            </a:r>
            <a:r>
              <a:rPr lang="en-US" dirty="0" err="1" smtClean="0"/>
              <a:t>Frameorks</a:t>
            </a:r>
            <a:endParaRPr lang="en-US" dirty="0"/>
          </a:p>
        </p:txBody>
      </p:sp>
      <p:sp>
        <p:nvSpPr>
          <p:cNvPr id="6" name="Rectangle 5"/>
          <p:cNvSpPr/>
          <p:nvPr/>
        </p:nvSpPr>
        <p:spPr>
          <a:xfrm>
            <a:off x="152400" y="6094511"/>
            <a:ext cx="73914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a:t>http://www.rhomobile.com/webinars-old/rhodes-testing-framework/</a:t>
            </a:r>
          </a:p>
        </p:txBody>
      </p:sp>
      <p:sp>
        <p:nvSpPr>
          <p:cNvPr id="7" name="Rectangle 6"/>
          <p:cNvSpPr/>
          <p:nvPr/>
        </p:nvSpPr>
        <p:spPr>
          <a:xfrm>
            <a:off x="457200" y="1371600"/>
            <a:ext cx="3733800" cy="329320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600" dirty="0"/>
              <a:t>Web development is about getting stuff done, not figuring out </a:t>
            </a:r>
            <a:r>
              <a:rPr lang="en-US" sz="1600" i="1" dirty="0"/>
              <a:t>how</a:t>
            </a:r>
            <a:r>
              <a:rPr lang="en-US" sz="1600" dirty="0"/>
              <a:t> to get it done. </a:t>
            </a:r>
            <a:endParaRPr lang="en-US" sz="1600" dirty="0" smtClean="0"/>
          </a:p>
          <a:p>
            <a:r>
              <a:rPr lang="en-US" sz="1600" b="1" dirty="0" smtClean="0"/>
              <a:t>Frameworks </a:t>
            </a:r>
            <a:r>
              <a:rPr lang="en-US" sz="1600" b="1" dirty="0"/>
              <a:t>and libraries help </a:t>
            </a:r>
            <a:r>
              <a:rPr lang="en-US" sz="1600" b="1" dirty="0" smtClean="0"/>
              <a:t>the </a:t>
            </a:r>
            <a:r>
              <a:rPr lang="en-US" sz="1600" b="1" dirty="0"/>
              <a:t>web </a:t>
            </a:r>
            <a:r>
              <a:rPr lang="en-US" sz="1600" b="1" dirty="0" smtClean="0"/>
              <a:t>developers </a:t>
            </a:r>
            <a:r>
              <a:rPr lang="en-US" sz="1600" b="1" dirty="0"/>
              <a:t>focus on creating rather than figuring stuff out.</a:t>
            </a:r>
            <a:r>
              <a:rPr lang="en-US" sz="1600" dirty="0"/>
              <a:t> </a:t>
            </a:r>
            <a:endParaRPr lang="en-US" sz="1600" dirty="0" smtClean="0"/>
          </a:p>
          <a:p>
            <a:r>
              <a:rPr lang="en-US" sz="1600" dirty="0" smtClean="0"/>
              <a:t>Rather </a:t>
            </a:r>
            <a:r>
              <a:rPr lang="en-US" sz="1600" dirty="0"/>
              <a:t>than reinventing the wheel, </a:t>
            </a:r>
            <a:r>
              <a:rPr lang="en-US" sz="1600" dirty="0" smtClean="0"/>
              <a:t>Developers can </a:t>
            </a:r>
            <a:r>
              <a:rPr lang="en-US" sz="1600" dirty="0"/>
              <a:t>use a framework or library to delegate brunt, non-creative and repetitive work, freeing up </a:t>
            </a:r>
            <a:r>
              <a:rPr lang="en-US" sz="1600" dirty="0" smtClean="0"/>
              <a:t>their time </a:t>
            </a:r>
            <a:r>
              <a:rPr lang="en-US" sz="1600" dirty="0"/>
              <a:t>and energy to create the actual website or </a:t>
            </a:r>
            <a:r>
              <a:rPr lang="en-US" sz="1600" dirty="0" smtClean="0"/>
              <a:t>application.</a:t>
            </a:r>
            <a:endParaRPr lang="en-US" sz="1600" dirty="0"/>
          </a:p>
        </p:txBody>
      </p:sp>
      <p:pic>
        <p:nvPicPr>
          <p:cNvPr id="1026" name="Picture 2" descr="http://cdn.wittysparks.com/wp-content/uploads/2012/11/JavaScript_Tools_Library_Framewor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362" y="2328646"/>
            <a:ext cx="4217670" cy="2743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5334000"/>
            <a:ext cx="73914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a:t>http://speckyboy.com/2011/03/07/20-new-frameworks-for-web-and-mobile-app-developers/</a:t>
            </a:r>
          </a:p>
        </p:txBody>
      </p:sp>
      <p:sp>
        <p:nvSpPr>
          <p:cNvPr id="9" name="Footer Placeholder 8"/>
          <p:cNvSpPr>
            <a:spLocks noGrp="1"/>
          </p:cNvSpPr>
          <p:nvPr>
            <p:ph type="ftr" sz="quarter" idx="11"/>
          </p:nvPr>
        </p:nvSpPr>
        <p:spPr>
          <a:xfrm>
            <a:off x="4800600" y="6402288"/>
            <a:ext cx="3502152" cy="365125"/>
          </a:xfrm>
        </p:spPr>
        <p:txBody>
          <a:bodyPr/>
          <a:lstStyle/>
          <a:p>
            <a:r>
              <a:rPr lang="en-US" smtClean="0">
                <a:solidFill>
                  <a:schemeClr val="tx2">
                    <a:lumMod val="50000"/>
                  </a:schemeClr>
                </a:solidFill>
              </a:rPr>
              <a:t>Copyright Portnov Computer School   2013</a:t>
            </a:r>
            <a:endParaRPr lang="en-US" dirty="0">
              <a:solidFill>
                <a:schemeClr val="tx2">
                  <a:lumMod val="50000"/>
                </a:schemeClr>
              </a:solidFill>
            </a:endParaRPr>
          </a:p>
        </p:txBody>
      </p:sp>
      <p:sp>
        <p:nvSpPr>
          <p:cNvPr id="10" name="Slide Number Placeholder 9"/>
          <p:cNvSpPr>
            <a:spLocks noGrp="1"/>
          </p:cNvSpPr>
          <p:nvPr>
            <p:ph type="sldNum" sz="quarter" idx="12"/>
          </p:nvPr>
        </p:nvSpPr>
        <p:spPr>
          <a:xfrm>
            <a:off x="8382000" y="6402288"/>
            <a:ext cx="609600" cy="334397"/>
          </a:xfrm>
        </p:spPr>
        <p:txBody>
          <a:bodyPr/>
          <a:lstStyle/>
          <a:p>
            <a:fld id="{B6F15528-21DE-4FAA-801E-634DDDAF4B2B}" type="slidenum">
              <a:rPr lang="en-US" smtClean="0">
                <a:solidFill>
                  <a:schemeClr val="tx2">
                    <a:lumMod val="50000"/>
                  </a:schemeClr>
                </a:solidFill>
              </a:rPr>
              <a:pPr/>
              <a:t>53</a:t>
            </a:fld>
            <a:endParaRPr lang="en-US" dirty="0">
              <a:solidFill>
                <a:schemeClr val="tx2">
                  <a:lumMod val="50000"/>
                </a:schemeClr>
              </a:solidFill>
            </a:endParaRPr>
          </a:p>
        </p:txBody>
      </p:sp>
    </p:spTree>
    <p:extLst>
      <p:ext uri="{BB962C8B-B14F-4D97-AF65-F5344CB8AC3E}">
        <p14:creationId xmlns:p14="http://schemas.microsoft.com/office/powerpoint/2010/main" val="27350851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71628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0" dirty="0" smtClean="0">
                <a:effectLst/>
              </a:rPr>
              <a:t/>
            </a:r>
            <a:br>
              <a:rPr lang="en-US" b="0" dirty="0" smtClean="0">
                <a:effectLst/>
              </a:rPr>
            </a:br>
            <a:r>
              <a:rPr lang="en-US" b="0" dirty="0" smtClean="0">
                <a:effectLst/>
              </a:rPr>
              <a:t/>
            </a:r>
            <a:br>
              <a:rPr lang="en-US" b="0" dirty="0" smtClean="0">
                <a:effectLst/>
              </a:rPr>
            </a:br>
            <a:r>
              <a:rPr lang="en-US" b="0" dirty="0">
                <a:effectLst/>
              </a:rPr>
              <a:t/>
            </a:r>
            <a:br>
              <a:rPr lang="en-US" b="0" dirty="0">
                <a:effectLst/>
              </a:rPr>
            </a:br>
            <a:r>
              <a:rPr lang="en-US" b="0" dirty="0" smtClean="0">
                <a:effectLst/>
              </a:rPr>
              <a:t>  </a:t>
            </a:r>
            <a:r>
              <a:rPr lang="en-US" sz="2700" b="1" dirty="0" smtClean="0">
                <a:effectLst/>
              </a:rPr>
              <a:t>Types of Framework architecture</a:t>
            </a:r>
            <a:endParaRPr lang="en-US" sz="27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59428673"/>
              </p:ext>
            </p:extLst>
          </p:nvPr>
        </p:nvGraphicFramePr>
        <p:xfrm>
          <a:off x="457200" y="1219201"/>
          <a:ext cx="8229600" cy="3668394"/>
        </p:xfrm>
        <a:graphic>
          <a:graphicData uri="http://schemas.openxmlformats.org/drawingml/2006/table">
            <a:tbl>
              <a:tblPr firstRow="1" bandRow="1">
                <a:tableStyleId>{5C22544A-7EE6-4342-B048-85BDC9FD1C3A}</a:tableStyleId>
              </a:tblPr>
              <a:tblGrid>
                <a:gridCol w="4114800"/>
                <a:gridCol w="4114800"/>
              </a:tblGrid>
              <a:tr h="650874">
                <a:tc>
                  <a:txBody>
                    <a:bodyPr/>
                    <a:lstStyle/>
                    <a:p>
                      <a:r>
                        <a:rPr lang="en-US" dirty="0" smtClean="0">
                          <a:solidFill>
                            <a:srgbClr val="002060"/>
                          </a:solidFill>
                        </a:rPr>
                        <a:t>Framework’s type</a:t>
                      </a:r>
                      <a:endParaRPr lang="en-US" dirty="0">
                        <a:solidFill>
                          <a:srgbClr val="002060"/>
                        </a:solidFill>
                      </a:endParaRPr>
                    </a:p>
                  </a:txBody>
                  <a:tcPr/>
                </a:tc>
                <a:tc>
                  <a:txBody>
                    <a:bodyPr/>
                    <a:lstStyle/>
                    <a:p>
                      <a:r>
                        <a:rPr lang="en-US" dirty="0" smtClean="0">
                          <a:solidFill>
                            <a:srgbClr val="002060"/>
                          </a:solidFill>
                        </a:rPr>
                        <a:t>Short</a:t>
                      </a:r>
                      <a:r>
                        <a:rPr lang="en-US" baseline="0" dirty="0" smtClean="0">
                          <a:solidFill>
                            <a:srgbClr val="002060"/>
                          </a:solidFill>
                        </a:rPr>
                        <a:t> Description</a:t>
                      </a:r>
                      <a:endParaRPr lang="en-US" dirty="0">
                        <a:solidFill>
                          <a:srgbClr val="002060"/>
                        </a:solidFill>
                      </a:endParaRPr>
                    </a:p>
                  </a:txBody>
                  <a:tcPr/>
                </a:tc>
              </a:tr>
              <a:tr h="24733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b="1" i="0" kern="1200" dirty="0" smtClean="0">
                          <a:solidFill>
                            <a:schemeClr val="dk1"/>
                          </a:solidFill>
                          <a:effectLst/>
                          <a:latin typeface="+mn-lt"/>
                          <a:ea typeface="+mn-ea"/>
                          <a:cs typeface="+mn-cs"/>
                        </a:rPr>
                        <a:t>Model–view–controller (MVC)</a:t>
                      </a:r>
                    </a:p>
                    <a:p>
                      <a:endParaRPr lang="en-US" dirty="0"/>
                    </a:p>
                  </a:txBody>
                  <a:tcPr/>
                </a:tc>
                <a:tc>
                  <a:txBody>
                    <a:bodyPr/>
                    <a:lstStyle/>
                    <a:p>
                      <a:r>
                        <a:rPr kumimoji="0" lang="en-US" sz="1600" b="0" i="0" kern="1200" dirty="0" smtClean="0">
                          <a:solidFill>
                            <a:schemeClr val="dk1"/>
                          </a:solidFill>
                          <a:effectLst/>
                          <a:latin typeface="Arial" pitchFamily="34" charset="0"/>
                          <a:ea typeface="+mn-ea"/>
                          <a:cs typeface="Arial" pitchFamily="34" charset="0"/>
                        </a:rPr>
                        <a:t>Many frameworks follow the </a:t>
                      </a:r>
                      <a:r>
                        <a:rPr kumimoji="0" lang="en-US" sz="1600" b="0" i="0" u="none" strike="noStrike" kern="1200" dirty="0" smtClean="0">
                          <a:solidFill>
                            <a:schemeClr val="dk1"/>
                          </a:solidFill>
                          <a:effectLst/>
                          <a:latin typeface="Arial" pitchFamily="34" charset="0"/>
                          <a:ea typeface="+mn-ea"/>
                          <a:cs typeface="Arial" pitchFamily="34" charset="0"/>
                        </a:rPr>
                        <a:t>MVC</a:t>
                      </a:r>
                      <a:r>
                        <a:rPr kumimoji="0" lang="en-US" sz="1600" b="0" i="0" kern="1200" dirty="0" smtClean="0">
                          <a:solidFill>
                            <a:schemeClr val="dk1"/>
                          </a:solidFill>
                          <a:effectLst/>
                          <a:latin typeface="Arial" pitchFamily="34" charset="0"/>
                          <a:ea typeface="+mn-ea"/>
                          <a:cs typeface="Arial" pitchFamily="34" charset="0"/>
                        </a:rPr>
                        <a:t> architectural </a:t>
                      </a:r>
                      <a:r>
                        <a:rPr kumimoji="0" lang="en-US" sz="1600" b="0" i="0" u="none" strike="noStrike" kern="1200" dirty="0" smtClean="0">
                          <a:solidFill>
                            <a:schemeClr val="dk1"/>
                          </a:solidFill>
                          <a:effectLst/>
                          <a:latin typeface="Arial" pitchFamily="34" charset="0"/>
                          <a:ea typeface="+mn-ea"/>
                          <a:cs typeface="Arial" pitchFamily="34" charset="0"/>
                        </a:rPr>
                        <a:t>pattern</a:t>
                      </a:r>
                      <a:r>
                        <a:rPr kumimoji="0" lang="en-US" sz="1600" b="0" i="0" kern="1200" dirty="0" smtClean="0">
                          <a:solidFill>
                            <a:schemeClr val="dk1"/>
                          </a:solidFill>
                          <a:effectLst/>
                          <a:latin typeface="Arial" pitchFamily="34" charset="0"/>
                          <a:ea typeface="+mn-ea"/>
                          <a:cs typeface="Arial" pitchFamily="34" charset="0"/>
                        </a:rPr>
                        <a:t> to separate the </a:t>
                      </a:r>
                      <a:r>
                        <a:rPr kumimoji="0" lang="en-US" sz="1600" b="0" i="0" u="none" strike="noStrike" kern="1200" dirty="0" smtClean="0">
                          <a:solidFill>
                            <a:schemeClr val="dk1"/>
                          </a:solidFill>
                          <a:effectLst/>
                          <a:latin typeface="Arial" pitchFamily="34" charset="0"/>
                          <a:ea typeface="+mn-ea"/>
                          <a:cs typeface="Arial" pitchFamily="34" charset="0"/>
                        </a:rPr>
                        <a:t>data model</a:t>
                      </a:r>
                      <a:r>
                        <a:rPr kumimoji="0" lang="en-US" sz="1600" b="0" i="0" kern="1200" dirty="0" smtClean="0">
                          <a:solidFill>
                            <a:schemeClr val="dk1"/>
                          </a:solidFill>
                          <a:effectLst/>
                          <a:latin typeface="Arial" pitchFamily="34" charset="0"/>
                          <a:ea typeface="+mn-ea"/>
                          <a:cs typeface="Arial" pitchFamily="34" charset="0"/>
                        </a:rPr>
                        <a:t> with </a:t>
                      </a:r>
                      <a:r>
                        <a:rPr kumimoji="0" lang="en-US" sz="1600" b="0" i="0" u="none" strike="noStrike" kern="1200" dirty="0" smtClean="0">
                          <a:solidFill>
                            <a:schemeClr val="dk1"/>
                          </a:solidFill>
                          <a:effectLst/>
                          <a:latin typeface="Arial" pitchFamily="34" charset="0"/>
                          <a:ea typeface="+mn-ea"/>
                          <a:cs typeface="Arial" pitchFamily="34" charset="0"/>
                        </a:rPr>
                        <a:t>business rules</a:t>
                      </a:r>
                      <a:r>
                        <a:rPr kumimoji="0" lang="en-US" sz="1600" b="0" i="0" kern="1200" dirty="0" smtClean="0">
                          <a:solidFill>
                            <a:schemeClr val="dk1"/>
                          </a:solidFill>
                          <a:effectLst/>
                          <a:latin typeface="Arial" pitchFamily="34" charset="0"/>
                          <a:ea typeface="+mn-ea"/>
                          <a:cs typeface="Arial" pitchFamily="34" charset="0"/>
                        </a:rPr>
                        <a:t> from the </a:t>
                      </a:r>
                      <a:r>
                        <a:rPr kumimoji="0" lang="en-US" sz="1600" b="0" i="0" u="none" strike="noStrike" kern="1200" dirty="0" smtClean="0">
                          <a:solidFill>
                            <a:schemeClr val="dk1"/>
                          </a:solidFill>
                          <a:effectLst/>
                          <a:latin typeface="Arial" pitchFamily="34" charset="0"/>
                          <a:ea typeface="+mn-ea"/>
                          <a:cs typeface="Arial" pitchFamily="34" charset="0"/>
                        </a:rPr>
                        <a:t>user interface</a:t>
                      </a:r>
                      <a:r>
                        <a:rPr kumimoji="0" lang="en-US" sz="1600" b="0" i="0" kern="1200" dirty="0" smtClean="0">
                          <a:solidFill>
                            <a:schemeClr val="dk1"/>
                          </a:solidFill>
                          <a:effectLst/>
                          <a:latin typeface="Arial" pitchFamily="34" charset="0"/>
                          <a:ea typeface="+mn-ea"/>
                          <a:cs typeface="Arial" pitchFamily="34" charset="0"/>
                        </a:rPr>
                        <a:t>. </a:t>
                      </a:r>
                    </a:p>
                    <a:p>
                      <a:r>
                        <a:rPr kumimoji="0" lang="en-US" sz="1600" b="0" i="0" kern="1200" dirty="0" smtClean="0">
                          <a:solidFill>
                            <a:schemeClr val="dk1"/>
                          </a:solidFill>
                          <a:effectLst/>
                          <a:latin typeface="Arial" pitchFamily="34" charset="0"/>
                          <a:ea typeface="+mn-ea"/>
                          <a:cs typeface="Arial" pitchFamily="34" charset="0"/>
                        </a:rPr>
                        <a:t>This is generally considered a good practice as it modularizes code, promotes </a:t>
                      </a:r>
                      <a:r>
                        <a:rPr kumimoji="0" lang="en-US" sz="1600" b="0" i="0" u="none" strike="noStrike" kern="1200" dirty="0" smtClean="0">
                          <a:solidFill>
                            <a:schemeClr val="dk1"/>
                          </a:solidFill>
                          <a:effectLst/>
                          <a:latin typeface="Arial" pitchFamily="34" charset="0"/>
                          <a:ea typeface="+mn-ea"/>
                          <a:cs typeface="Arial" pitchFamily="34" charset="0"/>
                        </a:rPr>
                        <a:t>code reuse</a:t>
                      </a:r>
                      <a:r>
                        <a:rPr kumimoji="0" lang="en-US" sz="1600" b="0" i="0" kern="1200" dirty="0" smtClean="0">
                          <a:solidFill>
                            <a:schemeClr val="dk1"/>
                          </a:solidFill>
                          <a:effectLst/>
                          <a:latin typeface="Arial" pitchFamily="34" charset="0"/>
                          <a:ea typeface="+mn-ea"/>
                          <a:cs typeface="Arial" pitchFamily="34" charset="0"/>
                        </a:rPr>
                        <a:t>, and allows multiple interfaces to be applied.</a:t>
                      </a:r>
                    </a:p>
                    <a:p>
                      <a:r>
                        <a:rPr kumimoji="0" lang="en-US" sz="1600" b="0" i="0" kern="1200" dirty="0" smtClean="0">
                          <a:solidFill>
                            <a:schemeClr val="dk1"/>
                          </a:solidFill>
                          <a:effectLst/>
                          <a:latin typeface="Arial" pitchFamily="34" charset="0"/>
                          <a:ea typeface="+mn-ea"/>
                          <a:cs typeface="Arial" pitchFamily="34" charset="0"/>
                        </a:rPr>
                        <a:t>In web applications, this permits different views to be presented, such as </a:t>
                      </a:r>
                      <a:r>
                        <a:rPr kumimoji="0" lang="en-US" sz="1600" b="0" i="0" u="none" strike="noStrike" kern="1200" dirty="0" smtClean="0">
                          <a:solidFill>
                            <a:schemeClr val="dk1"/>
                          </a:solidFill>
                          <a:effectLst/>
                          <a:latin typeface="Arial" pitchFamily="34" charset="0"/>
                          <a:ea typeface="+mn-ea"/>
                          <a:cs typeface="Arial" pitchFamily="34" charset="0"/>
                        </a:rPr>
                        <a:t>web pages</a:t>
                      </a:r>
                      <a:r>
                        <a:rPr kumimoji="0" lang="en-US" sz="1600" b="0" i="0" kern="1200" dirty="0" smtClean="0">
                          <a:solidFill>
                            <a:schemeClr val="dk1"/>
                          </a:solidFill>
                          <a:effectLst/>
                          <a:latin typeface="Arial" pitchFamily="34" charset="0"/>
                          <a:ea typeface="+mn-ea"/>
                          <a:cs typeface="Arial" pitchFamily="34" charset="0"/>
                        </a:rPr>
                        <a:t> for humans, and </a:t>
                      </a:r>
                      <a:r>
                        <a:rPr kumimoji="0" lang="en-US" sz="1600" b="0" i="0" u="none" strike="noStrike" kern="1200" dirty="0" smtClean="0">
                          <a:solidFill>
                            <a:schemeClr val="dk1"/>
                          </a:solidFill>
                          <a:effectLst/>
                          <a:latin typeface="Arial" pitchFamily="34" charset="0"/>
                          <a:ea typeface="+mn-ea"/>
                          <a:cs typeface="Arial" pitchFamily="34" charset="0"/>
                        </a:rPr>
                        <a:t>web service</a:t>
                      </a:r>
                      <a:r>
                        <a:rPr kumimoji="0" lang="en-US" sz="1600" b="0" i="0" kern="1200" dirty="0" smtClean="0">
                          <a:solidFill>
                            <a:schemeClr val="dk1"/>
                          </a:solidFill>
                          <a:effectLst/>
                          <a:latin typeface="Arial" pitchFamily="34" charset="0"/>
                          <a:ea typeface="+mn-ea"/>
                          <a:cs typeface="Arial" pitchFamily="34" charset="0"/>
                        </a:rPr>
                        <a:t> interfaces for remote applications</a:t>
                      </a:r>
                      <a:endParaRPr lang="en-US" sz="1600" dirty="0">
                        <a:latin typeface="Arial" pitchFamily="34" charset="0"/>
                        <a:cs typeface="Arial" pitchFamily="34" charset="0"/>
                      </a:endParaRPr>
                    </a:p>
                  </a:txBody>
                  <a:tcPr/>
                </a:tc>
              </a:tr>
            </a:tbl>
          </a:graphicData>
        </a:graphic>
      </p:graphicFrame>
      <p:sp>
        <p:nvSpPr>
          <p:cNvPr id="2" name="Footer Placeholder 1"/>
          <p:cNvSpPr>
            <a:spLocks noGrp="1"/>
          </p:cNvSpPr>
          <p:nvPr>
            <p:ph type="ftr" sz="quarter" idx="11"/>
          </p:nvPr>
        </p:nvSpPr>
        <p:spPr>
          <a:xfrm>
            <a:off x="5715000" y="6407944"/>
            <a:ext cx="2667000"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3" name="Slide Number Placeholder 2"/>
          <p:cNvSpPr>
            <a:spLocks noGrp="1"/>
          </p:cNvSpPr>
          <p:nvPr>
            <p:ph type="sldNum" sz="quarter" idx="12"/>
          </p:nvPr>
        </p:nvSpPr>
        <p:spPr>
          <a:xfrm>
            <a:off x="8687696" y="6337191"/>
            <a:ext cx="456304" cy="361016"/>
          </a:xfrm>
        </p:spPr>
        <p:txBody>
          <a:bodyPr/>
          <a:lstStyle/>
          <a:p>
            <a:fld id="{B6F15528-21DE-4FAA-801E-634DDDAF4B2B}" type="slidenum">
              <a:rPr lang="en-US" smtClean="0">
                <a:solidFill>
                  <a:schemeClr val="accent1">
                    <a:lumMod val="50000"/>
                  </a:schemeClr>
                </a:solidFill>
              </a:rPr>
              <a:pPr/>
              <a:t>54</a:t>
            </a:fld>
            <a:endParaRPr lang="en-US" dirty="0">
              <a:solidFill>
                <a:schemeClr val="accent1">
                  <a:lumMod val="50000"/>
                </a:schemeClr>
              </a:solidFill>
            </a:endParaRPr>
          </a:p>
        </p:txBody>
      </p:sp>
      <p:pic>
        <p:nvPicPr>
          <p:cNvPr id="5122" name="Picture 2" descr="http://www.cyblance.com/wp-content/uploads/2011/09/ash-mvc-architecture1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743200"/>
            <a:ext cx="4191000" cy="359399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6826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1628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0" dirty="0" smtClean="0">
                <a:effectLst/>
              </a:rPr>
              <a:t/>
            </a:r>
            <a:br>
              <a:rPr lang="en-US" b="0" dirty="0" smtClean="0">
                <a:effectLst/>
              </a:rPr>
            </a:br>
            <a:r>
              <a:rPr lang="en-US" b="0" dirty="0">
                <a:effectLst/>
              </a:rPr>
              <a:t/>
            </a:r>
            <a:br>
              <a:rPr lang="en-US" b="0" dirty="0">
                <a:effectLst/>
              </a:rPr>
            </a:br>
            <a:r>
              <a:rPr lang="en-US" b="0" dirty="0" smtClean="0">
                <a:effectLst/>
              </a:rPr>
              <a:t> </a:t>
            </a:r>
            <a:r>
              <a:rPr lang="en-US" sz="2700" b="1" dirty="0" smtClean="0">
                <a:effectLst/>
              </a:rPr>
              <a:t>Types of Framework architectures</a:t>
            </a:r>
            <a:endParaRPr lang="en-US" sz="27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59050799"/>
              </p:ext>
            </p:extLst>
          </p:nvPr>
        </p:nvGraphicFramePr>
        <p:xfrm>
          <a:off x="457200" y="1219200"/>
          <a:ext cx="8229600" cy="5105399"/>
        </p:xfrm>
        <a:graphic>
          <a:graphicData uri="http://schemas.openxmlformats.org/drawingml/2006/table">
            <a:tbl>
              <a:tblPr firstRow="1" bandRow="1">
                <a:tableStyleId>{5C22544A-7EE6-4342-B048-85BDC9FD1C3A}</a:tableStyleId>
              </a:tblPr>
              <a:tblGrid>
                <a:gridCol w="4419600"/>
                <a:gridCol w="3810000"/>
              </a:tblGrid>
              <a:tr h="720307">
                <a:tc>
                  <a:txBody>
                    <a:bodyPr/>
                    <a:lstStyle/>
                    <a:p>
                      <a:r>
                        <a:rPr lang="en-US" dirty="0" smtClean="0">
                          <a:solidFill>
                            <a:srgbClr val="002060"/>
                          </a:solidFill>
                        </a:rPr>
                        <a:t>Framework’s type</a:t>
                      </a:r>
                      <a:endParaRPr lang="en-US" dirty="0">
                        <a:solidFill>
                          <a:srgbClr val="002060"/>
                        </a:solidFill>
                      </a:endParaRPr>
                    </a:p>
                  </a:txBody>
                  <a:tcPr/>
                </a:tc>
                <a:tc>
                  <a:txBody>
                    <a:bodyPr/>
                    <a:lstStyle/>
                    <a:p>
                      <a:r>
                        <a:rPr lang="en-US" dirty="0" smtClean="0">
                          <a:solidFill>
                            <a:srgbClr val="002060"/>
                          </a:solidFill>
                        </a:rPr>
                        <a:t>Short</a:t>
                      </a:r>
                      <a:r>
                        <a:rPr lang="en-US" baseline="0" dirty="0" smtClean="0">
                          <a:solidFill>
                            <a:srgbClr val="002060"/>
                          </a:solidFill>
                        </a:rPr>
                        <a:t> Description</a:t>
                      </a:r>
                      <a:endParaRPr lang="en-US" dirty="0">
                        <a:solidFill>
                          <a:srgbClr val="002060"/>
                        </a:solidFill>
                      </a:endParaRPr>
                    </a:p>
                  </a:txBody>
                  <a:tcPr/>
                </a:tc>
              </a:tr>
              <a:tr h="43850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b="1" i="0" kern="1200" dirty="0" smtClean="0">
                          <a:solidFill>
                            <a:schemeClr val="dk1"/>
                          </a:solidFill>
                          <a:effectLst/>
                          <a:latin typeface="+mn-lt"/>
                          <a:ea typeface="+mn-ea"/>
                          <a:cs typeface="+mn-cs"/>
                        </a:rPr>
                        <a:t>Push-based vs. pull-based</a:t>
                      </a:r>
                    </a:p>
                    <a:p>
                      <a:endParaRPr lang="en-US" dirty="0"/>
                    </a:p>
                  </a:txBody>
                  <a:tcPr/>
                </a:tc>
                <a:tc>
                  <a:txBody>
                    <a:bodyPr/>
                    <a:lstStyle/>
                    <a:p>
                      <a:r>
                        <a:rPr kumimoji="0" lang="en-US" sz="1400" b="0" i="0" kern="1200" dirty="0" smtClean="0">
                          <a:solidFill>
                            <a:schemeClr val="dk1"/>
                          </a:solidFill>
                          <a:effectLst/>
                          <a:latin typeface="Arial" pitchFamily="34" charset="0"/>
                          <a:ea typeface="+mn-ea"/>
                          <a:cs typeface="Arial" pitchFamily="34" charset="0"/>
                        </a:rPr>
                        <a:t>Most MVC frameworks follow a </a:t>
                      </a:r>
                      <a:r>
                        <a:rPr kumimoji="0" lang="en-US" sz="1400" b="1" i="0" kern="1200" dirty="0" smtClean="0">
                          <a:solidFill>
                            <a:schemeClr val="dk1"/>
                          </a:solidFill>
                          <a:effectLst/>
                          <a:latin typeface="Arial" pitchFamily="34" charset="0"/>
                          <a:ea typeface="+mn-ea"/>
                          <a:cs typeface="Arial" pitchFamily="34" charset="0"/>
                        </a:rPr>
                        <a:t>push-based </a:t>
                      </a:r>
                      <a:r>
                        <a:rPr kumimoji="0" lang="en-US" sz="1400" b="0" i="0" kern="1200" dirty="0" smtClean="0">
                          <a:solidFill>
                            <a:schemeClr val="dk1"/>
                          </a:solidFill>
                          <a:effectLst/>
                          <a:latin typeface="Arial" pitchFamily="34" charset="0"/>
                          <a:ea typeface="+mn-ea"/>
                          <a:cs typeface="Arial" pitchFamily="34" charset="0"/>
                        </a:rPr>
                        <a:t>architecture also called </a:t>
                      </a:r>
                      <a:r>
                        <a:rPr kumimoji="0" lang="en-US" sz="1400" b="1" i="0" kern="1200" dirty="0" smtClean="0">
                          <a:solidFill>
                            <a:schemeClr val="dk1"/>
                          </a:solidFill>
                          <a:effectLst/>
                          <a:latin typeface="Arial" pitchFamily="34" charset="0"/>
                          <a:ea typeface="+mn-ea"/>
                          <a:cs typeface="Arial" pitchFamily="34" charset="0"/>
                        </a:rPr>
                        <a:t>"action-based". </a:t>
                      </a:r>
                    </a:p>
                    <a:p>
                      <a:r>
                        <a:rPr kumimoji="0" lang="en-US" sz="1400" b="0" i="0" kern="1200" dirty="0" smtClean="0">
                          <a:solidFill>
                            <a:schemeClr val="dk1"/>
                          </a:solidFill>
                          <a:effectLst/>
                          <a:latin typeface="Arial" pitchFamily="34" charset="0"/>
                          <a:ea typeface="+mn-ea"/>
                          <a:cs typeface="Arial" pitchFamily="34" charset="0"/>
                        </a:rPr>
                        <a:t>These frameworks use actions that do the required processing, and then "push" the data to the view layer to render the results.</a:t>
                      </a:r>
                      <a:r>
                        <a:rPr kumimoji="0" lang="en-US" sz="1400" b="0" i="0" u="none" strike="noStrike" kern="1200" baseline="30000" dirty="0" smtClean="0">
                          <a:solidFill>
                            <a:schemeClr val="dk1"/>
                          </a:solidFill>
                          <a:effectLst/>
                          <a:latin typeface="Arial" pitchFamily="34" charset="0"/>
                          <a:ea typeface="+mn-ea"/>
                          <a:cs typeface="Arial" pitchFamily="34" charset="0"/>
                        </a:rPr>
                        <a:t> </a:t>
                      </a:r>
                      <a:r>
                        <a:rPr kumimoji="0" lang="en-US" sz="1400" b="1" i="0" u="none" strike="noStrike" kern="1200" dirty="0" smtClean="0">
                          <a:solidFill>
                            <a:schemeClr val="dk1"/>
                          </a:solidFill>
                          <a:effectLst/>
                          <a:latin typeface="Arial" pitchFamily="34" charset="0"/>
                          <a:ea typeface="+mn-ea"/>
                          <a:cs typeface="Arial" pitchFamily="34" charset="0"/>
                        </a:rPr>
                        <a:t>Struts</a:t>
                      </a:r>
                      <a:r>
                        <a:rPr kumimoji="0" lang="en-US" sz="1400" b="1" i="0" kern="1200" dirty="0" smtClean="0">
                          <a:solidFill>
                            <a:schemeClr val="dk1"/>
                          </a:solidFill>
                          <a:effectLst/>
                          <a:latin typeface="Arial" pitchFamily="34" charset="0"/>
                          <a:ea typeface="+mn-ea"/>
                          <a:cs typeface="Arial" pitchFamily="34" charset="0"/>
                        </a:rPr>
                        <a:t>, </a:t>
                      </a:r>
                      <a:r>
                        <a:rPr kumimoji="0" lang="en-US" sz="1400" b="1" i="0" u="none" strike="noStrike" kern="1200" dirty="0" err="1" smtClean="0">
                          <a:solidFill>
                            <a:schemeClr val="dk1"/>
                          </a:solidFill>
                          <a:effectLst/>
                          <a:latin typeface="Arial" pitchFamily="34" charset="0"/>
                          <a:ea typeface="+mn-ea"/>
                          <a:cs typeface="Arial" pitchFamily="34" charset="0"/>
                        </a:rPr>
                        <a:t>Django</a:t>
                      </a:r>
                      <a:r>
                        <a:rPr kumimoji="0" lang="en-US" sz="1400" b="1" i="0" kern="1200" dirty="0" smtClean="0">
                          <a:solidFill>
                            <a:schemeClr val="dk1"/>
                          </a:solidFill>
                          <a:effectLst/>
                          <a:latin typeface="Arial" pitchFamily="34" charset="0"/>
                          <a:ea typeface="+mn-ea"/>
                          <a:cs typeface="Arial" pitchFamily="34" charset="0"/>
                        </a:rPr>
                        <a:t>, </a:t>
                      </a:r>
                      <a:r>
                        <a:rPr kumimoji="0" lang="en-US" sz="1400" b="1" i="0" u="none" strike="noStrike" kern="1200" dirty="0" smtClean="0">
                          <a:solidFill>
                            <a:schemeClr val="dk1"/>
                          </a:solidFill>
                          <a:effectLst/>
                          <a:latin typeface="Arial" pitchFamily="34" charset="0"/>
                          <a:ea typeface="+mn-ea"/>
                          <a:cs typeface="Arial" pitchFamily="34" charset="0"/>
                        </a:rPr>
                        <a:t>Ruby on</a:t>
                      </a:r>
                      <a:r>
                        <a:rPr kumimoji="0" lang="en-US" sz="1400" b="1" i="0" u="none" strike="noStrike" kern="1200" baseline="0" dirty="0" smtClean="0">
                          <a:solidFill>
                            <a:schemeClr val="dk1"/>
                          </a:solidFill>
                          <a:effectLst/>
                          <a:latin typeface="Arial" pitchFamily="34" charset="0"/>
                          <a:ea typeface="+mn-ea"/>
                          <a:cs typeface="Arial" pitchFamily="34" charset="0"/>
                        </a:rPr>
                        <a:t> </a:t>
                      </a:r>
                      <a:r>
                        <a:rPr kumimoji="0" lang="en-US" sz="1400" b="1" i="0" u="none" strike="noStrike" kern="1200" dirty="0" smtClean="0">
                          <a:solidFill>
                            <a:schemeClr val="dk1"/>
                          </a:solidFill>
                          <a:effectLst/>
                          <a:latin typeface="Arial" pitchFamily="34" charset="0"/>
                          <a:ea typeface="+mn-ea"/>
                          <a:cs typeface="Arial" pitchFamily="34" charset="0"/>
                        </a:rPr>
                        <a:t>Rails</a:t>
                      </a:r>
                      <a:r>
                        <a:rPr kumimoji="0" lang="en-US" sz="1400" b="1" i="0" kern="1200" dirty="0" smtClean="0">
                          <a:solidFill>
                            <a:schemeClr val="dk1"/>
                          </a:solidFill>
                          <a:effectLst/>
                          <a:latin typeface="Arial" pitchFamily="34" charset="0"/>
                          <a:ea typeface="+mn-ea"/>
                          <a:cs typeface="Arial" pitchFamily="34" charset="0"/>
                        </a:rPr>
                        <a:t>, </a:t>
                      </a:r>
                      <a:r>
                        <a:rPr kumimoji="0" lang="en-US" sz="1400" b="1" i="0" u="none" strike="noStrike" kern="1200" dirty="0" err="1" smtClean="0">
                          <a:solidFill>
                            <a:schemeClr val="dk1"/>
                          </a:solidFill>
                          <a:effectLst/>
                          <a:latin typeface="Arial" pitchFamily="34" charset="0"/>
                          <a:ea typeface="+mn-ea"/>
                          <a:cs typeface="Arial" pitchFamily="34" charset="0"/>
                        </a:rPr>
                        <a:t>Symfony</a:t>
                      </a:r>
                      <a:r>
                        <a:rPr kumimoji="0" lang="en-US" sz="1400" b="1" i="0" kern="1200" dirty="0" smtClean="0">
                          <a:solidFill>
                            <a:schemeClr val="dk1"/>
                          </a:solidFill>
                          <a:effectLst/>
                          <a:latin typeface="Arial" pitchFamily="34" charset="0"/>
                          <a:ea typeface="+mn-ea"/>
                          <a:cs typeface="Arial" pitchFamily="34" charset="0"/>
                        </a:rPr>
                        <a:t>, </a:t>
                      </a:r>
                      <a:r>
                        <a:rPr kumimoji="0" lang="en-US" sz="1400" b="1" i="0" u="none" strike="noStrike" kern="1200" dirty="0" err="1" smtClean="0">
                          <a:solidFill>
                            <a:schemeClr val="dk1"/>
                          </a:solidFill>
                          <a:effectLst/>
                          <a:latin typeface="Arial" pitchFamily="34" charset="0"/>
                          <a:ea typeface="+mn-ea"/>
                          <a:cs typeface="Arial" pitchFamily="34" charset="0"/>
                        </a:rPr>
                        <a:t>Yii</a:t>
                      </a:r>
                      <a:r>
                        <a:rPr kumimoji="0" lang="en-US" sz="1400" b="1" i="0" kern="1200" dirty="0" smtClean="0">
                          <a:solidFill>
                            <a:schemeClr val="dk1"/>
                          </a:solidFill>
                          <a:effectLst/>
                          <a:latin typeface="Arial" pitchFamily="34" charset="0"/>
                          <a:ea typeface="+mn-ea"/>
                          <a:cs typeface="Arial" pitchFamily="34" charset="0"/>
                        </a:rPr>
                        <a:t>, </a:t>
                      </a:r>
                      <a:r>
                        <a:rPr kumimoji="0" lang="en-US" sz="1400" b="1" i="0" u="none" strike="noStrike" kern="1200" dirty="0" smtClean="0">
                          <a:solidFill>
                            <a:schemeClr val="dk1"/>
                          </a:solidFill>
                          <a:effectLst/>
                          <a:latin typeface="Arial" pitchFamily="34" charset="0"/>
                          <a:ea typeface="+mn-ea"/>
                          <a:cs typeface="Arial" pitchFamily="34" charset="0"/>
                        </a:rPr>
                        <a:t>Spring</a:t>
                      </a:r>
                      <a:r>
                        <a:rPr kumimoji="0" lang="en-US" sz="1400" b="1" i="0" u="none" strike="noStrike" kern="1200" baseline="0" dirty="0" smtClean="0">
                          <a:solidFill>
                            <a:schemeClr val="dk1"/>
                          </a:solidFill>
                          <a:effectLst/>
                          <a:latin typeface="Arial" pitchFamily="34" charset="0"/>
                          <a:ea typeface="+mn-ea"/>
                          <a:cs typeface="Arial" pitchFamily="34" charset="0"/>
                        </a:rPr>
                        <a:t> </a:t>
                      </a:r>
                      <a:r>
                        <a:rPr kumimoji="0" lang="en-US" sz="1400" b="1" i="0" u="none" strike="noStrike" kern="1200" dirty="0" smtClean="0">
                          <a:solidFill>
                            <a:schemeClr val="dk1"/>
                          </a:solidFill>
                          <a:effectLst/>
                          <a:latin typeface="Arial" pitchFamily="34" charset="0"/>
                          <a:ea typeface="+mn-ea"/>
                          <a:cs typeface="Arial" pitchFamily="34" charset="0"/>
                        </a:rPr>
                        <a:t>MVC</a:t>
                      </a:r>
                      <a:r>
                        <a:rPr kumimoji="0" lang="en-US" sz="1400" b="1" i="0" kern="1200" dirty="0" smtClean="0">
                          <a:solidFill>
                            <a:schemeClr val="dk1"/>
                          </a:solidFill>
                          <a:effectLst/>
                          <a:latin typeface="Arial" pitchFamily="34" charset="0"/>
                          <a:ea typeface="+mn-ea"/>
                          <a:cs typeface="Arial" pitchFamily="34" charset="0"/>
                        </a:rPr>
                        <a:t>, </a:t>
                      </a:r>
                      <a:r>
                        <a:rPr kumimoji="0" lang="en-US" sz="1400" b="1" i="0" u="none" strike="noStrike" kern="1200" dirty="0" smtClean="0">
                          <a:solidFill>
                            <a:schemeClr val="dk1"/>
                          </a:solidFill>
                          <a:effectLst/>
                          <a:latin typeface="Arial" pitchFamily="34" charset="0"/>
                          <a:ea typeface="+mn-ea"/>
                          <a:cs typeface="Arial" pitchFamily="34" charset="0"/>
                        </a:rPr>
                        <a:t>Stripes</a:t>
                      </a:r>
                      <a:r>
                        <a:rPr kumimoji="0" lang="en-US" sz="1400" b="1" i="0" kern="1200" dirty="0" smtClean="0">
                          <a:solidFill>
                            <a:schemeClr val="dk1"/>
                          </a:solidFill>
                          <a:effectLst/>
                          <a:latin typeface="Arial" pitchFamily="34" charset="0"/>
                          <a:ea typeface="+mn-ea"/>
                          <a:cs typeface="Arial" pitchFamily="34" charset="0"/>
                        </a:rPr>
                        <a:t>, </a:t>
                      </a:r>
                      <a:r>
                        <a:rPr kumimoji="0" lang="en-US" sz="1400" b="1" i="0" u="none" strike="noStrike" kern="1200" dirty="0" smtClean="0">
                          <a:solidFill>
                            <a:schemeClr val="dk1"/>
                          </a:solidFill>
                          <a:effectLst/>
                          <a:latin typeface="Arial" pitchFamily="34" charset="0"/>
                          <a:ea typeface="+mn-ea"/>
                          <a:cs typeface="Arial" pitchFamily="34" charset="0"/>
                        </a:rPr>
                        <a:t>Play</a:t>
                      </a:r>
                      <a:r>
                        <a:rPr kumimoji="0" lang="en-US" sz="1400" b="1" i="0" kern="1200" dirty="0" smtClean="0">
                          <a:solidFill>
                            <a:schemeClr val="dk1"/>
                          </a:solidFill>
                          <a:effectLst/>
                          <a:latin typeface="Arial" pitchFamily="34" charset="0"/>
                          <a:ea typeface="+mn-ea"/>
                          <a:cs typeface="Arial" pitchFamily="34" charset="0"/>
                        </a:rPr>
                        <a:t>, </a:t>
                      </a:r>
                      <a:r>
                        <a:rPr kumimoji="0" lang="en-US" sz="1400" b="1" i="0" u="none" strike="noStrike" kern="1200" dirty="0" err="1" smtClean="0">
                          <a:solidFill>
                            <a:schemeClr val="dk1"/>
                          </a:solidFill>
                          <a:effectLst/>
                          <a:latin typeface="Arial" pitchFamily="34" charset="0"/>
                          <a:ea typeface="+mn-ea"/>
                          <a:cs typeface="Arial" pitchFamily="34" charset="0"/>
                        </a:rPr>
                        <a:t>CodeIgniter</a:t>
                      </a:r>
                      <a:r>
                        <a:rPr kumimoji="0" lang="en-US" sz="1400" b="1" i="0" u="none" strike="noStrike" kern="1200" baseline="0" dirty="0" smtClean="0">
                          <a:solidFill>
                            <a:schemeClr val="dk1"/>
                          </a:solidFill>
                          <a:effectLst/>
                          <a:latin typeface="Arial" pitchFamily="34" charset="0"/>
                          <a:ea typeface="+mn-ea"/>
                          <a:cs typeface="Arial" pitchFamily="34" charset="0"/>
                        </a:rPr>
                        <a:t> </a:t>
                      </a:r>
                      <a:r>
                        <a:rPr kumimoji="0" lang="en-US" sz="1400" b="0" i="0" kern="1200" dirty="0" smtClean="0">
                          <a:solidFill>
                            <a:schemeClr val="dk1"/>
                          </a:solidFill>
                          <a:effectLst/>
                          <a:latin typeface="Arial" pitchFamily="34" charset="0"/>
                          <a:ea typeface="+mn-ea"/>
                          <a:cs typeface="Arial" pitchFamily="34" charset="0"/>
                        </a:rPr>
                        <a:t>are good examples of this architecture. </a:t>
                      </a:r>
                    </a:p>
                    <a:p>
                      <a:r>
                        <a:rPr kumimoji="0" lang="en-US" sz="1400" b="0" i="0" kern="1200" dirty="0" smtClean="0">
                          <a:solidFill>
                            <a:schemeClr val="dk1"/>
                          </a:solidFill>
                          <a:effectLst/>
                          <a:latin typeface="Arial" pitchFamily="34" charset="0"/>
                          <a:ea typeface="+mn-ea"/>
                          <a:cs typeface="Arial" pitchFamily="34" charset="0"/>
                        </a:rPr>
                        <a:t>An alternative to this is </a:t>
                      </a:r>
                      <a:r>
                        <a:rPr kumimoji="0" lang="en-US" sz="1400" b="1" i="0" kern="1200" dirty="0" smtClean="0">
                          <a:solidFill>
                            <a:schemeClr val="dk1"/>
                          </a:solidFill>
                          <a:effectLst/>
                          <a:latin typeface="Arial" pitchFamily="34" charset="0"/>
                          <a:ea typeface="+mn-ea"/>
                          <a:cs typeface="Arial" pitchFamily="34" charset="0"/>
                        </a:rPr>
                        <a:t>pull-based</a:t>
                      </a:r>
                      <a:r>
                        <a:rPr kumimoji="0" lang="en-US" sz="1400" b="0" i="0" kern="1200" dirty="0" smtClean="0">
                          <a:solidFill>
                            <a:schemeClr val="dk1"/>
                          </a:solidFill>
                          <a:effectLst/>
                          <a:latin typeface="Arial" pitchFamily="34" charset="0"/>
                          <a:ea typeface="+mn-ea"/>
                          <a:cs typeface="Arial" pitchFamily="34" charset="0"/>
                        </a:rPr>
                        <a:t> architecture, sometimes also called </a:t>
                      </a:r>
                      <a:r>
                        <a:rPr kumimoji="0" lang="en-US" sz="1400" b="1" i="0" kern="1200" dirty="0" smtClean="0">
                          <a:solidFill>
                            <a:schemeClr val="dk1"/>
                          </a:solidFill>
                          <a:effectLst/>
                          <a:latin typeface="Arial" pitchFamily="34" charset="0"/>
                          <a:ea typeface="+mn-ea"/>
                          <a:cs typeface="Arial" pitchFamily="34" charset="0"/>
                        </a:rPr>
                        <a:t>"component-based". </a:t>
                      </a:r>
                      <a:r>
                        <a:rPr kumimoji="0" lang="en-US" sz="1400" b="0" i="0" kern="1200" dirty="0" smtClean="0">
                          <a:solidFill>
                            <a:schemeClr val="dk1"/>
                          </a:solidFill>
                          <a:effectLst/>
                          <a:latin typeface="Arial" pitchFamily="34" charset="0"/>
                          <a:ea typeface="+mn-ea"/>
                          <a:cs typeface="Arial" pitchFamily="34" charset="0"/>
                        </a:rPr>
                        <a:t>These frameworks start with the view layer, which can then "pull" results from multiple controllers as needed.</a:t>
                      </a:r>
                    </a:p>
                    <a:p>
                      <a:r>
                        <a:rPr kumimoji="0" lang="en-US" sz="1400" b="0" i="0" kern="1200" dirty="0" smtClean="0">
                          <a:solidFill>
                            <a:schemeClr val="dk1"/>
                          </a:solidFill>
                          <a:effectLst/>
                          <a:latin typeface="Arial" pitchFamily="34" charset="0"/>
                          <a:ea typeface="+mn-ea"/>
                          <a:cs typeface="Arial" pitchFamily="34" charset="0"/>
                        </a:rPr>
                        <a:t>In this architecture, multiple controllers can be involved with a single view. </a:t>
                      </a:r>
                      <a:r>
                        <a:rPr kumimoji="0" lang="en-US" sz="1400" b="1" i="0" u="none" strike="noStrike" kern="1200" dirty="0" smtClean="0">
                          <a:solidFill>
                            <a:schemeClr val="dk1"/>
                          </a:solidFill>
                          <a:effectLst/>
                          <a:latin typeface="Arial" pitchFamily="34" charset="0"/>
                          <a:ea typeface="+mn-ea"/>
                          <a:cs typeface="Arial" pitchFamily="34" charset="0"/>
                        </a:rPr>
                        <a:t>Lift</a:t>
                      </a:r>
                      <a:r>
                        <a:rPr kumimoji="0" lang="en-US" sz="1400" b="1" i="0" kern="1200" dirty="0" smtClean="0">
                          <a:solidFill>
                            <a:schemeClr val="dk1"/>
                          </a:solidFill>
                          <a:effectLst/>
                          <a:latin typeface="Arial" pitchFamily="34" charset="0"/>
                          <a:ea typeface="+mn-ea"/>
                          <a:cs typeface="Arial" pitchFamily="34" charset="0"/>
                        </a:rPr>
                        <a:t>, </a:t>
                      </a:r>
                      <a:r>
                        <a:rPr kumimoji="0" lang="en-US" sz="1400" b="1" i="0" u="none" strike="noStrike" kern="1200" dirty="0" smtClean="0">
                          <a:solidFill>
                            <a:schemeClr val="dk1"/>
                          </a:solidFill>
                          <a:effectLst/>
                          <a:latin typeface="Arial" pitchFamily="34" charset="0"/>
                          <a:ea typeface="+mn-ea"/>
                          <a:cs typeface="Arial" pitchFamily="34" charset="0"/>
                        </a:rPr>
                        <a:t>Tapestry</a:t>
                      </a:r>
                      <a:r>
                        <a:rPr kumimoji="0" lang="en-US" sz="1400" b="1" i="0" kern="1200" dirty="0" smtClean="0">
                          <a:solidFill>
                            <a:schemeClr val="dk1"/>
                          </a:solidFill>
                          <a:effectLst/>
                          <a:latin typeface="Arial" pitchFamily="34" charset="0"/>
                          <a:ea typeface="+mn-ea"/>
                          <a:cs typeface="Arial" pitchFamily="34" charset="0"/>
                        </a:rPr>
                        <a:t>, </a:t>
                      </a:r>
                      <a:r>
                        <a:rPr kumimoji="0" lang="en-US" sz="1400" b="1" i="0" u="none" strike="noStrike" kern="1200" dirty="0" err="1" smtClean="0">
                          <a:solidFill>
                            <a:schemeClr val="dk1"/>
                          </a:solidFill>
                          <a:effectLst/>
                          <a:latin typeface="Arial" pitchFamily="34" charset="0"/>
                          <a:ea typeface="+mn-ea"/>
                          <a:cs typeface="Arial" pitchFamily="34" charset="0"/>
                        </a:rPr>
                        <a:t>JBoss</a:t>
                      </a:r>
                      <a:r>
                        <a:rPr kumimoji="0" lang="en-US" sz="1400" b="1" i="0" u="none" strike="noStrike" kern="1200" dirty="0" smtClean="0">
                          <a:solidFill>
                            <a:schemeClr val="dk1"/>
                          </a:solidFill>
                          <a:effectLst/>
                          <a:latin typeface="Arial" pitchFamily="34" charset="0"/>
                          <a:ea typeface="+mn-ea"/>
                          <a:cs typeface="Arial" pitchFamily="34" charset="0"/>
                        </a:rPr>
                        <a:t> Seam</a:t>
                      </a:r>
                      <a:r>
                        <a:rPr kumimoji="0" lang="en-US" sz="1400" b="1" i="0" kern="1200" dirty="0" smtClean="0">
                          <a:solidFill>
                            <a:schemeClr val="dk1"/>
                          </a:solidFill>
                          <a:effectLst/>
                          <a:latin typeface="Arial" pitchFamily="34" charset="0"/>
                          <a:ea typeface="+mn-ea"/>
                          <a:cs typeface="Arial" pitchFamily="34" charset="0"/>
                        </a:rPr>
                        <a:t>, </a:t>
                      </a:r>
                      <a:r>
                        <a:rPr kumimoji="0" lang="en-US" sz="1400" b="1" i="0" u="none" strike="noStrike" kern="1200" dirty="0" err="1" smtClean="0">
                          <a:solidFill>
                            <a:schemeClr val="dk1"/>
                          </a:solidFill>
                          <a:effectLst/>
                          <a:latin typeface="Arial" pitchFamily="34" charset="0"/>
                          <a:ea typeface="+mn-ea"/>
                          <a:cs typeface="Arial" pitchFamily="34" charset="0"/>
                        </a:rPr>
                        <a:t>JavaServer</a:t>
                      </a:r>
                      <a:r>
                        <a:rPr kumimoji="0" lang="en-US" sz="1400" b="1" i="0" u="none" strike="noStrike" kern="1200" baseline="0" dirty="0" smtClean="0">
                          <a:solidFill>
                            <a:schemeClr val="dk1"/>
                          </a:solidFill>
                          <a:effectLst/>
                          <a:latin typeface="Arial" pitchFamily="34" charset="0"/>
                          <a:ea typeface="+mn-ea"/>
                          <a:cs typeface="Arial" pitchFamily="34" charset="0"/>
                        </a:rPr>
                        <a:t> </a:t>
                      </a:r>
                      <a:r>
                        <a:rPr kumimoji="0" lang="en-US" sz="1400" b="1" i="0" u="none" strike="noStrike" kern="1200" dirty="0" smtClean="0">
                          <a:solidFill>
                            <a:schemeClr val="dk1"/>
                          </a:solidFill>
                          <a:effectLst/>
                          <a:latin typeface="Arial" pitchFamily="34" charset="0"/>
                          <a:ea typeface="+mn-ea"/>
                          <a:cs typeface="Arial" pitchFamily="34" charset="0"/>
                        </a:rPr>
                        <a:t>Faces</a:t>
                      </a:r>
                      <a:r>
                        <a:rPr kumimoji="0" lang="en-US" sz="1400" b="1" i="0" kern="1200" dirty="0" smtClean="0">
                          <a:solidFill>
                            <a:schemeClr val="dk1"/>
                          </a:solidFill>
                          <a:effectLst/>
                          <a:latin typeface="Arial" pitchFamily="34" charset="0"/>
                          <a:ea typeface="+mn-ea"/>
                          <a:cs typeface="Arial" pitchFamily="34" charset="0"/>
                        </a:rPr>
                        <a:t>, and </a:t>
                      </a:r>
                      <a:r>
                        <a:rPr kumimoji="0" lang="en-US" sz="1400" b="1" i="0" u="none" strike="noStrike" kern="1200" dirty="0" smtClean="0">
                          <a:solidFill>
                            <a:schemeClr val="dk1"/>
                          </a:solidFill>
                          <a:effectLst/>
                          <a:latin typeface="Arial" pitchFamily="34" charset="0"/>
                          <a:ea typeface="+mn-ea"/>
                          <a:cs typeface="Arial" pitchFamily="34" charset="0"/>
                        </a:rPr>
                        <a:t>Wicket</a:t>
                      </a:r>
                      <a:r>
                        <a:rPr kumimoji="0" lang="en-US" sz="1400" b="0" i="0" kern="1200" dirty="0" smtClean="0">
                          <a:solidFill>
                            <a:schemeClr val="dk1"/>
                          </a:solidFill>
                          <a:effectLst/>
                          <a:latin typeface="Arial" pitchFamily="34" charset="0"/>
                          <a:ea typeface="+mn-ea"/>
                          <a:cs typeface="Arial" pitchFamily="34" charset="0"/>
                        </a:rPr>
                        <a:t> are examples of pull-based architectures.</a:t>
                      </a:r>
                      <a:endParaRPr lang="en-US" sz="1400" dirty="0">
                        <a:latin typeface="Arial" pitchFamily="34" charset="0"/>
                        <a:cs typeface="Arial" pitchFamily="34" charset="0"/>
                      </a:endParaRPr>
                    </a:p>
                  </a:txBody>
                  <a:tcPr/>
                </a:tc>
              </a:tr>
            </a:tbl>
          </a:graphicData>
        </a:graphic>
      </p:graphicFrame>
      <p:sp>
        <p:nvSpPr>
          <p:cNvPr id="2" name="Footer Placeholder 1"/>
          <p:cNvSpPr>
            <a:spLocks noGrp="1"/>
          </p:cNvSpPr>
          <p:nvPr>
            <p:ph type="ftr" sz="quarter" idx="11"/>
          </p:nvPr>
        </p:nvSpPr>
        <p:spPr>
          <a:xfrm>
            <a:off x="5791200" y="6407944"/>
            <a:ext cx="2590800"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3" name="Slide Number Placeholder 2"/>
          <p:cNvSpPr>
            <a:spLocks noGrp="1"/>
          </p:cNvSpPr>
          <p:nvPr>
            <p:ph type="sldNum" sz="quarter" idx="12"/>
          </p:nvPr>
        </p:nvSpPr>
        <p:spPr>
          <a:xfrm>
            <a:off x="8458200" y="6400800"/>
            <a:ext cx="608704" cy="361016"/>
          </a:xfrm>
        </p:spPr>
        <p:txBody>
          <a:bodyPr/>
          <a:lstStyle/>
          <a:p>
            <a:fld id="{B6F15528-21DE-4FAA-801E-634DDDAF4B2B}" type="slidenum">
              <a:rPr lang="en-US" smtClean="0">
                <a:solidFill>
                  <a:schemeClr val="accent1">
                    <a:lumMod val="50000"/>
                  </a:schemeClr>
                </a:solidFill>
              </a:rPr>
              <a:pPr/>
              <a:t>55</a:t>
            </a:fld>
            <a:endParaRPr lang="en-US" dirty="0">
              <a:solidFill>
                <a:schemeClr val="accent1">
                  <a:lumMod val="50000"/>
                </a:schemeClr>
              </a:solidFill>
            </a:endParaRPr>
          </a:p>
        </p:txBody>
      </p:sp>
      <p:pic>
        <p:nvPicPr>
          <p:cNvPr id="9218" name="Picture 2" descr="http://intranet.ibat.ie/moodle/course/is_management/mis10e/images/img09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124200"/>
            <a:ext cx="4250305"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595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1628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0" dirty="0" smtClean="0">
                <a:effectLst/>
              </a:rPr>
              <a:t/>
            </a:r>
            <a:br>
              <a:rPr lang="en-US" b="0" dirty="0" smtClean="0">
                <a:effectLst/>
              </a:rPr>
            </a:br>
            <a:r>
              <a:rPr lang="en-US" b="0" dirty="0">
                <a:effectLst/>
              </a:rPr>
              <a:t/>
            </a:r>
            <a:br>
              <a:rPr lang="en-US" b="0" dirty="0">
                <a:effectLst/>
              </a:rPr>
            </a:br>
            <a:r>
              <a:rPr lang="en-US" b="0" dirty="0" smtClean="0">
                <a:effectLst/>
              </a:rPr>
              <a:t> </a:t>
            </a:r>
            <a:r>
              <a:rPr lang="en-US" sz="2700" b="1" dirty="0" smtClean="0">
                <a:effectLst/>
              </a:rPr>
              <a:t>Types of Framework architectures</a:t>
            </a:r>
            <a:endParaRPr lang="en-US" sz="27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54494054"/>
              </p:ext>
            </p:extLst>
          </p:nvPr>
        </p:nvGraphicFramePr>
        <p:xfrm>
          <a:off x="457200" y="1447800"/>
          <a:ext cx="8458200" cy="4842292"/>
        </p:xfrm>
        <a:graphic>
          <a:graphicData uri="http://schemas.openxmlformats.org/drawingml/2006/table">
            <a:tbl>
              <a:tblPr firstRow="1" bandRow="1">
                <a:tableStyleId>{5C22544A-7EE6-4342-B048-85BDC9FD1C3A}</a:tableStyleId>
              </a:tblPr>
              <a:tblGrid>
                <a:gridCol w="4114800"/>
                <a:gridCol w="4343400"/>
              </a:tblGrid>
              <a:tr h="457200">
                <a:tc>
                  <a:txBody>
                    <a:bodyPr/>
                    <a:lstStyle/>
                    <a:p>
                      <a:r>
                        <a:rPr lang="en-US" dirty="0" smtClean="0">
                          <a:solidFill>
                            <a:srgbClr val="002060"/>
                          </a:solidFill>
                        </a:rPr>
                        <a:t>Framework’s type</a:t>
                      </a:r>
                      <a:endParaRPr lang="en-US" dirty="0">
                        <a:solidFill>
                          <a:srgbClr val="002060"/>
                        </a:solidFill>
                      </a:endParaRPr>
                    </a:p>
                  </a:txBody>
                  <a:tcPr/>
                </a:tc>
                <a:tc>
                  <a:txBody>
                    <a:bodyPr/>
                    <a:lstStyle/>
                    <a:p>
                      <a:r>
                        <a:rPr lang="en-US" dirty="0" smtClean="0">
                          <a:solidFill>
                            <a:srgbClr val="002060"/>
                          </a:solidFill>
                        </a:rPr>
                        <a:t>Short</a:t>
                      </a:r>
                      <a:r>
                        <a:rPr lang="en-US" baseline="0" dirty="0" smtClean="0">
                          <a:solidFill>
                            <a:srgbClr val="002060"/>
                          </a:solidFill>
                        </a:rPr>
                        <a:t> Description</a:t>
                      </a:r>
                      <a:endParaRPr lang="en-US" dirty="0">
                        <a:solidFill>
                          <a:srgbClr val="002060"/>
                        </a:solidFill>
                      </a:endParaRPr>
                    </a:p>
                  </a:txBody>
                  <a:tcPr/>
                </a:tc>
              </a:tr>
              <a:tr h="43850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b="1" i="0" kern="1200" dirty="0" smtClean="0">
                          <a:solidFill>
                            <a:schemeClr val="dk1"/>
                          </a:solidFill>
                          <a:effectLst/>
                          <a:latin typeface="+mn-lt"/>
                          <a:ea typeface="+mn-ea"/>
                          <a:cs typeface="+mn-cs"/>
                        </a:rPr>
                        <a:t>Three-tier organization</a:t>
                      </a:r>
                    </a:p>
                    <a:p>
                      <a:endParaRPr lang="en-US" dirty="0"/>
                    </a:p>
                  </a:txBody>
                  <a:tcPr/>
                </a:tc>
                <a:tc>
                  <a:txBody>
                    <a:bodyPr/>
                    <a:lstStyle/>
                    <a:p>
                      <a:r>
                        <a:rPr kumimoji="0" lang="en-US" sz="1600" b="0" i="0" kern="1200" dirty="0" smtClean="0">
                          <a:solidFill>
                            <a:schemeClr val="dk1"/>
                          </a:solidFill>
                          <a:effectLst/>
                          <a:latin typeface="Arial" pitchFamily="34" charset="0"/>
                          <a:ea typeface="+mn-ea"/>
                          <a:cs typeface="Arial" pitchFamily="34" charset="0"/>
                        </a:rPr>
                        <a:t>In </a:t>
                      </a:r>
                      <a:r>
                        <a:rPr kumimoji="0" lang="en-US" sz="1600" b="0" i="0" u="none" strike="noStrike" kern="1200" dirty="0" smtClean="0">
                          <a:solidFill>
                            <a:schemeClr val="dk1"/>
                          </a:solidFill>
                          <a:effectLst/>
                          <a:latin typeface="Arial" pitchFamily="34" charset="0"/>
                          <a:ea typeface="+mn-ea"/>
                          <a:cs typeface="Arial" pitchFamily="34" charset="0"/>
                        </a:rPr>
                        <a:t>three-tier organization</a:t>
                      </a:r>
                      <a:r>
                        <a:rPr kumimoji="0" lang="en-US" sz="1600" b="0" i="0" kern="1200" dirty="0" smtClean="0">
                          <a:solidFill>
                            <a:schemeClr val="dk1"/>
                          </a:solidFill>
                          <a:effectLst/>
                          <a:latin typeface="Arial" pitchFamily="34" charset="0"/>
                          <a:ea typeface="+mn-ea"/>
                          <a:cs typeface="Arial" pitchFamily="34" charset="0"/>
                        </a:rPr>
                        <a:t>, applications are structured around three physical tiers: client, application, and database.</a:t>
                      </a:r>
                      <a:endParaRPr kumimoji="0" lang="en-US" sz="1600" b="0" i="0" u="none" strike="noStrike" kern="1200" baseline="30000" dirty="0" smtClean="0">
                        <a:solidFill>
                          <a:schemeClr val="dk1"/>
                        </a:solidFill>
                        <a:effectLst/>
                        <a:latin typeface="Arial" pitchFamily="34" charset="0"/>
                        <a:ea typeface="+mn-ea"/>
                        <a:cs typeface="Arial" pitchFamily="34" charset="0"/>
                      </a:endParaRPr>
                    </a:p>
                    <a:p>
                      <a:r>
                        <a:rPr kumimoji="0" lang="en-US" sz="1600" b="0" i="0" kern="1200" dirty="0" smtClean="0">
                          <a:solidFill>
                            <a:schemeClr val="dk1"/>
                          </a:solidFill>
                          <a:effectLst/>
                          <a:latin typeface="Arial" pitchFamily="34" charset="0"/>
                          <a:ea typeface="+mn-ea"/>
                          <a:cs typeface="Arial" pitchFamily="34" charset="0"/>
                        </a:rPr>
                        <a:t>The database is normally an </a:t>
                      </a:r>
                      <a:r>
                        <a:rPr kumimoji="0" lang="en-US" sz="1600" b="0" i="0" u="none" strike="noStrike" kern="1200" dirty="0" smtClean="0">
                          <a:solidFill>
                            <a:schemeClr val="dk1"/>
                          </a:solidFill>
                          <a:effectLst/>
                          <a:latin typeface="Arial" pitchFamily="34" charset="0"/>
                          <a:ea typeface="+mn-ea"/>
                          <a:cs typeface="Arial" pitchFamily="34" charset="0"/>
                        </a:rPr>
                        <a:t>RDBMS (</a:t>
                      </a:r>
                      <a:r>
                        <a:rPr kumimoji="0" lang="en-US" sz="1600" b="1" i="1" kern="1200" dirty="0" smtClean="0">
                          <a:solidFill>
                            <a:schemeClr val="dk1"/>
                          </a:solidFill>
                          <a:effectLst/>
                          <a:latin typeface="Arial" pitchFamily="34" charset="0"/>
                          <a:ea typeface="+mn-ea"/>
                          <a:cs typeface="Arial" pitchFamily="34" charset="0"/>
                        </a:rPr>
                        <a:t>r</a:t>
                      </a:r>
                      <a:r>
                        <a:rPr kumimoji="0" lang="en-US" sz="1600" b="0" i="1" kern="1200" dirty="0" smtClean="0">
                          <a:solidFill>
                            <a:schemeClr val="dk1"/>
                          </a:solidFill>
                          <a:effectLst/>
                          <a:latin typeface="Arial" pitchFamily="34" charset="0"/>
                          <a:ea typeface="+mn-ea"/>
                          <a:cs typeface="Arial" pitchFamily="34" charset="0"/>
                        </a:rPr>
                        <a:t>elational </a:t>
                      </a:r>
                      <a:r>
                        <a:rPr kumimoji="0" lang="en-US" sz="1600" b="1" i="1" kern="1200" dirty="0" smtClean="0">
                          <a:solidFill>
                            <a:schemeClr val="dk1"/>
                          </a:solidFill>
                          <a:effectLst/>
                          <a:latin typeface="Arial" pitchFamily="34" charset="0"/>
                          <a:ea typeface="+mn-ea"/>
                          <a:cs typeface="Arial" pitchFamily="34" charset="0"/>
                        </a:rPr>
                        <a:t>d</a:t>
                      </a:r>
                      <a:r>
                        <a:rPr kumimoji="0" lang="en-US" sz="1600" b="0" i="1" kern="1200" dirty="0" smtClean="0">
                          <a:solidFill>
                            <a:schemeClr val="dk1"/>
                          </a:solidFill>
                          <a:effectLst/>
                          <a:latin typeface="Arial" pitchFamily="34" charset="0"/>
                          <a:ea typeface="+mn-ea"/>
                          <a:cs typeface="Arial" pitchFamily="34" charset="0"/>
                        </a:rPr>
                        <a:t>atabase </a:t>
                      </a:r>
                      <a:r>
                        <a:rPr kumimoji="0" lang="en-US" sz="1600" b="1" i="1" kern="1200" dirty="0" smtClean="0">
                          <a:solidFill>
                            <a:schemeClr val="dk1"/>
                          </a:solidFill>
                          <a:effectLst/>
                          <a:latin typeface="Arial" pitchFamily="34" charset="0"/>
                          <a:ea typeface="+mn-ea"/>
                          <a:cs typeface="Arial" pitchFamily="34" charset="0"/>
                        </a:rPr>
                        <a:t>m</a:t>
                      </a:r>
                      <a:r>
                        <a:rPr kumimoji="0" lang="en-US" sz="1600" b="0" i="1" kern="1200" dirty="0" smtClean="0">
                          <a:solidFill>
                            <a:schemeClr val="dk1"/>
                          </a:solidFill>
                          <a:effectLst/>
                          <a:latin typeface="Arial" pitchFamily="34" charset="0"/>
                          <a:ea typeface="+mn-ea"/>
                          <a:cs typeface="Arial" pitchFamily="34" charset="0"/>
                        </a:rPr>
                        <a:t>anagement </a:t>
                      </a:r>
                      <a:r>
                        <a:rPr kumimoji="0" lang="en-US" sz="1600" b="1" i="1" kern="1200" dirty="0" smtClean="0">
                          <a:solidFill>
                            <a:schemeClr val="dk1"/>
                          </a:solidFill>
                          <a:effectLst/>
                          <a:latin typeface="Arial" pitchFamily="34" charset="0"/>
                          <a:ea typeface="+mn-ea"/>
                          <a:cs typeface="Arial" pitchFamily="34" charset="0"/>
                        </a:rPr>
                        <a:t>s</a:t>
                      </a:r>
                      <a:r>
                        <a:rPr kumimoji="0" lang="en-US" sz="1600" b="0" i="1" kern="1200" dirty="0" smtClean="0">
                          <a:solidFill>
                            <a:schemeClr val="dk1"/>
                          </a:solidFill>
                          <a:effectLst/>
                          <a:latin typeface="Arial" pitchFamily="34" charset="0"/>
                          <a:ea typeface="+mn-ea"/>
                          <a:cs typeface="Arial" pitchFamily="34" charset="0"/>
                        </a:rPr>
                        <a:t>ystem)</a:t>
                      </a:r>
                      <a:r>
                        <a:rPr kumimoji="0" lang="en-US" sz="1600" b="0" i="0" kern="1200" dirty="0" smtClean="0">
                          <a:solidFill>
                            <a:schemeClr val="dk1"/>
                          </a:solidFill>
                          <a:effectLst/>
                          <a:latin typeface="Arial" pitchFamily="34" charset="0"/>
                          <a:ea typeface="+mn-ea"/>
                          <a:cs typeface="Arial" pitchFamily="34" charset="0"/>
                        </a:rPr>
                        <a:t>. The application contains the business logic, running on a server and communicates with the client using HTTP.</a:t>
                      </a:r>
                      <a:endParaRPr kumimoji="0" lang="en-US" sz="1600" b="0" i="0" u="none" strike="noStrike" kern="1200" baseline="30000" dirty="0" smtClean="0">
                        <a:solidFill>
                          <a:schemeClr val="dk1"/>
                        </a:solidFill>
                        <a:effectLst/>
                        <a:latin typeface="Arial" pitchFamily="34" charset="0"/>
                        <a:ea typeface="+mn-ea"/>
                        <a:cs typeface="Arial" pitchFamily="34" charset="0"/>
                      </a:endParaRPr>
                    </a:p>
                    <a:p>
                      <a:r>
                        <a:rPr kumimoji="0" lang="en-US" sz="1600" b="0" i="0" kern="1200" dirty="0" smtClean="0">
                          <a:solidFill>
                            <a:schemeClr val="dk1"/>
                          </a:solidFill>
                          <a:effectLst/>
                          <a:latin typeface="Arial" pitchFamily="34" charset="0"/>
                          <a:ea typeface="+mn-ea"/>
                          <a:cs typeface="Arial" pitchFamily="34" charset="0"/>
                        </a:rPr>
                        <a:t>The client, on web applications is a web browser that runs HTML generated by the application layer.</a:t>
                      </a:r>
                      <a:endParaRPr kumimoji="0" lang="en-US" sz="1600" b="0" i="0" u="none" strike="noStrike" kern="1200" baseline="30000" dirty="0" smtClean="0">
                        <a:solidFill>
                          <a:schemeClr val="dk1"/>
                        </a:solidFill>
                        <a:effectLst/>
                        <a:latin typeface="Arial" pitchFamily="34" charset="0"/>
                        <a:ea typeface="+mn-ea"/>
                        <a:cs typeface="Arial" pitchFamily="34" charset="0"/>
                      </a:endParaRPr>
                    </a:p>
                    <a:p>
                      <a:r>
                        <a:rPr kumimoji="0" lang="en-US" sz="1600" b="0" i="0" kern="1200" dirty="0" smtClean="0">
                          <a:solidFill>
                            <a:schemeClr val="dk1"/>
                          </a:solidFill>
                          <a:effectLst/>
                          <a:latin typeface="Arial" pitchFamily="34" charset="0"/>
                          <a:ea typeface="+mn-ea"/>
                          <a:cs typeface="Arial" pitchFamily="34" charset="0"/>
                        </a:rPr>
                        <a:t>The term should not be confused with MVC, where, unlike in three-tier architecture, it is considered a good practice to keep business logic away from the controller, the "middle layer</a:t>
                      </a:r>
                      <a:r>
                        <a:rPr kumimoji="0" lang="en-US" sz="1400" b="0" i="0" kern="1200" dirty="0" smtClean="0">
                          <a:solidFill>
                            <a:schemeClr val="dk1"/>
                          </a:solidFill>
                          <a:effectLst/>
                          <a:latin typeface="+mn-lt"/>
                          <a:ea typeface="+mn-ea"/>
                          <a:cs typeface="+mn-cs"/>
                        </a:rPr>
                        <a:t>”</a:t>
                      </a:r>
                      <a:endParaRPr lang="en-US" sz="1400" dirty="0">
                        <a:latin typeface="Arial" pitchFamily="34" charset="0"/>
                        <a:cs typeface="Arial" pitchFamily="34" charset="0"/>
                      </a:endParaRPr>
                    </a:p>
                  </a:txBody>
                  <a:tcPr/>
                </a:tc>
              </a:tr>
            </a:tbl>
          </a:graphicData>
        </a:graphic>
      </p:graphicFrame>
      <p:sp>
        <p:nvSpPr>
          <p:cNvPr id="2" name="Footer Placeholder 1"/>
          <p:cNvSpPr>
            <a:spLocks noGrp="1"/>
          </p:cNvSpPr>
          <p:nvPr>
            <p:ph type="ftr" sz="quarter" idx="11"/>
          </p:nvPr>
        </p:nvSpPr>
        <p:spPr>
          <a:xfrm>
            <a:off x="5715000" y="6407944"/>
            <a:ext cx="2667000"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3" name="Slide Number Placeholder 2"/>
          <p:cNvSpPr>
            <a:spLocks noGrp="1"/>
          </p:cNvSpPr>
          <p:nvPr>
            <p:ph type="sldNum" sz="quarter" idx="12"/>
          </p:nvPr>
        </p:nvSpPr>
        <p:spPr>
          <a:xfrm>
            <a:off x="8534400" y="6496984"/>
            <a:ext cx="456304" cy="361016"/>
          </a:xfrm>
        </p:spPr>
        <p:txBody>
          <a:bodyPr/>
          <a:lstStyle/>
          <a:p>
            <a:fld id="{B6F15528-21DE-4FAA-801E-634DDDAF4B2B}" type="slidenum">
              <a:rPr lang="en-US" smtClean="0">
                <a:solidFill>
                  <a:schemeClr val="accent1">
                    <a:lumMod val="50000"/>
                  </a:schemeClr>
                </a:solidFill>
              </a:rPr>
              <a:pPr/>
              <a:t>56</a:t>
            </a:fld>
            <a:endParaRPr lang="en-US" dirty="0">
              <a:solidFill>
                <a:schemeClr val="accent1">
                  <a:lumMod val="50000"/>
                </a:schemeClr>
              </a:solidFill>
            </a:endParaRPr>
          </a:p>
        </p:txBody>
      </p:sp>
      <p:pic>
        <p:nvPicPr>
          <p:cNvPr id="10242" name="Picture 2" descr="http://www.cisl.ucar.edu/nar/2006/images/2.1e.user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590800"/>
            <a:ext cx="3805704"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1547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Application Framework: Cocoa Touch</a:t>
            </a:r>
            <a:endParaRPr lang="en-US" sz="3200" dirty="0"/>
          </a:p>
        </p:txBody>
      </p:sp>
      <p:sp>
        <p:nvSpPr>
          <p:cNvPr id="2" name="Content Placeholder 1"/>
          <p:cNvSpPr>
            <a:spLocks noGrp="1"/>
          </p:cNvSpPr>
          <p:nvPr>
            <p:ph sz="half" idx="4294967295"/>
          </p:nvPr>
        </p:nvSpPr>
        <p:spPr>
          <a:xfrm>
            <a:off x="609600" y="1295400"/>
            <a:ext cx="4800600" cy="45720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endParaRPr lang="en-US" dirty="0" smtClean="0"/>
          </a:p>
          <a:p>
            <a:r>
              <a:rPr lang="en-US" sz="2900" dirty="0" smtClean="0">
                <a:latin typeface="Arial" pitchFamily="34" charset="0"/>
                <a:cs typeface="Arial" pitchFamily="34" charset="0"/>
              </a:rPr>
              <a:t>Cocoa Touch provides an abstraction layer of </a:t>
            </a:r>
            <a:r>
              <a:rPr lang="en-US" sz="2900" dirty="0" err="1" smtClean="0">
                <a:latin typeface="Arial" pitchFamily="34" charset="0"/>
                <a:cs typeface="Arial" pitchFamily="34" charset="0"/>
              </a:rPr>
              <a:t>iOS</a:t>
            </a:r>
            <a:r>
              <a:rPr lang="en-US" sz="2900" dirty="0" smtClean="0">
                <a:latin typeface="Arial" pitchFamily="34" charset="0"/>
                <a:cs typeface="Arial" pitchFamily="34" charset="0"/>
              </a:rPr>
              <a:t>, based on the Mac OS X Cocoa API toolset and written in the Objective-C language. </a:t>
            </a:r>
          </a:p>
          <a:p>
            <a:r>
              <a:rPr lang="en-US" sz="2900" dirty="0" smtClean="0">
                <a:latin typeface="Arial" pitchFamily="34" charset="0"/>
                <a:cs typeface="Arial" pitchFamily="34" charset="0"/>
              </a:rPr>
              <a:t>Cocoa Touch allows the use of hardware and features that are not found in Mac OS X computers and are thus unique to the </a:t>
            </a:r>
            <a:r>
              <a:rPr lang="en-US" sz="2900" dirty="0" err="1" smtClean="0">
                <a:latin typeface="Arial" pitchFamily="34" charset="0"/>
                <a:cs typeface="Arial" pitchFamily="34" charset="0"/>
              </a:rPr>
              <a:t>iOS</a:t>
            </a:r>
            <a:r>
              <a:rPr lang="en-US" sz="2900" dirty="0" smtClean="0">
                <a:latin typeface="Arial" pitchFamily="34" charset="0"/>
                <a:cs typeface="Arial" pitchFamily="34" charset="0"/>
              </a:rPr>
              <a:t> range of devices.</a:t>
            </a:r>
          </a:p>
          <a:p>
            <a:r>
              <a:rPr lang="en-US" sz="2900" dirty="0" smtClean="0">
                <a:latin typeface="Arial" pitchFamily="34" charset="0"/>
                <a:cs typeface="Arial" pitchFamily="34" charset="0"/>
              </a:rPr>
              <a:t> Just like Cocoa, Cocoa Touch follows a Model-View-Controller (MVC) software architecture.</a:t>
            </a:r>
          </a:p>
          <a:p>
            <a:r>
              <a:rPr lang="en-US" sz="2900" dirty="0" smtClean="0">
                <a:latin typeface="Arial" pitchFamily="34" charset="0"/>
                <a:cs typeface="Arial" pitchFamily="34" charset="0"/>
              </a:rPr>
              <a:t>Tools for developing applications based on Cocoa Touch are included in the </a:t>
            </a:r>
            <a:r>
              <a:rPr lang="en-US" sz="2900" dirty="0" err="1" smtClean="0">
                <a:latin typeface="Arial" pitchFamily="34" charset="0"/>
                <a:cs typeface="Arial" pitchFamily="34" charset="0"/>
              </a:rPr>
              <a:t>iOS</a:t>
            </a:r>
            <a:r>
              <a:rPr lang="en-US" sz="2900" dirty="0" smtClean="0">
                <a:latin typeface="Arial" pitchFamily="34" charset="0"/>
                <a:cs typeface="Arial" pitchFamily="34" charset="0"/>
              </a:rPr>
              <a:t> SDK.</a:t>
            </a:r>
          </a:p>
          <a:p>
            <a:pPr>
              <a:buNone/>
            </a:pPr>
            <a:r>
              <a:rPr lang="en-US" dirty="0" smtClean="0"/>
              <a:t> </a:t>
            </a:r>
            <a:endParaRPr lang="en-US" dirty="0"/>
          </a:p>
        </p:txBody>
      </p:sp>
      <p:pic>
        <p:nvPicPr>
          <p:cNvPr id="3074" name="Picture 2" descr="C:\Users\IVA\Pictures\LOGOS\cocoa_cup[1].jpg"/>
          <p:cNvPicPr>
            <a:picLocks noGrp="1" noChangeAspect="1" noChangeArrowheads="1"/>
          </p:cNvPicPr>
          <p:nvPr>
            <p:ph sz="half" idx="4294967295"/>
          </p:nvPr>
        </p:nvPicPr>
        <p:blipFill>
          <a:blip r:embed="rId2" cstate="print"/>
          <a:srcRect/>
          <a:stretch>
            <a:fillRect/>
          </a:stretch>
        </p:blipFill>
        <p:spPr bwMode="auto">
          <a:xfrm>
            <a:off x="8153400" y="304800"/>
            <a:ext cx="838200" cy="790575"/>
          </a:xfrm>
          <a:prstGeom prst="rect">
            <a:avLst/>
          </a:prstGeom>
          <a:noFill/>
        </p:spPr>
      </p:pic>
      <p:sp>
        <p:nvSpPr>
          <p:cNvPr id="4" name="Footer Placeholder 3"/>
          <p:cNvSpPr>
            <a:spLocks noGrp="1"/>
          </p:cNvSpPr>
          <p:nvPr>
            <p:ph type="ftr" sz="quarter" idx="11"/>
          </p:nvPr>
        </p:nvSpPr>
        <p:spPr>
          <a:xfrm>
            <a:off x="4380072" y="6407944"/>
            <a:ext cx="36971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57</a:t>
            </a:fld>
            <a:endParaRPr lang="en-US" dirty="0">
              <a:solidFill>
                <a:schemeClr val="accent1">
                  <a:lumMod val="50000"/>
                </a:schemeClr>
              </a:solidFill>
            </a:endParaRPr>
          </a:p>
        </p:txBody>
      </p:sp>
      <p:pic>
        <p:nvPicPr>
          <p:cNvPr id="3075" name="Picture 3" descr="C:\Users\IVA\Pictures\LOGOS\4505724275_7aa403c8b4_o[1].jpg"/>
          <p:cNvPicPr>
            <a:picLocks noChangeAspect="1" noChangeArrowheads="1"/>
          </p:cNvPicPr>
          <p:nvPr/>
        </p:nvPicPr>
        <p:blipFill>
          <a:blip r:embed="rId3" cstate="print"/>
          <a:srcRect/>
          <a:stretch>
            <a:fillRect/>
          </a:stretch>
        </p:blipFill>
        <p:spPr bwMode="auto">
          <a:xfrm>
            <a:off x="6019800" y="1295400"/>
            <a:ext cx="2628900" cy="3505200"/>
          </a:xfrm>
          <a:prstGeom prst="rect">
            <a:avLst/>
          </a:prstGeom>
          <a:noFill/>
        </p:spPr>
      </p:pic>
      <p:sp>
        <p:nvSpPr>
          <p:cNvPr id="9" name="Content Placeholder 2"/>
          <p:cNvSpPr txBox="1">
            <a:spLocks/>
          </p:cNvSpPr>
          <p:nvPr/>
        </p:nvSpPr>
        <p:spPr>
          <a:xfrm>
            <a:off x="5924550" y="4630394"/>
            <a:ext cx="2819400" cy="1828800"/>
          </a:xfrm>
          <a:prstGeom prst="rect">
            <a:avLst/>
          </a:prstGeom>
        </p:spPr>
        <p:style>
          <a:lnRef idx="1">
            <a:schemeClr val="accent1"/>
          </a:lnRef>
          <a:fillRef idx="2">
            <a:schemeClr val="accent1"/>
          </a:fillRef>
          <a:effectRef idx="1">
            <a:schemeClr val="accent1"/>
          </a:effectRef>
          <a:fontRef idx="minor">
            <a:schemeClr val="dk1"/>
          </a:fontRef>
        </p:style>
        <p:txBody>
          <a:bodyPr vert="horz">
            <a:normAutofit fontScale="40000" lnSpcReduction="20000"/>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28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8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1 </a:t>
            </a:r>
            <a:r>
              <a:rPr kumimoji="0" lang="en-US" sz="2800" b="1" i="0" u="none" strike="noStrike" kern="1200" cap="none" spc="0" normalizeH="0" baseline="0" noProof="0" dirty="0" err="1" smtClean="0">
                <a:ln>
                  <a:noFill/>
                </a:ln>
                <a:solidFill>
                  <a:schemeClr val="dk1"/>
                </a:solidFill>
                <a:effectLst/>
                <a:uLnTx/>
                <a:uFillTx/>
                <a:latin typeface="Arial" pitchFamily="34" charset="0"/>
                <a:ea typeface="+mn-ea"/>
                <a:cs typeface="Arial" pitchFamily="34" charset="0"/>
              </a:rPr>
              <a:t>UIKit</a:t>
            </a:r>
            <a:r>
              <a:rPr kumimoji="0" lang="en-US" sz="28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 Framework </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8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2 Map Kit Framework</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8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3 Push Notification Service</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8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4 Message UI Framework</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8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5 Address Book UI Framework </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8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6 Game Kit Framework </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8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7 </a:t>
            </a:r>
            <a:r>
              <a:rPr kumimoji="0" lang="en-US" sz="2800" b="1" i="0" u="none" strike="noStrike" kern="1200" cap="none" spc="0" normalizeH="0" baseline="0" noProof="0" dirty="0" err="1" smtClean="0">
                <a:ln>
                  <a:noFill/>
                </a:ln>
                <a:solidFill>
                  <a:schemeClr val="dk1"/>
                </a:solidFill>
                <a:effectLst/>
                <a:uLnTx/>
                <a:uFillTx/>
                <a:latin typeface="Arial" pitchFamily="34" charset="0"/>
                <a:ea typeface="+mn-ea"/>
                <a:cs typeface="Arial" pitchFamily="34" charset="0"/>
              </a:rPr>
              <a:t>iAd</a:t>
            </a:r>
            <a:r>
              <a:rPr kumimoji="0" lang="en-US" sz="28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 Framework </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8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8 Event Kit UI Framework</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2800" b="0" i="0" u="none" strike="noStrike" kern="1200" cap="none" spc="0" normalizeH="0" baseline="0" noProof="0" dirty="0">
              <a:ln>
                <a:noFill/>
              </a:ln>
              <a:solidFill>
                <a:schemeClr val="dk1"/>
              </a:solidFill>
              <a:effectLst/>
              <a:uLnTx/>
              <a:uFillTx/>
              <a:latin typeface="+mn-lt"/>
              <a:ea typeface="+mn-ea"/>
              <a:cs typeface="+mn-cs"/>
            </a:endParaRPr>
          </a:p>
        </p:txBody>
      </p:sp>
      <p:sp>
        <p:nvSpPr>
          <p:cNvPr id="10" name="Rectangle 9"/>
          <p:cNvSpPr/>
          <p:nvPr/>
        </p:nvSpPr>
        <p:spPr>
          <a:xfrm>
            <a:off x="228600" y="6151417"/>
            <a:ext cx="48006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t>http://www.youtube.com/watch?v=oesNwgHn1ws</a:t>
            </a:r>
            <a:endParaRPr lang="en-US" sz="1400" dirty="0"/>
          </a:p>
        </p:txBody>
      </p:sp>
    </p:spTree>
    <p:extLst>
      <p:ext uri="{BB962C8B-B14F-4D97-AF65-F5344CB8AC3E}">
        <p14:creationId xmlns:p14="http://schemas.microsoft.com/office/powerpoint/2010/main" val="26368904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979144150"/>
              </p:ext>
            </p:extLst>
          </p:nvPr>
        </p:nvGraphicFramePr>
        <p:xfrm>
          <a:off x="228600" y="1219200"/>
          <a:ext cx="8534400" cy="5198744"/>
        </p:xfrm>
        <a:graphic>
          <a:graphicData uri="http://schemas.openxmlformats.org/drawingml/2006/table">
            <a:tbl>
              <a:tblPr firstRow="1" bandRow="1">
                <a:tableStyleId>{5C22544A-7EE6-4342-B048-85BDC9FD1C3A}</a:tableStyleId>
              </a:tblPr>
              <a:tblGrid>
                <a:gridCol w="2844800"/>
                <a:gridCol w="2844800"/>
                <a:gridCol w="2844800"/>
              </a:tblGrid>
              <a:tr h="423862">
                <a:tc>
                  <a:txBody>
                    <a:bodyPr/>
                    <a:lstStyle/>
                    <a:p>
                      <a:r>
                        <a:rPr lang="en-US" dirty="0" smtClean="0"/>
                        <a:t>         Category</a:t>
                      </a:r>
                      <a:endParaRPr lang="en-US" dirty="0"/>
                    </a:p>
                  </a:txBody>
                  <a:tcPr>
                    <a:blipFill>
                      <a:blip r:embed="rId2"/>
                      <a:tile tx="0" ty="0" sx="100000" sy="100000" flip="none" algn="tl"/>
                    </a:blipFill>
                  </a:tcPr>
                </a:tc>
                <a:tc>
                  <a:txBody>
                    <a:bodyPr/>
                    <a:lstStyle/>
                    <a:p>
                      <a:r>
                        <a:rPr lang="en-US" dirty="0" smtClean="0"/>
                        <a:t>    Web Application</a:t>
                      </a:r>
                      <a:endParaRPr lang="en-US" dirty="0"/>
                    </a:p>
                  </a:txBody>
                  <a:tcPr/>
                </a:tc>
                <a:tc>
                  <a:txBody>
                    <a:bodyPr/>
                    <a:lstStyle/>
                    <a:p>
                      <a:r>
                        <a:rPr lang="en-US" dirty="0" smtClean="0"/>
                        <a:t>Mobile</a:t>
                      </a:r>
                      <a:r>
                        <a:rPr lang="en-US" baseline="0" dirty="0" smtClean="0"/>
                        <a:t> Web Application</a:t>
                      </a:r>
                      <a:endParaRPr lang="en-US" dirty="0"/>
                    </a:p>
                  </a:txBody>
                  <a:tcPr/>
                </a:tc>
              </a:tr>
              <a:tr h="907732">
                <a:tc>
                  <a:txBody>
                    <a:bodyPr/>
                    <a:lstStyle/>
                    <a:p>
                      <a:r>
                        <a:rPr lang="en-US" sz="2000" b="1" dirty="0" smtClean="0">
                          <a:solidFill>
                            <a:schemeClr val="bg1"/>
                          </a:solidFill>
                          <a:latin typeface="Arial" pitchFamily="34" charset="0"/>
                          <a:cs typeface="Arial" pitchFamily="34" charset="0"/>
                        </a:rPr>
                        <a:t>Device for Testing</a:t>
                      </a:r>
                      <a:endParaRPr lang="en-US" sz="2000" b="1" dirty="0">
                        <a:solidFill>
                          <a:schemeClr val="bg1"/>
                        </a:solidFill>
                        <a:latin typeface="Arial" pitchFamily="34" charset="0"/>
                        <a:cs typeface="Arial" pitchFamily="34" charset="0"/>
                      </a:endParaRPr>
                    </a:p>
                  </a:txBody>
                  <a:tcPr>
                    <a:blipFill>
                      <a:blip r:embed="rId2"/>
                      <a:tile tx="0" ty="0" sx="100000" sy="100000" flip="none" algn="tl"/>
                    </a:blipFill>
                  </a:tcPr>
                </a:tc>
                <a:tc>
                  <a:txBody>
                    <a:bodyPr/>
                    <a:lstStyle/>
                    <a:p>
                      <a:r>
                        <a:rPr lang="en-US" dirty="0" smtClean="0"/>
                        <a:t>PC,</a:t>
                      </a:r>
                      <a:r>
                        <a:rPr lang="en-US" baseline="0" dirty="0" smtClean="0"/>
                        <a:t> Laptop, Server</a:t>
                      </a:r>
                      <a:endParaRPr lang="en-US" dirty="0"/>
                    </a:p>
                  </a:txBody>
                  <a:tcPr/>
                </a:tc>
                <a:tc>
                  <a:txBody>
                    <a:bodyPr/>
                    <a:lstStyle/>
                    <a:p>
                      <a:r>
                        <a:rPr lang="en-US" dirty="0" smtClean="0"/>
                        <a:t>Huge variety of devices</a:t>
                      </a:r>
                      <a:endParaRPr lang="en-US" dirty="0"/>
                    </a:p>
                  </a:txBody>
                  <a:tcPr/>
                </a:tc>
              </a:tr>
              <a:tr h="907732">
                <a:tc>
                  <a:txBody>
                    <a:bodyPr/>
                    <a:lstStyle/>
                    <a:p>
                      <a:r>
                        <a:rPr lang="en-US" sz="2000" b="1" dirty="0" smtClean="0">
                          <a:solidFill>
                            <a:schemeClr val="bg1"/>
                          </a:solidFill>
                          <a:latin typeface="Arial" pitchFamily="34" charset="0"/>
                          <a:cs typeface="Arial" pitchFamily="34" charset="0"/>
                        </a:rPr>
                        <a:t>Platforms</a:t>
                      </a:r>
                      <a:endParaRPr lang="en-US" sz="2000" b="1" dirty="0">
                        <a:solidFill>
                          <a:schemeClr val="bg1"/>
                        </a:solidFill>
                        <a:latin typeface="Arial" pitchFamily="34" charset="0"/>
                        <a:cs typeface="Arial" pitchFamily="34" charset="0"/>
                      </a:endParaRPr>
                    </a:p>
                  </a:txBody>
                  <a:tcPr>
                    <a:blipFill>
                      <a:blip r:embed="rId2"/>
                      <a:tile tx="0" ty="0" sx="100000" sy="100000" flip="none" algn="tl"/>
                    </a:blipFill>
                  </a:tcPr>
                </a:tc>
                <a:tc>
                  <a:txBody>
                    <a:bodyPr/>
                    <a:lstStyle/>
                    <a:p>
                      <a:r>
                        <a:rPr lang="en-US" dirty="0" smtClean="0"/>
                        <a:t>Win, Mac, Linux,</a:t>
                      </a:r>
                      <a:r>
                        <a:rPr lang="en-US" baseline="0" dirty="0" smtClean="0"/>
                        <a:t> Unix, Oracle Solaris, some other server Platforms</a:t>
                      </a:r>
                      <a:endParaRPr lang="en-US" dirty="0"/>
                    </a:p>
                  </a:txBody>
                  <a:tcPr/>
                </a:tc>
                <a:tc>
                  <a:txBody>
                    <a:bodyPr/>
                    <a:lstStyle/>
                    <a:p>
                      <a:r>
                        <a:rPr lang="en-US" dirty="0" smtClean="0"/>
                        <a:t>Currently,</a:t>
                      </a:r>
                      <a:r>
                        <a:rPr lang="en-US" baseline="0" dirty="0" smtClean="0"/>
                        <a:t> more than 20</a:t>
                      </a:r>
                      <a:endParaRPr lang="en-US" dirty="0"/>
                    </a:p>
                  </a:txBody>
                  <a:tcPr/>
                </a:tc>
              </a:tr>
              <a:tr h="907732">
                <a:tc>
                  <a:txBody>
                    <a:bodyPr/>
                    <a:lstStyle/>
                    <a:p>
                      <a:r>
                        <a:rPr lang="en-US" sz="2000" b="1" dirty="0" smtClean="0">
                          <a:solidFill>
                            <a:schemeClr val="bg1"/>
                          </a:solidFill>
                          <a:latin typeface="Arial" pitchFamily="34" charset="0"/>
                          <a:cs typeface="Arial" pitchFamily="34" charset="0"/>
                        </a:rPr>
                        <a:t>Operating System</a:t>
                      </a:r>
                      <a:endParaRPr lang="en-US" sz="2000" b="1" dirty="0">
                        <a:solidFill>
                          <a:schemeClr val="bg1"/>
                        </a:solidFill>
                        <a:latin typeface="Arial" pitchFamily="34" charset="0"/>
                        <a:cs typeface="Arial" pitchFamily="34" charset="0"/>
                      </a:endParaRPr>
                    </a:p>
                  </a:txBody>
                  <a:tcPr>
                    <a:blipFill>
                      <a:blip r:embed="rId2"/>
                      <a:tile tx="0" ty="0" sx="100000" sy="100000" flip="none" algn="tl"/>
                    </a:blipFill>
                  </a:tcPr>
                </a:tc>
                <a:tc>
                  <a:txBody>
                    <a:bodyPr/>
                    <a:lstStyle/>
                    <a:p>
                      <a:r>
                        <a:rPr lang="en-US" dirty="0" smtClean="0"/>
                        <a:t>Win, Mac</a:t>
                      </a:r>
                      <a:r>
                        <a:rPr lang="en-US" baseline="0" dirty="0" smtClean="0"/>
                        <a:t> OS X, Linux</a:t>
                      </a:r>
                      <a:endParaRPr lang="en-US" dirty="0"/>
                    </a:p>
                  </a:txBody>
                  <a:tcPr/>
                </a:tc>
                <a:tc>
                  <a:txBody>
                    <a:bodyPr/>
                    <a:lstStyle/>
                    <a:p>
                      <a:r>
                        <a:rPr lang="en-US" dirty="0" err="1" smtClean="0"/>
                        <a:t>iOS</a:t>
                      </a:r>
                      <a:r>
                        <a:rPr lang="en-US" dirty="0" smtClean="0"/>
                        <a:t>,</a:t>
                      </a:r>
                      <a:r>
                        <a:rPr lang="en-US" baseline="0" dirty="0" smtClean="0"/>
                        <a:t> Android, Windows Phone, BB QNX, Linux, </a:t>
                      </a:r>
                      <a:r>
                        <a:rPr lang="en-US" baseline="0" dirty="0" err="1" smtClean="0"/>
                        <a:t>Tizen</a:t>
                      </a:r>
                      <a:r>
                        <a:rPr lang="en-US" baseline="0" dirty="0" smtClean="0"/>
                        <a:t>, + another 5</a:t>
                      </a:r>
                      <a:endParaRPr lang="en-US" dirty="0"/>
                    </a:p>
                  </a:txBody>
                  <a:tcPr/>
                </a:tc>
              </a:tr>
              <a:tr h="907732">
                <a:tc>
                  <a:txBody>
                    <a:bodyPr/>
                    <a:lstStyle/>
                    <a:p>
                      <a:r>
                        <a:rPr lang="en-US" sz="2000" b="1" dirty="0" smtClean="0">
                          <a:solidFill>
                            <a:schemeClr val="bg1"/>
                          </a:solidFill>
                          <a:latin typeface="Arial" pitchFamily="34" charset="0"/>
                          <a:cs typeface="Arial" pitchFamily="34" charset="0"/>
                        </a:rPr>
                        <a:t>Browsers</a:t>
                      </a:r>
                      <a:endParaRPr lang="en-US" sz="2000" b="1" dirty="0">
                        <a:solidFill>
                          <a:schemeClr val="bg1"/>
                        </a:solidFill>
                        <a:latin typeface="Arial" pitchFamily="34" charset="0"/>
                        <a:cs typeface="Arial" pitchFamily="34" charset="0"/>
                      </a:endParaRPr>
                    </a:p>
                  </a:txBody>
                  <a:tcPr>
                    <a:blipFill>
                      <a:blip r:embed="rId2"/>
                      <a:tile tx="0" ty="0" sx="100000" sy="100000" flip="none" algn="tl"/>
                    </a:blipFill>
                  </a:tcPr>
                </a:tc>
                <a:tc>
                  <a:txBody>
                    <a:bodyPr/>
                    <a:lstStyle/>
                    <a:p>
                      <a:r>
                        <a:rPr lang="en-US" dirty="0" smtClean="0"/>
                        <a:t>IE, Safari, Chrome,</a:t>
                      </a:r>
                      <a:r>
                        <a:rPr lang="en-US" baseline="0" dirty="0" smtClean="0"/>
                        <a:t> Firefox, Opera</a:t>
                      </a:r>
                      <a:endParaRPr lang="en-US" dirty="0"/>
                    </a:p>
                  </a:txBody>
                  <a:tcPr/>
                </a:tc>
                <a:tc>
                  <a:txBody>
                    <a:bodyPr/>
                    <a:lstStyle/>
                    <a:p>
                      <a:r>
                        <a:rPr lang="en-US" dirty="0" smtClean="0"/>
                        <a:t>About</a:t>
                      </a:r>
                      <a:r>
                        <a:rPr lang="en-US" baseline="0" dirty="0" smtClean="0"/>
                        <a:t> 100 Web Browsers depends on the region</a:t>
                      </a:r>
                      <a:endParaRPr lang="en-US" dirty="0"/>
                    </a:p>
                  </a:txBody>
                  <a:tcPr/>
                </a:tc>
              </a:tr>
              <a:tr h="907732">
                <a:tc>
                  <a:txBody>
                    <a:bodyPr/>
                    <a:lstStyle/>
                    <a:p>
                      <a:r>
                        <a:rPr lang="en-US" sz="2000" b="1" dirty="0" smtClean="0">
                          <a:solidFill>
                            <a:schemeClr val="bg1"/>
                          </a:solidFill>
                          <a:latin typeface="Arial" pitchFamily="34" charset="0"/>
                          <a:cs typeface="Arial" pitchFamily="34" charset="0"/>
                        </a:rPr>
                        <a:t>User Interfaces</a:t>
                      </a:r>
                      <a:endParaRPr lang="en-US" sz="2000" b="1" dirty="0">
                        <a:solidFill>
                          <a:schemeClr val="bg1"/>
                        </a:solidFill>
                        <a:latin typeface="Arial" pitchFamily="34" charset="0"/>
                        <a:cs typeface="Arial" pitchFamily="34" charset="0"/>
                      </a:endParaRPr>
                    </a:p>
                  </a:txBody>
                  <a:tcPr>
                    <a:blipFill>
                      <a:blip r:embed="rId2"/>
                      <a:tile tx="0" ty="0" sx="100000" sy="100000" flip="none" algn="tl"/>
                    </a:blipFill>
                  </a:tcPr>
                </a:tc>
                <a:tc>
                  <a:txBody>
                    <a:bodyPr/>
                    <a:lstStyle/>
                    <a:p>
                      <a:r>
                        <a:rPr lang="en-US" dirty="0" smtClean="0"/>
                        <a:t>One</a:t>
                      </a:r>
                      <a:r>
                        <a:rPr lang="en-US" baseline="0" dirty="0" smtClean="0"/>
                        <a:t> for each OS and Browser</a:t>
                      </a:r>
                      <a:endParaRPr lang="en-US" dirty="0"/>
                    </a:p>
                  </a:txBody>
                  <a:tcPr/>
                </a:tc>
                <a:tc>
                  <a:txBody>
                    <a:bodyPr/>
                    <a:lstStyle/>
                    <a:p>
                      <a:r>
                        <a:rPr lang="en-US" dirty="0" smtClean="0"/>
                        <a:t>Many for each</a:t>
                      </a:r>
                      <a:r>
                        <a:rPr lang="en-US" baseline="0" dirty="0" smtClean="0"/>
                        <a:t> OS and Browser</a:t>
                      </a:r>
                      <a:endParaRPr lang="en-US" dirty="0"/>
                    </a:p>
                  </a:txBody>
                  <a:tcPr/>
                </a:tc>
              </a:tr>
            </a:tbl>
          </a:graphicData>
        </a:graphic>
      </p:graphicFrame>
      <p:sp>
        <p:nvSpPr>
          <p:cNvPr id="3" name="Footer Placeholder 2"/>
          <p:cNvSpPr>
            <a:spLocks noGrp="1"/>
          </p:cNvSpPr>
          <p:nvPr>
            <p:ph type="ftr" sz="quarter" idx="11"/>
          </p:nvPr>
        </p:nvSpPr>
        <p:spPr>
          <a:xfrm>
            <a:off x="4380072" y="6407944"/>
            <a:ext cx="3697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58</a:t>
            </a:fld>
            <a:endParaRPr lang="en-US" dirty="0">
              <a:solidFill>
                <a:schemeClr val="accent1">
                  <a:lumMod val="50000"/>
                </a:schemeClr>
              </a:solidFill>
            </a:endParaRPr>
          </a:p>
        </p:txBody>
      </p:sp>
      <p:sp>
        <p:nvSpPr>
          <p:cNvPr id="5" name="Title 4"/>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800" dirty="0" smtClean="0">
                <a:solidFill>
                  <a:srgbClr val="FF0000"/>
                </a:solidFill>
                <a:latin typeface="Arial" pitchFamily="34" charset="0"/>
                <a:cs typeface="Arial" pitchFamily="34" charset="0"/>
              </a:rPr>
              <a:t>Compare </a:t>
            </a:r>
            <a:r>
              <a:rPr lang="en-US" sz="2800" dirty="0" smtClean="0">
                <a:solidFill>
                  <a:srgbClr val="FF0000"/>
                </a:solidFill>
                <a:latin typeface="Arial" pitchFamily="34" charset="0"/>
                <a:cs typeface="Arial" pitchFamily="34" charset="0"/>
              </a:rPr>
              <a:t>Web Application Testing vs. Mobile Application Testing</a:t>
            </a:r>
            <a:endParaRPr lang="en-US" sz="2800" dirty="0"/>
          </a:p>
        </p:txBody>
      </p:sp>
    </p:spTree>
    <p:extLst>
      <p:ext uri="{BB962C8B-B14F-4D97-AF65-F5344CB8AC3E}">
        <p14:creationId xmlns:p14="http://schemas.microsoft.com/office/powerpoint/2010/main" val="24819991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4294967295"/>
          </p:nvPr>
        </p:nvSpPr>
        <p:spPr>
          <a:xfrm>
            <a:off x="304800" y="1447800"/>
            <a:ext cx="4038600" cy="46482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a:buNone/>
            </a:pPr>
            <a:endParaRPr lang="en-US" b="1" dirty="0" smtClean="0">
              <a:latin typeface="Arial" pitchFamily="34" charset="0"/>
              <a:cs typeface="Arial" pitchFamily="34" charset="0"/>
            </a:endParaRPr>
          </a:p>
          <a:p>
            <a:pPr>
              <a:buNone/>
            </a:pPr>
            <a:r>
              <a:rPr lang="en-US" b="1" dirty="0" smtClean="0">
                <a:latin typeface="Arial" pitchFamily="34" charset="0"/>
                <a:cs typeface="Arial" pitchFamily="34" charset="0"/>
              </a:rPr>
              <a:t>1. Start with Ad-Hoc/Exploratory:</a:t>
            </a:r>
          </a:p>
          <a:p>
            <a:r>
              <a:rPr lang="en-US" dirty="0" smtClean="0">
                <a:latin typeface="Arial" pitchFamily="34" charset="0"/>
                <a:cs typeface="Arial" pitchFamily="34" charset="0"/>
              </a:rPr>
              <a:t>Turn ON/OFF</a:t>
            </a:r>
          </a:p>
          <a:p>
            <a:r>
              <a:rPr lang="en-US" dirty="0" smtClean="0">
                <a:latin typeface="Arial" pitchFamily="34" charset="0"/>
                <a:cs typeface="Arial" pitchFamily="34" charset="0"/>
              </a:rPr>
              <a:t>Check Navigation/Users Controls/Notifications (Scrolls, Tabs, Links, Gestural Movements)</a:t>
            </a:r>
          </a:p>
          <a:p>
            <a:r>
              <a:rPr lang="en-US" dirty="0" smtClean="0">
                <a:latin typeface="Arial" pitchFamily="34" charset="0"/>
                <a:cs typeface="Arial" pitchFamily="34" charset="0"/>
              </a:rPr>
              <a:t>Go to Settings:</a:t>
            </a:r>
          </a:p>
          <a:p>
            <a:pPr lvl="1"/>
            <a:r>
              <a:rPr lang="en-US" dirty="0" smtClean="0">
                <a:latin typeface="Arial" pitchFamily="34" charset="0"/>
                <a:cs typeface="Arial" pitchFamily="34" charset="0"/>
              </a:rPr>
              <a:t> Look for Tutorial</a:t>
            </a:r>
          </a:p>
          <a:p>
            <a:pPr lvl="1"/>
            <a:r>
              <a:rPr lang="en-US" dirty="0" smtClean="0">
                <a:latin typeface="Arial" pitchFamily="34" charset="0"/>
                <a:cs typeface="Arial" pitchFamily="34" charset="0"/>
              </a:rPr>
              <a:t>Explore each option</a:t>
            </a:r>
          </a:p>
          <a:p>
            <a:r>
              <a:rPr lang="en-US" dirty="0" smtClean="0">
                <a:latin typeface="Arial" pitchFamily="34" charset="0"/>
                <a:cs typeface="Arial" pitchFamily="34" charset="0"/>
              </a:rPr>
              <a:t>Play with Home, Menu, Start, Audio Buttons</a:t>
            </a:r>
          </a:p>
          <a:p>
            <a:pPr>
              <a:buNone/>
            </a:pPr>
            <a:r>
              <a:rPr lang="en-US" b="1" dirty="0" smtClean="0">
                <a:latin typeface="Arial" pitchFamily="34" charset="0"/>
                <a:cs typeface="Arial" pitchFamily="34" charset="0"/>
              </a:rPr>
              <a:t>2. Check WI-FI, BT, Internet Connectivity</a:t>
            </a:r>
          </a:p>
          <a:p>
            <a:pPr>
              <a:buNone/>
            </a:pPr>
            <a:r>
              <a:rPr lang="en-US" b="1" dirty="0" smtClean="0">
                <a:latin typeface="Arial" pitchFamily="34" charset="0"/>
                <a:cs typeface="Arial" pitchFamily="34" charset="0"/>
              </a:rPr>
              <a:t>3. Check Features that related to the company product</a:t>
            </a:r>
          </a:p>
          <a:p>
            <a:pPr>
              <a:buNone/>
            </a:pPr>
            <a:r>
              <a:rPr lang="en-US" b="1" dirty="0" smtClean="0">
                <a:latin typeface="Arial" pitchFamily="34" charset="0"/>
                <a:cs typeface="Arial" pitchFamily="34" charset="0"/>
              </a:rPr>
              <a:t>4. Check Company specific documentations (if any exist)</a:t>
            </a:r>
          </a:p>
          <a:p>
            <a:pPr>
              <a:buNone/>
            </a:pPr>
            <a:r>
              <a:rPr lang="en-US" b="1" dirty="0" smtClean="0">
                <a:latin typeface="Arial" pitchFamily="34" charset="0"/>
                <a:cs typeface="Arial" pitchFamily="34" charset="0"/>
              </a:rPr>
              <a:t>5. Check Internet Resources for</a:t>
            </a:r>
            <a:r>
              <a:rPr lang="en-US" dirty="0" smtClean="0">
                <a:latin typeface="Arial" pitchFamily="34" charset="0"/>
                <a:cs typeface="Arial" pitchFamily="34" charset="0"/>
              </a:rPr>
              <a:t>:</a:t>
            </a:r>
          </a:p>
          <a:p>
            <a:pPr lvl="1"/>
            <a:r>
              <a:rPr lang="en-US" dirty="0" smtClean="0">
                <a:latin typeface="Arial" pitchFamily="34" charset="0"/>
                <a:cs typeface="Arial" pitchFamily="34" charset="0"/>
              </a:rPr>
              <a:t>Maker Site</a:t>
            </a:r>
          </a:p>
          <a:p>
            <a:pPr lvl="1"/>
            <a:r>
              <a:rPr lang="en-US" dirty="0" smtClean="0">
                <a:latin typeface="Arial" pitchFamily="34" charset="0"/>
                <a:cs typeface="Arial" pitchFamily="34" charset="0"/>
              </a:rPr>
              <a:t>Provider Site</a:t>
            </a:r>
          </a:p>
          <a:p>
            <a:pPr lvl="1"/>
            <a:r>
              <a:rPr lang="en-US" dirty="0" smtClean="0">
                <a:latin typeface="Arial" pitchFamily="34" charset="0"/>
                <a:cs typeface="Arial" pitchFamily="34" charset="0"/>
              </a:rPr>
              <a:t>Device Review Highlights</a:t>
            </a:r>
          </a:p>
          <a:p>
            <a:pPr lvl="1"/>
            <a:r>
              <a:rPr lang="en-US" dirty="0" smtClean="0">
                <a:latin typeface="Arial" pitchFamily="34" charset="0"/>
                <a:cs typeface="Arial" pitchFamily="34" charset="0"/>
              </a:rPr>
              <a:t>Device </a:t>
            </a:r>
            <a:r>
              <a:rPr lang="en-US" dirty="0" err="1" smtClean="0">
                <a:latin typeface="Arial" pitchFamily="34" charset="0"/>
                <a:cs typeface="Arial" pitchFamily="34" charset="0"/>
              </a:rPr>
              <a:t>Youtube</a:t>
            </a:r>
            <a:r>
              <a:rPr lang="en-US" dirty="0" smtClean="0">
                <a:latin typeface="Arial" pitchFamily="34" charset="0"/>
                <a:cs typeface="Arial" pitchFamily="34" charset="0"/>
              </a:rPr>
              <a:t> Highlights</a:t>
            </a:r>
          </a:p>
          <a:p>
            <a:endParaRPr lang="en-US" dirty="0" smtClean="0">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59</a:t>
            </a:fld>
            <a:endParaRPr lang="en-US" dirty="0">
              <a:solidFill>
                <a:schemeClr val="tx2">
                  <a:lumMod val="25000"/>
                </a:schemeClr>
              </a:solidFill>
            </a:endParaRPr>
          </a:p>
        </p:txBody>
      </p:sp>
      <p:sp>
        <p:nvSpPr>
          <p:cNvPr id="6" name="Title 5"/>
          <p:cNvSpPr>
            <a:spLocks noGrp="1"/>
          </p:cNvSpPr>
          <p:nvPr>
            <p:ph type="title"/>
          </p:nvPr>
        </p:nvSpPr>
        <p:spPr>
          <a:xfrm>
            <a:off x="457200" y="76200"/>
            <a:ext cx="8229600" cy="12192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3100" dirty="0">
                <a:solidFill>
                  <a:srgbClr val="FF0000"/>
                </a:solidFill>
                <a:latin typeface="Arial" pitchFamily="34" charset="0"/>
                <a:cs typeface="Arial" pitchFamily="34" charset="0"/>
              </a:rPr>
              <a:t/>
            </a:r>
            <a:br>
              <a:rPr lang="en-US" sz="3100" dirty="0">
                <a:solidFill>
                  <a:srgbClr val="FF0000"/>
                </a:solidFill>
                <a:latin typeface="Arial" pitchFamily="34" charset="0"/>
                <a:cs typeface="Arial" pitchFamily="34" charset="0"/>
              </a:rPr>
            </a:br>
            <a:r>
              <a:rPr lang="en-US" sz="3100" dirty="0" smtClean="0">
                <a:solidFill>
                  <a:srgbClr val="FF0000"/>
                </a:solidFill>
                <a:latin typeface="Arial" pitchFamily="34" charset="0"/>
                <a:cs typeface="Arial" pitchFamily="34" charset="0"/>
              </a:rPr>
              <a:t/>
            </a:r>
            <a:br>
              <a:rPr lang="en-US" sz="3100" dirty="0" smtClean="0">
                <a:solidFill>
                  <a:srgbClr val="FF0000"/>
                </a:solidFill>
                <a:latin typeface="Arial" pitchFamily="34" charset="0"/>
                <a:cs typeface="Arial" pitchFamily="34" charset="0"/>
              </a:rPr>
            </a:br>
            <a:r>
              <a:rPr lang="en-US" sz="3100" dirty="0" smtClean="0">
                <a:solidFill>
                  <a:srgbClr val="FF0000"/>
                </a:solidFill>
                <a:latin typeface="Arial" pitchFamily="34" charset="0"/>
                <a:cs typeface="Arial" pitchFamily="34" charset="0"/>
              </a:rPr>
              <a:t>How do you usually explore the new Mobile Device</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endParaRPr lang="en-US" dirty="0"/>
          </a:p>
        </p:txBody>
      </p:sp>
      <p:sp>
        <p:nvSpPr>
          <p:cNvPr id="9" name="Rectangle 8"/>
          <p:cNvSpPr/>
          <p:nvPr/>
        </p:nvSpPr>
        <p:spPr>
          <a:xfrm>
            <a:off x="304800" y="6400800"/>
            <a:ext cx="2250488"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tx2">
                    <a:lumMod val="50000"/>
                  </a:schemeClr>
                </a:solidFill>
                <a:latin typeface="Arial" pitchFamily="34" charset="0"/>
                <a:cs typeface="Arial" pitchFamily="34" charset="0"/>
              </a:rPr>
              <a:t>http://www.android.com/about</a:t>
            </a:r>
            <a:r>
              <a:rPr lang="en-US" sz="1200" dirty="0" smtClean="0">
                <a:solidFill>
                  <a:schemeClr val="bg1"/>
                </a:solidFill>
                <a:latin typeface="Arial" pitchFamily="34" charset="0"/>
                <a:cs typeface="Arial" pitchFamily="34" charset="0"/>
              </a:rPr>
              <a:t>/</a:t>
            </a:r>
            <a:endParaRPr lang="en-US" sz="1200" dirty="0">
              <a:solidFill>
                <a:schemeClr val="bg1"/>
              </a:solidFill>
              <a:latin typeface="Arial" pitchFamily="34" charset="0"/>
              <a:cs typeface="Arial" pitchFamily="34" charset="0"/>
            </a:endParaRPr>
          </a:p>
        </p:txBody>
      </p:sp>
      <p:pic>
        <p:nvPicPr>
          <p:cNvPr id="10" name="Picture 2" descr="C:\Users\IVA\Pictures\MOBILE TESTING\111.jpg"/>
          <p:cNvPicPr>
            <a:picLocks noChangeAspect="1" noChangeArrowheads="1"/>
          </p:cNvPicPr>
          <p:nvPr/>
        </p:nvPicPr>
        <p:blipFill>
          <a:blip r:embed="rId2" cstate="print"/>
          <a:srcRect/>
          <a:stretch>
            <a:fillRect/>
          </a:stretch>
        </p:blipFill>
        <p:spPr bwMode="auto">
          <a:xfrm>
            <a:off x="4648200" y="2362200"/>
            <a:ext cx="4191000" cy="3200400"/>
          </a:xfrm>
          <a:prstGeom prst="rect">
            <a:avLst/>
          </a:prstGeom>
          <a:noFill/>
        </p:spPr>
      </p:pic>
      <p:sp>
        <p:nvSpPr>
          <p:cNvPr id="14" name="Rectangle 13"/>
          <p:cNvSpPr/>
          <p:nvPr/>
        </p:nvSpPr>
        <p:spPr>
          <a:xfrm>
            <a:off x="2895600" y="6400800"/>
            <a:ext cx="2242473"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tx2">
                    <a:lumMod val="50000"/>
                  </a:schemeClr>
                </a:solidFill>
                <a:latin typeface="Arial" pitchFamily="34" charset="0"/>
                <a:cs typeface="Arial" pitchFamily="34" charset="0"/>
              </a:rPr>
              <a:t>http://www.apple.com/support/</a:t>
            </a:r>
            <a:endParaRPr lang="en-US" sz="1200" dirty="0">
              <a:solidFill>
                <a:schemeClr val="tx2">
                  <a:lumMod val="50000"/>
                </a:schemeClr>
              </a:solidFill>
              <a:latin typeface="Arial" pitchFamily="34" charset="0"/>
              <a:cs typeface="Arial" pitchFamily="34" charset="0"/>
            </a:endParaRPr>
          </a:p>
        </p:txBody>
      </p:sp>
      <p:sp>
        <p:nvSpPr>
          <p:cNvPr id="11" name="Rounded Rectangle 10"/>
          <p:cNvSpPr/>
          <p:nvPr/>
        </p:nvSpPr>
        <p:spPr>
          <a:xfrm>
            <a:off x="5105400" y="1524000"/>
            <a:ext cx="3276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latin typeface="Arial" pitchFamily="34" charset="0"/>
                <a:cs typeface="Arial" pitchFamily="34" charset="0"/>
              </a:rPr>
              <a:t>EASY Answer</a:t>
            </a:r>
            <a:endParaRPr lang="en-US" sz="24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877920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9144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smtClean="0">
                <a:solidFill>
                  <a:srgbClr val="FF0000"/>
                </a:solidFill>
                <a:latin typeface="Arial Rounded MT Bold" pitchFamily="34" charset="0"/>
                <a:cs typeface="Arial" pitchFamily="34" charset="0"/>
              </a:rPr>
              <a:t>Where </a:t>
            </a:r>
            <a:r>
              <a:rPr lang="en-US" sz="2800" dirty="0" smtClean="0">
                <a:solidFill>
                  <a:srgbClr val="FF0000"/>
                </a:solidFill>
                <a:latin typeface="Arial Rounded MT Bold" pitchFamily="34" charset="0"/>
                <a:cs typeface="Arial" pitchFamily="34" charset="0"/>
              </a:rPr>
              <a:t>you can find the current version of your Mobile Device?</a:t>
            </a:r>
            <a:endParaRPr lang="en-US" sz="2800" dirty="0">
              <a:solidFill>
                <a:srgbClr val="FF0000"/>
              </a:solidFill>
              <a:latin typeface="Arial Rounded MT Bold" pitchFamily="34" charset="0"/>
            </a:endParaRPr>
          </a:p>
        </p:txBody>
      </p:sp>
      <p:sp>
        <p:nvSpPr>
          <p:cNvPr id="3" name="Footer Placeholder 2"/>
          <p:cNvSpPr>
            <a:spLocks noGrp="1"/>
          </p:cNvSpPr>
          <p:nvPr>
            <p:ph type="ftr" sz="quarter" idx="11"/>
          </p:nvPr>
        </p:nvSpPr>
        <p:spPr>
          <a:xfrm>
            <a:off x="4724400" y="6172200"/>
            <a:ext cx="3733800" cy="457200"/>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
        <p:nvSpPr>
          <p:cNvPr id="5" name="Content Placeholder 4"/>
          <p:cNvSpPr>
            <a:spLocks noGrp="1"/>
          </p:cNvSpPr>
          <p:nvPr>
            <p:ph sz="quarter" idx="1"/>
          </p:nvPr>
        </p:nvSpPr>
        <p:spPr>
          <a:xfrm>
            <a:off x="685800" y="5181600"/>
            <a:ext cx="7696200" cy="609600"/>
          </a:xfrm>
        </p:spPr>
        <p:style>
          <a:lnRef idx="1">
            <a:schemeClr val="accent1"/>
          </a:lnRef>
          <a:fillRef idx="2">
            <a:schemeClr val="accent1"/>
          </a:fillRef>
          <a:effectRef idx="1">
            <a:schemeClr val="accent1"/>
          </a:effectRef>
          <a:fontRef idx="minor">
            <a:schemeClr val="dk1"/>
          </a:fontRef>
        </p:style>
        <p:txBody>
          <a:bodyPr>
            <a:noAutofit/>
          </a:bodyPr>
          <a:lstStyle/>
          <a:p>
            <a:r>
              <a:rPr lang="en-US" sz="2400" b="1" dirty="0" smtClean="0">
                <a:solidFill>
                  <a:srgbClr val="00B050"/>
                </a:solidFill>
                <a:latin typeface="Arial" pitchFamily="34" charset="0"/>
                <a:cs typeface="Arial" pitchFamily="34" charset="0"/>
              </a:rPr>
              <a:t>Android</a:t>
            </a:r>
            <a:r>
              <a:rPr lang="en-US" sz="2400" dirty="0" smtClean="0">
                <a:latin typeface="Arial" pitchFamily="34" charset="0"/>
                <a:cs typeface="Arial" pitchFamily="34" charset="0"/>
              </a:rPr>
              <a:t>: Menu Button – Settings – About Phone</a:t>
            </a:r>
            <a:endParaRPr lang="en-US" sz="2400" dirty="0">
              <a:latin typeface="Arial" pitchFamily="34" charset="0"/>
              <a:cs typeface="Arial" pitchFamily="34" charset="0"/>
            </a:endParaRPr>
          </a:p>
        </p:txBody>
      </p:sp>
      <p:pic>
        <p:nvPicPr>
          <p:cNvPr id="72708" name="Picture 4" descr="C:\Users\IVA\Pictures\MOBILE TESTING\ICONS\29690_800[1].jpg"/>
          <p:cNvPicPr>
            <a:picLocks noChangeAspect="1" noChangeArrowheads="1"/>
          </p:cNvPicPr>
          <p:nvPr/>
        </p:nvPicPr>
        <p:blipFill>
          <a:blip r:embed="rId2" cstate="print"/>
          <a:srcRect/>
          <a:stretch>
            <a:fillRect/>
          </a:stretch>
        </p:blipFill>
        <p:spPr bwMode="auto">
          <a:xfrm>
            <a:off x="228600" y="1447800"/>
            <a:ext cx="1904999" cy="3276600"/>
          </a:xfrm>
          <a:prstGeom prst="rect">
            <a:avLst/>
          </a:prstGeom>
          <a:noFill/>
        </p:spPr>
      </p:pic>
      <p:pic>
        <p:nvPicPr>
          <p:cNvPr id="72709" name="Picture 5" descr="C:\Users\IVA\Pictures\MOBILE TESTING\ICONS\android-menu-button[1].jpg"/>
          <p:cNvPicPr>
            <a:picLocks noChangeAspect="1" noChangeArrowheads="1"/>
          </p:cNvPicPr>
          <p:nvPr/>
        </p:nvPicPr>
        <p:blipFill>
          <a:blip r:embed="rId3" cstate="print"/>
          <a:srcRect/>
          <a:stretch>
            <a:fillRect/>
          </a:stretch>
        </p:blipFill>
        <p:spPr bwMode="auto">
          <a:xfrm>
            <a:off x="2286000" y="2362200"/>
            <a:ext cx="2362200" cy="2374900"/>
          </a:xfrm>
          <a:prstGeom prst="rect">
            <a:avLst/>
          </a:prstGeom>
          <a:noFill/>
        </p:spPr>
      </p:pic>
      <p:pic>
        <p:nvPicPr>
          <p:cNvPr id="72712" name="Picture 8" descr="C:\Users\IVA\Pictures\MOBILE TESTING\ICONS\Samsung-Galaxy-S2-GT-I9100-GT-I9100G-About-Phone-Ver[1].jpg"/>
          <p:cNvPicPr>
            <a:picLocks noChangeAspect="1" noChangeArrowheads="1"/>
          </p:cNvPicPr>
          <p:nvPr/>
        </p:nvPicPr>
        <p:blipFill>
          <a:blip r:embed="rId4" cstate="print"/>
          <a:srcRect/>
          <a:stretch>
            <a:fillRect/>
          </a:stretch>
        </p:blipFill>
        <p:spPr bwMode="auto">
          <a:xfrm>
            <a:off x="6934200" y="1524000"/>
            <a:ext cx="1918951" cy="3200399"/>
          </a:xfrm>
          <a:prstGeom prst="rect">
            <a:avLst/>
          </a:prstGeom>
          <a:noFill/>
        </p:spPr>
      </p:pic>
      <p:pic>
        <p:nvPicPr>
          <p:cNvPr id="72713" name="Picture 9" descr="C:\Users\IVA\Pictures\MOBILE TESTING\ICONS\android-about-phone[1].png"/>
          <p:cNvPicPr>
            <a:picLocks noChangeAspect="1" noChangeArrowheads="1"/>
          </p:cNvPicPr>
          <p:nvPr/>
        </p:nvPicPr>
        <p:blipFill>
          <a:blip r:embed="rId5" cstate="print"/>
          <a:srcRect/>
          <a:stretch>
            <a:fillRect/>
          </a:stretch>
        </p:blipFill>
        <p:spPr bwMode="auto">
          <a:xfrm>
            <a:off x="4800600" y="1524000"/>
            <a:ext cx="1920240" cy="3200400"/>
          </a:xfrm>
          <a:prstGeom prst="rect">
            <a:avLst/>
          </a:prstGeom>
          <a:noFill/>
        </p:spPr>
      </p:pic>
    </p:spTree>
    <p:extLst>
      <p:ext uri="{BB962C8B-B14F-4D97-AF65-F5344CB8AC3E}">
        <p14:creationId xmlns:p14="http://schemas.microsoft.com/office/powerpoint/2010/main" val="19209986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267200" y="1524000"/>
            <a:ext cx="4648200" cy="48006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a:buNone/>
            </a:pPr>
            <a:r>
              <a:rPr lang="en-US" b="1" dirty="0" smtClean="0">
                <a:latin typeface="Arial" pitchFamily="34" charset="0"/>
                <a:cs typeface="Arial" pitchFamily="34" charset="0"/>
              </a:rPr>
              <a:t>I</a:t>
            </a:r>
            <a:r>
              <a:rPr lang="en-US" sz="2900" b="1" dirty="0" smtClean="0">
                <a:latin typeface="Arial" pitchFamily="34" charset="0"/>
                <a:cs typeface="Arial" pitchFamily="34" charset="0"/>
              </a:rPr>
              <a:t>N  ADDITION TO PREVIOUS EXPLANATION:</a:t>
            </a:r>
          </a:p>
          <a:p>
            <a:r>
              <a:rPr lang="en-US" sz="3400" dirty="0" smtClean="0">
                <a:latin typeface="Arial" pitchFamily="34" charset="0"/>
                <a:cs typeface="Arial" pitchFamily="34" charset="0"/>
              </a:rPr>
              <a:t>Check the intensity of power consumption, sensitivity to the charge; </a:t>
            </a:r>
          </a:p>
          <a:p>
            <a:r>
              <a:rPr lang="en-US" sz="3400" dirty="0" smtClean="0">
                <a:latin typeface="Arial" pitchFamily="34" charset="0"/>
                <a:cs typeface="Arial" pitchFamily="34" charset="0"/>
              </a:rPr>
              <a:t>Check the use of disk space, stability in the limited disk space, logging, work with memory cards; </a:t>
            </a:r>
          </a:p>
          <a:p>
            <a:r>
              <a:rPr lang="en-US" sz="3400" dirty="0" smtClean="0">
                <a:latin typeface="Arial" pitchFamily="34" charset="0"/>
                <a:cs typeface="Arial" pitchFamily="34" charset="0"/>
              </a:rPr>
              <a:t>Check the Accelerometer’s functions;</a:t>
            </a:r>
          </a:p>
          <a:p>
            <a:r>
              <a:rPr lang="en-US" sz="3400" dirty="0" smtClean="0">
                <a:latin typeface="Arial" pitchFamily="34" charset="0"/>
                <a:cs typeface="Arial" pitchFamily="34" charset="0"/>
              </a:rPr>
              <a:t>Check the Connectivity to the Internet, using the best connection: Active Sync, USB, GPRS, Wi-Fi; work in conditions of unstable compounds; </a:t>
            </a:r>
          </a:p>
          <a:p>
            <a:r>
              <a:rPr lang="en-US" sz="3400" dirty="0" smtClean="0">
                <a:latin typeface="Arial" pitchFamily="34" charset="0"/>
                <a:cs typeface="Arial" pitchFamily="34" charset="0"/>
              </a:rPr>
              <a:t>Check the stability of the applications for incoming / outgoing calls, sending and receiving SMS / MMS; </a:t>
            </a:r>
          </a:p>
          <a:p>
            <a:r>
              <a:rPr lang="en-US" sz="3400" dirty="0" smtClean="0">
                <a:latin typeface="Arial" pitchFamily="34" charset="0"/>
                <a:cs typeface="Arial" pitchFamily="34" charset="0"/>
              </a:rPr>
              <a:t>Check the Specificity of data synchronization with the phone book, calendar, programs on your PC; </a:t>
            </a:r>
          </a:p>
          <a:p>
            <a:r>
              <a:rPr lang="en-US" sz="3400" dirty="0" smtClean="0">
                <a:latin typeface="Arial" pitchFamily="34" charset="0"/>
                <a:cs typeface="Arial" pitchFamily="34" charset="0"/>
              </a:rPr>
              <a:t>Check the proper installation / un-installation program  in the phone memory and memory card; </a:t>
            </a:r>
          </a:p>
          <a:p>
            <a:r>
              <a:rPr lang="en-US" sz="3400" dirty="0" smtClean="0">
                <a:latin typeface="Arial" pitchFamily="34" charset="0"/>
                <a:cs typeface="Arial" pitchFamily="34" charset="0"/>
              </a:rPr>
              <a:t>Check the correct geo-location; </a:t>
            </a:r>
          </a:p>
        </p:txBody>
      </p:sp>
      <p:sp>
        <p:nvSpPr>
          <p:cNvPr id="4" name="Footer Placeholder 3"/>
          <p:cNvSpPr>
            <a:spLocks noGrp="1"/>
          </p:cNvSpPr>
          <p:nvPr>
            <p:ph type="ftr" sz="quarter" idx="11"/>
          </p:nvPr>
        </p:nvSpPr>
        <p:spPr>
          <a:xfrm>
            <a:off x="5029200" y="6407944"/>
            <a:ext cx="34290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60</a:t>
            </a:fld>
            <a:endParaRPr lang="en-US" dirty="0">
              <a:solidFill>
                <a:schemeClr val="tx2">
                  <a:lumMod val="25000"/>
                </a:schemeClr>
              </a:solidFill>
            </a:endParaRPr>
          </a:p>
        </p:txBody>
      </p:sp>
      <p:sp>
        <p:nvSpPr>
          <p:cNvPr id="6" name="Title 5"/>
          <p:cNvSpPr>
            <a:spLocks noGrp="1"/>
          </p:cNvSpPr>
          <p:nvPr>
            <p:ph type="title"/>
          </p:nvPr>
        </p:nvSpPr>
        <p:spPr>
          <a:xfrm>
            <a:off x="228600" y="274638"/>
            <a:ext cx="8458200" cy="944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solidFill>
                  <a:srgbClr val="FF0000"/>
                </a:solidFill>
                <a:latin typeface="Arial" pitchFamily="34" charset="0"/>
                <a:cs typeface="Arial" pitchFamily="34" charset="0"/>
              </a:rPr>
              <a:t>How </a:t>
            </a:r>
            <a:r>
              <a:rPr lang="en-US" sz="3200" dirty="0" smtClean="0">
                <a:solidFill>
                  <a:srgbClr val="FF0000"/>
                </a:solidFill>
                <a:latin typeface="Arial" pitchFamily="34" charset="0"/>
                <a:cs typeface="Arial" pitchFamily="34" charset="0"/>
              </a:rPr>
              <a:t>do you usually explore the new Mobile Device/Phone?						2</a:t>
            </a:r>
            <a:endParaRPr lang="en-US" sz="3200" dirty="0"/>
          </a:p>
        </p:txBody>
      </p:sp>
      <p:sp>
        <p:nvSpPr>
          <p:cNvPr id="7" name="Rectangle 6"/>
          <p:cNvSpPr/>
          <p:nvPr/>
        </p:nvSpPr>
        <p:spPr>
          <a:xfrm>
            <a:off x="304800" y="6400800"/>
            <a:ext cx="2694520"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2">
                    <a:lumMod val="25000"/>
                  </a:schemeClr>
                </a:solidFill>
                <a:latin typeface="Arial" pitchFamily="34" charset="0"/>
                <a:cs typeface="Arial" pitchFamily="34" charset="0"/>
              </a:rPr>
              <a:t>http://www.speedtest.net/mobile.php/</a:t>
            </a:r>
            <a:endParaRPr lang="en-US" sz="1200" dirty="0">
              <a:solidFill>
                <a:schemeClr val="bg2">
                  <a:lumMod val="25000"/>
                </a:schemeClr>
              </a:solidFill>
              <a:latin typeface="Arial" pitchFamily="34" charset="0"/>
              <a:cs typeface="Arial" pitchFamily="34" charset="0"/>
            </a:endParaRPr>
          </a:p>
        </p:txBody>
      </p:sp>
      <p:sp>
        <p:nvSpPr>
          <p:cNvPr id="8" name="Rectangle 7"/>
          <p:cNvSpPr/>
          <p:nvPr/>
        </p:nvSpPr>
        <p:spPr>
          <a:xfrm>
            <a:off x="304800" y="6019800"/>
            <a:ext cx="3352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2">
                    <a:lumMod val="25000"/>
                  </a:schemeClr>
                </a:solidFill>
                <a:latin typeface="Arial" pitchFamily="34" charset="0"/>
                <a:cs typeface="Arial" pitchFamily="34" charset="0"/>
              </a:rPr>
              <a:t>http://code.google.com/p/android-log-collector/</a:t>
            </a:r>
            <a:endParaRPr lang="en-US" sz="1200" dirty="0">
              <a:solidFill>
                <a:schemeClr val="bg2">
                  <a:lumMod val="25000"/>
                </a:schemeClr>
              </a:solidFill>
              <a:latin typeface="Arial" pitchFamily="34" charset="0"/>
              <a:cs typeface="Arial" pitchFamily="34" charset="0"/>
            </a:endParaRPr>
          </a:p>
        </p:txBody>
      </p:sp>
      <p:pic>
        <p:nvPicPr>
          <p:cNvPr id="3074" name="Picture 2" descr="http://www.breaktech.com/files/testing-for-mobile.jpg"/>
          <p:cNvPicPr>
            <a:picLocks noChangeAspect="1" noChangeArrowheads="1"/>
          </p:cNvPicPr>
          <p:nvPr/>
        </p:nvPicPr>
        <p:blipFill>
          <a:blip r:embed="rId2" cstate="print"/>
          <a:srcRect/>
          <a:stretch>
            <a:fillRect/>
          </a:stretch>
        </p:blipFill>
        <p:spPr bwMode="auto">
          <a:xfrm>
            <a:off x="152400" y="2133600"/>
            <a:ext cx="3938665" cy="3048001"/>
          </a:xfrm>
          <a:prstGeom prst="rect">
            <a:avLst/>
          </a:prstGeom>
          <a:noFill/>
        </p:spPr>
      </p:pic>
      <p:sp>
        <p:nvSpPr>
          <p:cNvPr id="10" name="Rounded Rectangle 9"/>
          <p:cNvSpPr/>
          <p:nvPr/>
        </p:nvSpPr>
        <p:spPr>
          <a:xfrm>
            <a:off x="457200" y="1371600"/>
            <a:ext cx="3276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latin typeface="Arial" pitchFamily="34" charset="0"/>
                <a:cs typeface="Arial" pitchFamily="34" charset="0"/>
              </a:rPr>
              <a:t>Advance Answer</a:t>
            </a:r>
            <a:endParaRPr lang="en-US" sz="2400" b="1" dirty="0">
              <a:solidFill>
                <a:srgbClr val="FFFF00"/>
              </a:solidFill>
              <a:latin typeface="Arial" pitchFamily="34" charset="0"/>
              <a:cs typeface="Arial" pitchFamily="34" charset="0"/>
            </a:endParaRPr>
          </a:p>
        </p:txBody>
      </p:sp>
      <p:sp>
        <p:nvSpPr>
          <p:cNvPr id="11" name="Rectangle 10"/>
          <p:cNvSpPr/>
          <p:nvPr/>
        </p:nvSpPr>
        <p:spPr>
          <a:xfrm>
            <a:off x="152400" y="5334000"/>
            <a:ext cx="38100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600" dirty="0" smtClean="0">
                <a:latin typeface="Arial" pitchFamily="34" charset="0"/>
                <a:cs typeface="Arial" pitchFamily="34" charset="0"/>
              </a:rPr>
              <a:t>Download </a:t>
            </a:r>
            <a:r>
              <a:rPr lang="en-US" sz="1600" b="1" dirty="0" err="1" smtClean="0">
                <a:latin typeface="Arial" pitchFamily="34" charset="0"/>
                <a:cs typeface="Arial" pitchFamily="34" charset="0"/>
              </a:rPr>
              <a:t>LogCollector</a:t>
            </a:r>
            <a:r>
              <a:rPr lang="en-US" sz="1600" b="1" dirty="0" smtClean="0">
                <a:latin typeface="Arial" pitchFamily="34" charset="0"/>
                <a:cs typeface="Arial" pitchFamily="34" charset="0"/>
              </a:rPr>
              <a:t> and SpeedTest.net </a:t>
            </a:r>
            <a:r>
              <a:rPr lang="en-US" sz="1600" dirty="0" smtClean="0">
                <a:latin typeface="Arial" pitchFamily="34" charset="0"/>
                <a:cs typeface="Arial" pitchFamily="34" charset="0"/>
              </a:rPr>
              <a:t>(using App/Play Store)</a:t>
            </a:r>
          </a:p>
        </p:txBody>
      </p:sp>
    </p:spTree>
    <p:extLst>
      <p:ext uri="{BB962C8B-B14F-4D97-AF65-F5344CB8AC3E}">
        <p14:creationId xmlns:p14="http://schemas.microsoft.com/office/powerpoint/2010/main" val="13234532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61</a:t>
            </a:fld>
            <a:endParaRPr lang="en-US" dirty="0">
              <a:solidFill>
                <a:schemeClr val="bg2">
                  <a:lumMod val="25000"/>
                </a:schemeClr>
              </a:solidFill>
            </a:endParaRPr>
          </a:p>
        </p:txBody>
      </p:sp>
      <p:sp>
        <p:nvSpPr>
          <p:cNvPr id="6" name="Title 5"/>
          <p:cNvSpPr>
            <a:spLocks noGrp="1"/>
          </p:cNvSpPr>
          <p:nvPr>
            <p:ph type="title"/>
          </p:nvPr>
        </p:nvSpPr>
        <p:spPr>
          <a:xfrm>
            <a:off x="152400" y="274638"/>
            <a:ext cx="88392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100" dirty="0" smtClean="0">
                <a:solidFill>
                  <a:srgbClr val="FF0000"/>
                </a:solidFill>
                <a:latin typeface="Arial" pitchFamily="34" charset="0"/>
                <a:cs typeface="Arial" pitchFamily="34" charset="0"/>
              </a:rPr>
              <a:t/>
            </a:r>
            <a:br>
              <a:rPr lang="en-US" sz="3100" dirty="0" smtClean="0">
                <a:solidFill>
                  <a:srgbClr val="FF0000"/>
                </a:solidFill>
                <a:latin typeface="Arial" pitchFamily="34" charset="0"/>
                <a:cs typeface="Arial" pitchFamily="34" charset="0"/>
              </a:rPr>
            </a:b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r>
              <a:rPr lang="en-US" sz="4400" dirty="0" smtClean="0">
                <a:solidFill>
                  <a:srgbClr val="FF0000"/>
                </a:solidFill>
                <a:latin typeface="Arial" pitchFamily="34" charset="0"/>
                <a:cs typeface="Arial" pitchFamily="34" charset="0"/>
              </a:rPr>
              <a:t>How to test the mobile application</a:t>
            </a:r>
            <a:endParaRPr lang="en-US" dirty="0"/>
          </a:p>
        </p:txBody>
      </p:sp>
      <p:pic>
        <p:nvPicPr>
          <p:cNvPr id="2051" name="Picture 3" descr="C:\Users\IVA\Pictures\MOBILE TESTING\WOW.png"/>
          <p:cNvPicPr>
            <a:picLocks noGrp="1" noChangeAspect="1" noChangeArrowheads="1"/>
          </p:cNvPicPr>
          <p:nvPr>
            <p:ph idx="1"/>
          </p:nvPr>
        </p:nvPicPr>
        <p:blipFill>
          <a:blip r:embed="rId2" cstate="print"/>
          <a:srcRect/>
          <a:stretch>
            <a:fillRect/>
          </a:stretch>
        </p:blipFill>
        <p:spPr bwMode="auto">
          <a:xfrm>
            <a:off x="1466850" y="1520031"/>
            <a:ext cx="6210300" cy="4448175"/>
          </a:xfrm>
          <a:prstGeom prst="rect">
            <a:avLst/>
          </a:prstGeom>
          <a:noFill/>
        </p:spPr>
      </p:pic>
      <p:sp>
        <p:nvSpPr>
          <p:cNvPr id="13" name="Rectangle 12"/>
          <p:cNvSpPr/>
          <p:nvPr/>
        </p:nvSpPr>
        <p:spPr>
          <a:xfrm>
            <a:off x="228600" y="6172200"/>
            <a:ext cx="47244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2">
                    <a:lumMod val="25000"/>
                  </a:schemeClr>
                </a:solidFill>
                <a:latin typeface="Arial" pitchFamily="34" charset="0"/>
                <a:cs typeface="Arial" pitchFamily="34" charset="0"/>
              </a:rPr>
              <a:t>http://msdn.microsoft.com/en-us/library/windows/desktop/bb226821(v=vs.85).aspx#GlossaryA</a:t>
            </a:r>
            <a:endParaRPr lang="en-US" sz="1200" dirty="0">
              <a:solidFill>
                <a:schemeClr val="tx2">
                  <a:lumMod val="25000"/>
                </a:schemeClr>
              </a:solidFill>
              <a:latin typeface="Arial" pitchFamily="34" charset="0"/>
              <a:cs typeface="Arial" pitchFamily="34" charset="0"/>
            </a:endParaRPr>
          </a:p>
        </p:txBody>
      </p:sp>
    </p:spTree>
    <p:extLst>
      <p:ext uri="{BB962C8B-B14F-4D97-AF65-F5344CB8AC3E}">
        <p14:creationId xmlns:p14="http://schemas.microsoft.com/office/powerpoint/2010/main" val="10730114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581400" y="6407944"/>
            <a:ext cx="4038600"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3" name="Slide Number Placeholder 2"/>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accent1">
                    <a:lumMod val="50000"/>
                  </a:schemeClr>
                </a:solidFill>
              </a:rPr>
              <a:pPr/>
              <a:t>62</a:t>
            </a:fld>
            <a:endParaRPr lang="en-US" dirty="0">
              <a:solidFill>
                <a:schemeClr val="accent1">
                  <a:lumMod val="50000"/>
                </a:schemeClr>
              </a:solidFill>
            </a:endParaRPr>
          </a:p>
        </p:txBody>
      </p:sp>
      <p:pic>
        <p:nvPicPr>
          <p:cNvPr id="224259" name="Picture 3" descr="C:\Users\IVA\Pictures\YOU TUBE\NEW ADDITION\MobAppTesting Scope.png"/>
          <p:cNvPicPr>
            <a:picLocks noChangeAspect="1" noChangeArrowheads="1"/>
          </p:cNvPicPr>
          <p:nvPr/>
        </p:nvPicPr>
        <p:blipFill>
          <a:blip r:embed="rId2" cstate="print"/>
          <a:srcRect/>
          <a:stretch>
            <a:fillRect/>
          </a:stretch>
        </p:blipFill>
        <p:spPr bwMode="auto">
          <a:xfrm>
            <a:off x="1143000" y="990600"/>
            <a:ext cx="6855537" cy="4600575"/>
          </a:xfrm>
          <a:prstGeom prst="rect">
            <a:avLst/>
          </a:prstGeom>
          <a:noFill/>
        </p:spPr>
      </p:pic>
    </p:spTree>
    <p:extLst>
      <p:ext uri="{BB962C8B-B14F-4D97-AF65-F5344CB8AC3E}">
        <p14:creationId xmlns:p14="http://schemas.microsoft.com/office/powerpoint/2010/main" val="25215715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63</a:t>
            </a:fld>
            <a:endParaRPr lang="en-US" dirty="0">
              <a:solidFill>
                <a:schemeClr val="accent1">
                  <a:lumMod val="50000"/>
                </a:schemeClr>
              </a:solidFill>
            </a:endParaRPr>
          </a:p>
        </p:txBody>
      </p:sp>
      <p:pic>
        <p:nvPicPr>
          <p:cNvPr id="1026" name="Picture 2" descr="C:\Users\Ivette\Pictures\testing tab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04800"/>
            <a:ext cx="8686800" cy="6248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00" y="1600200"/>
            <a:ext cx="24384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Standard Testing </a:t>
            </a:r>
            <a:endParaRPr lang="en-US" b="1" dirty="0">
              <a:solidFill>
                <a:schemeClr val="tx1"/>
              </a:solidFill>
            </a:endParaRPr>
          </a:p>
        </p:txBody>
      </p:sp>
      <p:sp>
        <p:nvSpPr>
          <p:cNvPr id="8" name="Rectangle 7"/>
          <p:cNvSpPr/>
          <p:nvPr/>
        </p:nvSpPr>
        <p:spPr>
          <a:xfrm>
            <a:off x="457200" y="3657600"/>
            <a:ext cx="24384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Specific Mobile Testing</a:t>
            </a:r>
            <a:endParaRPr lang="en-US" b="1" dirty="0">
              <a:solidFill>
                <a:schemeClr val="tx1"/>
              </a:solidFill>
            </a:endParaRPr>
          </a:p>
        </p:txBody>
      </p:sp>
      <p:sp>
        <p:nvSpPr>
          <p:cNvPr id="9" name="Rectangle 8"/>
          <p:cNvSpPr/>
          <p:nvPr/>
        </p:nvSpPr>
        <p:spPr>
          <a:xfrm>
            <a:off x="450273" y="4800600"/>
            <a:ext cx="24384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Type of Testing for Enterprise Mobile Business Applications</a:t>
            </a:r>
            <a:endParaRPr lang="en-US" b="1" dirty="0">
              <a:solidFill>
                <a:schemeClr val="tx1"/>
              </a:solidFill>
            </a:endParaRPr>
          </a:p>
        </p:txBody>
      </p:sp>
      <p:sp>
        <p:nvSpPr>
          <p:cNvPr id="10" name="Rectangle 9"/>
          <p:cNvSpPr/>
          <p:nvPr/>
        </p:nvSpPr>
        <p:spPr>
          <a:xfrm>
            <a:off x="2895600" y="1600200"/>
            <a:ext cx="14478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Unit Testing</a:t>
            </a:r>
            <a:endParaRPr lang="en-US" sz="1600" dirty="0"/>
          </a:p>
        </p:txBody>
      </p:sp>
      <p:sp>
        <p:nvSpPr>
          <p:cNvPr id="11" name="Rectangle 10"/>
          <p:cNvSpPr/>
          <p:nvPr/>
        </p:nvSpPr>
        <p:spPr>
          <a:xfrm>
            <a:off x="2888673" y="2057400"/>
            <a:ext cx="1454727" cy="5715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Integration Testing</a:t>
            </a:r>
            <a:endParaRPr lang="en-US" sz="1600" dirty="0"/>
          </a:p>
        </p:txBody>
      </p:sp>
      <p:sp>
        <p:nvSpPr>
          <p:cNvPr id="12" name="Rectangle 11"/>
          <p:cNvSpPr/>
          <p:nvPr/>
        </p:nvSpPr>
        <p:spPr>
          <a:xfrm>
            <a:off x="2916382" y="2680855"/>
            <a:ext cx="1427018"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System Testing</a:t>
            </a:r>
            <a:endParaRPr lang="en-US" sz="1600" dirty="0"/>
          </a:p>
        </p:txBody>
      </p:sp>
      <p:sp>
        <p:nvSpPr>
          <p:cNvPr id="13" name="Rectangle 12"/>
          <p:cNvSpPr/>
          <p:nvPr/>
        </p:nvSpPr>
        <p:spPr>
          <a:xfrm>
            <a:off x="2916382" y="3207327"/>
            <a:ext cx="1427018"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Regression Testing</a:t>
            </a:r>
            <a:endParaRPr lang="en-US" sz="1600" dirty="0"/>
          </a:p>
        </p:txBody>
      </p:sp>
      <p:sp>
        <p:nvSpPr>
          <p:cNvPr id="14" name="Rectangle 13"/>
          <p:cNvSpPr/>
          <p:nvPr/>
        </p:nvSpPr>
        <p:spPr>
          <a:xfrm>
            <a:off x="2916382" y="3733800"/>
            <a:ext cx="1427018"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Compatibility Testing</a:t>
            </a:r>
            <a:endParaRPr lang="en-US" sz="1400" dirty="0"/>
          </a:p>
        </p:txBody>
      </p:sp>
      <p:sp>
        <p:nvSpPr>
          <p:cNvPr id="15" name="Rectangle 14"/>
          <p:cNvSpPr/>
          <p:nvPr/>
        </p:nvSpPr>
        <p:spPr>
          <a:xfrm>
            <a:off x="2937164" y="4267200"/>
            <a:ext cx="1406236"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GUI Testing</a:t>
            </a:r>
            <a:endParaRPr lang="en-US" sz="1600" dirty="0"/>
          </a:p>
        </p:txBody>
      </p:sp>
      <p:sp>
        <p:nvSpPr>
          <p:cNvPr id="16" name="Rectangle 15"/>
          <p:cNvSpPr/>
          <p:nvPr/>
        </p:nvSpPr>
        <p:spPr>
          <a:xfrm>
            <a:off x="2930236" y="4800600"/>
            <a:ext cx="1413164"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Performance Testing</a:t>
            </a:r>
            <a:endParaRPr lang="en-US" sz="1400" dirty="0"/>
          </a:p>
        </p:txBody>
      </p:sp>
      <p:sp>
        <p:nvSpPr>
          <p:cNvPr id="17" name="Rectangle 16"/>
          <p:cNvSpPr/>
          <p:nvPr/>
        </p:nvSpPr>
        <p:spPr>
          <a:xfrm>
            <a:off x="2937164" y="5334000"/>
            <a:ext cx="1406236"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Security Testing</a:t>
            </a:r>
            <a:endParaRPr lang="en-US" sz="1400" dirty="0"/>
          </a:p>
        </p:txBody>
      </p:sp>
      <p:sp>
        <p:nvSpPr>
          <p:cNvPr id="18" name="Rectangle 17"/>
          <p:cNvSpPr/>
          <p:nvPr/>
        </p:nvSpPr>
        <p:spPr>
          <a:xfrm>
            <a:off x="2930236" y="5867400"/>
            <a:ext cx="1406236"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Synchronization Testing</a:t>
            </a:r>
            <a:endParaRPr lang="en-US" sz="1200" dirty="0"/>
          </a:p>
        </p:txBody>
      </p:sp>
    </p:spTree>
    <p:extLst>
      <p:ext uri="{BB962C8B-B14F-4D97-AF65-F5344CB8AC3E}">
        <p14:creationId xmlns:p14="http://schemas.microsoft.com/office/powerpoint/2010/main" val="24121829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4380072" y="6407944"/>
            <a:ext cx="3925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8" name="Slide Number Placeholder 7"/>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64</a:t>
            </a:fld>
            <a:endParaRPr lang="en-US" dirty="0">
              <a:solidFill>
                <a:schemeClr val="accent1">
                  <a:lumMod val="50000"/>
                </a:schemeClr>
              </a:solidFill>
            </a:endParaRPr>
          </a:p>
        </p:txBody>
      </p:sp>
      <p:sp>
        <p:nvSpPr>
          <p:cNvPr id="9" name="Title 8"/>
          <p:cNvSpPr>
            <a:spLocks noGrp="1"/>
          </p:cNvSpPr>
          <p:nvPr>
            <p:ph type="title"/>
          </p:nvPr>
        </p:nvSpPr>
        <p:spPr>
          <a:xfrm>
            <a:off x="457200" y="274638"/>
            <a:ext cx="8229600" cy="944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100" dirty="0" smtClean="0">
                <a:solidFill>
                  <a:srgbClr val="FF0000"/>
                </a:solidFill>
                <a:latin typeface="Arial" pitchFamily="34" charset="0"/>
                <a:cs typeface="Arial" pitchFamily="34" charset="0"/>
              </a:rPr>
              <a:t/>
            </a:r>
            <a:br>
              <a:rPr lang="en-US" sz="3100" dirty="0" smtClean="0">
                <a:solidFill>
                  <a:srgbClr val="FF0000"/>
                </a:solidFill>
                <a:latin typeface="Arial" pitchFamily="34" charset="0"/>
                <a:cs typeface="Arial" pitchFamily="34" charset="0"/>
              </a:rPr>
            </a:br>
            <a:r>
              <a:rPr lang="en-US" sz="4400" dirty="0" smtClean="0">
                <a:latin typeface="Arial" pitchFamily="34" charset="0"/>
                <a:cs typeface="Arial" pitchFamily="34" charset="0"/>
              </a:rPr>
              <a:t/>
            </a:r>
            <a:br>
              <a:rPr lang="en-US" sz="4400" dirty="0" smtClean="0">
                <a:latin typeface="Arial" pitchFamily="34" charset="0"/>
                <a:cs typeface="Arial" pitchFamily="34" charset="0"/>
              </a:rPr>
            </a:br>
            <a:r>
              <a:rPr lang="en-US" sz="4400" dirty="0" smtClean="0">
                <a:latin typeface="Arial" pitchFamily="34" charset="0"/>
                <a:cs typeface="Arial" pitchFamily="34" charset="0"/>
              </a:rPr>
              <a:t>Specific of Mobile Testing</a:t>
            </a:r>
            <a:endParaRPr lang="en-US" dirty="0"/>
          </a:p>
        </p:txBody>
      </p:sp>
      <p:pic>
        <p:nvPicPr>
          <p:cNvPr id="1027" name="Picture 3" descr="C:\Users\IVA\Pictures\YOU TUBE\NEW ADDITION\mobiltetest[1].jpg"/>
          <p:cNvPicPr>
            <a:picLocks noGrp="1" noChangeAspect="1" noChangeArrowheads="1"/>
          </p:cNvPicPr>
          <p:nvPr>
            <p:ph idx="1"/>
          </p:nvPr>
        </p:nvPicPr>
        <p:blipFill>
          <a:blip r:embed="rId2" cstate="print"/>
          <a:srcRect/>
          <a:stretch>
            <a:fillRect/>
          </a:stretch>
        </p:blipFill>
        <p:spPr bwMode="auto">
          <a:xfrm>
            <a:off x="533400" y="1905000"/>
            <a:ext cx="7962715" cy="3964792"/>
          </a:xfrm>
          <a:prstGeom prst="rect">
            <a:avLst/>
          </a:prstGeom>
          <a:noFill/>
        </p:spPr>
      </p:pic>
    </p:spTree>
    <p:extLst>
      <p:ext uri="{BB962C8B-B14F-4D97-AF65-F5344CB8AC3E}">
        <p14:creationId xmlns:p14="http://schemas.microsoft.com/office/powerpoint/2010/main" val="23306987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66800"/>
            <a:ext cx="3810000" cy="5105400"/>
          </a:xfrm>
        </p:spPr>
        <p:style>
          <a:lnRef idx="1">
            <a:schemeClr val="accent1"/>
          </a:lnRef>
          <a:fillRef idx="2">
            <a:schemeClr val="accent1"/>
          </a:fillRef>
          <a:effectRef idx="1">
            <a:schemeClr val="accent1"/>
          </a:effectRef>
          <a:fontRef idx="minor">
            <a:schemeClr val="dk1"/>
          </a:fontRef>
        </p:style>
        <p:txBody>
          <a:bodyPr>
            <a:normAutofit fontScale="92500"/>
          </a:bodyPr>
          <a:lstStyle/>
          <a:p>
            <a:r>
              <a:rPr lang="en-US" sz="1800" b="1" dirty="0" smtClean="0">
                <a:latin typeface="Arial" pitchFamily="34" charset="0"/>
                <a:cs typeface="Arial" pitchFamily="34" charset="0"/>
              </a:rPr>
              <a:t>Similar to general Software Testing</a:t>
            </a:r>
            <a:r>
              <a:rPr lang="en-US" sz="1800" dirty="0" smtClean="0">
                <a:latin typeface="Arial" pitchFamily="34" charset="0"/>
                <a:cs typeface="Arial" pitchFamily="34" charset="0"/>
              </a:rPr>
              <a:t>:</a:t>
            </a:r>
          </a:p>
          <a:p>
            <a:pPr lvl="0"/>
            <a:r>
              <a:rPr lang="en-US" sz="1800" dirty="0" smtClean="0">
                <a:latin typeface="Arial" pitchFamily="34" charset="0"/>
                <a:cs typeface="Arial" pitchFamily="34" charset="0"/>
              </a:rPr>
              <a:t>User Interface Testing (Color scheme, Menu styles, Consistency of UI over various Devices)</a:t>
            </a:r>
          </a:p>
          <a:p>
            <a:pPr lvl="0"/>
            <a:r>
              <a:rPr lang="en-US" sz="1800" dirty="0" smtClean="0">
                <a:latin typeface="Arial" pitchFamily="34" charset="0"/>
                <a:cs typeface="Arial" pitchFamily="34" charset="0"/>
              </a:rPr>
              <a:t>Functional Testing (Testing core functionality of Mobile App as per specification)</a:t>
            </a:r>
          </a:p>
          <a:p>
            <a:pPr lvl="0"/>
            <a:r>
              <a:rPr lang="en-US" sz="1800" dirty="0" smtClean="0">
                <a:latin typeface="Arial" pitchFamily="34" charset="0"/>
                <a:cs typeface="Arial" pitchFamily="34" charset="0"/>
              </a:rPr>
              <a:t>Performance &amp; Stress Testing [Behavior of Mobile Application in Low resources(Memory/Space), Behavior of mobile website when many mobile user simultaneously access mobile website)]</a:t>
            </a:r>
          </a:p>
          <a:p>
            <a:pPr lvl="0"/>
            <a:r>
              <a:rPr lang="en-US" sz="1800" dirty="0" smtClean="0">
                <a:latin typeface="Arial" pitchFamily="34" charset="0"/>
                <a:cs typeface="Arial" pitchFamily="34" charset="0"/>
              </a:rPr>
              <a:t>Usability Testing (Testing of usability aspects of Mobile Apps)</a:t>
            </a:r>
          </a:p>
          <a:p>
            <a:endParaRPr lang="en-US" dirty="0"/>
          </a:p>
        </p:txBody>
      </p:sp>
      <p:sp>
        <p:nvSpPr>
          <p:cNvPr id="3" name="Footer Placeholder 2"/>
          <p:cNvSpPr>
            <a:spLocks noGrp="1"/>
          </p:cNvSpPr>
          <p:nvPr>
            <p:ph type="ftr" sz="quarter" idx="11"/>
          </p:nvPr>
        </p:nvSpPr>
        <p:spPr>
          <a:xfrm>
            <a:off x="4380072" y="6407944"/>
            <a:ext cx="3697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65</a:t>
            </a:fld>
            <a:endParaRPr lang="en-US" dirty="0">
              <a:solidFill>
                <a:schemeClr val="accent1">
                  <a:lumMod val="50000"/>
                </a:schemeClr>
              </a:solidFill>
            </a:endParaRPr>
          </a:p>
        </p:txBody>
      </p:sp>
      <p:sp>
        <p:nvSpPr>
          <p:cNvPr id="5" name="Title 4"/>
          <p:cNvSpPr>
            <a:spLocks noGrp="1"/>
          </p:cNvSpPr>
          <p:nvPr>
            <p:ph type="title"/>
          </p:nvPr>
        </p:nvSpPr>
        <p:spPr>
          <a:xfrm>
            <a:off x="457200" y="152400"/>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FF0000"/>
                </a:solidFill>
                <a:latin typeface="Arial" pitchFamily="34" charset="0"/>
                <a:cs typeface="Arial" pitchFamily="34" charset="0"/>
              </a:rPr>
              <a:t>Types of Mobile Apps Testing</a:t>
            </a:r>
            <a:endParaRPr lang="en-US" sz="3200" dirty="0">
              <a:solidFill>
                <a:srgbClr val="FF0000"/>
              </a:solidFill>
              <a:latin typeface="Arial" pitchFamily="34" charset="0"/>
              <a:cs typeface="Arial" pitchFamily="34" charset="0"/>
            </a:endParaRPr>
          </a:p>
        </p:txBody>
      </p:sp>
      <p:pic>
        <p:nvPicPr>
          <p:cNvPr id="256002" name="Picture 2" descr="http://www.webusability.co.uk/wp-content/uploads/2012/07/Eyetracker-tester-and-facailitator-small.jpg"/>
          <p:cNvPicPr>
            <a:picLocks noChangeAspect="1" noChangeArrowheads="1"/>
          </p:cNvPicPr>
          <p:nvPr/>
        </p:nvPicPr>
        <p:blipFill>
          <a:blip r:embed="rId2" cstate="print"/>
          <a:srcRect/>
          <a:stretch>
            <a:fillRect/>
          </a:stretch>
        </p:blipFill>
        <p:spPr bwMode="auto">
          <a:xfrm>
            <a:off x="4572000" y="2286000"/>
            <a:ext cx="4191000" cy="3143250"/>
          </a:xfrm>
          <a:prstGeom prst="rect">
            <a:avLst/>
          </a:prstGeom>
          <a:noFill/>
        </p:spPr>
      </p:pic>
    </p:spTree>
    <p:extLst>
      <p:ext uri="{BB962C8B-B14F-4D97-AF65-F5344CB8AC3E}">
        <p14:creationId xmlns:p14="http://schemas.microsoft.com/office/powerpoint/2010/main" val="42721974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66800"/>
            <a:ext cx="8229600" cy="53340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lvl="0"/>
            <a:endParaRPr lang="en-US" b="1" dirty="0" smtClean="0">
              <a:latin typeface="Arial" pitchFamily="34" charset="0"/>
              <a:cs typeface="Arial" pitchFamily="34" charset="0"/>
            </a:endParaRPr>
          </a:p>
          <a:p>
            <a:pPr lvl="0"/>
            <a:r>
              <a:rPr lang="en-US" b="1" dirty="0" smtClean="0">
                <a:latin typeface="Arial" pitchFamily="34" charset="0"/>
                <a:cs typeface="Arial" pitchFamily="34" charset="0"/>
              </a:rPr>
              <a:t>Testing for Compatibility:-</a:t>
            </a:r>
            <a:r>
              <a:rPr lang="en-US" dirty="0" smtClean="0">
                <a:latin typeface="Arial" pitchFamily="34" charset="0"/>
                <a:cs typeface="Arial" pitchFamily="34" charset="0"/>
              </a:rPr>
              <a:t>Testing the compatibility of your application with native device features (i.e. To make sure your application is not hampering native device functionality)</a:t>
            </a:r>
          </a:p>
          <a:p>
            <a:pPr lvl="0"/>
            <a:r>
              <a:rPr lang="en-US" b="1" dirty="0" smtClean="0">
                <a:latin typeface="Arial" pitchFamily="34" charset="0"/>
                <a:cs typeface="Arial" pitchFamily="34" charset="0"/>
              </a:rPr>
              <a:t>Certification Compliance Testing:-</a:t>
            </a:r>
            <a:r>
              <a:rPr lang="en-US" dirty="0" smtClean="0">
                <a:latin typeface="Arial" pitchFamily="34" charset="0"/>
                <a:cs typeface="Arial" pitchFamily="34" charset="0"/>
              </a:rPr>
              <a:t>For downloadable mobile applications, there are various Third party Mobile Quality Certification program for various platforms. True Brew Testing (TBT), Java Verified Program (JVP for J2ME apps), </a:t>
            </a:r>
            <a:r>
              <a:rPr lang="en-US" dirty="0" err="1" smtClean="0">
                <a:latin typeface="Arial" pitchFamily="34" charset="0"/>
                <a:cs typeface="Arial" pitchFamily="34" charset="0"/>
              </a:rPr>
              <a:t>Symbian</a:t>
            </a:r>
            <a:r>
              <a:rPr lang="en-US" dirty="0" smtClean="0">
                <a:latin typeface="Arial" pitchFamily="34" charset="0"/>
                <a:cs typeface="Arial" pitchFamily="34" charset="0"/>
              </a:rPr>
              <a:t> Signed Test Criteria (SSTC) are some examples. Apart from regular functional testing, you may need to test your application against the test cases/Testing criteria provided by these certification processes. However, it depends on your client, whether they want to certify their application or not.</a:t>
            </a:r>
          </a:p>
          <a:p>
            <a:pPr lvl="0"/>
            <a:r>
              <a:rPr lang="en-US" b="1" dirty="0" smtClean="0">
                <a:latin typeface="Arial" pitchFamily="34" charset="0"/>
                <a:cs typeface="Arial" pitchFamily="34" charset="0"/>
              </a:rPr>
              <a:t>Submission Guidelines Compliance Testing:</a:t>
            </a:r>
            <a:r>
              <a:rPr lang="en-US" dirty="0" smtClean="0">
                <a:latin typeface="Arial" pitchFamily="34" charset="0"/>
                <a:cs typeface="Arial" pitchFamily="34" charset="0"/>
              </a:rPr>
              <a:t> – The application needs to adhere to the specified submission guidelines to publish it in any mobile application store. Failure to meet these guidelines may result in rejection of your app on mobile application stores. For example failure to comply with application Submission guidelines for </a:t>
            </a:r>
            <a:r>
              <a:rPr lang="en-US" dirty="0" err="1" smtClean="0">
                <a:latin typeface="Arial" pitchFamily="34" charset="0"/>
                <a:cs typeface="Arial" pitchFamily="34" charset="0"/>
              </a:rPr>
              <a:t>iStore</a:t>
            </a:r>
            <a:r>
              <a:rPr lang="en-US" dirty="0" smtClean="0">
                <a:latin typeface="Arial" pitchFamily="34" charset="0"/>
                <a:cs typeface="Arial" pitchFamily="34" charset="0"/>
              </a:rPr>
              <a:t> may result in rejection of your app in Apple app store.</a:t>
            </a:r>
          </a:p>
          <a:p>
            <a:pPr lvl="0"/>
            <a:r>
              <a:rPr lang="en-US" b="1" dirty="0" smtClean="0">
                <a:latin typeface="Arial" pitchFamily="34" charset="0"/>
                <a:cs typeface="Arial" pitchFamily="34" charset="0"/>
              </a:rPr>
              <a:t>Interruption Testing</a:t>
            </a:r>
            <a:r>
              <a:rPr lang="en-US" dirty="0" smtClean="0">
                <a:latin typeface="Arial" pitchFamily="34" charset="0"/>
                <a:cs typeface="Arial" pitchFamily="34" charset="0"/>
              </a:rPr>
              <a:t> (Voice Calls, SMS, Charger, Low memory Notification) while application is running.</a:t>
            </a:r>
          </a:p>
          <a:p>
            <a:pPr lvl="0"/>
            <a:r>
              <a:rPr lang="en-US" b="1" dirty="0" smtClean="0">
                <a:latin typeface="Arial" pitchFamily="34" charset="0"/>
                <a:cs typeface="Arial" pitchFamily="34" charset="0"/>
              </a:rPr>
              <a:t>Soak/Monkey Testing:</a:t>
            </a:r>
            <a:r>
              <a:rPr lang="en-US" dirty="0" smtClean="0">
                <a:latin typeface="Arial" pitchFamily="34" charset="0"/>
                <a:cs typeface="Arial" pitchFamily="34" charset="0"/>
              </a:rPr>
              <a:t> – Continual key pad entries via tools to test application stability with various key press events.</a:t>
            </a:r>
          </a:p>
          <a:p>
            <a:pPr lvl="0"/>
            <a:r>
              <a:rPr lang="en-US" b="1" dirty="0" smtClean="0">
                <a:latin typeface="Arial" pitchFamily="34" charset="0"/>
                <a:cs typeface="Arial" pitchFamily="34" charset="0"/>
              </a:rPr>
              <a:t>Low Network/No Network case Testing:</a:t>
            </a:r>
            <a:r>
              <a:rPr lang="en-US" dirty="0" smtClean="0">
                <a:latin typeface="Arial" pitchFamily="34" charset="0"/>
                <a:cs typeface="Arial" pitchFamily="34" charset="0"/>
              </a:rPr>
              <a:t> – Application behavior when there is no network coverage or Low network strength.</a:t>
            </a:r>
          </a:p>
          <a:p>
            <a:endParaRPr lang="en-US" dirty="0"/>
          </a:p>
        </p:txBody>
      </p:sp>
      <p:sp>
        <p:nvSpPr>
          <p:cNvPr id="3" name="Footer Placeholder 2"/>
          <p:cNvSpPr>
            <a:spLocks noGrp="1"/>
          </p:cNvSpPr>
          <p:nvPr>
            <p:ph type="ftr" sz="quarter" idx="11"/>
          </p:nvPr>
        </p:nvSpPr>
        <p:spPr>
          <a:xfrm>
            <a:off x="4380072" y="6407944"/>
            <a:ext cx="3697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66</a:t>
            </a:fld>
            <a:endParaRPr lang="en-US" dirty="0">
              <a:solidFill>
                <a:schemeClr val="accent1">
                  <a:lumMod val="50000"/>
                </a:schemeClr>
              </a:solidFill>
            </a:endParaRPr>
          </a:p>
        </p:txBody>
      </p:sp>
      <p:sp>
        <p:nvSpPr>
          <p:cNvPr id="5" name="Title 4"/>
          <p:cNvSpPr>
            <a:spLocks noGrp="1"/>
          </p:cNvSpPr>
          <p:nvPr>
            <p:ph type="title"/>
          </p:nvPr>
        </p:nvSpPr>
        <p:spPr>
          <a:xfrm>
            <a:off x="457200" y="152400"/>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FF0000"/>
                </a:solidFill>
                <a:latin typeface="Arial" pitchFamily="34" charset="0"/>
                <a:cs typeface="Arial" pitchFamily="34" charset="0"/>
              </a:rPr>
              <a:t>Specific Types of Mobile Apps Testing</a:t>
            </a:r>
            <a:endParaRPr lang="en-US" sz="32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7683971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600" y="1219200"/>
            <a:ext cx="3886200" cy="51816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A Framework is </a:t>
            </a:r>
            <a:r>
              <a:rPr lang="en-US" sz="1800" b="1" dirty="0" smtClean="0">
                <a:latin typeface="Arial" pitchFamily="34" charset="0"/>
                <a:cs typeface="Arial" pitchFamily="34" charset="0"/>
              </a:rPr>
              <a:t>a package of software libraries that abstracts computer software by wrapping them in a well-defined and reusable application programming interface (API)</a:t>
            </a:r>
            <a:r>
              <a:rPr lang="en-US" sz="1800" dirty="0" smtClean="0">
                <a:latin typeface="Arial" pitchFamily="34" charset="0"/>
                <a:cs typeface="Arial" pitchFamily="34" charset="0"/>
              </a:rPr>
              <a:t>. </a:t>
            </a:r>
          </a:p>
          <a:p>
            <a:r>
              <a:rPr lang="en-US" sz="1800" dirty="0" smtClean="0">
                <a:latin typeface="Arial" pitchFamily="34" charset="0"/>
                <a:cs typeface="Arial" pitchFamily="34" charset="0"/>
              </a:rPr>
              <a:t>In other words low level API are abstracted with high level API so that programmers comfortably deal with integrated and managed low level features without understanding their peculiarities and still keeping their code standardized and correct.</a:t>
            </a:r>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2305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67</a:t>
            </a:fld>
            <a:endParaRPr lang="en-US" dirty="0">
              <a:solidFill>
                <a:schemeClr val="accent1">
                  <a:lumMod val="50000"/>
                </a:schemeClr>
              </a:solidFill>
            </a:endParaRPr>
          </a:p>
        </p:txBody>
      </p:sp>
      <p:sp>
        <p:nvSpPr>
          <p:cNvPr id="5" name="Title 4"/>
          <p:cNvSpPr>
            <a:spLocks noGrp="1"/>
          </p:cNvSpPr>
          <p:nvPr>
            <p:ph type="title"/>
          </p:nvPr>
        </p:nvSpPr>
        <p:spPr>
          <a:xfrm>
            <a:off x="457200" y="274638"/>
            <a:ext cx="62484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Framework definition:</a:t>
            </a:r>
            <a:endParaRPr lang="en-US" dirty="0"/>
          </a:p>
        </p:txBody>
      </p:sp>
      <p:pic>
        <p:nvPicPr>
          <p:cNvPr id="2050" name="Picture 2" descr="http://art.ngfiles.com/images/130/whitelightning1_framework-logo.jpg"/>
          <p:cNvPicPr>
            <a:picLocks noChangeAspect="1" noChangeArrowheads="1"/>
          </p:cNvPicPr>
          <p:nvPr/>
        </p:nvPicPr>
        <p:blipFill>
          <a:blip r:embed="rId2" cstate="print"/>
          <a:srcRect/>
          <a:stretch>
            <a:fillRect/>
          </a:stretch>
        </p:blipFill>
        <p:spPr bwMode="auto">
          <a:xfrm>
            <a:off x="914400" y="2057400"/>
            <a:ext cx="3148111" cy="3475907"/>
          </a:xfrm>
          <a:prstGeom prst="rect">
            <a:avLst/>
          </a:prstGeom>
          <a:noFill/>
        </p:spPr>
      </p:pic>
      <p:sp>
        <p:nvSpPr>
          <p:cNvPr id="7" name="Rectangle 6"/>
          <p:cNvSpPr/>
          <p:nvPr/>
        </p:nvSpPr>
        <p:spPr>
          <a:xfrm>
            <a:off x="533400" y="5715000"/>
            <a:ext cx="37338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http://en.wikipedia.org/wiki/Multiple_phone_web-based_application_framework</a:t>
            </a:r>
            <a:endParaRPr lang="en-US" sz="1200" dirty="0">
              <a:latin typeface="Arial" pitchFamily="34" charset="0"/>
              <a:cs typeface="Arial" pitchFamily="34" charset="0"/>
            </a:endParaRPr>
          </a:p>
        </p:txBody>
      </p:sp>
      <p:sp>
        <p:nvSpPr>
          <p:cNvPr id="8" name="Rectangle 7"/>
          <p:cNvSpPr/>
          <p:nvPr/>
        </p:nvSpPr>
        <p:spPr>
          <a:xfrm>
            <a:off x="228600" y="6400800"/>
            <a:ext cx="43434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http://en.wikipedia.org/wiki/List_of_web_service_frameworks</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3257697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descr="http://replicatorinc.com/blog/wp-content/uploads/2009/04/lego-guy.jpg"/>
          <p:cNvPicPr>
            <a:picLocks noChangeAspect="1" noChangeArrowheads="1"/>
          </p:cNvPicPr>
          <p:nvPr/>
        </p:nvPicPr>
        <p:blipFill>
          <a:blip r:embed="rId2" cstate="print"/>
          <a:srcRect/>
          <a:stretch>
            <a:fillRect/>
          </a:stretch>
        </p:blipFill>
        <p:spPr bwMode="auto">
          <a:xfrm>
            <a:off x="228600" y="1143000"/>
            <a:ext cx="3581400" cy="3943350"/>
          </a:xfrm>
          <a:prstGeom prst="rect">
            <a:avLst/>
          </a:prstGeom>
          <a:noFill/>
        </p:spPr>
      </p:pic>
      <p:sp>
        <p:nvSpPr>
          <p:cNvPr id="2" name="Content Placeholder 1"/>
          <p:cNvSpPr>
            <a:spLocks noGrp="1"/>
          </p:cNvSpPr>
          <p:nvPr>
            <p:ph idx="1"/>
          </p:nvPr>
        </p:nvSpPr>
        <p:spPr>
          <a:xfrm>
            <a:off x="3733800" y="3048000"/>
            <a:ext cx="5181600" cy="3352800"/>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US" sz="1900" dirty="0" smtClean="0">
                <a:latin typeface="Arial" pitchFamily="34" charset="0"/>
                <a:cs typeface="Arial" pitchFamily="34" charset="0"/>
              </a:rPr>
              <a:t>Following are some of the types of frameworks that we find in common development works:</a:t>
            </a:r>
          </a:p>
          <a:p>
            <a:r>
              <a:rPr lang="en-US" sz="1900" b="1" dirty="0" smtClean="0">
                <a:latin typeface="Arial" pitchFamily="34" charset="0"/>
                <a:cs typeface="Arial" pitchFamily="34" charset="0"/>
              </a:rPr>
              <a:t>Development: </a:t>
            </a:r>
            <a:r>
              <a:rPr lang="en-US" sz="1900" dirty="0" smtClean="0">
                <a:latin typeface="Arial" pitchFamily="34" charset="0"/>
                <a:cs typeface="Arial" pitchFamily="34" charset="0"/>
              </a:rPr>
              <a:t>Eclipse, .NET, Java Development Kit, Mac’s Cocoa (</a:t>
            </a:r>
            <a:r>
              <a:rPr lang="en-US" sz="1900" dirty="0" err="1" smtClean="0">
                <a:latin typeface="Arial" pitchFamily="34" charset="0"/>
                <a:cs typeface="Arial" pitchFamily="34" charset="0"/>
              </a:rPr>
              <a:t>AppKit</a:t>
            </a:r>
            <a:r>
              <a:rPr lang="en-US" sz="1900" dirty="0" smtClean="0">
                <a:latin typeface="Arial" pitchFamily="34" charset="0"/>
                <a:cs typeface="Arial" pitchFamily="34" charset="0"/>
              </a:rPr>
              <a:t> and Foundation Kit)</a:t>
            </a:r>
          </a:p>
          <a:p>
            <a:r>
              <a:rPr lang="en-US" sz="1900" b="1" dirty="0" smtClean="0">
                <a:latin typeface="Arial" pitchFamily="34" charset="0"/>
                <a:cs typeface="Arial" pitchFamily="34" charset="0"/>
              </a:rPr>
              <a:t>Application runtime: </a:t>
            </a:r>
            <a:r>
              <a:rPr lang="en-US" sz="1900" dirty="0" smtClean="0">
                <a:latin typeface="Arial" pitchFamily="34" charset="0"/>
                <a:cs typeface="Arial" pitchFamily="34" charset="0"/>
              </a:rPr>
              <a:t>Cocoa Runtime, Windows Common Language Runtime, Android, Java Runtime Environment</a:t>
            </a:r>
          </a:p>
          <a:p>
            <a:r>
              <a:rPr lang="en-US" sz="1900" b="1" dirty="0" smtClean="0">
                <a:latin typeface="Arial" pitchFamily="34" charset="0"/>
                <a:cs typeface="Arial" pitchFamily="34" charset="0"/>
              </a:rPr>
              <a:t>Web Application: </a:t>
            </a:r>
            <a:r>
              <a:rPr lang="en-US" sz="1900" dirty="0" smtClean="0">
                <a:latin typeface="Arial" pitchFamily="34" charset="0"/>
                <a:cs typeface="Arial" pitchFamily="34" charset="0"/>
              </a:rPr>
              <a:t>Apache-PHP</a:t>
            </a:r>
          </a:p>
          <a:p>
            <a:r>
              <a:rPr lang="en-US" sz="1900" b="1" dirty="0" smtClean="0">
                <a:latin typeface="Arial" pitchFamily="34" charset="0"/>
                <a:cs typeface="Arial" pitchFamily="34" charset="0"/>
              </a:rPr>
              <a:t>Security: </a:t>
            </a:r>
            <a:r>
              <a:rPr lang="en-US" sz="1900" dirty="0" smtClean="0">
                <a:latin typeface="Arial" pitchFamily="34" charset="0"/>
                <a:cs typeface="Arial" pitchFamily="34" charset="0"/>
              </a:rPr>
              <a:t>RSBAC, GFAC, FLASK</a:t>
            </a:r>
          </a:p>
          <a:p>
            <a:r>
              <a:rPr lang="en-US" sz="1900" dirty="0" smtClean="0">
                <a:latin typeface="Arial" pitchFamily="34" charset="0"/>
                <a:cs typeface="Arial" pitchFamily="34" charset="0"/>
              </a:rPr>
              <a:t>Many others for specific application domain</a:t>
            </a:r>
          </a:p>
          <a:p>
            <a:endParaRPr lang="en-US" dirty="0"/>
          </a:p>
        </p:txBody>
      </p:sp>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68</a:t>
            </a:fld>
            <a:endParaRPr lang="en-US" dirty="0">
              <a:solidFill>
                <a:schemeClr val="accent1">
                  <a:lumMod val="50000"/>
                </a:schemeClr>
              </a:solidFill>
            </a:endParaRPr>
          </a:p>
        </p:txBody>
      </p:sp>
      <p:sp>
        <p:nvSpPr>
          <p:cNvPr id="5" name="Title 4"/>
          <p:cNvSpPr>
            <a:spLocks noGrp="1"/>
          </p:cNvSpPr>
          <p:nvPr>
            <p:ph type="title"/>
          </p:nvPr>
        </p:nvSpPr>
        <p:spPr>
          <a:xfrm>
            <a:off x="457200" y="274638"/>
            <a:ext cx="57150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Frameworks types:</a:t>
            </a:r>
            <a:endParaRPr lang="en-US" dirty="0"/>
          </a:p>
        </p:txBody>
      </p:sp>
    </p:spTree>
    <p:extLst>
      <p:ext uri="{BB962C8B-B14F-4D97-AF65-F5344CB8AC3E}">
        <p14:creationId xmlns:p14="http://schemas.microsoft.com/office/powerpoint/2010/main" val="11499223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     Application Framework – Example</a:t>
            </a:r>
            <a:endParaRPr lang="en-US" sz="3200" dirty="0"/>
          </a:p>
        </p:txBody>
      </p:sp>
      <p:pic>
        <p:nvPicPr>
          <p:cNvPr id="1026" name="Picture 2" descr="C:\Users\ivettedo\Pictures\PROJECT\web_runtime[1].jpg"/>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62200"/>
            <a:ext cx="4038600" cy="23958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4294967295"/>
          </p:nvPr>
        </p:nvSpPr>
        <p:spPr>
          <a:xfrm>
            <a:off x="4800600" y="1524000"/>
            <a:ext cx="4038600" cy="44958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endParaRPr lang="en-US" b="1" i="1" dirty="0" smtClean="0"/>
          </a:p>
          <a:p>
            <a:pPr>
              <a:buNone/>
            </a:pPr>
            <a:r>
              <a:rPr lang="en-US" b="1" dirty="0" smtClean="0"/>
              <a:t>Web Runtimes (WRTs)</a:t>
            </a:r>
          </a:p>
          <a:p>
            <a:r>
              <a:rPr lang="en-US" dirty="0" smtClean="0"/>
              <a:t>Nokia, Opera (Presto), and Yahoo! provide various Web Runtimes, or WRTs. </a:t>
            </a:r>
          </a:p>
          <a:p>
            <a:r>
              <a:rPr lang="en-US" dirty="0" smtClean="0"/>
              <a:t>Those are mini-frameworks, based on web standards, to create mobile widgets.</a:t>
            </a:r>
          </a:p>
          <a:p>
            <a:r>
              <a:rPr lang="en-US" dirty="0" smtClean="0"/>
              <a:t>Both Opera’s and Nokia’s WRTs meet the W3C-recommended specifications for mobile widgets.</a:t>
            </a:r>
          </a:p>
          <a:p>
            <a:endParaRPr lang="en-US" dirty="0"/>
          </a:p>
        </p:txBody>
      </p:sp>
      <p:sp>
        <p:nvSpPr>
          <p:cNvPr id="4" name="Footer Placeholder 3"/>
          <p:cNvSpPr>
            <a:spLocks noGrp="1"/>
          </p:cNvSpPr>
          <p:nvPr>
            <p:ph type="ftr" sz="quarter" idx="11"/>
          </p:nvPr>
        </p:nvSpPr>
        <p:spPr>
          <a:xfrm>
            <a:off x="4380072" y="6407944"/>
            <a:ext cx="36971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accent1">
                    <a:lumMod val="50000"/>
                  </a:schemeClr>
                </a:solidFill>
              </a:rPr>
              <a:pPr/>
              <a:t>69</a:t>
            </a:fld>
            <a:endParaRPr lang="en-US" dirty="0">
              <a:solidFill>
                <a:schemeClr val="accent1">
                  <a:lumMod val="50000"/>
                </a:schemeClr>
              </a:solidFill>
            </a:endParaRPr>
          </a:p>
        </p:txBody>
      </p:sp>
    </p:spTree>
    <p:extLst>
      <p:ext uri="{BB962C8B-B14F-4D97-AF65-F5344CB8AC3E}">
        <p14:creationId xmlns:p14="http://schemas.microsoft.com/office/powerpoint/2010/main" val="8245496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52400"/>
            <a:ext cx="8763000" cy="7620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a:solidFill>
                  <a:srgbClr val="FF0000"/>
                </a:solidFill>
                <a:latin typeface="Arial Rounded MT Bold" pitchFamily="34" charset="0"/>
                <a:cs typeface="Arial" pitchFamily="34" charset="0"/>
              </a:rPr>
              <a:t/>
            </a:r>
            <a:br>
              <a:rPr lang="en-US" sz="2800" dirty="0">
                <a:solidFill>
                  <a:srgbClr val="FF0000"/>
                </a:solidFill>
                <a:latin typeface="Arial Rounded MT Bold" pitchFamily="34" charset="0"/>
                <a:cs typeface="Arial" pitchFamily="34" charset="0"/>
              </a:rPr>
            </a:br>
            <a:r>
              <a:rPr lang="en-US" sz="2800" dirty="0" smtClean="0">
                <a:solidFill>
                  <a:srgbClr val="FF0000"/>
                </a:solidFill>
                <a:latin typeface="Arial Rounded MT Bold" pitchFamily="34" charset="0"/>
                <a:cs typeface="Arial" pitchFamily="34" charset="0"/>
              </a:rPr>
              <a:t> </a:t>
            </a:r>
            <a:r>
              <a:rPr lang="en-US" sz="2400" dirty="0" smtClean="0">
                <a:solidFill>
                  <a:srgbClr val="FF0000"/>
                </a:solidFill>
                <a:latin typeface="Arial Rounded MT Bold" pitchFamily="34" charset="0"/>
                <a:cs typeface="Arial" pitchFamily="34" charset="0"/>
              </a:rPr>
              <a:t>Tell me about  the different uses of HOME button on iPhone.</a:t>
            </a:r>
            <a:endParaRPr lang="en-US" sz="2400" dirty="0">
              <a:solidFill>
                <a:srgbClr val="FF0000"/>
              </a:solidFill>
              <a:latin typeface="Arial Rounded MT Bold" pitchFamily="34" charset="0"/>
            </a:endParaRPr>
          </a:p>
        </p:txBody>
      </p:sp>
      <p:sp>
        <p:nvSpPr>
          <p:cNvPr id="3" name="Footer Placeholder 2"/>
          <p:cNvSpPr>
            <a:spLocks noGrp="1"/>
          </p:cNvSpPr>
          <p:nvPr>
            <p:ph type="ftr" sz="quarter" idx="11"/>
          </p:nvPr>
        </p:nvSpPr>
        <p:spPr>
          <a:xfrm>
            <a:off x="4724400" y="6400800"/>
            <a:ext cx="33528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515100"/>
            <a:ext cx="457200" cy="342900"/>
          </a:xfrm>
        </p:spPr>
        <p:txBody>
          <a:bodyPr/>
          <a:lstStyle/>
          <a:p>
            <a:fld id="{B6F15528-21DE-4FAA-801E-634DDDAF4B2B}" type="slidenum">
              <a:rPr lang="en-US" smtClean="0">
                <a:solidFill>
                  <a:schemeClr val="tx2">
                    <a:lumMod val="25000"/>
                  </a:schemeClr>
                </a:solidFill>
              </a:rPr>
              <a:pPr/>
              <a:t>7</a:t>
            </a:fld>
            <a:endParaRPr lang="en-US" dirty="0">
              <a:solidFill>
                <a:schemeClr val="tx2">
                  <a:lumMod val="25000"/>
                </a:schemeClr>
              </a:solidFill>
            </a:endParaRPr>
          </a:p>
        </p:txBody>
      </p:sp>
      <p:sp>
        <p:nvSpPr>
          <p:cNvPr id="7" name="Content Placeholder 6"/>
          <p:cNvSpPr>
            <a:spLocks noGrp="1"/>
          </p:cNvSpPr>
          <p:nvPr>
            <p:ph sz="quarter" idx="4294967295"/>
          </p:nvPr>
        </p:nvSpPr>
        <p:spPr>
          <a:xfrm>
            <a:off x="304800" y="1143000"/>
            <a:ext cx="5029200" cy="5410200"/>
          </a:xfrm>
          <a:prstGeom prst="rect">
            <a:avLst/>
          </a:prstGeo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1600" b="1" dirty="0" smtClean="0">
                <a:latin typeface="Arial" pitchFamily="34" charset="0"/>
                <a:cs typeface="Arial" pitchFamily="34" charset="0"/>
              </a:rPr>
              <a:t>For Search</a:t>
            </a:r>
          </a:p>
          <a:p>
            <a:r>
              <a:rPr lang="en-US" sz="1600" dirty="0" smtClean="0">
                <a:latin typeface="Arial" pitchFamily="34" charset="0"/>
                <a:cs typeface="Arial" pitchFamily="34" charset="0"/>
              </a:rPr>
              <a:t>When on the home screen, if you click the Home button once, it will bring up the phone's Spotlight search tool.</a:t>
            </a:r>
          </a:p>
          <a:p>
            <a:r>
              <a:rPr lang="en-US" sz="1600" b="1" dirty="0" smtClean="0">
                <a:latin typeface="Arial" pitchFamily="34" charset="0"/>
                <a:cs typeface="Arial" pitchFamily="34" charset="0"/>
              </a:rPr>
              <a:t>Fast app switcher</a:t>
            </a:r>
          </a:p>
          <a:p>
            <a:r>
              <a:rPr lang="en-US" sz="1600" b="1" dirty="0" smtClean="0">
                <a:latin typeface="Arial" pitchFamily="34" charset="0"/>
                <a:cs typeface="Arial" pitchFamily="34" charset="0"/>
              </a:rPr>
              <a:t> </a:t>
            </a:r>
            <a:r>
              <a:rPr lang="en-US" sz="1600" dirty="0" smtClean="0">
                <a:latin typeface="Arial" pitchFamily="34" charset="0"/>
                <a:cs typeface="Arial" pitchFamily="34" charset="0"/>
              </a:rPr>
              <a:t>Double clicked to move between apps and close programs.</a:t>
            </a:r>
          </a:p>
          <a:p>
            <a:r>
              <a:rPr lang="en-US" sz="1600" b="1" dirty="0" smtClean="0">
                <a:latin typeface="Arial" pitchFamily="34" charset="0"/>
                <a:cs typeface="Arial" pitchFamily="34" charset="0"/>
              </a:rPr>
              <a:t>For Voice Control</a:t>
            </a:r>
          </a:p>
          <a:p>
            <a:r>
              <a:rPr lang="en-US" sz="1600" dirty="0" smtClean="0">
                <a:latin typeface="Arial" pitchFamily="34" charset="0"/>
                <a:cs typeface="Arial" pitchFamily="34" charset="0"/>
              </a:rPr>
              <a:t>On the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3GS and higher, holding down the home button for a few seconds activates Voice Control, a program that allows the user to speak the names of people to call or songs to play.</a:t>
            </a:r>
          </a:p>
          <a:p>
            <a:r>
              <a:rPr lang="en-US" sz="1600" b="1" dirty="0" err="1" smtClean="0">
                <a:latin typeface="Arial" pitchFamily="34" charset="0"/>
                <a:cs typeface="Arial" pitchFamily="34" charset="0"/>
              </a:rPr>
              <a:t>Siri</a:t>
            </a:r>
            <a:endParaRPr lang="en-US" sz="1600" b="1" dirty="0" smtClean="0">
              <a:latin typeface="Arial" pitchFamily="34" charset="0"/>
              <a:cs typeface="Arial" pitchFamily="34" charset="0"/>
            </a:endParaRPr>
          </a:p>
          <a:p>
            <a:r>
              <a:rPr lang="en-US" sz="1600" dirty="0" smtClean="0">
                <a:latin typeface="Arial" pitchFamily="34" charset="0"/>
                <a:cs typeface="Arial" pitchFamily="34" charset="0"/>
              </a:rPr>
              <a:t>Holding down the home button--whether the phone is locked or unlocked--until the </a:t>
            </a:r>
            <a:r>
              <a:rPr lang="en-US" sz="1600" dirty="0" err="1" smtClean="0">
                <a:latin typeface="Arial" pitchFamily="34" charset="0"/>
                <a:cs typeface="Arial" pitchFamily="34" charset="0"/>
              </a:rPr>
              <a:t>Siri</a:t>
            </a:r>
            <a:r>
              <a:rPr lang="en-US" sz="1600" dirty="0" smtClean="0">
                <a:latin typeface="Arial" pitchFamily="34" charset="0"/>
                <a:cs typeface="Arial" pitchFamily="34" charset="0"/>
              </a:rPr>
              <a:t> icon (a round microphone) pops up from the bottom of the screen.</a:t>
            </a:r>
          </a:p>
          <a:p>
            <a:r>
              <a:rPr lang="en-US" sz="1600" b="1" dirty="0" smtClean="0">
                <a:latin typeface="Arial" pitchFamily="34" charset="0"/>
                <a:cs typeface="Arial" pitchFamily="34" charset="0"/>
              </a:rPr>
              <a:t>For iPod Controls</a:t>
            </a:r>
          </a:p>
          <a:p>
            <a:r>
              <a:rPr lang="en-US" sz="1600" dirty="0" smtClean="0">
                <a:latin typeface="Arial" pitchFamily="34" charset="0"/>
                <a:cs typeface="Arial" pitchFamily="34" charset="0"/>
              </a:rPr>
              <a:t>When the phone is locked and the iPod playing, a double click of the home button will bring up the iPod controls.</a:t>
            </a: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pPr>
              <a:buNone/>
            </a:pPr>
            <a:endParaRPr lang="en-US" sz="1600" b="1" dirty="0" smtClean="0">
              <a:latin typeface="Arial" pitchFamily="34" charset="0"/>
              <a:cs typeface="Arial" pitchFamily="34" charset="0"/>
            </a:endParaRPr>
          </a:p>
          <a:p>
            <a:endParaRPr lang="en-US" sz="1600" b="1" dirty="0" smtClean="0">
              <a:latin typeface="Arial" pitchFamily="34" charset="0"/>
              <a:cs typeface="Arial" pitchFamily="34" charset="0"/>
            </a:endParaRPr>
          </a:p>
          <a:p>
            <a:endParaRPr lang="en-US" dirty="0"/>
          </a:p>
        </p:txBody>
      </p:sp>
      <p:pic>
        <p:nvPicPr>
          <p:cNvPr id="73730" name="Picture 2" descr="C:\Users\IVA\Pictures\MOBILE TESTING\ICONS\iphone-home-button[1].jpg"/>
          <p:cNvPicPr>
            <a:picLocks noGrp="1" noChangeAspect="1" noChangeArrowheads="1"/>
          </p:cNvPicPr>
          <p:nvPr>
            <p:ph sz="quarter" idx="4294967295"/>
          </p:nvPr>
        </p:nvPicPr>
        <p:blipFill>
          <a:blip r:embed="rId2" cstate="print"/>
          <a:srcRect/>
          <a:stretch>
            <a:fillRect/>
          </a:stretch>
        </p:blipFill>
        <p:spPr bwMode="auto">
          <a:xfrm>
            <a:off x="5943600" y="1143000"/>
            <a:ext cx="2740025" cy="4521041"/>
          </a:xfrm>
          <a:prstGeom prst="rect">
            <a:avLst/>
          </a:prstGeom>
          <a:noFill/>
        </p:spPr>
      </p:pic>
      <p:sp>
        <p:nvSpPr>
          <p:cNvPr id="10" name="Rectangle 9"/>
          <p:cNvSpPr/>
          <p:nvPr/>
        </p:nvSpPr>
        <p:spPr>
          <a:xfrm>
            <a:off x="5638800" y="5791200"/>
            <a:ext cx="32004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http://www.youtube.com/watch?feature=player_embedded&amp;v=J9rlK-hBW3g</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754357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    Application Framework: Example</a:t>
            </a:r>
            <a:endParaRPr lang="en-US" sz="3200" dirty="0"/>
          </a:p>
        </p:txBody>
      </p:sp>
      <p:sp>
        <p:nvSpPr>
          <p:cNvPr id="2" name="Content Placeholder 1"/>
          <p:cNvSpPr>
            <a:spLocks noGrp="1"/>
          </p:cNvSpPr>
          <p:nvPr>
            <p:ph sz="half" idx="4294967295"/>
          </p:nvPr>
        </p:nvSpPr>
        <p:spPr>
          <a:xfrm>
            <a:off x="228600" y="1676400"/>
            <a:ext cx="3505200" cy="41148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endParaRPr lang="en-US" b="1" i="1" dirty="0" smtClean="0"/>
          </a:p>
          <a:p>
            <a:r>
              <a:rPr lang="en-US" b="1" dirty="0" smtClean="0"/>
              <a:t>The Web2.0 </a:t>
            </a:r>
            <a:r>
              <a:rPr lang="en-US" dirty="0" smtClean="0"/>
              <a:t>is the only application framework that virtually works across all devices and all platforms. </a:t>
            </a:r>
          </a:p>
          <a:p>
            <a:r>
              <a:rPr lang="en-US" dirty="0" smtClean="0"/>
              <a:t>Increased demand to offer products and services outside of operator’s control, together with a desire to support more devices in shorter development cycles.</a:t>
            </a:r>
          </a:p>
          <a:p>
            <a:endParaRPr lang="en-US" dirty="0"/>
          </a:p>
        </p:txBody>
      </p:sp>
      <p:pic>
        <p:nvPicPr>
          <p:cNvPr id="2050" name="Picture 2" descr="C:\Users\ivettedo\Pictures\PROJECT\Web2_framework_p3[1].jpg"/>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1371600"/>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a:xfrm>
            <a:off x="4380072" y="6407944"/>
            <a:ext cx="33923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229600" y="6407944"/>
            <a:ext cx="783432" cy="365125"/>
          </a:xfrm>
        </p:spPr>
        <p:txBody>
          <a:bodyPr/>
          <a:lstStyle/>
          <a:p>
            <a:fld id="{B6F15528-21DE-4FAA-801E-634DDDAF4B2B}" type="slidenum">
              <a:rPr lang="en-US" smtClean="0">
                <a:solidFill>
                  <a:schemeClr val="accent1">
                    <a:lumMod val="50000"/>
                  </a:schemeClr>
                </a:solidFill>
              </a:rPr>
              <a:pPr/>
              <a:t>70</a:t>
            </a:fld>
            <a:endParaRPr lang="en-US" dirty="0">
              <a:solidFill>
                <a:schemeClr val="accent1">
                  <a:lumMod val="50000"/>
                </a:schemeClr>
              </a:solidFill>
            </a:endParaRPr>
          </a:p>
        </p:txBody>
      </p:sp>
    </p:spTree>
    <p:extLst>
      <p:ext uri="{BB962C8B-B14F-4D97-AF65-F5344CB8AC3E}">
        <p14:creationId xmlns:p14="http://schemas.microsoft.com/office/powerpoint/2010/main" val="1966252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295400"/>
            <a:ext cx="8229600" cy="51054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lvl="0"/>
            <a:endParaRPr lang="en-US" b="1" dirty="0" smtClean="0"/>
          </a:p>
          <a:p>
            <a:pPr lvl="0"/>
            <a:r>
              <a:rPr lang="en-US" b="1" dirty="0" smtClean="0"/>
              <a:t>Downloadable Mobile Application Testing: – </a:t>
            </a:r>
            <a:r>
              <a:rPr lang="en-US" dirty="0" smtClean="0"/>
              <a:t>Some applications come pre-installed in mobile handset while some mobile applications are downloadable from different mobile application stores(</a:t>
            </a:r>
            <a:r>
              <a:rPr lang="en-US" dirty="0" err="1" smtClean="0"/>
              <a:t>iStore</a:t>
            </a:r>
            <a:r>
              <a:rPr lang="en-US" dirty="0" smtClean="0"/>
              <a:t>, Google Play, </a:t>
            </a:r>
            <a:r>
              <a:rPr lang="en-US" dirty="0" err="1" smtClean="0"/>
              <a:t>Getjar</a:t>
            </a:r>
            <a:r>
              <a:rPr lang="en-US" dirty="0" smtClean="0"/>
              <a:t>, Nokia </a:t>
            </a:r>
            <a:r>
              <a:rPr lang="en-US" dirty="0" err="1" smtClean="0"/>
              <a:t>Ovi</a:t>
            </a:r>
            <a:r>
              <a:rPr lang="en-US" dirty="0" smtClean="0"/>
              <a:t> Store, Blackberry App world etc.) – </a:t>
            </a:r>
            <a:r>
              <a:rPr lang="en-US" b="1" dirty="0" smtClean="0"/>
              <a:t>Production Mode</a:t>
            </a:r>
            <a:r>
              <a:rPr lang="en-US" dirty="0" smtClean="0"/>
              <a:t>. Beside that we work with the </a:t>
            </a:r>
            <a:r>
              <a:rPr lang="en-US" b="1" dirty="0" smtClean="0"/>
              <a:t>QA-version </a:t>
            </a:r>
            <a:r>
              <a:rPr lang="en-US" dirty="0" smtClean="0"/>
              <a:t>of app (some 3web, float.qa, </a:t>
            </a:r>
            <a:r>
              <a:rPr lang="en-US" dirty="0" err="1" smtClean="0"/>
              <a:t>qa</a:t>
            </a:r>
            <a:r>
              <a:rPr lang="en-US" dirty="0" smtClean="0"/>
              <a:t>, test), </a:t>
            </a:r>
            <a:r>
              <a:rPr lang="en-US" b="1" dirty="0" smtClean="0"/>
              <a:t>Developer’s Site </a:t>
            </a:r>
            <a:r>
              <a:rPr lang="en-US" dirty="0" smtClean="0"/>
              <a:t>(some .dev), and </a:t>
            </a:r>
            <a:r>
              <a:rPr lang="en-US" b="1" dirty="0" smtClean="0"/>
              <a:t>Pre-production</a:t>
            </a:r>
            <a:r>
              <a:rPr lang="en-US" dirty="0" smtClean="0"/>
              <a:t> Site that we compare with the Master Web Site version.</a:t>
            </a:r>
          </a:p>
          <a:p>
            <a:pPr lvl="0">
              <a:buNone/>
            </a:pPr>
            <a:r>
              <a:rPr lang="en-US" dirty="0" smtClean="0"/>
              <a:t>    </a:t>
            </a:r>
          </a:p>
          <a:p>
            <a:pPr lvl="0"/>
            <a:r>
              <a:rPr lang="en-US" b="1" dirty="0" smtClean="0"/>
              <a:t>Mobile Handset Testing:-</a:t>
            </a:r>
            <a:r>
              <a:rPr lang="en-US" dirty="0" smtClean="0"/>
              <a:t>Similar to Organizations that develop third party downloadable mobile applications, there are many companies that develop complete mobile handset. A mobile QA here may need to test native applications or features that are available in the phone. SMS, MMS, Voice Call, MMS, Phonebook, Calculator, Bluetooth and other mobile features. It also includes Multimedia (Camera, Video, Media player, ringtones) and </a:t>
            </a:r>
            <a:r>
              <a:rPr lang="en-US" i="1" dirty="0" smtClean="0"/>
              <a:t>Mobile Protocol stack testing.</a:t>
            </a:r>
          </a:p>
          <a:p>
            <a:pPr lvl="0">
              <a:buNone/>
            </a:pPr>
            <a:endParaRPr lang="en-US" dirty="0" smtClean="0"/>
          </a:p>
          <a:p>
            <a:pPr lvl="0"/>
            <a:r>
              <a:rPr lang="en-US" b="1" dirty="0" smtClean="0"/>
              <a:t>Mobile Website Testing (WAP Sites):-</a:t>
            </a:r>
            <a:r>
              <a:rPr lang="en-US" dirty="0" smtClean="0"/>
              <a:t>Unlike downloadable mobile applications, mobile websites can be accessed via browser. No download involved. Testing of Mobile WAP sites has its own challenges. Proper navigation, good user interfaces (design), security, performance and mobile browser compatibility are important areas. </a:t>
            </a:r>
          </a:p>
          <a:p>
            <a:endParaRPr lang="en-US" dirty="0"/>
          </a:p>
        </p:txBody>
      </p:sp>
      <p:sp>
        <p:nvSpPr>
          <p:cNvPr id="4" name="Footer Placeholder 3"/>
          <p:cNvSpPr>
            <a:spLocks noGrp="1"/>
          </p:cNvSpPr>
          <p:nvPr>
            <p:ph type="ftr" sz="quarter" idx="11"/>
          </p:nvPr>
        </p:nvSpPr>
        <p:spPr>
          <a:xfrm>
            <a:off x="4380072" y="6407944"/>
            <a:ext cx="3773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71</a:t>
            </a:fld>
            <a:endParaRPr lang="en-US" dirty="0">
              <a:solidFill>
                <a:schemeClr val="accent1">
                  <a:lumMod val="50000"/>
                </a:schemeClr>
              </a:solidFill>
            </a:endParaRPr>
          </a:p>
        </p:txBody>
      </p:sp>
      <p:sp>
        <p:nvSpPr>
          <p:cNvPr id="7" name="Title 6"/>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FF0000"/>
                </a:solidFill>
                <a:latin typeface="Arial" pitchFamily="34" charset="0"/>
                <a:cs typeface="Arial" pitchFamily="34" charset="0"/>
              </a:rPr>
              <a:t>Type of Testing in Mobile Domain</a:t>
            </a:r>
            <a:endParaRPr lang="en-US" sz="32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7976753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    Application Framework: Examples</a:t>
            </a:r>
            <a:endParaRPr lang="en-US" sz="3200" dirty="0"/>
          </a:p>
        </p:txBody>
      </p:sp>
      <p:sp>
        <p:nvSpPr>
          <p:cNvPr id="3" name="Content Placeholder 2"/>
          <p:cNvSpPr>
            <a:spLocks noGrp="1"/>
          </p:cNvSpPr>
          <p:nvPr>
            <p:ph sz="half" idx="4294967295"/>
          </p:nvPr>
        </p:nvSpPr>
        <p:spPr>
          <a:xfrm>
            <a:off x="5029200" y="1924050"/>
            <a:ext cx="3886200" cy="4267200"/>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endParaRPr lang="en-US" sz="2900" i="1" dirty="0" smtClean="0"/>
          </a:p>
          <a:p>
            <a:pPr>
              <a:buNone/>
            </a:pPr>
            <a:r>
              <a:rPr lang="en-US" sz="2900" i="1" dirty="0" smtClean="0"/>
              <a:t>	</a:t>
            </a:r>
            <a:r>
              <a:rPr lang="en-US" sz="3400" b="1" dirty="0" smtClean="0">
                <a:latin typeface="Arial" pitchFamily="34" charset="0"/>
                <a:cs typeface="Arial" pitchFamily="34" charset="0"/>
              </a:rPr>
              <a:t>Free-software frameworks </a:t>
            </a:r>
            <a:r>
              <a:rPr lang="en-US" sz="3400" dirty="0" smtClean="0">
                <a:latin typeface="Arial" pitchFamily="34" charset="0"/>
                <a:cs typeface="Arial" pitchFamily="34" charset="0"/>
              </a:rPr>
              <a:t>exist as part of the Mozilla, OpenOffice.org, GNOME, KDE, </a:t>
            </a:r>
            <a:r>
              <a:rPr lang="en-US" sz="3400" dirty="0" err="1" smtClean="0">
                <a:latin typeface="Arial" pitchFamily="34" charset="0"/>
                <a:cs typeface="Arial" pitchFamily="34" charset="0"/>
              </a:rPr>
              <a:t>NetBeans</a:t>
            </a:r>
            <a:r>
              <a:rPr lang="en-US" sz="3400" dirty="0" smtClean="0">
                <a:latin typeface="Arial" pitchFamily="34" charset="0"/>
                <a:cs typeface="Arial" pitchFamily="34" charset="0"/>
              </a:rPr>
              <a:t> and Eclipse projects.</a:t>
            </a:r>
          </a:p>
          <a:p>
            <a:r>
              <a:rPr lang="en-US" sz="3400" b="1" dirty="0" smtClean="0">
                <a:latin typeface="Arial" pitchFamily="34" charset="0"/>
                <a:cs typeface="Arial" pitchFamily="34" charset="0"/>
              </a:rPr>
              <a:t>Microsoft </a:t>
            </a:r>
            <a:r>
              <a:rPr lang="en-US" sz="3400" dirty="0" smtClean="0">
                <a:latin typeface="Arial" pitchFamily="34" charset="0"/>
                <a:cs typeface="Arial" pitchFamily="34" charset="0"/>
              </a:rPr>
              <a:t>markets a framework for developing Windows applications in C++ called the Microsoft Foundation Class Library.</a:t>
            </a:r>
          </a:p>
          <a:p>
            <a:r>
              <a:rPr lang="en-US" sz="3400" dirty="0" smtClean="0">
                <a:latin typeface="Arial" pitchFamily="34" charset="0"/>
                <a:cs typeface="Arial" pitchFamily="34" charset="0"/>
              </a:rPr>
              <a:t>A number of frameworks can build </a:t>
            </a:r>
            <a:r>
              <a:rPr lang="en-US" sz="3400" b="1" dirty="0" smtClean="0">
                <a:latin typeface="Arial" pitchFamily="34" charset="0"/>
                <a:cs typeface="Arial" pitchFamily="34" charset="0"/>
              </a:rPr>
              <a:t>cross-platform applications </a:t>
            </a:r>
            <a:r>
              <a:rPr lang="en-US" sz="3400" dirty="0" smtClean="0">
                <a:latin typeface="Arial" pitchFamily="34" charset="0"/>
                <a:cs typeface="Arial" pitchFamily="34" charset="0"/>
              </a:rPr>
              <a:t>for Linux, Macintosh, and Windows from the same source code, such as Qt, the widget toolkits </a:t>
            </a:r>
            <a:r>
              <a:rPr lang="en-US" sz="3400" dirty="0" err="1" smtClean="0">
                <a:latin typeface="Arial" pitchFamily="34" charset="0"/>
                <a:cs typeface="Arial" pitchFamily="34" charset="0"/>
              </a:rPr>
              <a:t>wxWidgets</a:t>
            </a:r>
            <a:r>
              <a:rPr lang="en-US" sz="3400" dirty="0" smtClean="0">
                <a:latin typeface="Arial" pitchFamily="34" charset="0"/>
                <a:cs typeface="Arial" pitchFamily="34" charset="0"/>
              </a:rPr>
              <a:t>, FOX toolkit, or Eclipse RCP.</a:t>
            </a:r>
          </a:p>
          <a:p>
            <a:r>
              <a:rPr lang="en-US" sz="3400" b="1" dirty="0" smtClean="0">
                <a:latin typeface="Arial" pitchFamily="34" charset="0"/>
                <a:cs typeface="Arial" pitchFamily="34" charset="0"/>
              </a:rPr>
              <a:t>Oracle Application Development Framework (Oracle ADF) </a:t>
            </a:r>
            <a:r>
              <a:rPr lang="en-US" sz="3400" dirty="0" smtClean="0">
                <a:latin typeface="Arial" pitchFamily="34" charset="0"/>
                <a:cs typeface="Arial" pitchFamily="34" charset="0"/>
              </a:rPr>
              <a:t>aids in producing Java-oriented systems.</a:t>
            </a:r>
          </a:p>
          <a:p>
            <a:endParaRPr lang="en-US" dirty="0"/>
          </a:p>
        </p:txBody>
      </p:sp>
      <p:sp>
        <p:nvSpPr>
          <p:cNvPr id="4" name="Footer Placeholder 3"/>
          <p:cNvSpPr>
            <a:spLocks noGrp="1"/>
          </p:cNvSpPr>
          <p:nvPr>
            <p:ph type="ftr" sz="quarter" idx="11"/>
          </p:nvPr>
        </p:nvSpPr>
        <p:spPr>
          <a:xfrm>
            <a:off x="4380072" y="6407944"/>
            <a:ext cx="36971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accent1">
                    <a:lumMod val="50000"/>
                  </a:schemeClr>
                </a:solidFill>
              </a:rPr>
              <a:pPr/>
              <a:t>72</a:t>
            </a:fld>
            <a:endParaRPr lang="en-US" dirty="0">
              <a:solidFill>
                <a:schemeClr val="accent1">
                  <a:lumMod val="50000"/>
                </a:schemeClr>
              </a:solidFill>
            </a:endParaRPr>
          </a:p>
        </p:txBody>
      </p:sp>
      <p:pic>
        <p:nvPicPr>
          <p:cNvPr id="164868" name="Picture 4" descr="http://www.the4cast.com/wp-content/uploads/2012/08/Qt-logo-tagline.png"/>
          <p:cNvPicPr>
            <a:picLocks noChangeAspect="1" noChangeArrowheads="1"/>
          </p:cNvPicPr>
          <p:nvPr/>
        </p:nvPicPr>
        <p:blipFill>
          <a:blip r:embed="rId2" cstate="print"/>
          <a:srcRect/>
          <a:stretch>
            <a:fillRect/>
          </a:stretch>
        </p:blipFill>
        <p:spPr bwMode="auto">
          <a:xfrm>
            <a:off x="457201" y="1447801"/>
            <a:ext cx="2895600" cy="1446628"/>
          </a:xfrm>
          <a:prstGeom prst="rect">
            <a:avLst/>
          </a:prstGeom>
        </p:spPr>
        <p:style>
          <a:lnRef idx="1">
            <a:schemeClr val="accent1"/>
          </a:lnRef>
          <a:fillRef idx="2">
            <a:schemeClr val="accent1"/>
          </a:fillRef>
          <a:effectRef idx="1">
            <a:schemeClr val="accent1"/>
          </a:effectRef>
          <a:fontRef idx="minor">
            <a:schemeClr val="dk1"/>
          </a:fontRef>
        </p:style>
      </p:pic>
      <p:pic>
        <p:nvPicPr>
          <p:cNvPr id="164870" name="Picture 6" descr="http://www.cekli.com/files/wxWidgets.png"/>
          <p:cNvPicPr>
            <a:picLocks noChangeAspect="1" noChangeArrowheads="1"/>
          </p:cNvPicPr>
          <p:nvPr/>
        </p:nvPicPr>
        <p:blipFill>
          <a:blip r:embed="rId3" cstate="print"/>
          <a:srcRect/>
          <a:stretch>
            <a:fillRect/>
          </a:stretch>
        </p:blipFill>
        <p:spPr bwMode="auto">
          <a:xfrm>
            <a:off x="1676400" y="3276600"/>
            <a:ext cx="3124200" cy="781050"/>
          </a:xfrm>
          <a:prstGeom prst="rect">
            <a:avLst/>
          </a:prstGeom>
          <a:noFill/>
        </p:spPr>
      </p:pic>
      <p:pic>
        <p:nvPicPr>
          <p:cNvPr id="164872" name="Picture 8" descr="http://ifoerster.com/wp-content/uploads/2011/09/testheader.png"/>
          <p:cNvPicPr>
            <a:picLocks noChangeAspect="1" noChangeArrowheads="1"/>
          </p:cNvPicPr>
          <p:nvPr/>
        </p:nvPicPr>
        <p:blipFill>
          <a:blip r:embed="rId4" cstate="print"/>
          <a:srcRect/>
          <a:stretch>
            <a:fillRect/>
          </a:stretch>
        </p:blipFill>
        <p:spPr bwMode="auto">
          <a:xfrm>
            <a:off x="152400" y="4343400"/>
            <a:ext cx="4124325" cy="552451"/>
          </a:xfrm>
          <a:prstGeom prst="rect">
            <a:avLst/>
          </a:prstGeom>
          <a:noFill/>
        </p:spPr>
      </p:pic>
      <p:pic>
        <p:nvPicPr>
          <p:cNvPr id="164874" name="Picture 10" descr="http://www.techjava.de/wp-content/uploads/eclipse-rcp.png"/>
          <p:cNvPicPr>
            <a:picLocks noChangeAspect="1" noChangeArrowheads="1"/>
          </p:cNvPicPr>
          <p:nvPr/>
        </p:nvPicPr>
        <p:blipFill>
          <a:blip r:embed="rId5" cstate="print"/>
          <a:srcRect/>
          <a:stretch>
            <a:fillRect/>
          </a:stretch>
        </p:blipFill>
        <p:spPr bwMode="auto">
          <a:xfrm>
            <a:off x="381000" y="5181600"/>
            <a:ext cx="1419225" cy="1419226"/>
          </a:xfrm>
          <a:prstGeom prst="rect">
            <a:avLst/>
          </a:prstGeom>
          <a:noFill/>
        </p:spPr>
      </p:pic>
      <p:pic>
        <p:nvPicPr>
          <p:cNvPr id="164876" name="Picture 12" descr="http://blog.applegrew.com/wp-content/uploads/2012/02/Oracle1.jpg"/>
          <p:cNvPicPr>
            <a:picLocks noChangeAspect="1" noChangeArrowheads="1"/>
          </p:cNvPicPr>
          <p:nvPr/>
        </p:nvPicPr>
        <p:blipFill>
          <a:blip r:embed="rId6" cstate="print"/>
          <a:srcRect/>
          <a:stretch>
            <a:fillRect/>
          </a:stretch>
        </p:blipFill>
        <p:spPr bwMode="auto">
          <a:xfrm>
            <a:off x="2362200" y="5257800"/>
            <a:ext cx="1981200" cy="1112356"/>
          </a:xfrm>
          <a:prstGeom prst="rect">
            <a:avLst/>
          </a:prstGeom>
          <a:noFill/>
        </p:spPr>
      </p:pic>
    </p:spTree>
    <p:extLst>
      <p:ext uri="{BB962C8B-B14F-4D97-AF65-F5344CB8AC3E}">
        <p14:creationId xmlns:p14="http://schemas.microsoft.com/office/powerpoint/2010/main" val="9568728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dirty="0" smtClean="0">
                <a:latin typeface="Arial" pitchFamily="34" charset="0"/>
                <a:cs typeface="Arial" pitchFamily="34" charset="0"/>
              </a:rPr>
              <a:t>Top Apps Frameworks</a:t>
            </a:r>
            <a:endParaRPr lang="en-US" dirty="0">
              <a:latin typeface="Arial" pitchFamily="34" charset="0"/>
              <a:cs typeface="Arial" pitchFamily="34" charset="0"/>
            </a:endParaRPr>
          </a:p>
        </p:txBody>
      </p:sp>
      <p:sp>
        <p:nvSpPr>
          <p:cNvPr id="2" name="Content Placeholder 1"/>
          <p:cNvSpPr>
            <a:spLocks noGrp="1"/>
          </p:cNvSpPr>
          <p:nvPr>
            <p:ph sz="half" idx="4294967295"/>
          </p:nvPr>
        </p:nvSpPr>
        <p:spPr>
          <a:xfrm>
            <a:off x="457200" y="1676400"/>
            <a:ext cx="4038600" cy="3090863"/>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274320" indent="-274320" eaLnBrk="1" fontAlgn="auto" hangingPunct="1">
              <a:spcAft>
                <a:spcPts val="0"/>
              </a:spcAft>
              <a:buFont typeface="Wingdings 2"/>
              <a:buChar char=""/>
              <a:defRPr/>
            </a:pPr>
            <a:endParaRPr lang="en-US" sz="1600" b="1" dirty="0" smtClean="0">
              <a:latin typeface="Arial" pitchFamily="34" charset="0"/>
              <a:cs typeface="Arial" pitchFamily="34" charset="0"/>
            </a:endParaRPr>
          </a:p>
          <a:p>
            <a:pPr marL="274320" indent="-274320" eaLnBrk="1" fontAlgn="auto" hangingPunct="1">
              <a:spcAft>
                <a:spcPts val="0"/>
              </a:spcAft>
              <a:buFont typeface="Wingdings 2"/>
              <a:buChar char=""/>
              <a:defRPr/>
            </a:pPr>
            <a:r>
              <a:rPr lang="en-US" sz="1600" b="1" dirty="0" err="1" smtClean="0">
                <a:latin typeface="Arial" pitchFamily="34" charset="0"/>
                <a:cs typeface="Arial" pitchFamily="34" charset="0"/>
              </a:rPr>
              <a:t>jQTouch</a:t>
            </a:r>
            <a:r>
              <a:rPr lang="en-US" sz="1600" b="1" dirty="0" smtClean="0">
                <a:latin typeface="Arial" pitchFamily="34" charset="0"/>
                <a:cs typeface="Arial" pitchFamily="34" charset="0"/>
              </a:rPr>
              <a:t> </a:t>
            </a:r>
            <a:r>
              <a:rPr lang="en-US" sz="1400" dirty="0" smtClean="0">
                <a:latin typeface="Arial" pitchFamily="34" charset="0"/>
                <a:cs typeface="Arial" pitchFamily="34" charset="0"/>
              </a:rPr>
              <a:t>(Amazon, Mozilla, Google, Twitter, MS, </a:t>
            </a:r>
            <a:r>
              <a:rPr lang="en-US" sz="1400" dirty="0" err="1" smtClean="0">
                <a:latin typeface="Arial" pitchFamily="34" charset="0"/>
                <a:cs typeface="Arial" pitchFamily="34" charset="0"/>
              </a:rPr>
              <a:t>Craiglist</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WordPress</a:t>
            </a:r>
            <a:r>
              <a:rPr lang="en-US" sz="1400" dirty="0" smtClean="0">
                <a:latin typeface="Arial" pitchFamily="34" charset="0"/>
                <a:cs typeface="Arial" pitchFamily="34" charset="0"/>
              </a:rPr>
              <a:t>) </a:t>
            </a:r>
            <a:endParaRPr lang="en-US" sz="1400" dirty="0" smtClean="0"/>
          </a:p>
          <a:p>
            <a:pPr marL="274320" indent="-274320" eaLnBrk="1" fontAlgn="auto" hangingPunct="1">
              <a:spcAft>
                <a:spcPts val="0"/>
              </a:spcAft>
              <a:buFont typeface="Wingdings 2"/>
              <a:buChar char=""/>
              <a:defRPr/>
            </a:pPr>
            <a:r>
              <a:rPr lang="en-US" sz="1600" b="1" dirty="0" smtClean="0">
                <a:latin typeface="Arial" pitchFamily="34" charset="0"/>
                <a:cs typeface="Arial" pitchFamily="34" charset="0"/>
              </a:rPr>
              <a:t>Prototype </a:t>
            </a:r>
            <a:r>
              <a:rPr lang="en-US" sz="1400" dirty="0" smtClean="0">
                <a:latin typeface="Arial" pitchFamily="34" charset="0"/>
                <a:cs typeface="Arial" pitchFamily="34" charset="0"/>
              </a:rPr>
              <a:t>(Apple, </a:t>
            </a:r>
            <a:r>
              <a:rPr lang="en-US" sz="1400" dirty="0" err="1" smtClean="0">
                <a:latin typeface="Arial" pitchFamily="34" charset="0"/>
                <a:cs typeface="Arial" pitchFamily="34" charset="0"/>
              </a:rPr>
              <a:t>HubPages</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AutoTrader</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TicketMaster</a:t>
            </a:r>
            <a:r>
              <a:rPr lang="en-US" sz="1400" dirty="0" smtClean="0">
                <a:latin typeface="Arial" pitchFamily="34" charset="0"/>
                <a:cs typeface="Arial" pitchFamily="34" charset="0"/>
              </a:rPr>
              <a:t>)</a:t>
            </a:r>
          </a:p>
          <a:p>
            <a:pPr marL="274320" indent="-274320" eaLnBrk="1" fontAlgn="auto" hangingPunct="1">
              <a:spcAft>
                <a:spcPts val="0"/>
              </a:spcAft>
              <a:buFont typeface="Wingdings 2"/>
              <a:buChar char=""/>
              <a:defRPr/>
            </a:pPr>
            <a:r>
              <a:rPr lang="en-US" sz="1600" b="1" dirty="0" smtClean="0">
                <a:latin typeface="Arial" pitchFamily="34" charset="0"/>
                <a:cs typeface="Arial" pitchFamily="34" charset="0"/>
              </a:rPr>
              <a:t>Struts</a:t>
            </a:r>
            <a:r>
              <a:rPr lang="en-US" sz="1400" dirty="0" smtClean="0">
                <a:latin typeface="Arial" pitchFamily="34" charset="0"/>
                <a:cs typeface="Arial" pitchFamily="34" charset="0"/>
              </a:rPr>
              <a:t> (Yell, IRS, </a:t>
            </a:r>
            <a:r>
              <a:rPr lang="en-US" sz="1400" dirty="0" err="1" smtClean="0">
                <a:latin typeface="Arial" pitchFamily="34" charset="0"/>
                <a:cs typeface="Arial" pitchFamily="34" charset="0"/>
              </a:rPr>
              <a:t>TelecomFrance</a:t>
            </a:r>
            <a:r>
              <a:rPr lang="en-US" sz="1400" dirty="0" smtClean="0">
                <a:latin typeface="Arial" pitchFamily="34" charset="0"/>
                <a:cs typeface="Arial" pitchFamily="34" charset="0"/>
              </a:rPr>
              <a:t>, The </a:t>
            </a:r>
            <a:r>
              <a:rPr lang="en-US" sz="1400" dirty="0" err="1" smtClean="0">
                <a:latin typeface="Arial" pitchFamily="34" charset="0"/>
                <a:cs typeface="Arial" pitchFamily="34" charset="0"/>
              </a:rPr>
              <a:t>ShoppingChannel</a:t>
            </a:r>
            <a:r>
              <a:rPr lang="en-US" sz="1400" dirty="0" smtClean="0">
                <a:latin typeface="Arial" pitchFamily="34" charset="0"/>
                <a:cs typeface="Arial" pitchFamily="34" charset="0"/>
              </a:rPr>
              <a:t>, One Entry)</a:t>
            </a:r>
          </a:p>
          <a:p>
            <a:pPr marL="274320" indent="-274320" eaLnBrk="1" fontAlgn="auto" hangingPunct="1">
              <a:spcAft>
                <a:spcPts val="0"/>
              </a:spcAft>
              <a:buFont typeface="Wingdings 2"/>
              <a:buChar char=""/>
              <a:defRPr/>
            </a:pPr>
            <a:r>
              <a:rPr lang="en-US" sz="1600" b="1" dirty="0" smtClean="0">
                <a:latin typeface="Arial" pitchFamily="34" charset="0"/>
                <a:cs typeface="Arial" pitchFamily="34" charset="0"/>
              </a:rPr>
              <a:t>Bootstrap</a:t>
            </a:r>
            <a:r>
              <a:rPr lang="en-US" sz="1400" dirty="0" smtClean="0">
                <a:latin typeface="Arial" pitchFamily="34" charset="0"/>
                <a:cs typeface="Arial" pitchFamily="34" charset="0"/>
              </a:rPr>
              <a:t> (NASA, Read.gov, </a:t>
            </a:r>
            <a:r>
              <a:rPr lang="en-US" sz="1400" dirty="0" err="1" smtClean="0">
                <a:latin typeface="Arial" pitchFamily="34" charset="0"/>
                <a:cs typeface="Arial" pitchFamily="34" charset="0"/>
              </a:rPr>
              <a:t>InEx</a:t>
            </a:r>
            <a:r>
              <a:rPr lang="en-US" sz="1400" dirty="0" smtClean="0">
                <a:latin typeface="Arial" pitchFamily="34" charset="0"/>
                <a:cs typeface="Arial" pitchFamily="34" charset="0"/>
              </a:rPr>
              <a:t> Finance, </a:t>
            </a:r>
            <a:r>
              <a:rPr lang="en-US" sz="1400" dirty="0" err="1" smtClean="0">
                <a:latin typeface="Arial" pitchFamily="34" charset="0"/>
                <a:cs typeface="Arial" pitchFamily="34" charset="0"/>
              </a:rPr>
              <a:t>Syd</a:t>
            </a:r>
            <a:r>
              <a:rPr lang="en-US" sz="1400" dirty="0" smtClean="0">
                <a:latin typeface="Arial" pitchFamily="34" charset="0"/>
                <a:cs typeface="Arial" pitchFamily="34" charset="0"/>
              </a:rPr>
              <a:t> PHP, </a:t>
            </a:r>
            <a:r>
              <a:rPr lang="en-US" sz="1400" dirty="0" err="1" smtClean="0">
                <a:latin typeface="Arial" pitchFamily="34" charset="0"/>
                <a:cs typeface="Arial" pitchFamily="34" charset="0"/>
              </a:rPr>
              <a:t>PressAboutUs</a:t>
            </a:r>
            <a:r>
              <a:rPr lang="en-US" sz="1400" dirty="0" smtClean="0">
                <a:latin typeface="Arial" pitchFamily="34" charset="0"/>
                <a:cs typeface="Arial" pitchFamily="34" charset="0"/>
              </a:rPr>
              <a:t>)</a:t>
            </a:r>
          </a:p>
          <a:p>
            <a:pPr marL="274320" indent="-274320" eaLnBrk="1" fontAlgn="auto" hangingPunct="1">
              <a:spcAft>
                <a:spcPts val="0"/>
              </a:spcAft>
              <a:buFont typeface="Wingdings 2"/>
              <a:buChar char=""/>
              <a:defRPr/>
            </a:pPr>
            <a:r>
              <a:rPr lang="en-US" sz="1600" b="1" dirty="0" smtClean="0">
                <a:latin typeface="Arial" pitchFamily="34" charset="0"/>
                <a:cs typeface="Arial" pitchFamily="34" charset="0"/>
              </a:rPr>
              <a:t>JavaScript MVC </a:t>
            </a:r>
            <a:r>
              <a:rPr lang="en-US" sz="1400" dirty="0" smtClean="0">
                <a:latin typeface="Arial" pitchFamily="34" charset="0"/>
                <a:cs typeface="Arial" pitchFamily="34" charset="0"/>
              </a:rPr>
              <a:t>(T-Mobile, </a:t>
            </a:r>
            <a:r>
              <a:rPr lang="en-US" sz="1400" dirty="0" err="1" smtClean="0">
                <a:latin typeface="Arial" pitchFamily="34" charset="0"/>
                <a:cs typeface="Arial" pitchFamily="34" charset="0"/>
              </a:rPr>
              <a:t>Grooveshark</a:t>
            </a:r>
            <a:r>
              <a:rPr lang="en-US" sz="1400" dirty="0" smtClean="0">
                <a:latin typeface="Arial" pitchFamily="34" charset="0"/>
                <a:cs typeface="Arial" pitchFamily="34" charset="0"/>
              </a:rPr>
              <a:t>, Wegener, Mindjet, Kaplan)</a:t>
            </a:r>
          </a:p>
          <a:p>
            <a:pPr marL="274320" indent="-274320" eaLnBrk="1" fontAlgn="auto" hangingPunct="1">
              <a:spcAft>
                <a:spcPts val="0"/>
              </a:spcAft>
              <a:buFont typeface="Wingdings 2"/>
              <a:buChar char=""/>
              <a:defRPr/>
            </a:pPr>
            <a:endParaRPr lang="en-US" sz="1400" dirty="0" smtClean="0">
              <a:latin typeface="Arial" pitchFamily="34" charset="0"/>
              <a:cs typeface="Arial" pitchFamily="34" charset="0"/>
            </a:endParaRPr>
          </a:p>
          <a:p>
            <a:pPr marL="274320" indent="-274320" eaLnBrk="1" fontAlgn="auto" hangingPunct="1">
              <a:spcAft>
                <a:spcPts val="0"/>
              </a:spcAft>
              <a:buFont typeface="Wingdings 2"/>
              <a:buChar char=""/>
              <a:defRPr/>
            </a:pPr>
            <a:endParaRPr lang="en-US" dirty="0"/>
          </a:p>
        </p:txBody>
      </p:sp>
      <p:pic>
        <p:nvPicPr>
          <p:cNvPr id="37897" name="Picture 2" descr="C:\Users\IVA\Pictures\LOGOS\top-5-Front-end-frameworks-infographic-1[1].png"/>
          <p:cNvPicPr>
            <a:picLocks noGrp="1" noChangeAspect="1" noChangeArrowheads="1"/>
          </p:cNvPicPr>
          <p:nvPr>
            <p:ph sz="half" idx="4294967295"/>
          </p:nvPr>
        </p:nvPicPr>
        <p:blipFill>
          <a:blip r:embed="rId2" cstate="print"/>
          <a:srcRect/>
          <a:stretch>
            <a:fillRect/>
          </a:stretch>
        </p:blipFill>
        <p:spPr>
          <a:xfrm>
            <a:off x="4800600" y="2057400"/>
            <a:ext cx="4038600" cy="3048000"/>
          </a:xfrm>
          <a:prstGeom prst="rect">
            <a:avLst/>
          </a:prstGeom>
        </p:spPr>
      </p:pic>
      <p:sp>
        <p:nvSpPr>
          <p:cNvPr id="37891" name="Footer Placeholder 3"/>
          <p:cNvSpPr>
            <a:spLocks noGrp="1"/>
          </p:cNvSpPr>
          <p:nvPr>
            <p:ph type="ftr" sz="quarter" idx="11"/>
          </p:nvPr>
        </p:nvSpPr>
        <p:spPr bwMode="auto">
          <a:xfrm>
            <a:off x="4876800" y="6408738"/>
            <a:ext cx="36576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smtClean="0">
                <a:solidFill>
                  <a:schemeClr val="accent1">
                    <a:lumMod val="50000"/>
                  </a:schemeClr>
                </a:solidFill>
              </a:rPr>
              <a:t>Copyright Portnov Computer School   2013</a:t>
            </a:r>
            <a:endParaRPr lang="en-US" dirty="0" smtClean="0">
              <a:solidFill>
                <a:schemeClr val="accent1">
                  <a:lumMod val="50000"/>
                </a:schemeClr>
              </a:solidFill>
            </a:endParaRPr>
          </a:p>
        </p:txBody>
      </p:sp>
      <p:sp>
        <p:nvSpPr>
          <p:cNvPr id="37892" name="Slide Number Placeholder 4"/>
          <p:cNvSpPr>
            <a:spLocks noGrp="1"/>
          </p:cNvSpPr>
          <p:nvPr>
            <p:ph type="sldNum" sz="quarter" idx="12"/>
          </p:nvPr>
        </p:nvSpPr>
        <p:spPr bwMode="auto">
          <a:xfrm>
            <a:off x="8229600" y="6408738"/>
            <a:ext cx="784225"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0D4C840-1DA2-4530-B70F-E98AF0EFF78E}" type="slidenum">
              <a:rPr lang="en-US" smtClean="0">
                <a:solidFill>
                  <a:schemeClr val="accent1">
                    <a:lumMod val="50000"/>
                  </a:schemeClr>
                </a:solidFill>
              </a:rPr>
              <a:pPr fontAlgn="base">
                <a:spcBef>
                  <a:spcPct val="0"/>
                </a:spcBef>
                <a:spcAft>
                  <a:spcPct val="0"/>
                </a:spcAft>
                <a:defRPr/>
              </a:pPr>
              <a:t>73</a:t>
            </a:fld>
            <a:endParaRPr lang="en-US" dirty="0" smtClean="0">
              <a:solidFill>
                <a:schemeClr val="accent1">
                  <a:lumMod val="50000"/>
                </a:schemeClr>
              </a:solidFill>
            </a:endParaRPr>
          </a:p>
        </p:txBody>
      </p:sp>
      <p:sp>
        <p:nvSpPr>
          <p:cNvPr id="7" name="Rectangle 6"/>
          <p:cNvSpPr/>
          <p:nvPr/>
        </p:nvSpPr>
        <p:spPr>
          <a:xfrm>
            <a:off x="228600" y="5562600"/>
            <a:ext cx="5791200" cy="27699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en-US" sz="1200" dirty="0"/>
              <a:t>http://www.sparkyhub.com/top-5-front-end-frameworks-infographic/</a:t>
            </a:r>
          </a:p>
        </p:txBody>
      </p:sp>
    </p:spTree>
    <p:extLst>
      <p:ext uri="{BB962C8B-B14F-4D97-AF65-F5344CB8AC3E}">
        <p14:creationId xmlns:p14="http://schemas.microsoft.com/office/powerpoint/2010/main" val="19584128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62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Testing Framework</a:t>
            </a:r>
            <a:endParaRPr lang="en-US" dirty="0"/>
          </a:p>
        </p:txBody>
      </p:sp>
      <p:sp>
        <p:nvSpPr>
          <p:cNvPr id="4" name="Footer Placeholder 3"/>
          <p:cNvSpPr>
            <a:spLocks noGrp="1"/>
          </p:cNvSpPr>
          <p:nvPr>
            <p:ph type="ftr" sz="quarter" idx="11"/>
          </p:nvPr>
        </p:nvSpPr>
        <p:spPr>
          <a:xfrm>
            <a:off x="5638800" y="6407944"/>
            <a:ext cx="2667000"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74</a:t>
            </a:fld>
            <a:endParaRPr lang="en-US" dirty="0">
              <a:solidFill>
                <a:schemeClr val="accent1">
                  <a:lumMod val="50000"/>
                </a:schemeClr>
              </a:solidFill>
            </a:endParaRPr>
          </a:p>
        </p:txBody>
      </p:sp>
      <p:sp>
        <p:nvSpPr>
          <p:cNvPr id="7" name="Rectangle 6"/>
          <p:cNvSpPr/>
          <p:nvPr/>
        </p:nvSpPr>
        <p:spPr>
          <a:xfrm>
            <a:off x="457200" y="1524000"/>
            <a:ext cx="8229600" cy="455509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600" b="1" dirty="0" err="1">
                <a:latin typeface="Arial" pitchFamily="34" charset="0"/>
                <a:cs typeface="Arial" pitchFamily="34" charset="0"/>
              </a:rPr>
              <a:t>JUnit</a:t>
            </a:r>
            <a:r>
              <a:rPr lang="en-US" sz="1600" dirty="0">
                <a:latin typeface="Arial" pitchFamily="34" charset="0"/>
                <a:cs typeface="Arial" pitchFamily="34" charset="0"/>
              </a:rPr>
              <a:t> is most known testing framework. It is very used to test </a:t>
            </a:r>
            <a:r>
              <a:rPr lang="en-US" sz="1600" dirty="0" smtClean="0">
                <a:latin typeface="Arial" pitchFamily="34" charset="0"/>
                <a:cs typeface="Arial" pitchFamily="34" charset="0"/>
              </a:rPr>
              <a:t>Java </a:t>
            </a:r>
            <a:r>
              <a:rPr lang="en-US" sz="1600" dirty="0">
                <a:latin typeface="Arial" pitchFamily="34" charset="0"/>
                <a:cs typeface="Arial" pitchFamily="34" charset="0"/>
              </a:rPr>
              <a:t>code but it is not very practical for testing web pages or data persistence.</a:t>
            </a:r>
          </a:p>
          <a:p>
            <a:r>
              <a:rPr lang="en-US" sz="1600" b="1" dirty="0" err="1">
                <a:latin typeface="Arial" pitchFamily="34" charset="0"/>
                <a:cs typeface="Arial" pitchFamily="34" charset="0"/>
              </a:rPr>
              <a:t>DbUnit</a:t>
            </a:r>
            <a:r>
              <a:rPr lang="en-US" sz="1600" dirty="0">
                <a:latin typeface="Arial" pitchFamily="34" charset="0"/>
                <a:cs typeface="Arial" pitchFamily="34" charset="0"/>
              </a:rPr>
              <a:t> is a great solution for testing </a:t>
            </a:r>
            <a:r>
              <a:rPr lang="en-US" sz="1600" dirty="0" smtClean="0">
                <a:latin typeface="Arial" pitchFamily="34" charset="0"/>
                <a:cs typeface="Arial" pitchFamily="34" charset="0"/>
              </a:rPr>
              <a:t>DAO (Data Access Object). </a:t>
            </a:r>
            <a:r>
              <a:rPr lang="en-US" sz="1600" dirty="0">
                <a:latin typeface="Arial" pitchFamily="34" charset="0"/>
                <a:cs typeface="Arial" pitchFamily="34" charset="0"/>
              </a:rPr>
              <a:t>It can help to populate database with test data. In some projects </a:t>
            </a:r>
            <a:r>
              <a:rPr lang="en-US" sz="1600" dirty="0" err="1">
                <a:latin typeface="Arial" pitchFamily="34" charset="0"/>
                <a:cs typeface="Arial" pitchFamily="34" charset="0"/>
              </a:rPr>
              <a:t>DBunit</a:t>
            </a:r>
            <a:r>
              <a:rPr lang="en-US" sz="1600" dirty="0">
                <a:latin typeface="Arial" pitchFamily="34" charset="0"/>
                <a:cs typeface="Arial" pitchFamily="34" charset="0"/>
              </a:rPr>
              <a:t> can be used to initialize database.</a:t>
            </a:r>
          </a:p>
          <a:p>
            <a:r>
              <a:rPr lang="en-US" sz="1600" b="1" dirty="0" err="1">
                <a:latin typeface="Arial" pitchFamily="34" charset="0"/>
                <a:cs typeface="Arial" pitchFamily="34" charset="0"/>
              </a:rPr>
              <a:t>JsUnit</a:t>
            </a:r>
            <a:r>
              <a:rPr lang="en-US" sz="1600" dirty="0">
                <a:latin typeface="Arial" pitchFamily="34" charset="0"/>
                <a:cs typeface="Arial" pitchFamily="34" charset="0"/>
              </a:rPr>
              <a:t> is a Unit Testing framework for client-side JavaScript. Web application contains more and more dynamic HTML and Ajax components. </a:t>
            </a:r>
            <a:r>
              <a:rPr lang="en-US" sz="1600" dirty="0" smtClean="0">
                <a:latin typeface="Arial" pitchFamily="34" charset="0"/>
                <a:cs typeface="Arial" pitchFamily="34" charset="0"/>
              </a:rPr>
              <a:t>But JavaScript </a:t>
            </a:r>
            <a:r>
              <a:rPr lang="en-US" sz="1600" dirty="0">
                <a:latin typeface="Arial" pitchFamily="34" charset="0"/>
                <a:cs typeface="Arial" pitchFamily="34" charset="0"/>
              </a:rPr>
              <a:t>execution </a:t>
            </a:r>
            <a:r>
              <a:rPr lang="en-US" sz="1600" dirty="0" smtClean="0">
                <a:latin typeface="Arial" pitchFamily="34" charset="0"/>
                <a:cs typeface="Arial" pitchFamily="34" charset="0"/>
              </a:rPr>
              <a:t>could change </a:t>
            </a:r>
            <a:r>
              <a:rPr lang="en-US" sz="1600" dirty="0">
                <a:latin typeface="Arial" pitchFamily="34" charset="0"/>
                <a:cs typeface="Arial" pitchFamily="34" charset="0"/>
              </a:rPr>
              <a:t>from one browser to another.</a:t>
            </a:r>
          </a:p>
          <a:p>
            <a:r>
              <a:rPr lang="en-US" sz="1600" dirty="0">
                <a:latin typeface="Arial" pitchFamily="34" charset="0"/>
                <a:cs typeface="Arial" pitchFamily="34" charset="0"/>
              </a:rPr>
              <a:t>In some </a:t>
            </a:r>
            <a:r>
              <a:rPr lang="en-US" sz="1600" b="1" dirty="0">
                <a:latin typeface="Arial" pitchFamily="34" charset="0"/>
                <a:cs typeface="Arial" pitchFamily="34" charset="0"/>
              </a:rPr>
              <a:t>agile</a:t>
            </a:r>
            <a:r>
              <a:rPr lang="en-US" sz="1600" dirty="0">
                <a:latin typeface="Arial" pitchFamily="34" charset="0"/>
                <a:cs typeface="Arial" pitchFamily="34" charset="0"/>
              </a:rPr>
              <a:t> projects using </a:t>
            </a:r>
            <a:r>
              <a:rPr lang="en-US" sz="1600" b="1" dirty="0">
                <a:latin typeface="Arial" pitchFamily="34" charset="0"/>
                <a:cs typeface="Arial" pitchFamily="34" charset="0"/>
              </a:rPr>
              <a:t>test-driven development</a:t>
            </a:r>
            <a:r>
              <a:rPr lang="en-US" sz="1600" dirty="0">
                <a:latin typeface="Arial" pitchFamily="34" charset="0"/>
                <a:cs typeface="Arial" pitchFamily="34" charset="0"/>
              </a:rPr>
              <a:t>, test tools like </a:t>
            </a:r>
            <a:r>
              <a:rPr lang="en-US" sz="1600" b="1" dirty="0" err="1">
                <a:latin typeface="Arial" pitchFamily="34" charset="0"/>
                <a:cs typeface="Arial" pitchFamily="34" charset="0"/>
              </a:rPr>
              <a:t>Fitnesse</a:t>
            </a:r>
            <a:r>
              <a:rPr lang="en-US" sz="1600" dirty="0">
                <a:latin typeface="Arial" pitchFamily="34" charset="0"/>
                <a:cs typeface="Arial" pitchFamily="34" charset="0"/>
              </a:rPr>
              <a:t> or </a:t>
            </a:r>
            <a:r>
              <a:rPr lang="en-US" sz="1600" b="1" dirty="0">
                <a:latin typeface="Arial" pitchFamily="34" charset="0"/>
                <a:cs typeface="Arial" pitchFamily="34" charset="0"/>
              </a:rPr>
              <a:t>Green Pepper</a:t>
            </a:r>
            <a:r>
              <a:rPr lang="en-US" sz="1600" dirty="0">
                <a:latin typeface="Arial" pitchFamily="34" charset="0"/>
                <a:cs typeface="Arial" pitchFamily="34" charset="0"/>
              </a:rPr>
              <a:t> are usually used. Those tools manage application specification and execute functional tests which improve development productivity. But it can be problematic if the general contractor is not motivated to use the test tool or does not handle it. It is neither practical or </a:t>
            </a:r>
            <a:r>
              <a:rPr lang="en-US" sz="1600" dirty="0" smtClean="0">
                <a:latin typeface="Arial" pitchFamily="34" charset="0"/>
                <a:cs typeface="Arial" pitchFamily="34" charset="0"/>
              </a:rPr>
              <a:t>recommended </a:t>
            </a:r>
            <a:r>
              <a:rPr lang="en-US" sz="1600" dirty="0">
                <a:latin typeface="Arial" pitchFamily="34" charset="0"/>
                <a:cs typeface="Arial" pitchFamily="34" charset="0"/>
              </a:rPr>
              <a:t>to let developer create the functional test.</a:t>
            </a:r>
          </a:p>
          <a:p>
            <a:r>
              <a:rPr lang="en-US" sz="1600" b="1" dirty="0" err="1">
                <a:latin typeface="Arial" pitchFamily="34" charset="0"/>
                <a:cs typeface="Arial" pitchFamily="34" charset="0"/>
              </a:rPr>
              <a:t>HttpUnit</a:t>
            </a:r>
            <a:r>
              <a:rPr lang="en-US" sz="1600" dirty="0">
                <a:latin typeface="Arial" pitchFamily="34" charset="0"/>
                <a:cs typeface="Arial" pitchFamily="34" charset="0"/>
              </a:rPr>
              <a:t> is a test framework based on </a:t>
            </a:r>
            <a:r>
              <a:rPr lang="en-US" sz="1600" dirty="0" err="1">
                <a:latin typeface="Arial" pitchFamily="34" charset="0"/>
                <a:cs typeface="Arial" pitchFamily="34" charset="0"/>
              </a:rPr>
              <a:t>JUnit</a:t>
            </a:r>
            <a:r>
              <a:rPr lang="en-US" sz="1600" dirty="0">
                <a:latin typeface="Arial" pitchFamily="34" charset="0"/>
                <a:cs typeface="Arial" pitchFamily="34" charset="0"/>
              </a:rPr>
              <a:t> which allows testing the presentation part of the Web application.</a:t>
            </a:r>
          </a:p>
          <a:p>
            <a:r>
              <a:rPr lang="en-US" sz="1600" b="1" dirty="0">
                <a:latin typeface="Arial" pitchFamily="34" charset="0"/>
                <a:cs typeface="Arial" pitchFamily="34" charset="0"/>
              </a:rPr>
              <a:t>Selenium</a:t>
            </a:r>
            <a:r>
              <a:rPr lang="en-US" sz="1600" dirty="0">
                <a:latin typeface="Arial" pitchFamily="34" charset="0"/>
                <a:cs typeface="Arial" pitchFamily="34" charset="0"/>
              </a:rPr>
              <a:t> is a great tool for testing web application. It tests the client side by launching a web browser and executing functional tests. </a:t>
            </a:r>
            <a:r>
              <a:rPr lang="en-US" sz="1600" dirty="0" smtClean="0">
                <a:latin typeface="Arial" pitchFamily="34" charset="0"/>
                <a:cs typeface="Arial" pitchFamily="34" charset="0"/>
              </a:rPr>
              <a:t>Developing </a:t>
            </a:r>
            <a:r>
              <a:rPr lang="en-US" sz="1600" dirty="0">
                <a:latin typeface="Arial" pitchFamily="34" charset="0"/>
                <a:cs typeface="Arial" pitchFamily="34" charset="0"/>
              </a:rPr>
              <a:t>a test is very easy; we need just to record the test one time by Selenium IDE (Firefox plug-in). The recorded test can be exported to a </a:t>
            </a:r>
            <a:r>
              <a:rPr lang="en-US" sz="1600" dirty="0" err="1">
                <a:latin typeface="Arial" pitchFamily="34" charset="0"/>
                <a:cs typeface="Arial" pitchFamily="34" charset="0"/>
              </a:rPr>
              <a:t>JUnit</a:t>
            </a:r>
            <a:r>
              <a:rPr lang="en-US" sz="1600" dirty="0">
                <a:latin typeface="Arial" pitchFamily="34" charset="0"/>
                <a:cs typeface="Arial" pitchFamily="34" charset="0"/>
              </a:rPr>
              <a:t> test</a:t>
            </a:r>
            <a:r>
              <a:rPr lang="en-US" dirty="0">
                <a:latin typeface="Arial" pitchFamily="34" charset="0"/>
                <a:cs typeface="Arial" pitchFamily="34" charset="0"/>
              </a:rPr>
              <a:t>.</a:t>
            </a:r>
          </a:p>
        </p:txBody>
      </p:sp>
    </p:spTree>
    <p:extLst>
      <p:ext uri="{BB962C8B-B14F-4D97-AF65-F5344CB8AC3E}">
        <p14:creationId xmlns:p14="http://schemas.microsoft.com/office/powerpoint/2010/main" val="15365705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kualitatem.com/wp-content/uploads/2012/09/Testing-Mobile-Application.png"/>
          <p:cNvPicPr>
            <a:picLocks noChangeAspect="1" noChangeArrowheads="1"/>
          </p:cNvPicPr>
          <p:nvPr/>
        </p:nvPicPr>
        <p:blipFill>
          <a:blip r:embed="rId2" cstate="print"/>
          <a:srcRect/>
          <a:stretch>
            <a:fillRect/>
          </a:stretch>
        </p:blipFill>
        <p:spPr bwMode="auto">
          <a:xfrm>
            <a:off x="1752600" y="3581400"/>
            <a:ext cx="5486400" cy="2686051"/>
          </a:xfrm>
          <a:prstGeom prst="rect">
            <a:avLst/>
          </a:prstGeom>
          <a:noFill/>
        </p:spPr>
      </p:pic>
      <p:sp>
        <p:nvSpPr>
          <p:cNvPr id="5" name="Title 4"/>
          <p:cNvSpPr>
            <a:spLocks noGrp="1"/>
          </p:cNvSpPr>
          <p:nvPr>
            <p:ph type="title"/>
          </p:nvPr>
        </p:nvSpPr>
        <p:spPr>
          <a:xfrm>
            <a:off x="1043490" y="381000"/>
            <a:ext cx="7024744" cy="15240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solidFill>
                  <a:srgbClr val="FF0000"/>
                </a:solidFill>
                <a:latin typeface="Arial" pitchFamily="34" charset="0"/>
                <a:cs typeface="Arial" pitchFamily="34" charset="0"/>
              </a:rPr>
              <a:t> </a:t>
            </a:r>
            <a:r>
              <a:rPr lang="en-US" sz="2700" dirty="0" smtClean="0">
                <a:solidFill>
                  <a:srgbClr val="FF0000"/>
                </a:solidFill>
                <a:latin typeface="Arial" pitchFamily="34" charset="0"/>
                <a:cs typeface="Arial" pitchFamily="34" charset="0"/>
              </a:rPr>
              <a:t>What is the difference between Mobile Testing and Mobile Application Testing?			</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endParaRPr lang="en-US" dirty="0"/>
          </a:p>
        </p:txBody>
      </p:sp>
      <p:sp>
        <p:nvSpPr>
          <p:cNvPr id="8" name="Text Placeholder 7"/>
          <p:cNvSpPr>
            <a:spLocks noGrp="1"/>
          </p:cNvSpPr>
          <p:nvPr>
            <p:ph type="body" idx="1"/>
          </p:nvPr>
        </p:nvSpPr>
        <p:spPr>
          <a:xfrm>
            <a:off x="457200" y="3733800"/>
            <a:ext cx="4040188" cy="381000"/>
          </a:xfrm>
        </p:spPr>
        <p:txBody>
          <a:bodyPr>
            <a:normAutofit fontScale="92500" lnSpcReduction="20000"/>
          </a:bodyPr>
          <a:lstStyle/>
          <a:p>
            <a:r>
              <a:rPr lang="en-US" dirty="0" smtClean="0">
                <a:solidFill>
                  <a:schemeClr val="tx2">
                    <a:lumMod val="10000"/>
                  </a:schemeClr>
                </a:solidFill>
              </a:rPr>
              <a:t>Mobile Testing</a:t>
            </a:r>
            <a:endParaRPr lang="en-US" dirty="0">
              <a:solidFill>
                <a:schemeClr val="tx2">
                  <a:lumMod val="10000"/>
                </a:schemeClr>
              </a:solidFill>
            </a:endParaRPr>
          </a:p>
        </p:txBody>
      </p:sp>
      <p:sp>
        <p:nvSpPr>
          <p:cNvPr id="10" name="Text Placeholder 9"/>
          <p:cNvSpPr>
            <a:spLocks noGrp="1"/>
          </p:cNvSpPr>
          <p:nvPr>
            <p:ph type="body" sz="half" idx="3"/>
          </p:nvPr>
        </p:nvSpPr>
        <p:spPr>
          <a:xfrm>
            <a:off x="4648200" y="3733800"/>
            <a:ext cx="4041775" cy="381000"/>
          </a:xfrm>
        </p:spPr>
        <p:txBody>
          <a:bodyPr>
            <a:normAutofit fontScale="92500" lnSpcReduction="20000"/>
          </a:bodyPr>
          <a:lstStyle/>
          <a:p>
            <a:r>
              <a:rPr lang="en-US" dirty="0" smtClean="0">
                <a:solidFill>
                  <a:schemeClr val="tx2">
                    <a:lumMod val="10000"/>
                  </a:schemeClr>
                </a:solidFill>
              </a:rPr>
              <a:t>Mobile Application Testing</a:t>
            </a:r>
            <a:endParaRPr lang="en-US" dirty="0">
              <a:solidFill>
                <a:schemeClr val="tx2">
                  <a:lumMod val="10000"/>
                </a:schemeClr>
              </a:solidFill>
            </a:endParaRPr>
          </a:p>
        </p:txBody>
      </p:sp>
      <p:sp>
        <p:nvSpPr>
          <p:cNvPr id="9" name="Content Placeholder 8"/>
          <p:cNvSpPr>
            <a:spLocks noGrp="1"/>
          </p:cNvSpPr>
          <p:nvPr>
            <p:ph sz="quarter" idx="2"/>
          </p:nvPr>
        </p:nvSpPr>
        <p:spPr>
          <a:xfrm>
            <a:off x="457200" y="1524001"/>
            <a:ext cx="4040188" cy="2133600"/>
          </a:xfrm>
        </p:spPr>
        <p:style>
          <a:lnRef idx="1">
            <a:schemeClr val="accent1"/>
          </a:lnRef>
          <a:fillRef idx="2">
            <a:schemeClr val="accent1"/>
          </a:fillRef>
          <a:effectRef idx="1">
            <a:schemeClr val="accent1"/>
          </a:effectRef>
          <a:fontRef idx="minor">
            <a:schemeClr val="dk1"/>
          </a:fontRef>
        </p:style>
        <p:txBody>
          <a:bodyPr>
            <a:normAutofit/>
          </a:bodyPr>
          <a:lstStyle/>
          <a:p>
            <a:r>
              <a:rPr lang="en-US" sz="1800" dirty="0" smtClean="0">
                <a:latin typeface="Arial" pitchFamily="34" charset="0"/>
                <a:cs typeface="Arial" pitchFamily="34" charset="0"/>
              </a:rPr>
              <a:t>1. Mobile Protocol stack testing. (using network simulators)</a:t>
            </a:r>
          </a:p>
          <a:p>
            <a:r>
              <a:rPr lang="en-US" sz="1800" dirty="0" smtClean="0">
                <a:latin typeface="Arial" pitchFamily="34" charset="0"/>
                <a:cs typeface="Arial" pitchFamily="34" charset="0"/>
              </a:rPr>
              <a:t>2. Multimedia Testing</a:t>
            </a:r>
          </a:p>
          <a:p>
            <a:r>
              <a:rPr lang="en-US" sz="1800" dirty="0" smtClean="0">
                <a:latin typeface="Arial" pitchFamily="34" charset="0"/>
                <a:cs typeface="Arial" pitchFamily="34" charset="0"/>
              </a:rPr>
              <a:t>3. Feature Testing</a:t>
            </a:r>
            <a:r>
              <a:rPr lang="en-US" dirty="0" smtClean="0"/>
              <a:t/>
            </a:r>
            <a:br>
              <a:rPr lang="en-US" dirty="0" smtClean="0"/>
            </a:br>
            <a:r>
              <a:rPr lang="en-US" sz="1800" b="1" dirty="0" smtClean="0">
                <a:latin typeface="Arial" pitchFamily="34" charset="0"/>
                <a:cs typeface="Arial" pitchFamily="34" charset="0"/>
              </a:rPr>
              <a:t>Mobile Testing </a:t>
            </a:r>
            <a:r>
              <a:rPr lang="en-US" sz="1800" dirty="0" smtClean="0">
                <a:latin typeface="Arial" pitchFamily="34" charset="0"/>
                <a:cs typeface="Arial" pitchFamily="34" charset="0"/>
              </a:rPr>
              <a:t>means the complete testing of mobile in System level + Application level</a:t>
            </a:r>
            <a:endParaRPr lang="en-US" sz="1800" dirty="0">
              <a:latin typeface="Arial" pitchFamily="34" charset="0"/>
              <a:cs typeface="Arial" pitchFamily="34" charset="0"/>
            </a:endParaRPr>
          </a:p>
        </p:txBody>
      </p:sp>
      <p:sp>
        <p:nvSpPr>
          <p:cNvPr id="11" name="Content Placeholder 10"/>
          <p:cNvSpPr>
            <a:spLocks noGrp="1"/>
          </p:cNvSpPr>
          <p:nvPr>
            <p:ph sz="quarter" idx="4"/>
          </p:nvPr>
        </p:nvSpPr>
        <p:spPr>
          <a:xfrm>
            <a:off x="4648200" y="1524001"/>
            <a:ext cx="4041775" cy="2133600"/>
          </a:xfrm>
        </p:spPr>
        <p:style>
          <a:lnRef idx="1">
            <a:schemeClr val="accent4"/>
          </a:lnRef>
          <a:fillRef idx="2">
            <a:schemeClr val="accent4"/>
          </a:fillRef>
          <a:effectRef idx="1">
            <a:schemeClr val="accent4"/>
          </a:effectRef>
          <a:fontRef idx="minor">
            <a:schemeClr val="dk1"/>
          </a:fontRef>
        </p:style>
        <p:txBody>
          <a:bodyPr>
            <a:normAutofit lnSpcReduction="10000"/>
          </a:bodyPr>
          <a:lstStyle/>
          <a:p>
            <a:r>
              <a:rPr lang="en-US" sz="1800" dirty="0" smtClean="0">
                <a:latin typeface="Arial" pitchFamily="34" charset="0"/>
                <a:cs typeface="Arial" pitchFamily="34" charset="0"/>
              </a:rPr>
              <a:t>1.Multimedia Testing</a:t>
            </a:r>
          </a:p>
          <a:p>
            <a:r>
              <a:rPr lang="en-US" sz="1800" dirty="0" smtClean="0">
                <a:latin typeface="Arial" pitchFamily="34" charset="0"/>
                <a:cs typeface="Arial" pitchFamily="34" charset="0"/>
              </a:rPr>
              <a:t>2. Feature Testing</a:t>
            </a:r>
          </a:p>
          <a:p>
            <a:endParaRPr lang="en-US" sz="1800" dirty="0" smtClean="0">
              <a:latin typeface="Arial" pitchFamily="34" charset="0"/>
              <a:cs typeface="Arial" pitchFamily="34" charset="0"/>
            </a:endParaRPr>
          </a:p>
          <a:p>
            <a:endParaRPr lang="en-US" sz="1800" dirty="0" smtClean="0">
              <a:latin typeface="Arial" pitchFamily="34" charset="0"/>
              <a:cs typeface="Arial" pitchFamily="34" charset="0"/>
            </a:endParaRPr>
          </a:p>
          <a:p>
            <a:pPr>
              <a:buNone/>
            </a:pPr>
            <a:r>
              <a:rPr lang="en-US" sz="1800" b="1" dirty="0" smtClean="0">
                <a:latin typeface="Arial" pitchFamily="34" charset="0"/>
                <a:cs typeface="Arial" pitchFamily="34" charset="0"/>
              </a:rPr>
              <a:t>Mobile Application </a:t>
            </a:r>
            <a:r>
              <a:rPr lang="en-US" sz="1800" dirty="0" smtClean="0">
                <a:latin typeface="Arial" pitchFamily="34" charset="0"/>
                <a:cs typeface="Arial" pitchFamily="34" charset="0"/>
              </a:rPr>
              <a:t>testing deals with only the features and multimedia part. </a:t>
            </a:r>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3697128" cy="365125"/>
          </a:xfrm>
        </p:spPr>
        <p:txBody>
          <a:bodyPr/>
          <a:lstStyle/>
          <a:p>
            <a:r>
              <a:rPr lang="en-US" smtClean="0">
                <a:solidFill>
                  <a:schemeClr val="tx2">
                    <a:lumMod val="10000"/>
                  </a:schemeClr>
                </a:solidFill>
              </a:rPr>
              <a:t>Copyright Portnov Computer School   2013</a:t>
            </a:r>
            <a:endParaRPr lang="en-US" dirty="0">
              <a:solidFill>
                <a:schemeClr val="tx2">
                  <a:lumMod val="1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10000"/>
                  </a:schemeClr>
                </a:solidFill>
              </a:rPr>
              <a:pPr/>
              <a:t>75</a:t>
            </a:fld>
            <a:endParaRPr lang="en-US" dirty="0">
              <a:solidFill>
                <a:schemeClr val="tx2">
                  <a:lumMod val="10000"/>
                </a:schemeClr>
              </a:solidFill>
            </a:endParaRPr>
          </a:p>
        </p:txBody>
      </p:sp>
    </p:spTree>
    <p:extLst>
      <p:ext uri="{BB962C8B-B14F-4D97-AF65-F5344CB8AC3E}">
        <p14:creationId xmlns:p14="http://schemas.microsoft.com/office/powerpoint/2010/main" val="42619527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http://ww1.prweb.com/prfiles/2009/03/23/920914/LTEProtocolStackLTEBasebandChip.gif"/>
          <p:cNvPicPr>
            <a:picLocks noChangeAspect="1" noChangeArrowheads="1"/>
          </p:cNvPicPr>
          <p:nvPr/>
        </p:nvPicPr>
        <p:blipFill>
          <a:blip r:embed="rId2" cstate="print"/>
          <a:srcRect/>
          <a:stretch>
            <a:fillRect/>
          </a:stretch>
        </p:blipFill>
        <p:spPr bwMode="auto">
          <a:xfrm>
            <a:off x="3657600" y="2286000"/>
            <a:ext cx="5340140" cy="4076700"/>
          </a:xfrm>
          <a:prstGeom prst="rect">
            <a:avLst/>
          </a:prstGeom>
          <a:noFill/>
        </p:spPr>
      </p:pic>
      <p:sp>
        <p:nvSpPr>
          <p:cNvPr id="9" name="Content Placeholder 8"/>
          <p:cNvSpPr>
            <a:spLocks noGrp="1"/>
          </p:cNvSpPr>
          <p:nvPr>
            <p:ph sz="half" idx="4294967295"/>
          </p:nvPr>
        </p:nvSpPr>
        <p:spPr>
          <a:xfrm>
            <a:off x="228600" y="1371600"/>
            <a:ext cx="4038600" cy="2557271"/>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r>
              <a:rPr lang="en-US" sz="1800" b="1" i="1" dirty="0" smtClean="0">
                <a:latin typeface="Arial" pitchFamily="34" charset="0"/>
                <a:cs typeface="Arial" pitchFamily="34" charset="0"/>
              </a:rPr>
              <a:t>1. Mobile Protocol stack testing. (using network simulators)</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few examples are below:</a:t>
            </a:r>
            <a:br>
              <a:rPr lang="en-US" sz="1800" dirty="0" smtClean="0">
                <a:latin typeface="Arial" pitchFamily="34" charset="0"/>
                <a:cs typeface="Arial" pitchFamily="34" charset="0"/>
              </a:rPr>
            </a:br>
            <a:r>
              <a:rPr lang="en-US" sz="1800" dirty="0" smtClean="0">
                <a:latin typeface="Arial" pitchFamily="34" charset="0"/>
                <a:cs typeface="Arial" pitchFamily="34" charset="0"/>
              </a:rPr>
              <a:t>* Stack supports 4 bands EGSM,PGSM,GSM-850,DCS.Mobile originating and mobile terminating call in all those bands.</a:t>
            </a:r>
            <a:br>
              <a:rPr lang="en-US" sz="1800" dirty="0" smtClean="0">
                <a:latin typeface="Arial" pitchFamily="34" charset="0"/>
                <a:cs typeface="Arial" pitchFamily="34" charset="0"/>
              </a:rPr>
            </a:br>
            <a:r>
              <a:rPr lang="en-US" sz="1800" dirty="0" smtClean="0">
                <a:latin typeface="Arial" pitchFamily="34" charset="0"/>
                <a:cs typeface="Arial" pitchFamily="34" charset="0"/>
              </a:rPr>
              <a:t>*cell selection reselection</a:t>
            </a:r>
            <a:br>
              <a:rPr lang="en-US" sz="1800" dirty="0" smtClean="0">
                <a:latin typeface="Arial" pitchFamily="34" charset="0"/>
                <a:cs typeface="Arial" pitchFamily="34" charset="0"/>
              </a:rPr>
            </a:br>
            <a:r>
              <a:rPr lang="en-US" sz="1800" dirty="0" smtClean="0">
                <a:latin typeface="Arial" pitchFamily="34" charset="0"/>
                <a:cs typeface="Arial" pitchFamily="34" charset="0"/>
              </a:rPr>
              <a:t>*cell bar</a:t>
            </a:r>
            <a:br>
              <a:rPr lang="en-US" sz="1800" dirty="0" smtClean="0">
                <a:latin typeface="Arial" pitchFamily="34" charset="0"/>
                <a:cs typeface="Arial" pitchFamily="34" charset="0"/>
              </a:rPr>
            </a:br>
            <a:r>
              <a:rPr lang="en-US" sz="1800" dirty="0" smtClean="0">
                <a:latin typeface="Arial" pitchFamily="34" charset="0"/>
                <a:cs typeface="Arial" pitchFamily="34" charset="0"/>
              </a:rPr>
              <a:t>*All types of handover</a:t>
            </a:r>
            <a:br>
              <a:rPr lang="en-US" sz="1800" dirty="0" smtClean="0">
                <a:latin typeface="Arial" pitchFamily="34" charset="0"/>
                <a:cs typeface="Arial" pitchFamily="34" charset="0"/>
              </a:rPr>
            </a:br>
            <a:r>
              <a:rPr lang="en-US" sz="1800" dirty="0" smtClean="0">
                <a:latin typeface="Arial" pitchFamily="34" charset="0"/>
                <a:cs typeface="Arial" pitchFamily="34" charset="0"/>
              </a:rPr>
              <a:t>*frequency hopping</a:t>
            </a:r>
            <a:br>
              <a:rPr lang="en-US" sz="1800" dirty="0" smtClean="0">
                <a:latin typeface="Arial" pitchFamily="34" charset="0"/>
                <a:cs typeface="Arial" pitchFamily="34" charset="0"/>
              </a:rPr>
            </a:br>
            <a:r>
              <a:rPr lang="en-US" sz="1800" dirty="0" smtClean="0">
                <a:latin typeface="Arial" pitchFamily="34" charset="0"/>
                <a:cs typeface="Arial" pitchFamily="34" charset="0"/>
              </a:rPr>
              <a:t>*Coding schemes etc</a:t>
            </a:r>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50000"/>
                  </a:schemeClr>
                </a:solidFill>
              </a:rPr>
              <a:pPr/>
              <a:t>76</a:t>
            </a:fld>
            <a:endParaRPr lang="en-US" dirty="0">
              <a:solidFill>
                <a:schemeClr val="accent1">
                  <a:lumMod val="50000"/>
                </a:schemeClr>
              </a:solidFill>
            </a:endParaRPr>
          </a:p>
        </p:txBody>
      </p:sp>
      <p:sp>
        <p:nvSpPr>
          <p:cNvPr id="5" name="Title 4"/>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 </a:t>
            </a:r>
            <a:r>
              <a:rPr lang="en-US" sz="2700" dirty="0" smtClean="0">
                <a:solidFill>
                  <a:srgbClr val="FF0000"/>
                </a:solidFill>
                <a:latin typeface="Arial" pitchFamily="34" charset="0"/>
                <a:cs typeface="Arial" pitchFamily="34" charset="0"/>
              </a:rPr>
              <a:t> </a:t>
            </a:r>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a:solidFill>
                  <a:srgbClr val="FF0000"/>
                </a:solidFill>
                <a:latin typeface="Arial" pitchFamily="34" charset="0"/>
                <a:cs typeface="Arial" pitchFamily="34" charset="0"/>
              </a:rPr>
              <a:t/>
            </a:r>
            <a:br>
              <a:rPr lang="en-US" sz="2700" dirty="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4400" dirty="0" smtClean="0">
                <a:latin typeface="Arial" pitchFamily="34" charset="0"/>
                <a:cs typeface="Arial" pitchFamily="34" charset="0"/>
              </a:rPr>
              <a:t/>
            </a:r>
            <a:br>
              <a:rPr lang="en-US" sz="4400" dirty="0" smtClean="0">
                <a:latin typeface="Arial" pitchFamily="34" charset="0"/>
                <a:cs typeface="Arial" pitchFamily="34" charset="0"/>
              </a:rPr>
            </a:br>
            <a:r>
              <a:rPr lang="en-US" sz="4400" dirty="0" smtClean="0">
                <a:latin typeface="Arial" pitchFamily="34" charset="0"/>
                <a:cs typeface="Arial" pitchFamily="34" charset="0"/>
              </a:rPr>
              <a:t>Parts of Mobile Testing: MPS</a:t>
            </a:r>
            <a:endParaRPr lang="en-US" dirty="0"/>
          </a:p>
        </p:txBody>
      </p:sp>
      <p:sp>
        <p:nvSpPr>
          <p:cNvPr id="7" name="Rectangle 6"/>
          <p:cNvSpPr/>
          <p:nvPr/>
        </p:nvSpPr>
        <p:spPr>
          <a:xfrm>
            <a:off x="381000" y="4038600"/>
            <a:ext cx="3352800" cy="116955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b="1" dirty="0" smtClean="0">
                <a:latin typeface="Arial" pitchFamily="34" charset="0"/>
                <a:cs typeface="Arial" pitchFamily="34" charset="0"/>
              </a:rPr>
              <a:t>handover</a:t>
            </a:r>
            <a:r>
              <a:rPr lang="en-US" sz="1400" dirty="0" smtClean="0">
                <a:latin typeface="Arial" pitchFamily="34" charset="0"/>
                <a:cs typeface="Arial" pitchFamily="34" charset="0"/>
              </a:rPr>
              <a:t> or </a:t>
            </a:r>
            <a:r>
              <a:rPr lang="en-US" sz="1400" b="1" dirty="0" smtClean="0">
                <a:latin typeface="Arial" pitchFamily="34" charset="0"/>
                <a:cs typeface="Arial" pitchFamily="34" charset="0"/>
              </a:rPr>
              <a:t>handoff</a:t>
            </a:r>
            <a:r>
              <a:rPr lang="en-US" sz="1400" dirty="0" smtClean="0">
                <a:latin typeface="Arial" pitchFamily="34" charset="0"/>
                <a:cs typeface="Arial" pitchFamily="34" charset="0"/>
              </a:rPr>
              <a:t> refers to the process of transferring an ongoing call or data session from one channel connected to the core network to another.</a:t>
            </a:r>
            <a:endParaRPr lang="en-US" sz="1400" dirty="0">
              <a:latin typeface="Arial" pitchFamily="34" charset="0"/>
              <a:cs typeface="Arial" pitchFamily="34" charset="0"/>
            </a:endParaRPr>
          </a:p>
        </p:txBody>
      </p:sp>
      <p:sp>
        <p:nvSpPr>
          <p:cNvPr id="8" name="Rectangle 7"/>
          <p:cNvSpPr/>
          <p:nvPr/>
        </p:nvSpPr>
        <p:spPr>
          <a:xfrm>
            <a:off x="609600" y="5334000"/>
            <a:ext cx="2819400" cy="116955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b="1" dirty="0" smtClean="0">
                <a:latin typeface="Arial" pitchFamily="34" charset="0"/>
                <a:cs typeface="Arial" pitchFamily="34" charset="0"/>
              </a:rPr>
              <a:t>Frequency-hopping spread spectrum</a:t>
            </a:r>
            <a:r>
              <a:rPr lang="en-US" sz="1400" dirty="0" smtClean="0">
                <a:latin typeface="Arial" pitchFamily="34" charset="0"/>
                <a:cs typeface="Arial" pitchFamily="34" charset="0"/>
              </a:rPr>
              <a:t> (</a:t>
            </a:r>
            <a:r>
              <a:rPr lang="en-US" sz="1400" b="1" dirty="0" smtClean="0">
                <a:latin typeface="Arial" pitchFamily="34" charset="0"/>
                <a:cs typeface="Arial" pitchFamily="34" charset="0"/>
              </a:rPr>
              <a:t>FHSS</a:t>
            </a:r>
            <a:r>
              <a:rPr lang="en-US" sz="1400" dirty="0" smtClean="0">
                <a:latin typeface="Arial" pitchFamily="34" charset="0"/>
                <a:cs typeface="Arial" pitchFamily="34" charset="0"/>
              </a:rPr>
              <a:t>) is a method of transmitting radio signals by rapidly switching a carrier among many frequency channels.</a:t>
            </a:r>
            <a:endParaRPr lang="en-US" sz="1400" dirty="0">
              <a:latin typeface="Arial" pitchFamily="34" charset="0"/>
              <a:cs typeface="Arial" pitchFamily="34" charset="0"/>
            </a:endParaRPr>
          </a:p>
        </p:txBody>
      </p:sp>
    </p:spTree>
    <p:extLst>
      <p:ext uri="{BB962C8B-B14F-4D97-AF65-F5344CB8AC3E}">
        <p14:creationId xmlns:p14="http://schemas.microsoft.com/office/powerpoint/2010/main" val="30313956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667000"/>
            <a:ext cx="2971800" cy="2785872"/>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r>
              <a:rPr lang="en-US" sz="2900" dirty="0" smtClean="0">
                <a:latin typeface="Arial" pitchFamily="34" charset="0"/>
                <a:cs typeface="Arial" pitchFamily="34" charset="0"/>
              </a:rPr>
              <a:t/>
            </a:r>
            <a:br>
              <a:rPr lang="en-US" sz="2900" dirty="0" smtClean="0">
                <a:latin typeface="Arial" pitchFamily="34" charset="0"/>
                <a:cs typeface="Arial" pitchFamily="34" charset="0"/>
              </a:rPr>
            </a:br>
            <a:r>
              <a:rPr lang="en-US" sz="2900" dirty="0" smtClean="0">
                <a:latin typeface="Arial" pitchFamily="34" charset="0"/>
                <a:cs typeface="Arial" pitchFamily="34" charset="0"/>
              </a:rPr>
              <a:t>* Midi polyphonic tones ringer and player</a:t>
            </a:r>
            <a:br>
              <a:rPr lang="en-US" sz="2900" dirty="0" smtClean="0">
                <a:latin typeface="Arial" pitchFamily="34" charset="0"/>
                <a:cs typeface="Arial" pitchFamily="34" charset="0"/>
              </a:rPr>
            </a:br>
            <a:r>
              <a:rPr lang="en-US" sz="2900" dirty="0" smtClean="0">
                <a:latin typeface="Arial" pitchFamily="34" charset="0"/>
                <a:cs typeface="Arial" pitchFamily="34" charset="0"/>
              </a:rPr>
              <a:t>* MP3 as ringer and player &amp;other supported formats</a:t>
            </a:r>
            <a:br>
              <a:rPr lang="en-US" sz="2900" dirty="0" smtClean="0">
                <a:latin typeface="Arial" pitchFamily="34" charset="0"/>
                <a:cs typeface="Arial" pitchFamily="34" charset="0"/>
              </a:rPr>
            </a:br>
            <a:r>
              <a:rPr lang="en-US" sz="2900" dirty="0" smtClean="0">
                <a:latin typeface="Arial" pitchFamily="34" charset="0"/>
                <a:cs typeface="Arial" pitchFamily="34" charset="0"/>
              </a:rPr>
              <a:t>* Camera</a:t>
            </a:r>
            <a:br>
              <a:rPr lang="en-US" sz="2900" dirty="0" smtClean="0">
                <a:latin typeface="Arial" pitchFamily="34" charset="0"/>
                <a:cs typeface="Arial" pitchFamily="34" charset="0"/>
              </a:rPr>
            </a:br>
            <a:r>
              <a:rPr lang="en-US" sz="2900" dirty="0" smtClean="0">
                <a:latin typeface="Arial" pitchFamily="34" charset="0"/>
                <a:cs typeface="Arial" pitchFamily="34" charset="0"/>
              </a:rPr>
              <a:t>* Video Conferencing etc</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Footer Placeholder 2"/>
          <p:cNvSpPr>
            <a:spLocks noGrp="1"/>
          </p:cNvSpPr>
          <p:nvPr>
            <p:ph type="ftr" sz="quarter" idx="11"/>
          </p:nvPr>
        </p:nvSpPr>
        <p:spPr>
          <a:xfrm>
            <a:off x="4380072" y="6407944"/>
            <a:ext cx="3849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77</a:t>
            </a:fld>
            <a:endParaRPr lang="en-US" dirty="0">
              <a:solidFill>
                <a:schemeClr val="accent1">
                  <a:lumMod val="50000"/>
                </a:schemeClr>
              </a:solidFill>
            </a:endParaRPr>
          </a:p>
        </p:txBody>
      </p:sp>
      <p:sp>
        <p:nvSpPr>
          <p:cNvPr id="6" name="Title 4"/>
          <p:cNvSpPr>
            <a:spLocks noGrp="1"/>
          </p:cNvSpPr>
          <p:nvPr>
            <p:ph type="title"/>
          </p:nvPr>
        </p:nvSpPr>
        <p:spPr>
          <a:xfrm>
            <a:off x="381000" y="304800"/>
            <a:ext cx="76200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 </a:t>
            </a:r>
            <a:r>
              <a:rPr lang="en-US" sz="2700" dirty="0" smtClean="0">
                <a:solidFill>
                  <a:srgbClr val="FF0000"/>
                </a:solidFill>
                <a:latin typeface="Arial" pitchFamily="34" charset="0"/>
                <a:cs typeface="Arial" pitchFamily="34" charset="0"/>
              </a:rPr>
              <a:t> </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r>
              <a:rPr lang="en-US" dirty="0" smtClean="0">
                <a:latin typeface="Arial" pitchFamily="34" charset="0"/>
                <a:cs typeface="Arial" pitchFamily="34" charset="0"/>
              </a:rPr>
              <a:t>Parts of Mobile Testing: Multimedia</a:t>
            </a:r>
            <a:endParaRPr lang="en-US" dirty="0"/>
          </a:p>
        </p:txBody>
      </p:sp>
      <p:pic>
        <p:nvPicPr>
          <p:cNvPr id="241666" name="Picture 2" descr="http://www.vpc.com/products/application_articles/images/multimedia%20test%20system.jpg"/>
          <p:cNvPicPr>
            <a:picLocks noChangeAspect="1" noChangeArrowheads="1"/>
          </p:cNvPicPr>
          <p:nvPr/>
        </p:nvPicPr>
        <p:blipFill>
          <a:blip r:embed="rId2" cstate="print"/>
          <a:srcRect/>
          <a:stretch>
            <a:fillRect/>
          </a:stretch>
        </p:blipFill>
        <p:spPr bwMode="auto">
          <a:xfrm>
            <a:off x="3581400" y="1143000"/>
            <a:ext cx="2686050" cy="2857500"/>
          </a:xfrm>
          <a:prstGeom prst="rect">
            <a:avLst/>
          </a:prstGeom>
          <a:noFill/>
        </p:spPr>
      </p:pic>
      <p:pic>
        <p:nvPicPr>
          <p:cNvPr id="241668" name="Picture 4" descr="http://s4de0fc89d7171.img.gostorego.com/802754/cdn/media/s4/de/0f/c8/9d/71/71/catalog/product/cache/1/image/9df78eab33525d08d6e5fb8d27136e95/d/i/displaymate-multimedia-with-test-photos-edition174.jpg"/>
          <p:cNvPicPr>
            <a:picLocks noChangeAspect="1" noChangeArrowheads="1"/>
          </p:cNvPicPr>
          <p:nvPr/>
        </p:nvPicPr>
        <p:blipFill>
          <a:blip r:embed="rId3" cstate="print"/>
          <a:srcRect/>
          <a:stretch>
            <a:fillRect/>
          </a:stretch>
        </p:blipFill>
        <p:spPr bwMode="auto">
          <a:xfrm>
            <a:off x="6080234" y="3200400"/>
            <a:ext cx="2758966" cy="3000376"/>
          </a:xfrm>
          <a:prstGeom prst="rect">
            <a:avLst/>
          </a:prstGeom>
          <a:noFill/>
        </p:spPr>
      </p:pic>
    </p:spTree>
    <p:extLst>
      <p:ext uri="{BB962C8B-B14F-4D97-AF65-F5344CB8AC3E}">
        <p14:creationId xmlns:p14="http://schemas.microsoft.com/office/powerpoint/2010/main" val="3863365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3849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78</a:t>
            </a:fld>
            <a:endParaRPr lang="en-US" dirty="0">
              <a:solidFill>
                <a:schemeClr val="accent1">
                  <a:lumMod val="50000"/>
                </a:schemeClr>
              </a:solidFill>
            </a:endParaRPr>
          </a:p>
        </p:txBody>
      </p:sp>
      <p:pic>
        <p:nvPicPr>
          <p:cNvPr id="252930" name="Picture 2" descr="http://www.neusoft.com/upload/images/20110407/1302161882455.jpg"/>
          <p:cNvPicPr>
            <a:picLocks noChangeAspect="1" noChangeArrowheads="1"/>
          </p:cNvPicPr>
          <p:nvPr/>
        </p:nvPicPr>
        <p:blipFill>
          <a:blip r:embed="rId2" cstate="print"/>
          <a:srcRect/>
          <a:stretch>
            <a:fillRect/>
          </a:stretch>
        </p:blipFill>
        <p:spPr bwMode="auto">
          <a:xfrm>
            <a:off x="1143000" y="1524000"/>
            <a:ext cx="7040880" cy="4400550"/>
          </a:xfrm>
          <a:prstGeom prst="rect">
            <a:avLst/>
          </a:prstGeom>
          <a:noFill/>
        </p:spPr>
      </p:pic>
      <p:sp>
        <p:nvSpPr>
          <p:cNvPr id="7" name="Title 4"/>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 </a:t>
            </a:r>
            <a:r>
              <a:rPr lang="en-US" sz="2700" dirty="0" smtClean="0">
                <a:solidFill>
                  <a:srgbClr val="FF0000"/>
                </a:solidFill>
                <a:latin typeface="Arial" pitchFamily="34" charset="0"/>
                <a:cs typeface="Arial" pitchFamily="34" charset="0"/>
              </a:rPr>
              <a:t> </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endParaRPr lang="en-US" dirty="0"/>
          </a:p>
        </p:txBody>
      </p:sp>
    </p:spTree>
    <p:extLst>
      <p:ext uri="{BB962C8B-B14F-4D97-AF65-F5344CB8AC3E}">
        <p14:creationId xmlns:p14="http://schemas.microsoft.com/office/powerpoint/2010/main" val="11754522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8" name="Picture 4" descr="http://www.crunchdot.com/wp-content/uploads/2012/12/5495b6fcb0phones.png.png"/>
          <p:cNvPicPr>
            <a:picLocks noChangeAspect="1" noChangeArrowheads="1"/>
          </p:cNvPicPr>
          <p:nvPr/>
        </p:nvPicPr>
        <p:blipFill>
          <a:blip r:embed="rId2" cstate="print"/>
          <a:srcRect/>
          <a:stretch>
            <a:fillRect/>
          </a:stretch>
        </p:blipFill>
        <p:spPr bwMode="auto">
          <a:xfrm>
            <a:off x="2286000" y="1752600"/>
            <a:ext cx="6429375" cy="3276601"/>
          </a:xfrm>
          <a:prstGeom prst="rect">
            <a:avLst/>
          </a:prstGeom>
          <a:noFill/>
        </p:spPr>
      </p:pic>
      <p:sp>
        <p:nvSpPr>
          <p:cNvPr id="2" name="Content Placeholder 1"/>
          <p:cNvSpPr>
            <a:spLocks noGrp="1"/>
          </p:cNvSpPr>
          <p:nvPr>
            <p:ph idx="1"/>
          </p:nvPr>
        </p:nvSpPr>
        <p:spPr>
          <a:xfrm>
            <a:off x="228600" y="3352800"/>
            <a:ext cx="2514600" cy="2938271"/>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a:buNone/>
            </a:pPr>
            <a:r>
              <a:rPr lang="en-US" dirty="0" smtClean="0"/>
              <a:t/>
            </a:r>
            <a:br>
              <a:rPr lang="en-US" dirty="0" smtClean="0"/>
            </a:br>
            <a:r>
              <a:rPr lang="en-US" sz="2300" dirty="0" smtClean="0">
                <a:latin typeface="Arial" pitchFamily="34" charset="0"/>
                <a:cs typeface="Arial" pitchFamily="34" charset="0"/>
              </a:rPr>
              <a:t/>
            </a:r>
            <a:br>
              <a:rPr lang="en-US" sz="2300" dirty="0" smtClean="0">
                <a:latin typeface="Arial" pitchFamily="34" charset="0"/>
                <a:cs typeface="Arial" pitchFamily="34" charset="0"/>
              </a:rPr>
            </a:br>
            <a:r>
              <a:rPr lang="en-US" sz="2300" dirty="0" smtClean="0">
                <a:latin typeface="Arial" pitchFamily="34" charset="0"/>
                <a:cs typeface="Arial" pitchFamily="34" charset="0"/>
              </a:rPr>
              <a:t>*Phonebook</a:t>
            </a:r>
            <a:br>
              <a:rPr lang="en-US" sz="2300" dirty="0" smtClean="0">
                <a:latin typeface="Arial" pitchFamily="34" charset="0"/>
                <a:cs typeface="Arial" pitchFamily="34" charset="0"/>
              </a:rPr>
            </a:br>
            <a:r>
              <a:rPr lang="en-US" sz="2300" dirty="0" smtClean="0">
                <a:latin typeface="Arial" pitchFamily="34" charset="0"/>
                <a:cs typeface="Arial" pitchFamily="34" charset="0"/>
              </a:rPr>
              <a:t>*SMS</a:t>
            </a:r>
            <a:br>
              <a:rPr lang="en-US" sz="2300" dirty="0" smtClean="0">
                <a:latin typeface="Arial" pitchFamily="34" charset="0"/>
                <a:cs typeface="Arial" pitchFamily="34" charset="0"/>
              </a:rPr>
            </a:br>
            <a:r>
              <a:rPr lang="en-US" sz="2300" dirty="0" smtClean="0">
                <a:latin typeface="Arial" pitchFamily="34" charset="0"/>
                <a:cs typeface="Arial" pitchFamily="34" charset="0"/>
              </a:rPr>
              <a:t>*Supplementary calls</a:t>
            </a:r>
            <a:br>
              <a:rPr lang="en-US" sz="2300" dirty="0" smtClean="0">
                <a:latin typeface="Arial" pitchFamily="34" charset="0"/>
                <a:cs typeface="Arial" pitchFamily="34" charset="0"/>
              </a:rPr>
            </a:br>
            <a:r>
              <a:rPr lang="en-US" sz="2300" dirty="0" smtClean="0">
                <a:latin typeface="Arial" pitchFamily="34" charset="0"/>
                <a:cs typeface="Arial" pitchFamily="34" charset="0"/>
              </a:rPr>
              <a:t>*Security</a:t>
            </a:r>
            <a:br>
              <a:rPr lang="en-US" sz="2300" dirty="0" smtClean="0">
                <a:latin typeface="Arial" pitchFamily="34" charset="0"/>
                <a:cs typeface="Arial" pitchFamily="34" charset="0"/>
              </a:rPr>
            </a:br>
            <a:r>
              <a:rPr lang="en-US" sz="2300" dirty="0" smtClean="0">
                <a:latin typeface="Arial" pitchFamily="34" charset="0"/>
                <a:cs typeface="Arial" pitchFamily="34" charset="0"/>
              </a:rPr>
              <a:t>*Calculator</a:t>
            </a:r>
            <a:br>
              <a:rPr lang="en-US" sz="2300" dirty="0" smtClean="0">
                <a:latin typeface="Arial" pitchFamily="34" charset="0"/>
                <a:cs typeface="Arial" pitchFamily="34" charset="0"/>
              </a:rPr>
            </a:br>
            <a:r>
              <a:rPr lang="en-US" sz="2300" dirty="0" smtClean="0">
                <a:latin typeface="Arial" pitchFamily="34" charset="0"/>
                <a:cs typeface="Arial" pitchFamily="34" charset="0"/>
              </a:rPr>
              <a:t>*Gaming</a:t>
            </a:r>
            <a:br>
              <a:rPr lang="en-US" sz="2300" dirty="0" smtClean="0">
                <a:latin typeface="Arial" pitchFamily="34" charset="0"/>
                <a:cs typeface="Arial" pitchFamily="34" charset="0"/>
              </a:rPr>
            </a:br>
            <a:r>
              <a:rPr lang="en-US" sz="2300" dirty="0" smtClean="0">
                <a:latin typeface="Arial" pitchFamily="34" charset="0"/>
                <a:cs typeface="Arial" pitchFamily="34" charset="0"/>
              </a:rPr>
              <a:t>*Fast dialing etc</a:t>
            </a:r>
            <a:r>
              <a:rPr lang="en-US" dirty="0" smtClean="0"/>
              <a:t/>
            </a:r>
            <a:br>
              <a:rPr lang="en-US" dirty="0" smtClean="0"/>
            </a:br>
            <a:endParaRPr lang="en-US" dirty="0"/>
          </a:p>
        </p:txBody>
      </p:sp>
      <p:sp>
        <p:nvSpPr>
          <p:cNvPr id="3" name="Footer Placeholder 2"/>
          <p:cNvSpPr>
            <a:spLocks noGrp="1"/>
          </p:cNvSpPr>
          <p:nvPr>
            <p:ph type="ftr" sz="quarter" idx="11"/>
          </p:nvPr>
        </p:nvSpPr>
        <p:spPr>
          <a:xfrm>
            <a:off x="4380072" y="6407944"/>
            <a:ext cx="3925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79</a:t>
            </a:fld>
            <a:endParaRPr lang="en-US" dirty="0">
              <a:solidFill>
                <a:schemeClr val="accent1">
                  <a:lumMod val="50000"/>
                </a:schemeClr>
              </a:solidFill>
            </a:endParaRPr>
          </a:p>
        </p:txBody>
      </p:sp>
      <p:sp>
        <p:nvSpPr>
          <p:cNvPr id="6"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 </a:t>
            </a:r>
            <a:r>
              <a:rPr lang="en-US" sz="2700" dirty="0" smtClean="0">
                <a:solidFill>
                  <a:srgbClr val="FF0000"/>
                </a:solidFill>
                <a:latin typeface="Arial" pitchFamily="34" charset="0"/>
                <a:cs typeface="Arial" pitchFamily="34" charset="0"/>
              </a:rPr>
              <a:t> </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r>
              <a:rPr lang="en-US" dirty="0" smtClean="0">
                <a:latin typeface="Arial" pitchFamily="34" charset="0"/>
                <a:cs typeface="Arial" pitchFamily="34" charset="0"/>
              </a:rPr>
              <a:t>Parts of Mobile testing: Feature Testing</a:t>
            </a:r>
            <a:endParaRPr lang="en-US" dirty="0"/>
          </a:p>
        </p:txBody>
      </p:sp>
    </p:spTree>
    <p:extLst>
      <p:ext uri="{BB962C8B-B14F-4D97-AF65-F5344CB8AC3E}">
        <p14:creationId xmlns:p14="http://schemas.microsoft.com/office/powerpoint/2010/main" val="224296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How to see and kill the last process on iPhone?      2 </a:t>
            </a:r>
            <a:endParaRPr lang="en-US" sz="2400" dirty="0">
              <a:solidFill>
                <a:srgbClr val="FF0000"/>
              </a:solidFill>
            </a:endParaRPr>
          </a:p>
        </p:txBody>
      </p:sp>
      <p:sp>
        <p:nvSpPr>
          <p:cNvPr id="3" name="Footer Placeholder 2"/>
          <p:cNvSpPr>
            <a:spLocks noGrp="1"/>
          </p:cNvSpPr>
          <p:nvPr>
            <p:ph type="ftr" sz="quarter" idx="11"/>
          </p:nvPr>
        </p:nvSpPr>
        <p:spPr>
          <a:xfrm>
            <a:off x="4114800" y="6400800"/>
            <a:ext cx="41910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8</a:t>
            </a:fld>
            <a:endParaRPr lang="en-US" dirty="0">
              <a:solidFill>
                <a:schemeClr val="tx2">
                  <a:lumMod val="25000"/>
                </a:schemeClr>
              </a:solidFill>
            </a:endParaRPr>
          </a:p>
        </p:txBody>
      </p:sp>
      <p:sp>
        <p:nvSpPr>
          <p:cNvPr id="7" name="Content Placeholder 7"/>
          <p:cNvSpPr>
            <a:spLocks noGrp="1"/>
          </p:cNvSpPr>
          <p:nvPr>
            <p:ph sz="quarter" idx="4294967295"/>
          </p:nvPr>
        </p:nvSpPr>
        <p:spPr>
          <a:xfrm>
            <a:off x="304800" y="1600200"/>
            <a:ext cx="4114800" cy="4419600"/>
          </a:xfrm>
          <a:prstGeom prst="rect">
            <a:avLst/>
          </a:prstGeom>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Force Quit the unresponsive App</a:t>
            </a:r>
          </a:p>
          <a:p>
            <a:r>
              <a:rPr lang="en-US" sz="1800" dirty="0" smtClean="0">
                <a:latin typeface="Arial" pitchFamily="34" charset="0"/>
                <a:cs typeface="Arial" pitchFamily="34" charset="0"/>
              </a:rPr>
              <a:t>Press and hold the </a:t>
            </a:r>
            <a:r>
              <a:rPr lang="en-US" sz="1800" b="1" dirty="0" smtClean="0">
                <a:latin typeface="Arial" pitchFamily="34" charset="0"/>
                <a:cs typeface="Arial" pitchFamily="34" charset="0"/>
              </a:rPr>
              <a:t>Sleep/Wake</a:t>
            </a:r>
            <a:r>
              <a:rPr lang="en-US" sz="1800" dirty="0" smtClean="0">
                <a:latin typeface="Arial" pitchFamily="34" charset="0"/>
                <a:cs typeface="Arial" pitchFamily="34" charset="0"/>
              </a:rPr>
              <a:t> button until you see the red slider.</a:t>
            </a:r>
          </a:p>
          <a:p>
            <a:r>
              <a:rPr lang="en-US" sz="1800" dirty="0" smtClean="0">
                <a:latin typeface="Arial" pitchFamily="34" charset="0"/>
                <a:cs typeface="Arial" pitchFamily="34" charset="0"/>
              </a:rPr>
              <a:t>Normally, this is what you would do to power down your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 or iPod touch. </a:t>
            </a:r>
          </a:p>
          <a:p>
            <a:r>
              <a:rPr lang="en-US" sz="1800" dirty="0" smtClean="0">
                <a:latin typeface="Arial" pitchFamily="34" charset="0"/>
                <a:cs typeface="Arial" pitchFamily="34" charset="0"/>
              </a:rPr>
              <a:t>In this case however, when the slider appears, release the sleep/wake button and then press and hold the </a:t>
            </a:r>
            <a:r>
              <a:rPr lang="en-US" sz="1800" b="1" dirty="0" smtClean="0">
                <a:latin typeface="Arial" pitchFamily="34" charset="0"/>
                <a:cs typeface="Arial" pitchFamily="34" charset="0"/>
              </a:rPr>
              <a:t>Home button</a:t>
            </a:r>
            <a:r>
              <a:rPr lang="en-US" sz="1800" dirty="0" smtClean="0">
                <a:latin typeface="Arial" pitchFamily="34" charset="0"/>
                <a:cs typeface="Arial" pitchFamily="34" charset="0"/>
              </a:rPr>
              <a:t>. </a:t>
            </a:r>
          </a:p>
          <a:p>
            <a:r>
              <a:rPr lang="en-US" sz="1800" dirty="0" smtClean="0">
                <a:latin typeface="Arial" pitchFamily="34" charset="0"/>
                <a:cs typeface="Arial" pitchFamily="34" charset="0"/>
              </a:rPr>
              <a:t>If it works correctly, your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 will forcefully quit the unresponsive app and return you to your home screen. </a:t>
            </a:r>
            <a:endParaRPr lang="en-US" sz="1800" dirty="0">
              <a:latin typeface="Arial" pitchFamily="34" charset="0"/>
              <a:cs typeface="Arial" pitchFamily="34" charset="0"/>
            </a:endParaRPr>
          </a:p>
        </p:txBody>
      </p:sp>
      <p:pic>
        <p:nvPicPr>
          <p:cNvPr id="75780" name="Picture 4" descr="C:\Users\IVA\Pictures\MOBILE TESTING\ICONS\iphone-ipod[1].jpg"/>
          <p:cNvPicPr>
            <a:picLocks noGrp="1" noChangeAspect="1" noChangeArrowheads="1"/>
          </p:cNvPicPr>
          <p:nvPr>
            <p:ph sz="quarter" idx="4294967295"/>
          </p:nvPr>
        </p:nvPicPr>
        <p:blipFill>
          <a:blip r:embed="rId2" cstate="print"/>
          <a:srcRect/>
          <a:stretch>
            <a:fillRect/>
          </a:stretch>
        </p:blipFill>
        <p:spPr bwMode="auto">
          <a:xfrm>
            <a:off x="4648200" y="1447800"/>
            <a:ext cx="4190999" cy="4648200"/>
          </a:xfrm>
          <a:prstGeom prst="rect">
            <a:avLst/>
          </a:prstGeom>
          <a:noFill/>
        </p:spPr>
      </p:pic>
    </p:spTree>
    <p:extLst>
      <p:ext uri="{BB962C8B-B14F-4D97-AF65-F5344CB8AC3E}">
        <p14:creationId xmlns:p14="http://schemas.microsoft.com/office/powerpoint/2010/main" val="34574400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4294967295"/>
          </p:nvPr>
        </p:nvSpPr>
        <p:spPr>
          <a:xfrm>
            <a:off x="838200" y="2022764"/>
            <a:ext cx="4038600" cy="3124200"/>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p>
            <a:r>
              <a:rPr lang="en-US" sz="2000" dirty="0" smtClean="0">
                <a:latin typeface="Arial" pitchFamily="34" charset="0"/>
                <a:cs typeface="Arial" pitchFamily="34" charset="0"/>
              </a:rPr>
              <a:t>1. Stay with the TC Plan to cover different area of testing:</a:t>
            </a:r>
          </a:p>
          <a:p>
            <a:r>
              <a:rPr lang="en-US" sz="2000" b="1" dirty="0" smtClean="0">
                <a:latin typeface="Arial" pitchFamily="34" charset="0"/>
                <a:cs typeface="Arial" pitchFamily="34" charset="0"/>
              </a:rPr>
              <a:t>1) </a:t>
            </a:r>
            <a:r>
              <a:rPr lang="en-US" sz="2000" dirty="0" smtClean="0">
                <a:latin typeface="Arial" pitchFamily="34" charset="0"/>
                <a:cs typeface="Arial" pitchFamily="34" charset="0"/>
              </a:rPr>
              <a:t>Functionality Testing</a:t>
            </a:r>
            <a:br>
              <a:rPr lang="en-US" sz="2000" dirty="0" smtClean="0">
                <a:latin typeface="Arial" pitchFamily="34" charset="0"/>
                <a:cs typeface="Arial" pitchFamily="34" charset="0"/>
              </a:rPr>
            </a:br>
            <a:r>
              <a:rPr lang="en-US" sz="2000" b="1" dirty="0" smtClean="0">
                <a:latin typeface="Arial" pitchFamily="34" charset="0"/>
                <a:cs typeface="Arial" pitchFamily="34" charset="0"/>
              </a:rPr>
              <a:t>2)</a:t>
            </a:r>
            <a:r>
              <a:rPr lang="en-US" sz="2000" dirty="0" smtClean="0">
                <a:latin typeface="Arial" pitchFamily="34" charset="0"/>
                <a:cs typeface="Arial" pitchFamily="34" charset="0"/>
              </a:rPr>
              <a:t> Usability testing</a:t>
            </a:r>
            <a:br>
              <a:rPr lang="en-US" sz="2000" dirty="0" smtClean="0">
                <a:latin typeface="Arial" pitchFamily="34" charset="0"/>
                <a:cs typeface="Arial" pitchFamily="34" charset="0"/>
              </a:rPr>
            </a:br>
            <a:r>
              <a:rPr lang="en-US" sz="2000" b="1" dirty="0" smtClean="0">
                <a:latin typeface="Arial" pitchFamily="34" charset="0"/>
                <a:cs typeface="Arial" pitchFamily="34" charset="0"/>
              </a:rPr>
              <a:t>3)</a:t>
            </a:r>
            <a:r>
              <a:rPr lang="en-US" sz="2000" dirty="0" smtClean="0">
                <a:latin typeface="Arial" pitchFamily="34" charset="0"/>
                <a:cs typeface="Arial" pitchFamily="34" charset="0"/>
              </a:rPr>
              <a:t> Interruption Testing</a:t>
            </a:r>
            <a:br>
              <a:rPr lang="en-US" sz="2000" dirty="0" smtClean="0">
                <a:latin typeface="Arial" pitchFamily="34" charset="0"/>
                <a:cs typeface="Arial" pitchFamily="34" charset="0"/>
              </a:rPr>
            </a:br>
            <a:r>
              <a:rPr lang="en-US" sz="2000" b="1" dirty="0" smtClean="0">
                <a:latin typeface="Arial" pitchFamily="34" charset="0"/>
                <a:cs typeface="Arial" pitchFamily="34" charset="0"/>
              </a:rPr>
              <a:t>4)</a:t>
            </a:r>
            <a:r>
              <a:rPr lang="en-US" sz="2000" dirty="0" smtClean="0">
                <a:latin typeface="Arial" pitchFamily="34" charset="0"/>
                <a:cs typeface="Arial" pitchFamily="34" charset="0"/>
              </a:rPr>
              <a:t> Performance testing</a:t>
            </a:r>
          </a:p>
          <a:p>
            <a:pPr>
              <a:buNone/>
            </a:pP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Add Audible specific Testing</a:t>
            </a:r>
          </a:p>
          <a:p>
            <a:endParaRPr lang="en-US" dirty="0"/>
          </a:p>
        </p:txBody>
      </p:sp>
      <p:sp>
        <p:nvSpPr>
          <p:cNvPr id="3" name="Footer Placeholder 2"/>
          <p:cNvSpPr>
            <a:spLocks noGrp="1"/>
          </p:cNvSpPr>
          <p:nvPr>
            <p:ph type="ftr" sz="quarter" idx="11"/>
          </p:nvPr>
        </p:nvSpPr>
        <p:spPr>
          <a:xfrm>
            <a:off x="4876800" y="6407944"/>
            <a:ext cx="3429000" cy="365125"/>
          </a:xfrm>
        </p:spPr>
        <p:txBody>
          <a:bodyPr/>
          <a:lstStyle/>
          <a:p>
            <a:r>
              <a:rPr lang="en-US" dirty="0"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80</a:t>
            </a:fld>
            <a:endParaRPr lang="en-US" dirty="0">
              <a:solidFill>
                <a:schemeClr val="tx2">
                  <a:lumMod val="25000"/>
                </a:schemeClr>
              </a:solidFill>
            </a:endParaRPr>
          </a:p>
        </p:txBody>
      </p:sp>
      <p:sp>
        <p:nvSpPr>
          <p:cNvPr id="6" name="Title 5"/>
          <p:cNvSpPr>
            <a:spLocks noGrp="1"/>
          </p:cNvSpPr>
          <p:nvPr>
            <p:ph type="title"/>
          </p:nvPr>
        </p:nvSpPr>
        <p:spPr>
          <a:xfrm>
            <a:off x="228600" y="152400"/>
            <a:ext cx="8686800" cy="17526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 </a:t>
            </a:r>
            <a:r>
              <a:rPr lang="en-US" sz="2700" dirty="0" smtClean="0">
                <a:solidFill>
                  <a:srgbClr val="FF0000"/>
                </a:solidFill>
                <a:latin typeface="Arial" pitchFamily="34" charset="0"/>
                <a:cs typeface="Arial" pitchFamily="34" charset="0"/>
              </a:rPr>
              <a:t>Write as many Test Cases you can for the following: Mobile device, simple app with three buttons (1,2,3) that making the sounds.						</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pic>
        <p:nvPicPr>
          <p:cNvPr id="2050" name="Picture 2" descr="C:\Users\IVA\Pictures\MOBILE TESTING\IC513003[1].png"/>
          <p:cNvPicPr>
            <a:picLocks noGrp="1" noChangeAspect="1" noChangeArrowheads="1"/>
          </p:cNvPicPr>
          <p:nvPr>
            <p:ph sz="half" idx="4294967295"/>
          </p:nvPr>
        </p:nvPicPr>
        <p:blipFill>
          <a:blip r:embed="rId2" cstate="print"/>
          <a:srcRect/>
          <a:stretch>
            <a:fillRect/>
          </a:stretch>
        </p:blipFill>
        <p:spPr bwMode="auto">
          <a:xfrm>
            <a:off x="5486400" y="1600200"/>
            <a:ext cx="2715577" cy="4525962"/>
          </a:xfrm>
          <a:prstGeom prst="rect">
            <a:avLst/>
          </a:prstGeom>
          <a:noFill/>
        </p:spPr>
      </p:pic>
      <p:sp>
        <p:nvSpPr>
          <p:cNvPr id="10" name="Rectangle 9"/>
          <p:cNvSpPr/>
          <p:nvPr/>
        </p:nvSpPr>
        <p:spPr>
          <a:xfrm>
            <a:off x="5410200" y="6172200"/>
            <a:ext cx="2971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http://en.wikipedia.org/wiki/Soak_testing</a:t>
            </a:r>
            <a:endParaRPr lang="en-US" sz="1200" dirty="0">
              <a:solidFill>
                <a:schemeClr val="bg1"/>
              </a:solidFill>
              <a:latin typeface="Arial" pitchFamily="34" charset="0"/>
              <a:cs typeface="Arial" pitchFamily="34" charset="0"/>
            </a:endParaRPr>
          </a:p>
        </p:txBody>
      </p:sp>
      <p:sp>
        <p:nvSpPr>
          <p:cNvPr id="8" name="Rectangle 7"/>
          <p:cNvSpPr/>
          <p:nvPr/>
        </p:nvSpPr>
        <p:spPr>
          <a:xfrm>
            <a:off x="1752600" y="5791200"/>
            <a:ext cx="3429000" cy="3077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smtClean="0">
                <a:solidFill>
                  <a:schemeClr val="bg1"/>
                </a:solidFill>
                <a:latin typeface="Arial" pitchFamily="34" charset="0"/>
                <a:cs typeface="Arial" pitchFamily="34" charset="0"/>
              </a:rPr>
              <a:t>http://www.guru99.com/testing-tools.html</a:t>
            </a:r>
            <a:endParaRPr lang="en-US" sz="1400" dirty="0">
              <a:solidFill>
                <a:schemeClr val="bg1"/>
              </a:solidFill>
              <a:latin typeface="Arial" pitchFamily="34" charset="0"/>
              <a:cs typeface="Arial" pitchFamily="34" charset="0"/>
            </a:endParaRPr>
          </a:p>
        </p:txBody>
      </p:sp>
      <p:sp>
        <p:nvSpPr>
          <p:cNvPr id="9" name="Rounded Rectangle 8"/>
          <p:cNvSpPr/>
          <p:nvPr/>
        </p:nvSpPr>
        <p:spPr>
          <a:xfrm>
            <a:off x="304800" y="5181600"/>
            <a:ext cx="3048000" cy="4572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smtClean="0">
                <a:latin typeface="Arial" pitchFamily="34" charset="0"/>
                <a:cs typeface="Arial" pitchFamily="34" charset="0"/>
              </a:rPr>
              <a:t>Self-Learning:</a:t>
            </a:r>
            <a:endParaRPr lang="en-US" sz="2400" b="1" dirty="0">
              <a:latin typeface="Arial" pitchFamily="34" charset="0"/>
              <a:cs typeface="Arial" pitchFamily="34" charset="0"/>
            </a:endParaRPr>
          </a:p>
        </p:txBody>
      </p:sp>
      <p:sp>
        <p:nvSpPr>
          <p:cNvPr id="11" name="Rectangle 10"/>
          <p:cNvSpPr/>
          <p:nvPr/>
        </p:nvSpPr>
        <p:spPr>
          <a:xfrm>
            <a:off x="304800" y="6248400"/>
            <a:ext cx="34290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http://www.mobileapptesting.com/the-best-tools-for-mobile-app-testing/2011/08/</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191249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3925728" cy="365125"/>
          </a:xfrm>
        </p:spPr>
        <p:txBody>
          <a:bodyPr/>
          <a:lstStyle/>
          <a:p>
            <a:r>
              <a:rPr lang="en-US" dirty="0"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81</a:t>
            </a:fld>
            <a:endParaRPr lang="en-US" dirty="0">
              <a:solidFill>
                <a:schemeClr val="tx2">
                  <a:lumMod val="25000"/>
                </a:schemeClr>
              </a:solidFill>
            </a:endParaRPr>
          </a:p>
        </p:txBody>
      </p:sp>
      <p:sp>
        <p:nvSpPr>
          <p:cNvPr id="6" name="Title 5"/>
          <p:cNvSpPr>
            <a:spLocks noGrp="1"/>
          </p:cNvSpPr>
          <p:nvPr>
            <p:ph type="title"/>
          </p:nvPr>
        </p:nvSpPr>
        <p:spPr>
          <a:xfrm>
            <a:off x="228600" y="152400"/>
            <a:ext cx="8686800" cy="5334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pic>
        <p:nvPicPr>
          <p:cNvPr id="9" name="Picture 2" descr="C:\Users\IVA\Pictures\MOBILE TESTING\IC513003[1].png"/>
          <p:cNvPicPr>
            <a:picLocks noGrp="1" noChangeAspect="1" noChangeArrowheads="1"/>
          </p:cNvPicPr>
          <p:nvPr>
            <p:ph sz="half" idx="4294967295"/>
          </p:nvPr>
        </p:nvPicPr>
        <p:blipFill>
          <a:blip r:embed="rId2" cstate="print"/>
          <a:srcRect/>
          <a:stretch>
            <a:fillRect/>
          </a:stretch>
        </p:blipFill>
        <p:spPr bwMode="auto">
          <a:xfrm>
            <a:off x="304800" y="1752600"/>
            <a:ext cx="2788920" cy="4648200"/>
          </a:xfrm>
          <a:prstGeom prst="rect">
            <a:avLst/>
          </a:prstGeom>
          <a:noFill/>
        </p:spPr>
      </p:pic>
      <p:graphicFrame>
        <p:nvGraphicFramePr>
          <p:cNvPr id="10" name="Table 9"/>
          <p:cNvGraphicFramePr>
            <a:graphicFrameLocks noGrp="1"/>
          </p:cNvGraphicFramePr>
          <p:nvPr>
            <p:extLst>
              <p:ext uri="{D42A27DB-BD31-4B8C-83A1-F6EECF244321}">
                <p14:modId xmlns:p14="http://schemas.microsoft.com/office/powerpoint/2010/main" val="3235275639"/>
              </p:ext>
            </p:extLst>
          </p:nvPr>
        </p:nvGraphicFramePr>
        <p:xfrm>
          <a:off x="3429000" y="1600200"/>
          <a:ext cx="5486400" cy="4516120"/>
        </p:xfrm>
        <a:graphic>
          <a:graphicData uri="http://schemas.openxmlformats.org/drawingml/2006/table">
            <a:tbl>
              <a:tblPr firstRow="1" bandRow="1">
                <a:tableStyleId>{5C22544A-7EE6-4342-B048-85BDC9FD1C3A}</a:tableStyleId>
              </a:tblPr>
              <a:tblGrid>
                <a:gridCol w="1028700"/>
                <a:gridCol w="1988820"/>
                <a:gridCol w="2468880"/>
              </a:tblGrid>
              <a:tr h="370840">
                <a:tc>
                  <a:txBody>
                    <a:bodyPr/>
                    <a:lstStyle/>
                    <a:p>
                      <a:r>
                        <a:rPr lang="en-US" dirty="0" smtClean="0"/>
                        <a:t>Module</a:t>
                      </a:r>
                      <a:endParaRPr lang="en-US" dirty="0"/>
                    </a:p>
                  </a:txBody>
                  <a:tcPr>
                    <a:solidFill>
                      <a:schemeClr val="accent4">
                        <a:lumMod val="60000"/>
                        <a:lumOff val="40000"/>
                      </a:schemeClr>
                    </a:solidFill>
                  </a:tcPr>
                </a:tc>
                <a:tc>
                  <a:txBody>
                    <a:bodyPr/>
                    <a:lstStyle/>
                    <a:p>
                      <a:r>
                        <a:rPr lang="en-US" dirty="0" smtClean="0"/>
                        <a:t>Description</a:t>
                      </a:r>
                      <a:endParaRPr lang="en-US" dirty="0"/>
                    </a:p>
                  </a:txBody>
                  <a:tcPr/>
                </a:tc>
                <a:tc>
                  <a:txBody>
                    <a:bodyPr/>
                    <a:lstStyle/>
                    <a:p>
                      <a:r>
                        <a:rPr lang="en-US" dirty="0" smtClean="0"/>
                        <a:t>Result</a:t>
                      </a:r>
                      <a:endParaRPr lang="en-US" dirty="0"/>
                    </a:p>
                  </a:txBody>
                  <a:tcPr/>
                </a:tc>
              </a:tr>
              <a:tr h="370840">
                <a:tc>
                  <a:txBody>
                    <a:bodyPr/>
                    <a:lstStyle/>
                    <a:p>
                      <a:r>
                        <a:rPr lang="en-US" sz="1600" dirty="0" smtClean="0">
                          <a:latin typeface="Arial" pitchFamily="34" charset="0"/>
                          <a:cs typeface="Arial" pitchFamily="34" charset="0"/>
                        </a:rPr>
                        <a:t>Button A</a:t>
                      </a:r>
                      <a:endParaRPr lang="en-US" sz="1600" dirty="0">
                        <a:latin typeface="Arial" pitchFamily="34" charset="0"/>
                        <a:cs typeface="Arial" pitchFamily="34" charset="0"/>
                      </a:endParaRPr>
                    </a:p>
                  </a:txBody>
                  <a:tcPr/>
                </a:tc>
                <a:tc>
                  <a:txBody>
                    <a:bodyPr/>
                    <a:lstStyle/>
                    <a:p>
                      <a:r>
                        <a:rPr lang="en-US" sz="1400" dirty="0" smtClean="0">
                          <a:solidFill>
                            <a:schemeClr val="bg1">
                              <a:lumMod val="85000"/>
                            </a:schemeClr>
                          </a:solidFill>
                          <a:latin typeface="Arial" pitchFamily="34" charset="0"/>
                          <a:cs typeface="Arial" pitchFamily="34" charset="0"/>
                        </a:rPr>
                        <a:t>Verify that when Button A is pressed, sound tone A appeared</a:t>
                      </a:r>
                      <a:endParaRPr lang="en-US" sz="1400" dirty="0">
                        <a:solidFill>
                          <a:schemeClr val="bg1">
                            <a:lumMod val="85000"/>
                          </a:schemeClr>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bg1">
                              <a:lumMod val="85000"/>
                            </a:schemeClr>
                          </a:solidFill>
                          <a:latin typeface="Arial" pitchFamily="34" charset="0"/>
                          <a:cs typeface="Arial" pitchFamily="34" charset="0"/>
                        </a:rPr>
                        <a:t>When button A is pressed the sound tone A should be audible</a:t>
                      </a:r>
                      <a:endParaRPr lang="en-US" sz="1400" dirty="0">
                        <a:solidFill>
                          <a:schemeClr val="bg1">
                            <a:lumMod val="85000"/>
                          </a:schemeClr>
                        </a:solidFill>
                        <a:latin typeface="Arial" pitchFamily="34" charset="0"/>
                        <a:cs typeface="Arial" pitchFamily="34" charset="0"/>
                      </a:endParaRPr>
                    </a:p>
                  </a:txBody>
                  <a:tcPr>
                    <a:blipFill>
                      <a:blip r:embed="rId3"/>
                      <a:tile tx="0" ty="0" sx="100000" sy="100000" flip="none" algn="tl"/>
                    </a:blipFill>
                  </a:tcPr>
                </a:tc>
              </a:tr>
              <a:tr h="370840">
                <a:tc>
                  <a:txBody>
                    <a:bodyPr/>
                    <a:lstStyle/>
                    <a:p>
                      <a:r>
                        <a:rPr lang="en-US" sz="1600" dirty="0" smtClean="0">
                          <a:latin typeface="Arial" pitchFamily="34" charset="0"/>
                          <a:cs typeface="Arial" pitchFamily="34" charset="0"/>
                        </a:rPr>
                        <a:t>Button B</a:t>
                      </a:r>
                      <a:endParaRPr lang="en-US" sz="1600" dirty="0">
                        <a:latin typeface="Arial" pitchFamily="34" charset="0"/>
                        <a:cs typeface="Arial" pitchFamily="34" charset="0"/>
                      </a:endParaRPr>
                    </a:p>
                  </a:txBody>
                  <a:tcPr/>
                </a:tc>
                <a:tc>
                  <a:txBody>
                    <a:bodyPr/>
                    <a:lstStyle/>
                    <a:p>
                      <a:r>
                        <a:rPr lang="en-US" sz="1400" dirty="0" smtClean="0">
                          <a:solidFill>
                            <a:schemeClr val="bg1">
                              <a:lumMod val="85000"/>
                            </a:schemeClr>
                          </a:solidFill>
                          <a:latin typeface="Arial" pitchFamily="34" charset="0"/>
                          <a:cs typeface="Arial" pitchFamily="34" charset="0"/>
                        </a:rPr>
                        <a:t>Verify that when Button B is pressed, sound tone B appeared</a:t>
                      </a:r>
                      <a:endParaRPr lang="en-US" sz="1400" dirty="0">
                        <a:solidFill>
                          <a:schemeClr val="bg1">
                            <a:lumMod val="85000"/>
                          </a:schemeClr>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bg1">
                              <a:lumMod val="85000"/>
                            </a:schemeClr>
                          </a:solidFill>
                          <a:latin typeface="Arial" pitchFamily="34" charset="0"/>
                          <a:cs typeface="Arial" pitchFamily="34" charset="0"/>
                        </a:rPr>
                        <a:t>When button B is pressed the sound tone B should be audible</a:t>
                      </a:r>
                      <a:endParaRPr lang="en-US" sz="1400" dirty="0">
                        <a:solidFill>
                          <a:schemeClr val="bg1">
                            <a:lumMod val="85000"/>
                          </a:schemeClr>
                        </a:solidFill>
                        <a:latin typeface="Arial" pitchFamily="34" charset="0"/>
                        <a:cs typeface="Arial" pitchFamily="34" charset="0"/>
                      </a:endParaRPr>
                    </a:p>
                  </a:txBody>
                  <a:tcPr>
                    <a:blipFill>
                      <a:blip r:embed="rId3"/>
                      <a:tile tx="0" ty="0" sx="100000" sy="100000" flip="none" algn="tl"/>
                    </a:blipFill>
                  </a:tcPr>
                </a:tc>
              </a:tr>
              <a:tr h="370840">
                <a:tc>
                  <a:txBody>
                    <a:bodyPr/>
                    <a:lstStyle/>
                    <a:p>
                      <a:r>
                        <a:rPr lang="en-US" sz="1600" dirty="0" smtClean="0">
                          <a:latin typeface="Arial" pitchFamily="34" charset="0"/>
                          <a:cs typeface="Arial" pitchFamily="34" charset="0"/>
                        </a:rPr>
                        <a:t>Button C</a:t>
                      </a:r>
                      <a:endParaRPr lang="en-US" sz="1600" dirty="0">
                        <a:latin typeface="Arial" pitchFamily="34" charset="0"/>
                        <a:cs typeface="Arial" pitchFamily="34" charset="0"/>
                      </a:endParaRPr>
                    </a:p>
                  </a:txBody>
                  <a:tcPr/>
                </a:tc>
                <a:tc>
                  <a:txBody>
                    <a:bodyPr/>
                    <a:lstStyle/>
                    <a:p>
                      <a:r>
                        <a:rPr lang="en-US" sz="1400" dirty="0" smtClean="0">
                          <a:solidFill>
                            <a:schemeClr val="bg1">
                              <a:lumMod val="85000"/>
                            </a:schemeClr>
                          </a:solidFill>
                          <a:latin typeface="Arial" pitchFamily="34" charset="0"/>
                          <a:cs typeface="Arial" pitchFamily="34" charset="0"/>
                        </a:rPr>
                        <a:t>Verify that when Button C is pressed, sound tone C appeared</a:t>
                      </a:r>
                      <a:endParaRPr lang="en-US" sz="1400" dirty="0">
                        <a:solidFill>
                          <a:schemeClr val="bg1">
                            <a:lumMod val="85000"/>
                          </a:schemeClr>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bg1">
                              <a:lumMod val="85000"/>
                            </a:schemeClr>
                          </a:solidFill>
                          <a:latin typeface="Arial" pitchFamily="34" charset="0"/>
                          <a:cs typeface="Arial" pitchFamily="34" charset="0"/>
                        </a:rPr>
                        <a:t>When button C is pressed the sound tone C should be audible</a:t>
                      </a:r>
                      <a:endParaRPr lang="en-US" sz="1400" dirty="0">
                        <a:solidFill>
                          <a:schemeClr val="bg1">
                            <a:lumMod val="85000"/>
                          </a:schemeClr>
                        </a:solidFill>
                        <a:latin typeface="Arial" pitchFamily="34" charset="0"/>
                        <a:cs typeface="Arial" pitchFamily="34" charset="0"/>
                      </a:endParaRPr>
                    </a:p>
                  </a:txBody>
                  <a:tcPr>
                    <a:blipFill>
                      <a:blip r:embed="rId3"/>
                      <a:tile tx="0" ty="0" sx="100000" sy="100000" flip="none" algn="tl"/>
                    </a:blipFill>
                  </a:tcPr>
                </a:tc>
              </a:tr>
              <a:tr h="370840">
                <a:tc>
                  <a:txBody>
                    <a:bodyPr/>
                    <a:lstStyle/>
                    <a:p>
                      <a:r>
                        <a:rPr lang="en-US" sz="1600" dirty="0" smtClean="0">
                          <a:latin typeface="Arial" pitchFamily="34" charset="0"/>
                          <a:cs typeface="Arial" pitchFamily="34" charset="0"/>
                        </a:rPr>
                        <a:t>Combination of buttons and sounds</a:t>
                      </a:r>
                      <a:endParaRPr lang="en-US" sz="1600" dirty="0">
                        <a:latin typeface="Arial" pitchFamily="34" charset="0"/>
                        <a:cs typeface="Arial" pitchFamily="34" charset="0"/>
                      </a:endParaRPr>
                    </a:p>
                  </a:txBody>
                  <a:tcPr/>
                </a:tc>
                <a:tc>
                  <a:txBody>
                    <a:bodyPr/>
                    <a:lstStyle/>
                    <a:p>
                      <a:r>
                        <a:rPr lang="en-US" sz="1400" dirty="0" smtClean="0">
                          <a:solidFill>
                            <a:schemeClr val="bg1">
                              <a:lumMod val="85000"/>
                            </a:schemeClr>
                          </a:solidFill>
                          <a:latin typeface="Arial" pitchFamily="34" charset="0"/>
                          <a:cs typeface="Arial" pitchFamily="34" charset="0"/>
                        </a:rPr>
                        <a:t>Verify that when A,B,C</a:t>
                      </a:r>
                      <a:r>
                        <a:rPr lang="en-US" sz="1400" baseline="0" dirty="0" smtClean="0">
                          <a:solidFill>
                            <a:schemeClr val="bg1">
                              <a:lumMod val="85000"/>
                            </a:schemeClr>
                          </a:solidFill>
                          <a:latin typeface="Arial" pitchFamily="34" charset="0"/>
                          <a:cs typeface="Arial" pitchFamily="34" charset="0"/>
                        </a:rPr>
                        <a:t> buttons  are pressed consecutively, the specific sound  A,B,C  is appeared</a:t>
                      </a:r>
                      <a:endParaRPr lang="en-US" sz="1400" dirty="0">
                        <a:solidFill>
                          <a:schemeClr val="bg1">
                            <a:lumMod val="85000"/>
                          </a:schemeClr>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bg1">
                              <a:lumMod val="85000"/>
                            </a:schemeClr>
                          </a:solidFill>
                          <a:latin typeface="Arial" pitchFamily="34" charset="0"/>
                          <a:cs typeface="Arial" pitchFamily="34" charset="0"/>
                        </a:rPr>
                        <a:t>When</a:t>
                      </a:r>
                      <a:r>
                        <a:rPr lang="en-US" sz="1400" baseline="0" dirty="0" smtClean="0">
                          <a:solidFill>
                            <a:schemeClr val="bg1">
                              <a:lumMod val="85000"/>
                            </a:schemeClr>
                          </a:solidFill>
                          <a:latin typeface="Arial" pitchFamily="34" charset="0"/>
                          <a:cs typeface="Arial" pitchFamily="34" charset="0"/>
                        </a:rPr>
                        <a:t> buttons A,B, C are pressed consecutively, the audible tones A, B, C should be observed</a:t>
                      </a:r>
                      <a:endParaRPr lang="en-US" sz="1400" dirty="0">
                        <a:solidFill>
                          <a:schemeClr val="bg1">
                            <a:lumMod val="85000"/>
                          </a:schemeClr>
                        </a:solidFill>
                        <a:latin typeface="Arial" pitchFamily="34" charset="0"/>
                        <a:cs typeface="Arial" pitchFamily="34" charset="0"/>
                      </a:endParaRPr>
                    </a:p>
                  </a:txBody>
                  <a:tcPr>
                    <a:blipFill>
                      <a:blip r:embed="rId3"/>
                      <a:tile tx="0" ty="0" sx="100000" sy="100000" flip="none" algn="tl"/>
                    </a:blipFill>
                  </a:tcPr>
                </a:tc>
              </a:tr>
            </a:tbl>
          </a:graphicData>
        </a:graphic>
      </p:graphicFrame>
      <p:sp>
        <p:nvSpPr>
          <p:cNvPr id="11" name="Rounded Rectangle 10"/>
          <p:cNvSpPr/>
          <p:nvPr/>
        </p:nvSpPr>
        <p:spPr>
          <a:xfrm>
            <a:off x="152400" y="6248400"/>
            <a:ext cx="2971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Functional Testing</a:t>
            </a:r>
            <a:endParaRPr lang="en-US" b="1" dirty="0"/>
          </a:p>
        </p:txBody>
      </p:sp>
    </p:spTree>
    <p:extLst>
      <p:ext uri="{BB962C8B-B14F-4D97-AF65-F5344CB8AC3E}">
        <p14:creationId xmlns:p14="http://schemas.microsoft.com/office/powerpoint/2010/main" val="30977359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715000" y="6407944"/>
            <a:ext cx="2971800" cy="365125"/>
          </a:xfrm>
        </p:spPr>
        <p:txBody>
          <a:bodyPr/>
          <a:lstStyle/>
          <a:p>
            <a:r>
              <a:rPr lang="en-US" dirty="0"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82</a:t>
            </a:fld>
            <a:endParaRPr lang="en-US" dirty="0">
              <a:solidFill>
                <a:schemeClr val="tx2">
                  <a:lumMod val="25000"/>
                </a:schemeClr>
              </a:solidFill>
            </a:endParaRPr>
          </a:p>
        </p:txBody>
      </p:sp>
      <p:sp>
        <p:nvSpPr>
          <p:cNvPr id="6" name="Title 5"/>
          <p:cNvSpPr>
            <a:spLocks noGrp="1"/>
          </p:cNvSpPr>
          <p:nvPr>
            <p:ph type="title"/>
          </p:nvPr>
        </p:nvSpPr>
        <p:spPr>
          <a:xfrm>
            <a:off x="228600" y="152400"/>
            <a:ext cx="8686800" cy="8382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t>
            </a:r>
            <a:r>
              <a:rPr lang="en-US" sz="2700" dirty="0" smtClean="0">
                <a:solidFill>
                  <a:srgbClr val="FFFF00"/>
                </a:solidFill>
                <a:latin typeface="Arial" pitchFamily="34" charset="0"/>
                <a:cs typeface="Arial" pitchFamily="34" charset="0"/>
              </a:rPr>
              <a:t>	</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pic>
        <p:nvPicPr>
          <p:cNvPr id="2050" name="Picture 2" descr="C:\Users\IVA\Pictures\MOBILE TESTING\IC513003[1].png"/>
          <p:cNvPicPr>
            <a:picLocks noGrp="1" noChangeAspect="1" noChangeArrowheads="1"/>
          </p:cNvPicPr>
          <p:nvPr>
            <p:ph sz="half" idx="4294967295"/>
          </p:nvPr>
        </p:nvPicPr>
        <p:blipFill>
          <a:blip r:embed="rId2" cstate="print"/>
          <a:srcRect/>
          <a:stretch>
            <a:fillRect/>
          </a:stretch>
        </p:blipFill>
        <p:spPr bwMode="auto">
          <a:xfrm>
            <a:off x="6172200" y="1676400"/>
            <a:ext cx="2715577" cy="4525962"/>
          </a:xfrm>
          <a:prstGeom prst="rect">
            <a:avLst/>
          </a:prstGeom>
          <a:noFill/>
        </p:spPr>
      </p:pic>
      <p:graphicFrame>
        <p:nvGraphicFramePr>
          <p:cNvPr id="10" name="Content Placeholder 9"/>
          <p:cNvGraphicFramePr>
            <a:graphicFrameLocks noGrp="1"/>
          </p:cNvGraphicFramePr>
          <p:nvPr>
            <p:ph sz="half" idx="4294967295"/>
            <p:extLst>
              <p:ext uri="{D42A27DB-BD31-4B8C-83A1-F6EECF244321}">
                <p14:modId xmlns:p14="http://schemas.microsoft.com/office/powerpoint/2010/main" val="1941372768"/>
              </p:ext>
            </p:extLst>
          </p:nvPr>
        </p:nvGraphicFramePr>
        <p:xfrm>
          <a:off x="228600" y="1447800"/>
          <a:ext cx="5410200" cy="5156044"/>
        </p:xfrm>
        <a:graphic>
          <a:graphicData uri="http://schemas.openxmlformats.org/drawingml/2006/table">
            <a:tbl>
              <a:tblPr firstRow="1" bandRow="1">
                <a:tableStyleId>{5C22544A-7EE6-4342-B048-85BDC9FD1C3A}</a:tableStyleId>
              </a:tblPr>
              <a:tblGrid>
                <a:gridCol w="1803400"/>
                <a:gridCol w="1803400"/>
                <a:gridCol w="1803400"/>
              </a:tblGrid>
              <a:tr h="401164">
                <a:tc>
                  <a:txBody>
                    <a:bodyPr/>
                    <a:lstStyle/>
                    <a:p>
                      <a:r>
                        <a:rPr lang="en-US" dirty="0" smtClean="0"/>
                        <a:t>Module</a:t>
                      </a:r>
                      <a:endParaRPr lang="en-US" dirty="0"/>
                    </a:p>
                  </a:txBody>
                  <a:tcPr/>
                </a:tc>
                <a:tc>
                  <a:txBody>
                    <a:bodyPr/>
                    <a:lstStyle/>
                    <a:p>
                      <a:r>
                        <a:rPr lang="en-US" dirty="0" smtClean="0"/>
                        <a:t>Description</a:t>
                      </a:r>
                      <a:endParaRPr lang="en-US" dirty="0"/>
                    </a:p>
                  </a:txBody>
                  <a:tcPr/>
                </a:tc>
                <a:tc>
                  <a:txBody>
                    <a:bodyPr/>
                    <a:lstStyle/>
                    <a:p>
                      <a:r>
                        <a:rPr lang="en-US" dirty="0" smtClean="0"/>
                        <a:t>Result</a:t>
                      </a:r>
                      <a:endParaRPr lang="en-US" dirty="0"/>
                    </a:p>
                  </a:txBody>
                  <a:tcPr/>
                </a:tc>
              </a:tr>
              <a:tr h="1884836">
                <a:tc>
                  <a:txBody>
                    <a:bodyPr/>
                    <a:lstStyle/>
                    <a:p>
                      <a:r>
                        <a:rPr lang="en-US" sz="1600" b="1" dirty="0" smtClean="0">
                          <a:latin typeface="Arial" pitchFamily="34" charset="0"/>
                          <a:cs typeface="Arial" pitchFamily="34" charset="0"/>
                        </a:rPr>
                        <a:t>Panning</a:t>
                      </a:r>
                    </a:p>
                    <a:p>
                      <a:r>
                        <a:rPr lang="en-US" sz="1400" baseline="0" dirty="0" smtClean="0">
                          <a:latin typeface="Arial" pitchFamily="34" charset="0"/>
                          <a:cs typeface="Arial" pitchFamily="34" charset="0"/>
                        </a:rPr>
                        <a:t>(sliding horizontally </a:t>
                      </a:r>
                    </a:p>
                    <a:p>
                      <a:r>
                        <a:rPr lang="en-US" sz="1400" baseline="0" dirty="0" smtClean="0">
                          <a:latin typeface="Arial" pitchFamily="34" charset="0"/>
                          <a:cs typeface="Arial" pitchFamily="34" charset="0"/>
                        </a:rPr>
                        <a:t>left-right)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Swiping</a:t>
                      </a:r>
                    </a:p>
                    <a:p>
                      <a:endParaRPr lang="en-US" sz="1400" dirty="0"/>
                    </a:p>
                  </a:txBody>
                  <a:tcPr/>
                </a:tc>
                <a:tc>
                  <a:txBody>
                    <a:bodyPr/>
                    <a:lstStyle/>
                    <a:p>
                      <a:r>
                        <a:rPr lang="en-US" sz="1400" dirty="0" smtClean="0">
                          <a:solidFill>
                            <a:schemeClr val="bg1">
                              <a:lumMod val="85000"/>
                            </a:schemeClr>
                          </a:solidFill>
                          <a:latin typeface="Arial" pitchFamily="34" charset="0"/>
                          <a:cs typeface="Arial" pitchFamily="34" charset="0"/>
                        </a:rPr>
                        <a:t>Verify that when main Page is panned/swiped</a:t>
                      </a:r>
                      <a:r>
                        <a:rPr lang="en-US" sz="1400" baseline="0" dirty="0" smtClean="0">
                          <a:solidFill>
                            <a:schemeClr val="bg1">
                              <a:lumMod val="85000"/>
                            </a:schemeClr>
                          </a:solidFill>
                          <a:latin typeface="Arial" pitchFamily="34" charset="0"/>
                          <a:cs typeface="Arial" pitchFamily="34" charset="0"/>
                        </a:rPr>
                        <a:t>, the sound buttons A,B,C remains in the same order, the same position on the page screen, and do not make sound</a:t>
                      </a:r>
                      <a:endParaRPr lang="en-US" sz="1400" dirty="0">
                        <a:solidFill>
                          <a:schemeClr val="bg1">
                            <a:lumMod val="85000"/>
                          </a:schemeClr>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bg1">
                              <a:lumMod val="85000"/>
                            </a:schemeClr>
                          </a:solidFill>
                          <a:latin typeface="Arial" pitchFamily="34" charset="0"/>
                          <a:cs typeface="Arial" pitchFamily="34" charset="0"/>
                        </a:rPr>
                        <a:t>The buttons A,B,C, should not loose the order or make any sound</a:t>
                      </a:r>
                      <a:r>
                        <a:rPr lang="en-US" sz="1400" baseline="0" dirty="0" smtClean="0">
                          <a:solidFill>
                            <a:schemeClr val="bg1">
                              <a:lumMod val="85000"/>
                            </a:schemeClr>
                          </a:solidFill>
                          <a:latin typeface="Arial" pitchFamily="34" charset="0"/>
                          <a:cs typeface="Arial" pitchFamily="34" charset="0"/>
                        </a:rPr>
                        <a:t> during panning/swiping gestural input procedures</a:t>
                      </a:r>
                      <a:endParaRPr lang="en-US" sz="1400" dirty="0">
                        <a:solidFill>
                          <a:schemeClr val="bg1">
                            <a:lumMod val="85000"/>
                          </a:schemeClr>
                        </a:solidFill>
                        <a:latin typeface="Arial" pitchFamily="34" charset="0"/>
                        <a:cs typeface="Arial" pitchFamily="34" charset="0"/>
                      </a:endParaRPr>
                    </a:p>
                  </a:txBody>
                  <a:tcPr>
                    <a:blipFill>
                      <a:blip r:embed="rId3"/>
                      <a:tile tx="0" ty="0" sx="100000" sy="100000" flip="none" algn="tl"/>
                    </a:blipFill>
                  </a:tcPr>
                </a:tc>
              </a:tr>
              <a:tr h="1036341">
                <a:tc>
                  <a:txBody>
                    <a:bodyPr/>
                    <a:lstStyle/>
                    <a:p>
                      <a:r>
                        <a:rPr lang="en-US" sz="1600" b="1" dirty="0" smtClean="0">
                          <a:latin typeface="Arial" pitchFamily="34" charset="0"/>
                          <a:cs typeface="Arial" pitchFamily="34" charset="0"/>
                        </a:rPr>
                        <a:t>Rotation</a:t>
                      </a:r>
                      <a:endParaRPr lang="en-US" sz="1600" b="1" dirty="0">
                        <a:latin typeface="Arial" pitchFamily="34" charset="0"/>
                        <a:cs typeface="Arial" pitchFamily="34" charset="0"/>
                      </a:endParaRPr>
                    </a:p>
                  </a:txBody>
                  <a:tcPr/>
                </a:tc>
                <a:tc>
                  <a:txBody>
                    <a:bodyPr/>
                    <a:lstStyle/>
                    <a:p>
                      <a:r>
                        <a:rPr lang="en-US" sz="1400" dirty="0" smtClean="0">
                          <a:solidFill>
                            <a:schemeClr val="bg1">
                              <a:lumMod val="85000"/>
                            </a:schemeClr>
                          </a:solidFill>
                        </a:rPr>
                        <a:t>Verify that</a:t>
                      </a:r>
                      <a:r>
                        <a:rPr lang="en-US" sz="1400" baseline="0" dirty="0" smtClean="0">
                          <a:solidFill>
                            <a:schemeClr val="bg1">
                              <a:lumMod val="85000"/>
                            </a:schemeClr>
                          </a:solidFill>
                        </a:rPr>
                        <a:t> when device is rotated, Buttons ABC should not loose it’s order and make any sound</a:t>
                      </a:r>
                      <a:endParaRPr lang="en-US" sz="1400" dirty="0">
                        <a:solidFill>
                          <a:schemeClr val="bg1">
                            <a:lumMod val="85000"/>
                          </a:schemeClr>
                        </a:solidFill>
                      </a:endParaRPr>
                    </a:p>
                  </a:txBody>
                  <a:tcPr>
                    <a:solidFill>
                      <a:schemeClr val="tx2">
                        <a:lumMod val="25000"/>
                      </a:schemeClr>
                    </a:solidFill>
                  </a:tcPr>
                </a:tc>
                <a:tc>
                  <a:txBody>
                    <a:bodyPr/>
                    <a:lstStyle/>
                    <a:p>
                      <a:r>
                        <a:rPr lang="en-US" sz="1400" dirty="0" smtClean="0">
                          <a:solidFill>
                            <a:schemeClr val="bg1">
                              <a:lumMod val="85000"/>
                            </a:schemeClr>
                          </a:solidFill>
                        </a:rPr>
                        <a:t>During device’s rotation Buttons ABC should not loose it’s order and make any sound</a:t>
                      </a:r>
                      <a:endParaRPr lang="en-US" sz="1400" dirty="0">
                        <a:solidFill>
                          <a:schemeClr val="bg1">
                            <a:lumMod val="85000"/>
                          </a:schemeClr>
                        </a:solidFill>
                      </a:endParaRPr>
                    </a:p>
                  </a:txBody>
                  <a:tcPr>
                    <a:blipFill>
                      <a:blip r:embed="rId3"/>
                      <a:tile tx="0" ty="0" sx="100000" sy="100000" flip="none" algn="tl"/>
                    </a:blipFill>
                  </a:tcPr>
                </a:tc>
              </a:tr>
              <a:tr h="1036341">
                <a:tc>
                  <a:txBody>
                    <a:bodyPr/>
                    <a:lstStyle/>
                    <a:p>
                      <a:r>
                        <a:rPr lang="en-US" sz="1600" b="1" dirty="0" smtClean="0">
                          <a:latin typeface="Arial" pitchFamily="34" charset="0"/>
                          <a:cs typeface="Arial" pitchFamily="34" charset="0"/>
                        </a:rPr>
                        <a:t>Zooming</a:t>
                      </a:r>
                      <a:endParaRPr lang="en-US" sz="1600" b="1" dirty="0">
                        <a:latin typeface="Arial" pitchFamily="34" charset="0"/>
                        <a:cs typeface="Arial" pitchFamily="34" charset="0"/>
                      </a:endParaRPr>
                    </a:p>
                  </a:txBody>
                  <a:tcPr/>
                </a:tc>
                <a:tc>
                  <a:txBody>
                    <a:bodyPr/>
                    <a:lstStyle/>
                    <a:p>
                      <a:r>
                        <a:rPr lang="en-US" sz="1400" dirty="0" smtClean="0">
                          <a:solidFill>
                            <a:schemeClr val="bg1">
                              <a:lumMod val="85000"/>
                            </a:schemeClr>
                          </a:solidFill>
                          <a:latin typeface="Arial" pitchFamily="34" charset="0"/>
                          <a:cs typeface="Arial" pitchFamily="34" charset="0"/>
                        </a:rPr>
                        <a:t>Verify that buttons A,B,</a:t>
                      </a:r>
                      <a:r>
                        <a:rPr lang="en-US" sz="1400" baseline="0" dirty="0" smtClean="0">
                          <a:solidFill>
                            <a:schemeClr val="bg1">
                              <a:lumMod val="85000"/>
                            </a:schemeClr>
                          </a:solidFill>
                          <a:latin typeface="Arial" pitchFamily="34" charset="0"/>
                          <a:cs typeface="Arial" pitchFamily="34" charset="0"/>
                        </a:rPr>
                        <a:t> C should not loose the order or make any sound during the Zooming gestural procedure</a:t>
                      </a:r>
                      <a:endParaRPr lang="en-US" sz="1400" dirty="0">
                        <a:solidFill>
                          <a:schemeClr val="bg1">
                            <a:lumMod val="85000"/>
                          </a:schemeClr>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bg1">
                              <a:lumMod val="85000"/>
                            </a:schemeClr>
                          </a:solidFill>
                          <a:latin typeface="Arial" pitchFamily="34" charset="0"/>
                          <a:cs typeface="Arial" pitchFamily="34" charset="0"/>
                        </a:rPr>
                        <a:t>Buttons A,B,C should not loose the order or make and sound during the Zooming procedure</a:t>
                      </a:r>
                      <a:endParaRPr lang="en-US" sz="1400" dirty="0">
                        <a:solidFill>
                          <a:schemeClr val="bg1">
                            <a:lumMod val="85000"/>
                          </a:schemeClr>
                        </a:solidFill>
                        <a:latin typeface="Arial" pitchFamily="34" charset="0"/>
                        <a:cs typeface="Arial" pitchFamily="34" charset="0"/>
                      </a:endParaRPr>
                    </a:p>
                  </a:txBody>
                  <a:tcPr>
                    <a:blipFill>
                      <a:blip r:embed="rId3"/>
                      <a:tile tx="0" ty="0" sx="100000" sy="100000" flip="none" algn="tl"/>
                    </a:blipFill>
                  </a:tcPr>
                </a:tc>
              </a:tr>
            </a:tbl>
          </a:graphicData>
        </a:graphic>
      </p:graphicFrame>
      <p:sp>
        <p:nvSpPr>
          <p:cNvPr id="11" name="Rounded Rectangle 10"/>
          <p:cNvSpPr/>
          <p:nvPr/>
        </p:nvSpPr>
        <p:spPr>
          <a:xfrm>
            <a:off x="5943600" y="5943600"/>
            <a:ext cx="2971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Usability Testing</a:t>
            </a:r>
            <a:endParaRPr lang="en-US" b="1" dirty="0"/>
          </a:p>
        </p:txBody>
      </p:sp>
    </p:spTree>
    <p:extLst>
      <p:ext uri="{BB962C8B-B14F-4D97-AF65-F5344CB8AC3E}">
        <p14:creationId xmlns:p14="http://schemas.microsoft.com/office/powerpoint/2010/main" val="15130663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3925728" cy="365125"/>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Portnov</a:t>
            </a:r>
            <a:r>
              <a:rPr lang="en-US" dirty="0" smtClean="0">
                <a:solidFill>
                  <a:schemeClr val="tx2">
                    <a:lumMod val="25000"/>
                  </a:schemeClr>
                </a:solidFill>
              </a:rPr>
              <a:t>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83</a:t>
            </a:fld>
            <a:endParaRPr lang="en-US" dirty="0">
              <a:solidFill>
                <a:schemeClr val="tx2">
                  <a:lumMod val="25000"/>
                </a:schemeClr>
              </a:solidFill>
            </a:endParaRPr>
          </a:p>
        </p:txBody>
      </p:sp>
      <p:sp>
        <p:nvSpPr>
          <p:cNvPr id="6" name="Title 5"/>
          <p:cNvSpPr>
            <a:spLocks noGrp="1"/>
          </p:cNvSpPr>
          <p:nvPr>
            <p:ph type="title"/>
          </p:nvPr>
        </p:nvSpPr>
        <p:spPr>
          <a:xfrm>
            <a:off x="228600" y="152400"/>
            <a:ext cx="8686800" cy="12192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					</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pic>
        <p:nvPicPr>
          <p:cNvPr id="9" name="Picture 2" descr="C:\Users\IVA\Pictures\MOBILE TESTING\IC513003[1].png"/>
          <p:cNvPicPr>
            <a:picLocks noGrp="1" noChangeAspect="1" noChangeArrowheads="1"/>
          </p:cNvPicPr>
          <p:nvPr>
            <p:ph sz="half" idx="4294967295"/>
          </p:nvPr>
        </p:nvPicPr>
        <p:blipFill>
          <a:blip r:embed="rId2" cstate="print"/>
          <a:srcRect/>
          <a:stretch>
            <a:fillRect/>
          </a:stretch>
        </p:blipFill>
        <p:spPr bwMode="auto">
          <a:xfrm>
            <a:off x="228600" y="1676400"/>
            <a:ext cx="2788920" cy="4648200"/>
          </a:xfrm>
          <a:prstGeom prst="rect">
            <a:avLst/>
          </a:prstGeom>
          <a:noFill/>
        </p:spPr>
      </p:pic>
      <p:graphicFrame>
        <p:nvGraphicFramePr>
          <p:cNvPr id="10" name="Table 9"/>
          <p:cNvGraphicFramePr>
            <a:graphicFrameLocks noGrp="1"/>
          </p:cNvGraphicFramePr>
          <p:nvPr>
            <p:extLst>
              <p:ext uri="{D42A27DB-BD31-4B8C-83A1-F6EECF244321}">
                <p14:modId xmlns:p14="http://schemas.microsoft.com/office/powerpoint/2010/main" val="3313461808"/>
              </p:ext>
            </p:extLst>
          </p:nvPr>
        </p:nvGraphicFramePr>
        <p:xfrm>
          <a:off x="3200400" y="1447800"/>
          <a:ext cx="5715000" cy="4912360"/>
        </p:xfrm>
        <a:graphic>
          <a:graphicData uri="http://schemas.openxmlformats.org/drawingml/2006/table">
            <a:tbl>
              <a:tblPr firstRow="1" bandRow="1">
                <a:tableStyleId>{5C22544A-7EE6-4342-B048-85BDC9FD1C3A}</a:tableStyleId>
              </a:tblPr>
              <a:tblGrid>
                <a:gridCol w="1219200"/>
                <a:gridCol w="1924050"/>
                <a:gridCol w="2571750"/>
              </a:tblGrid>
              <a:tr h="370840">
                <a:tc>
                  <a:txBody>
                    <a:bodyPr/>
                    <a:lstStyle/>
                    <a:p>
                      <a:r>
                        <a:rPr lang="en-US" dirty="0" smtClean="0"/>
                        <a:t>Module</a:t>
                      </a:r>
                      <a:endParaRPr lang="en-US" dirty="0"/>
                    </a:p>
                  </a:txBody>
                  <a:tcPr/>
                </a:tc>
                <a:tc>
                  <a:txBody>
                    <a:bodyPr/>
                    <a:lstStyle/>
                    <a:p>
                      <a:r>
                        <a:rPr lang="en-US" dirty="0" smtClean="0"/>
                        <a:t>Description</a:t>
                      </a:r>
                      <a:endParaRPr lang="en-US" dirty="0"/>
                    </a:p>
                  </a:txBody>
                  <a:tcPr/>
                </a:tc>
                <a:tc>
                  <a:txBody>
                    <a:bodyPr/>
                    <a:lstStyle/>
                    <a:p>
                      <a:r>
                        <a:rPr lang="en-US" dirty="0" smtClean="0"/>
                        <a:t>Result</a:t>
                      </a:r>
                      <a:endParaRPr lang="en-US" dirty="0"/>
                    </a:p>
                  </a:txBody>
                  <a:tcPr/>
                </a:tc>
              </a:tr>
              <a:tr h="370840">
                <a:tc>
                  <a:txBody>
                    <a:bodyPr/>
                    <a:lstStyle/>
                    <a:p>
                      <a:r>
                        <a:rPr lang="en-US" sz="1600" dirty="0" smtClean="0">
                          <a:latin typeface="Arial" pitchFamily="34" charset="0"/>
                          <a:cs typeface="Arial" pitchFamily="34" charset="0"/>
                        </a:rPr>
                        <a:t>Flight Mode of Mobile Device</a:t>
                      </a:r>
                      <a:endParaRPr lang="en-US" sz="1600" dirty="0">
                        <a:latin typeface="Arial" pitchFamily="34" charset="0"/>
                        <a:cs typeface="Arial" pitchFamily="34" charset="0"/>
                      </a:endParaRPr>
                    </a:p>
                  </a:txBody>
                  <a:tcPr/>
                </a:tc>
                <a:tc>
                  <a:txBody>
                    <a:bodyPr/>
                    <a:lstStyle/>
                    <a:p>
                      <a:r>
                        <a:rPr lang="en-US" sz="1400" dirty="0" smtClean="0">
                          <a:solidFill>
                            <a:schemeClr val="bg1">
                              <a:lumMod val="85000"/>
                            </a:schemeClr>
                          </a:solidFill>
                          <a:latin typeface="Arial" pitchFamily="34" charset="0"/>
                          <a:cs typeface="Arial" pitchFamily="34" charset="0"/>
                        </a:rPr>
                        <a:t>Verify that when Device has</a:t>
                      </a:r>
                      <a:r>
                        <a:rPr lang="en-US" sz="1400" baseline="0" dirty="0" smtClean="0">
                          <a:solidFill>
                            <a:schemeClr val="bg1">
                              <a:lumMod val="85000"/>
                            </a:schemeClr>
                          </a:solidFill>
                          <a:latin typeface="Arial" pitchFamily="34" charset="0"/>
                          <a:cs typeface="Arial" pitchFamily="34" charset="0"/>
                        </a:rPr>
                        <a:t> Flight Mode ON, the Buttons ABC are still active and performing sound</a:t>
                      </a:r>
                      <a:endParaRPr lang="en-US" sz="1400" dirty="0">
                        <a:solidFill>
                          <a:schemeClr val="bg1">
                            <a:lumMod val="85000"/>
                          </a:schemeClr>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bg1">
                              <a:lumMod val="85000"/>
                            </a:schemeClr>
                          </a:solidFill>
                          <a:latin typeface="Arial" pitchFamily="34" charset="0"/>
                          <a:cs typeface="Arial" pitchFamily="34" charset="0"/>
                        </a:rPr>
                        <a:t>Buttons ABC</a:t>
                      </a:r>
                      <a:r>
                        <a:rPr lang="en-US" sz="1400" baseline="0" dirty="0" smtClean="0">
                          <a:solidFill>
                            <a:schemeClr val="bg1">
                              <a:lumMod val="85000"/>
                            </a:schemeClr>
                          </a:solidFill>
                          <a:latin typeface="Arial" pitchFamily="34" charset="0"/>
                          <a:cs typeface="Arial" pitchFamily="34" charset="0"/>
                        </a:rPr>
                        <a:t> should be active and perform assigned sounds when Mobile Device is in Offline Mode.</a:t>
                      </a:r>
                      <a:endParaRPr lang="en-US" sz="1400" dirty="0">
                        <a:solidFill>
                          <a:schemeClr val="bg1">
                            <a:lumMod val="85000"/>
                          </a:schemeClr>
                        </a:solidFill>
                        <a:latin typeface="Arial" pitchFamily="34" charset="0"/>
                        <a:cs typeface="Arial" pitchFamily="34" charset="0"/>
                      </a:endParaRPr>
                    </a:p>
                  </a:txBody>
                  <a:tcPr>
                    <a:blipFill>
                      <a:blip r:embed="rId3"/>
                      <a:tile tx="0" ty="0" sx="100000" sy="100000" flip="none" algn="tl"/>
                    </a:blipFill>
                  </a:tcPr>
                </a:tc>
              </a:tr>
              <a:tr h="370840">
                <a:tc>
                  <a:txBody>
                    <a:bodyPr/>
                    <a:lstStyle/>
                    <a:p>
                      <a:r>
                        <a:rPr lang="en-US" sz="1600" dirty="0" smtClean="0">
                          <a:latin typeface="Arial" pitchFamily="34" charset="0"/>
                          <a:cs typeface="Arial" pitchFamily="34" charset="0"/>
                        </a:rPr>
                        <a:t>Low Battery interruption</a:t>
                      </a:r>
                      <a:endParaRPr lang="en-US" sz="1600" dirty="0">
                        <a:latin typeface="Arial" pitchFamily="34" charset="0"/>
                        <a:cs typeface="Arial" pitchFamily="34" charset="0"/>
                      </a:endParaRPr>
                    </a:p>
                  </a:txBody>
                  <a:tcPr/>
                </a:tc>
                <a:tc>
                  <a:txBody>
                    <a:bodyPr/>
                    <a:lstStyle/>
                    <a:p>
                      <a:r>
                        <a:rPr lang="en-US" sz="1400" dirty="0" smtClean="0">
                          <a:solidFill>
                            <a:schemeClr val="bg1">
                              <a:lumMod val="85000"/>
                            </a:schemeClr>
                          </a:solidFill>
                          <a:latin typeface="Arial" pitchFamily="34" charset="0"/>
                          <a:cs typeface="Arial" pitchFamily="34" charset="0"/>
                        </a:rPr>
                        <a:t>Verify</a:t>
                      </a:r>
                      <a:r>
                        <a:rPr lang="en-US" sz="1400" baseline="0" dirty="0" smtClean="0">
                          <a:solidFill>
                            <a:schemeClr val="bg1">
                              <a:lumMod val="85000"/>
                            </a:schemeClr>
                          </a:solidFill>
                          <a:latin typeface="Arial" pitchFamily="34" charset="0"/>
                          <a:cs typeface="Arial" pitchFamily="34" charset="0"/>
                        </a:rPr>
                        <a:t> that when low battery warning message appears, the main app page will response with safe, end session</a:t>
                      </a:r>
                      <a:endParaRPr lang="en-US" sz="1400" dirty="0">
                        <a:solidFill>
                          <a:schemeClr val="bg1">
                            <a:lumMod val="85000"/>
                          </a:schemeClr>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bg1">
                              <a:lumMod val="85000"/>
                            </a:schemeClr>
                          </a:solidFill>
                          <a:latin typeface="Arial" pitchFamily="34" charset="0"/>
                          <a:cs typeface="Arial" pitchFamily="34" charset="0"/>
                        </a:rPr>
                        <a:t>When low battery</a:t>
                      </a:r>
                      <a:r>
                        <a:rPr lang="en-US" sz="1400" baseline="0" dirty="0" smtClean="0">
                          <a:solidFill>
                            <a:schemeClr val="bg1">
                              <a:lumMod val="85000"/>
                            </a:schemeClr>
                          </a:solidFill>
                          <a:latin typeface="Arial" pitchFamily="34" charset="0"/>
                          <a:cs typeface="Arial" pitchFamily="34" charset="0"/>
                        </a:rPr>
                        <a:t> interruption occurs proper error message should be displayed and app will be closed gracefully with saved information</a:t>
                      </a:r>
                      <a:endParaRPr lang="en-US" sz="1400" dirty="0">
                        <a:solidFill>
                          <a:schemeClr val="bg1">
                            <a:lumMod val="85000"/>
                          </a:schemeClr>
                        </a:solidFill>
                        <a:latin typeface="Arial" pitchFamily="34" charset="0"/>
                        <a:cs typeface="Arial" pitchFamily="34" charset="0"/>
                      </a:endParaRPr>
                    </a:p>
                  </a:txBody>
                  <a:tcPr>
                    <a:blipFill>
                      <a:blip r:embed="rId3"/>
                      <a:tile tx="0" ty="0" sx="100000" sy="100000" flip="none" algn="tl"/>
                    </a:blipFill>
                  </a:tcPr>
                </a:tc>
              </a:tr>
              <a:tr h="370840">
                <a:tc>
                  <a:txBody>
                    <a:bodyPr/>
                    <a:lstStyle/>
                    <a:p>
                      <a:r>
                        <a:rPr lang="en-US" sz="1600" dirty="0" smtClean="0">
                          <a:latin typeface="Arial" pitchFamily="34" charset="0"/>
                          <a:cs typeface="Arial" pitchFamily="34" charset="0"/>
                        </a:rPr>
                        <a:t>Multiple Audible Files Interruption</a:t>
                      </a:r>
                      <a:endParaRPr lang="en-US" sz="1600" dirty="0">
                        <a:latin typeface="Arial" pitchFamily="34" charset="0"/>
                        <a:cs typeface="Arial" pitchFamily="34" charset="0"/>
                      </a:endParaRPr>
                    </a:p>
                  </a:txBody>
                  <a:tcPr/>
                </a:tc>
                <a:tc>
                  <a:txBody>
                    <a:bodyPr/>
                    <a:lstStyle/>
                    <a:p>
                      <a:r>
                        <a:rPr lang="en-US" sz="1400" dirty="0" smtClean="0">
                          <a:solidFill>
                            <a:schemeClr val="bg1">
                              <a:lumMod val="85000"/>
                            </a:schemeClr>
                          </a:solidFill>
                          <a:latin typeface="Arial" pitchFamily="34" charset="0"/>
                          <a:cs typeface="Arial" pitchFamily="34" charset="0"/>
                        </a:rPr>
                        <a:t>Verify that when multiple mixed/audio files are running</a:t>
                      </a:r>
                      <a:r>
                        <a:rPr lang="en-US" sz="1400" baseline="0" dirty="0" smtClean="0">
                          <a:solidFill>
                            <a:schemeClr val="bg1">
                              <a:lumMod val="85000"/>
                            </a:schemeClr>
                          </a:solidFill>
                          <a:latin typeface="Arial" pitchFamily="34" charset="0"/>
                          <a:cs typeface="Arial" pitchFamily="34" charset="0"/>
                        </a:rPr>
                        <a:t> on the background of app, buttons ABC still active and perform assigned sound tones.</a:t>
                      </a:r>
                      <a:endParaRPr lang="en-US" sz="1400" dirty="0">
                        <a:solidFill>
                          <a:schemeClr val="bg1">
                            <a:lumMod val="85000"/>
                          </a:schemeClr>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bg1">
                              <a:lumMod val="85000"/>
                            </a:schemeClr>
                          </a:solidFill>
                          <a:latin typeface="Arial" pitchFamily="34" charset="0"/>
                          <a:cs typeface="Arial" pitchFamily="34" charset="0"/>
                        </a:rPr>
                        <a:t>When</a:t>
                      </a:r>
                      <a:r>
                        <a:rPr lang="en-US" sz="1400" baseline="0" dirty="0" smtClean="0">
                          <a:solidFill>
                            <a:schemeClr val="bg1">
                              <a:lumMod val="85000"/>
                            </a:schemeClr>
                          </a:solidFill>
                          <a:latin typeface="Arial" pitchFamily="34" charset="0"/>
                          <a:cs typeface="Arial" pitchFamily="34" charset="0"/>
                        </a:rPr>
                        <a:t> multiple files (mixed/audio) are running on the background app, the Buttons ABC should be active and perform assigned sound tone.</a:t>
                      </a:r>
                      <a:endParaRPr lang="en-US" sz="1400" dirty="0">
                        <a:solidFill>
                          <a:schemeClr val="bg1">
                            <a:lumMod val="85000"/>
                          </a:schemeClr>
                        </a:solidFill>
                        <a:latin typeface="Arial" pitchFamily="34" charset="0"/>
                        <a:cs typeface="Arial" pitchFamily="34" charset="0"/>
                      </a:endParaRPr>
                    </a:p>
                  </a:txBody>
                  <a:tcPr>
                    <a:blipFill>
                      <a:blip r:embed="rId3"/>
                      <a:tile tx="0" ty="0" sx="100000" sy="100000" flip="none" algn="tl"/>
                    </a:blipFill>
                  </a:tcPr>
                </a:tc>
              </a:tr>
            </a:tbl>
          </a:graphicData>
        </a:graphic>
      </p:graphicFrame>
      <p:sp>
        <p:nvSpPr>
          <p:cNvPr id="11" name="Rounded Rectangle 10"/>
          <p:cNvSpPr/>
          <p:nvPr/>
        </p:nvSpPr>
        <p:spPr>
          <a:xfrm>
            <a:off x="152400" y="6248400"/>
            <a:ext cx="2971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Interruption Testing</a:t>
            </a:r>
            <a:endParaRPr lang="en-US" b="1" dirty="0"/>
          </a:p>
        </p:txBody>
      </p:sp>
    </p:spTree>
    <p:extLst>
      <p:ext uri="{BB962C8B-B14F-4D97-AF65-F5344CB8AC3E}">
        <p14:creationId xmlns:p14="http://schemas.microsoft.com/office/powerpoint/2010/main" val="4837898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334000" y="6407944"/>
            <a:ext cx="33528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84</a:t>
            </a:fld>
            <a:endParaRPr lang="en-US" dirty="0">
              <a:solidFill>
                <a:schemeClr val="tx2">
                  <a:lumMod val="25000"/>
                </a:schemeClr>
              </a:solidFill>
            </a:endParaRPr>
          </a:p>
        </p:txBody>
      </p:sp>
      <p:sp>
        <p:nvSpPr>
          <p:cNvPr id="6" name="Title 5"/>
          <p:cNvSpPr>
            <a:spLocks noGrp="1"/>
          </p:cNvSpPr>
          <p:nvPr>
            <p:ph type="title"/>
          </p:nvPr>
        </p:nvSpPr>
        <p:spPr>
          <a:xfrm>
            <a:off x="228600" y="152400"/>
            <a:ext cx="8686800" cy="838200"/>
          </a:xfrm>
        </p:spPr>
        <p:style>
          <a:lnRef idx="1">
            <a:schemeClr val="accent1"/>
          </a:lnRef>
          <a:fillRef idx="2">
            <a:schemeClr val="accent1"/>
          </a:fillRef>
          <a:effectRef idx="1">
            <a:schemeClr val="accent1"/>
          </a:effectRef>
          <a:fontRef idx="minor">
            <a:schemeClr val="dk1"/>
          </a:fontRef>
        </p:style>
        <p:txBody>
          <a:bodyPr>
            <a:normAutofit/>
          </a:bodyPr>
          <a:lstStyle/>
          <a:p>
            <a:pPr lvl="0"/>
            <a:endParaRPr lang="en-US" dirty="0"/>
          </a:p>
        </p:txBody>
      </p:sp>
      <p:pic>
        <p:nvPicPr>
          <p:cNvPr id="2050" name="Picture 2" descr="C:\Users\IVA\Pictures\MOBILE TESTING\IC513003[1].png"/>
          <p:cNvPicPr>
            <a:picLocks noGrp="1" noChangeAspect="1" noChangeArrowheads="1"/>
          </p:cNvPicPr>
          <p:nvPr>
            <p:ph sz="half" idx="4294967295"/>
          </p:nvPr>
        </p:nvPicPr>
        <p:blipFill>
          <a:blip r:embed="rId2" cstate="print"/>
          <a:srcRect/>
          <a:stretch>
            <a:fillRect/>
          </a:stretch>
        </p:blipFill>
        <p:spPr bwMode="auto">
          <a:xfrm>
            <a:off x="6172200" y="1676400"/>
            <a:ext cx="2715577" cy="4525962"/>
          </a:xfrm>
          <a:prstGeom prst="rect">
            <a:avLst/>
          </a:prstGeom>
          <a:noFill/>
        </p:spPr>
      </p:pic>
      <p:graphicFrame>
        <p:nvGraphicFramePr>
          <p:cNvPr id="10" name="Content Placeholder 9"/>
          <p:cNvGraphicFramePr>
            <a:graphicFrameLocks noGrp="1"/>
          </p:cNvGraphicFramePr>
          <p:nvPr>
            <p:ph sz="half" idx="4294967295"/>
            <p:extLst>
              <p:ext uri="{D42A27DB-BD31-4B8C-83A1-F6EECF244321}">
                <p14:modId xmlns:p14="http://schemas.microsoft.com/office/powerpoint/2010/main" val="2323269551"/>
              </p:ext>
            </p:extLst>
          </p:nvPr>
        </p:nvGraphicFramePr>
        <p:xfrm>
          <a:off x="304800" y="1295401"/>
          <a:ext cx="5562600" cy="5334000"/>
        </p:xfrm>
        <a:graphic>
          <a:graphicData uri="http://schemas.openxmlformats.org/drawingml/2006/table">
            <a:tbl>
              <a:tblPr firstRow="1" bandRow="1">
                <a:tableStyleId>{5C22544A-7EE6-4342-B048-85BDC9FD1C3A}</a:tableStyleId>
              </a:tblPr>
              <a:tblGrid>
                <a:gridCol w="1854200"/>
                <a:gridCol w="1854200"/>
                <a:gridCol w="1854200"/>
              </a:tblGrid>
              <a:tr h="419037">
                <a:tc>
                  <a:txBody>
                    <a:bodyPr/>
                    <a:lstStyle/>
                    <a:p>
                      <a:r>
                        <a:rPr lang="en-US" dirty="0" smtClean="0"/>
                        <a:t>Module</a:t>
                      </a:r>
                      <a:endParaRPr lang="en-US" dirty="0"/>
                    </a:p>
                  </a:txBody>
                  <a:tcPr/>
                </a:tc>
                <a:tc>
                  <a:txBody>
                    <a:bodyPr/>
                    <a:lstStyle/>
                    <a:p>
                      <a:r>
                        <a:rPr lang="en-US" dirty="0" smtClean="0"/>
                        <a:t>Description</a:t>
                      </a:r>
                      <a:endParaRPr lang="en-US" dirty="0"/>
                    </a:p>
                  </a:txBody>
                  <a:tcPr/>
                </a:tc>
                <a:tc>
                  <a:txBody>
                    <a:bodyPr/>
                    <a:lstStyle/>
                    <a:p>
                      <a:r>
                        <a:rPr lang="en-US" dirty="0" smtClean="0"/>
                        <a:t>Result</a:t>
                      </a:r>
                      <a:endParaRPr lang="en-US" dirty="0"/>
                    </a:p>
                  </a:txBody>
                  <a:tcPr/>
                </a:tc>
              </a:tr>
              <a:tr h="15713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Combination of buttons and sounds</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85000"/>
                            </a:schemeClr>
                          </a:solidFill>
                          <a:latin typeface="Arial" pitchFamily="34" charset="0"/>
                          <a:cs typeface="Arial" pitchFamily="34" charset="0"/>
                        </a:rPr>
                        <a:t>Verify that when A,B,C</a:t>
                      </a:r>
                      <a:r>
                        <a:rPr lang="en-US" sz="1200" baseline="0" dirty="0" smtClean="0">
                          <a:solidFill>
                            <a:schemeClr val="bg1">
                              <a:lumMod val="85000"/>
                            </a:schemeClr>
                          </a:solidFill>
                          <a:latin typeface="Arial" pitchFamily="34" charset="0"/>
                          <a:cs typeface="Arial" pitchFamily="34" charset="0"/>
                        </a:rPr>
                        <a:t> buttons pressed </a:t>
                      </a:r>
                      <a:endParaRPr lang="en-US" sz="1200" dirty="0" smtClean="0">
                        <a:solidFill>
                          <a:schemeClr val="bg1">
                            <a:lumMod val="85000"/>
                          </a:schemeClr>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85000"/>
                            </a:schemeClr>
                          </a:solidFill>
                          <a:latin typeface="Arial" pitchFamily="34" charset="0"/>
                          <a:cs typeface="Arial" pitchFamily="34" charset="0"/>
                        </a:rPr>
                        <a:t>simultaneously,  the designed combination of three sound tone is appeared</a:t>
                      </a:r>
                    </a:p>
                    <a:p>
                      <a:endParaRPr lang="en-US" sz="1200" dirty="0">
                        <a:solidFill>
                          <a:schemeClr val="bg1">
                            <a:lumMod val="85000"/>
                          </a:schemeClr>
                        </a:solidFill>
                        <a:latin typeface="Arial" pitchFamily="34" charset="0"/>
                        <a:cs typeface="Arial" pitchFamily="34" charset="0"/>
                      </a:endParaRPr>
                    </a:p>
                  </a:txBody>
                  <a:tcPr>
                    <a:solidFill>
                      <a:schemeClr val="tx2">
                        <a:lumMod val="25000"/>
                      </a:schemeClr>
                    </a:solidFill>
                  </a:tcPr>
                </a:tc>
                <a:tc>
                  <a:txBody>
                    <a:bodyPr/>
                    <a:lstStyle/>
                    <a:p>
                      <a:r>
                        <a:rPr lang="en-US" sz="1200" dirty="0" smtClean="0">
                          <a:solidFill>
                            <a:schemeClr val="bg1">
                              <a:lumMod val="85000"/>
                            </a:schemeClr>
                          </a:solidFill>
                          <a:latin typeface="Arial" pitchFamily="34" charset="0"/>
                          <a:cs typeface="Arial" pitchFamily="34" charset="0"/>
                        </a:rPr>
                        <a:t>When</a:t>
                      </a:r>
                      <a:r>
                        <a:rPr lang="en-US" sz="1200" baseline="0" dirty="0" smtClean="0">
                          <a:solidFill>
                            <a:schemeClr val="bg1">
                              <a:lumMod val="85000"/>
                            </a:schemeClr>
                          </a:solidFill>
                          <a:latin typeface="Arial" pitchFamily="34" charset="0"/>
                          <a:cs typeface="Arial" pitchFamily="34" charset="0"/>
                        </a:rPr>
                        <a:t> buttons ABC are pressed simultaneously the tune combined of three sounds should appeared</a:t>
                      </a:r>
                      <a:endParaRPr lang="en-US" sz="1200" dirty="0">
                        <a:solidFill>
                          <a:schemeClr val="bg1">
                            <a:lumMod val="85000"/>
                          </a:schemeClr>
                        </a:solidFill>
                        <a:latin typeface="Arial" pitchFamily="34" charset="0"/>
                        <a:cs typeface="Arial" pitchFamily="34" charset="0"/>
                      </a:endParaRPr>
                    </a:p>
                  </a:txBody>
                  <a:tcPr>
                    <a:blipFill>
                      <a:blip r:embed="rId3"/>
                      <a:tile tx="0" ty="0" sx="100000" sy="100000" flip="none" algn="tl"/>
                    </a:blipFill>
                  </a:tcPr>
                </a:tc>
              </a:tr>
              <a:tr h="1353142">
                <a:tc>
                  <a:txBody>
                    <a:bodyPr/>
                    <a:lstStyle/>
                    <a:p>
                      <a:r>
                        <a:rPr lang="en-US" sz="1600" dirty="0" smtClean="0">
                          <a:latin typeface="Arial" pitchFamily="34" charset="0"/>
                          <a:cs typeface="Arial" pitchFamily="34" charset="0"/>
                        </a:rPr>
                        <a:t>10,000</a:t>
                      </a:r>
                      <a:r>
                        <a:rPr lang="en-US" sz="1600" baseline="0" dirty="0" smtClean="0">
                          <a:latin typeface="Arial" pitchFamily="34" charset="0"/>
                          <a:cs typeface="Arial" pitchFamily="34" charset="0"/>
                        </a:rPr>
                        <a:t> User press Button A</a:t>
                      </a:r>
                    </a:p>
                    <a:p>
                      <a:r>
                        <a:rPr lang="en-US" sz="1600" baseline="0" dirty="0" smtClean="0">
                          <a:latin typeface="Arial" pitchFamily="34" charset="0"/>
                          <a:cs typeface="Arial" pitchFamily="34" charset="0"/>
                        </a:rPr>
                        <a:t>(</a:t>
                      </a:r>
                      <a:r>
                        <a:rPr lang="en-US" sz="1200" baseline="0" dirty="0" smtClean="0">
                          <a:latin typeface="Arial" pitchFamily="34" charset="0"/>
                          <a:cs typeface="Arial" pitchFamily="34" charset="0"/>
                        </a:rPr>
                        <a:t>load, automated</a:t>
                      </a:r>
                      <a:r>
                        <a:rPr lang="en-US" sz="1600" baseline="0" dirty="0" smtClean="0">
                          <a:latin typeface="Arial" pitchFamily="34" charset="0"/>
                          <a:cs typeface="Arial" pitchFamily="34" charset="0"/>
                        </a:rPr>
                        <a:t>)</a:t>
                      </a:r>
                      <a:endParaRPr lang="en-US" sz="1600" dirty="0">
                        <a:latin typeface="Arial" pitchFamily="34" charset="0"/>
                        <a:cs typeface="Arial" pitchFamily="34" charset="0"/>
                      </a:endParaRPr>
                    </a:p>
                  </a:txBody>
                  <a:tcPr/>
                </a:tc>
                <a:tc>
                  <a:txBody>
                    <a:bodyPr/>
                    <a:lstStyle/>
                    <a:p>
                      <a:r>
                        <a:rPr lang="en-US" sz="1200" dirty="0" smtClean="0">
                          <a:solidFill>
                            <a:schemeClr val="bg1">
                              <a:lumMod val="85000"/>
                            </a:schemeClr>
                          </a:solidFill>
                          <a:latin typeface="Arial" pitchFamily="34" charset="0"/>
                          <a:cs typeface="Arial" pitchFamily="34" charset="0"/>
                        </a:rPr>
                        <a:t>Verify that when 10,000 User simultaneously press Button A, there is not drop in functionality</a:t>
                      </a:r>
                      <a:r>
                        <a:rPr lang="en-US" sz="1200" baseline="0" dirty="0" smtClean="0">
                          <a:solidFill>
                            <a:schemeClr val="bg1">
                              <a:lumMod val="85000"/>
                            </a:schemeClr>
                          </a:solidFill>
                          <a:latin typeface="Arial" pitchFamily="34" charset="0"/>
                          <a:cs typeface="Arial" pitchFamily="34" charset="0"/>
                        </a:rPr>
                        <a:t> and sound quality.</a:t>
                      </a:r>
                      <a:endParaRPr lang="en-US" sz="1200" dirty="0">
                        <a:solidFill>
                          <a:schemeClr val="bg1">
                            <a:lumMod val="85000"/>
                          </a:schemeClr>
                        </a:solidFill>
                        <a:latin typeface="Arial" pitchFamily="34" charset="0"/>
                        <a:cs typeface="Arial" pitchFamily="34" charset="0"/>
                      </a:endParaRPr>
                    </a:p>
                  </a:txBody>
                  <a:tcPr>
                    <a:solidFill>
                      <a:schemeClr val="tx2">
                        <a:lumMod val="25000"/>
                      </a:schemeClr>
                    </a:solidFill>
                  </a:tcPr>
                </a:tc>
                <a:tc>
                  <a:txBody>
                    <a:bodyPr/>
                    <a:lstStyle/>
                    <a:p>
                      <a:r>
                        <a:rPr lang="en-US" sz="1200" dirty="0" smtClean="0">
                          <a:solidFill>
                            <a:schemeClr val="bg1">
                              <a:lumMod val="85000"/>
                            </a:schemeClr>
                          </a:solidFill>
                          <a:latin typeface="Arial" pitchFamily="34" charset="0"/>
                          <a:cs typeface="Arial" pitchFamily="34" charset="0"/>
                        </a:rPr>
                        <a:t>When 10,000 User simultaneously press Button A it should be not</a:t>
                      </a:r>
                      <a:r>
                        <a:rPr lang="en-US" sz="1200" baseline="0" dirty="0" smtClean="0">
                          <a:solidFill>
                            <a:schemeClr val="bg1">
                              <a:lumMod val="85000"/>
                            </a:schemeClr>
                          </a:solidFill>
                          <a:latin typeface="Arial" pitchFamily="34" charset="0"/>
                          <a:cs typeface="Arial" pitchFamily="34" charset="0"/>
                        </a:rPr>
                        <a:t> affect the functionality or sound quality</a:t>
                      </a:r>
                      <a:endParaRPr lang="en-US" sz="1200" dirty="0">
                        <a:solidFill>
                          <a:schemeClr val="bg1">
                            <a:lumMod val="85000"/>
                          </a:schemeClr>
                        </a:solidFill>
                        <a:latin typeface="Arial" pitchFamily="34" charset="0"/>
                        <a:cs typeface="Arial" pitchFamily="34" charset="0"/>
                      </a:endParaRPr>
                    </a:p>
                  </a:txBody>
                  <a:tcPr>
                    <a:blipFill>
                      <a:blip r:embed="rId3"/>
                      <a:tile tx="0" ty="0" sx="100000" sy="100000" flip="none" algn="tl"/>
                    </a:blipFill>
                  </a:tcPr>
                </a:tc>
              </a:tr>
              <a:tr h="1990429">
                <a:tc>
                  <a:txBody>
                    <a:bodyPr/>
                    <a:lstStyle/>
                    <a:p>
                      <a:r>
                        <a:rPr lang="en-US" sz="1400" baseline="0" dirty="0" smtClean="0">
                          <a:latin typeface="Arial" pitchFamily="34" charset="0"/>
                          <a:cs typeface="Arial" pitchFamily="34" charset="0"/>
                        </a:rPr>
                        <a:t>User press and Hold B button for 8 hours</a:t>
                      </a:r>
                      <a:endParaRPr lang="en-US" sz="1400" dirty="0">
                        <a:latin typeface="Arial" pitchFamily="34" charset="0"/>
                        <a:cs typeface="Arial" pitchFamily="34" charset="0"/>
                      </a:endParaRPr>
                    </a:p>
                  </a:txBody>
                  <a:tcPr/>
                </a:tc>
                <a:tc>
                  <a:txBody>
                    <a:bodyPr/>
                    <a:lstStyle/>
                    <a:p>
                      <a:r>
                        <a:rPr lang="en-US" sz="1200" dirty="0" smtClean="0">
                          <a:solidFill>
                            <a:schemeClr val="bg1">
                              <a:lumMod val="85000"/>
                            </a:schemeClr>
                          </a:solidFill>
                          <a:latin typeface="Arial" pitchFamily="34" charset="0"/>
                          <a:cs typeface="Arial" pitchFamily="34" charset="0"/>
                        </a:rPr>
                        <a:t>Verify that when  the User press and Hold B button for</a:t>
                      </a:r>
                      <a:r>
                        <a:rPr lang="en-US" sz="1200" baseline="0" dirty="0" smtClean="0">
                          <a:solidFill>
                            <a:schemeClr val="bg1">
                              <a:lumMod val="85000"/>
                            </a:schemeClr>
                          </a:solidFill>
                          <a:latin typeface="Arial" pitchFamily="34" charset="0"/>
                          <a:cs typeface="Arial" pitchFamily="34" charset="0"/>
                        </a:rPr>
                        <a:t> 8 hours the app should be functional, and after 8 hours gracefully closed with proper error message</a:t>
                      </a:r>
                      <a:endParaRPr lang="en-US" sz="1200" dirty="0">
                        <a:solidFill>
                          <a:schemeClr val="bg1">
                            <a:lumMod val="85000"/>
                          </a:schemeClr>
                        </a:solidFill>
                        <a:latin typeface="Arial" pitchFamily="34" charset="0"/>
                        <a:cs typeface="Arial" pitchFamily="34" charset="0"/>
                      </a:endParaRPr>
                    </a:p>
                  </a:txBody>
                  <a:tcPr>
                    <a:solidFill>
                      <a:schemeClr val="tx2">
                        <a:lumMod val="25000"/>
                      </a:schemeClr>
                    </a:solidFill>
                  </a:tcPr>
                </a:tc>
                <a:tc>
                  <a:txBody>
                    <a:bodyPr/>
                    <a:lstStyle/>
                    <a:p>
                      <a:r>
                        <a:rPr lang="en-US" sz="1200" dirty="0" smtClean="0">
                          <a:solidFill>
                            <a:schemeClr val="bg1">
                              <a:lumMod val="85000"/>
                            </a:schemeClr>
                          </a:solidFill>
                          <a:latin typeface="Arial" pitchFamily="34" charset="0"/>
                          <a:cs typeface="Arial" pitchFamily="34" charset="0"/>
                        </a:rPr>
                        <a:t>When</a:t>
                      </a:r>
                      <a:r>
                        <a:rPr lang="en-US" sz="1200" baseline="0" dirty="0" smtClean="0">
                          <a:solidFill>
                            <a:schemeClr val="bg1">
                              <a:lumMod val="85000"/>
                            </a:schemeClr>
                          </a:solidFill>
                          <a:latin typeface="Arial" pitchFamily="34" charset="0"/>
                          <a:cs typeface="Arial" pitchFamily="34" charset="0"/>
                        </a:rPr>
                        <a:t> the User press and hold B button for 8 hours the app should be functional and responsive, after 8 hours the proper error message should appeared and app should close gracefully</a:t>
                      </a:r>
                      <a:endParaRPr lang="en-US" sz="1200" dirty="0">
                        <a:solidFill>
                          <a:schemeClr val="bg1">
                            <a:lumMod val="85000"/>
                          </a:schemeClr>
                        </a:solidFill>
                        <a:latin typeface="Arial" pitchFamily="34" charset="0"/>
                        <a:cs typeface="Arial" pitchFamily="34" charset="0"/>
                      </a:endParaRPr>
                    </a:p>
                  </a:txBody>
                  <a:tcPr>
                    <a:blipFill>
                      <a:blip r:embed="rId3"/>
                      <a:tile tx="0" ty="0" sx="100000" sy="100000" flip="none" algn="tl"/>
                    </a:blipFill>
                  </a:tcPr>
                </a:tc>
              </a:tr>
            </a:tbl>
          </a:graphicData>
        </a:graphic>
      </p:graphicFrame>
      <p:sp>
        <p:nvSpPr>
          <p:cNvPr id="7" name="Rounded Rectangle 6"/>
          <p:cNvSpPr/>
          <p:nvPr/>
        </p:nvSpPr>
        <p:spPr>
          <a:xfrm>
            <a:off x="6019800" y="5943600"/>
            <a:ext cx="2971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Performance Testing</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900660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4294967295"/>
          </p:nvPr>
        </p:nvSpPr>
        <p:spPr>
          <a:xfrm>
            <a:off x="4267200" y="1768687"/>
            <a:ext cx="4572000" cy="4479713"/>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lvl="0"/>
            <a:endParaRPr lang="en-US" dirty="0" smtClean="0"/>
          </a:p>
          <a:p>
            <a:pPr lvl="0"/>
            <a:r>
              <a:rPr lang="en-US" sz="3400" dirty="0" smtClean="0">
                <a:latin typeface="Arial" pitchFamily="34" charset="0"/>
                <a:cs typeface="Arial" pitchFamily="34" charset="0"/>
              </a:rPr>
              <a:t>Check for the network connection.</a:t>
            </a:r>
          </a:p>
          <a:p>
            <a:pPr lvl="0"/>
            <a:r>
              <a:rPr lang="en-US" sz="3400" dirty="0" smtClean="0">
                <a:latin typeface="Arial" pitchFamily="34" charset="0"/>
                <a:cs typeface="Arial" pitchFamily="34" charset="0"/>
              </a:rPr>
              <a:t>Try to send message from different device and check if it does works.</a:t>
            </a:r>
          </a:p>
          <a:p>
            <a:pPr lvl="0"/>
            <a:r>
              <a:rPr lang="en-US" sz="3400" dirty="0" smtClean="0">
                <a:latin typeface="Arial" pitchFamily="34" charset="0"/>
                <a:cs typeface="Arial" pitchFamily="34" charset="0"/>
              </a:rPr>
              <a:t>Try to send message to your mobile device from different device. Check your ability to receive message.</a:t>
            </a:r>
          </a:p>
          <a:p>
            <a:pPr lvl="0"/>
            <a:r>
              <a:rPr lang="en-US" sz="3400" dirty="0" smtClean="0">
                <a:latin typeface="Arial" pitchFamily="34" charset="0"/>
                <a:cs typeface="Arial" pitchFamily="34" charset="0"/>
              </a:rPr>
              <a:t>Check the source code.</a:t>
            </a:r>
          </a:p>
          <a:p>
            <a:pPr lvl="0"/>
            <a:r>
              <a:rPr lang="en-US" sz="3400" dirty="0" smtClean="0">
                <a:latin typeface="Arial" pitchFamily="34" charset="0"/>
                <a:cs typeface="Arial" pitchFamily="34" charset="0"/>
              </a:rPr>
              <a:t>Check sync with Yahoo.</a:t>
            </a:r>
          </a:p>
          <a:p>
            <a:pPr lvl="0"/>
            <a:r>
              <a:rPr lang="en-US" sz="3400" dirty="0" smtClean="0">
                <a:latin typeface="Arial" pitchFamily="34" charset="0"/>
                <a:cs typeface="Arial" pitchFamily="34" charset="0"/>
              </a:rPr>
              <a:t>Check manual/documentation about compatibility with “provider” Mobile Email </a:t>
            </a:r>
          </a:p>
          <a:p>
            <a:pPr lvl="0"/>
            <a:r>
              <a:rPr lang="en-US" sz="3400" dirty="0" smtClean="0">
                <a:latin typeface="Arial" pitchFamily="34" charset="0"/>
                <a:cs typeface="Arial" pitchFamily="34" charset="0"/>
              </a:rPr>
              <a:t>Check the Spelling of account settings</a:t>
            </a:r>
          </a:p>
          <a:p>
            <a:r>
              <a:rPr lang="en-US" sz="3400" dirty="0" smtClean="0">
                <a:latin typeface="Arial" pitchFamily="34" charset="0"/>
                <a:cs typeface="Arial" pitchFamily="34" charset="0"/>
              </a:rPr>
              <a:t>Double Check the spelling of each account setting, domain name, account name (is the email address complete)</a:t>
            </a:r>
          </a:p>
          <a:p>
            <a:pPr lvl="0">
              <a:buNone/>
            </a:pPr>
            <a:r>
              <a:rPr lang="en-US" sz="3400" b="1" dirty="0" smtClean="0">
                <a:latin typeface="Arial" pitchFamily="34" charset="0"/>
                <a:cs typeface="Arial" pitchFamily="34" charset="0"/>
              </a:rPr>
              <a:t>	Note: </a:t>
            </a:r>
            <a:r>
              <a:rPr lang="en-US" sz="3400" dirty="0" smtClean="0">
                <a:latin typeface="Arial" pitchFamily="34" charset="0"/>
                <a:cs typeface="Arial" pitchFamily="34" charset="0"/>
              </a:rPr>
              <a:t>Passwords are case sensitive</a:t>
            </a:r>
          </a:p>
          <a:p>
            <a:r>
              <a:rPr lang="en-US" sz="3400" dirty="0" smtClean="0">
                <a:latin typeface="Arial" pitchFamily="34" charset="0"/>
                <a:cs typeface="Arial" pitchFamily="34" charset="0"/>
              </a:rPr>
              <a:t>Make sure that you do not have CAP LOCK on - passwords are case sensitive.</a:t>
            </a:r>
          </a:p>
          <a:p>
            <a:pPr>
              <a:buNone/>
            </a:pPr>
            <a:endParaRPr lang="en-US" dirty="0"/>
          </a:p>
        </p:txBody>
      </p:sp>
      <p:sp>
        <p:nvSpPr>
          <p:cNvPr id="3" name="Footer Placeholder 2"/>
          <p:cNvSpPr>
            <a:spLocks noGrp="1"/>
          </p:cNvSpPr>
          <p:nvPr>
            <p:ph type="ftr" sz="quarter" idx="11"/>
          </p:nvPr>
        </p:nvSpPr>
        <p:spPr>
          <a:xfrm>
            <a:off x="4380072" y="6407944"/>
            <a:ext cx="4230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85</a:t>
            </a:fld>
            <a:endParaRPr lang="en-US" dirty="0">
              <a:solidFill>
                <a:schemeClr val="tx2">
                  <a:lumMod val="25000"/>
                </a:schemeClr>
              </a:solidFill>
            </a:endParaRPr>
          </a:p>
        </p:txBody>
      </p:sp>
      <p:sp>
        <p:nvSpPr>
          <p:cNvPr id="6" name="Title 5"/>
          <p:cNvSpPr>
            <a:spLocks noGrp="1"/>
          </p:cNvSpPr>
          <p:nvPr>
            <p:ph type="title"/>
          </p:nvPr>
        </p:nvSpPr>
        <p:spPr>
          <a:xfrm>
            <a:off x="228600" y="152400"/>
            <a:ext cx="8686800" cy="17526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How </a:t>
            </a:r>
            <a:r>
              <a:rPr lang="en-US" sz="2700" dirty="0" smtClean="0">
                <a:solidFill>
                  <a:srgbClr val="FF0000"/>
                </a:solidFill>
                <a:latin typeface="Arial" pitchFamily="34" charset="0"/>
                <a:cs typeface="Arial" pitchFamily="34" charset="0"/>
              </a:rPr>
              <a:t>would you test the following: you send Yahoo message from your mobile device to someone else device, and recipient doesn’t receive a message?			</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pic>
        <p:nvPicPr>
          <p:cNvPr id="6146" name="Picture 2" descr="C:\Users\IVA\Pictures\MOBILE TESTING\yahoo[1].jpg"/>
          <p:cNvPicPr>
            <a:picLocks noGrp="1" noChangeAspect="1" noChangeArrowheads="1"/>
          </p:cNvPicPr>
          <p:nvPr>
            <p:ph sz="half" idx="4294967295"/>
          </p:nvPr>
        </p:nvPicPr>
        <p:blipFill>
          <a:blip r:embed="rId2" cstate="print"/>
          <a:srcRect/>
          <a:stretch>
            <a:fillRect/>
          </a:stretch>
        </p:blipFill>
        <p:spPr bwMode="auto">
          <a:xfrm>
            <a:off x="228600" y="1524000"/>
            <a:ext cx="4038600" cy="3028950"/>
          </a:xfrm>
          <a:prstGeom prst="rect">
            <a:avLst/>
          </a:prstGeom>
          <a:noFill/>
        </p:spPr>
      </p:pic>
      <p:pic>
        <p:nvPicPr>
          <p:cNvPr id="6147" name="Picture 3" descr="C:\Users\IVA\Pictures\MOBILE TESTING\unnamed[1].jpg"/>
          <p:cNvPicPr>
            <a:picLocks noChangeAspect="1" noChangeArrowheads="1"/>
          </p:cNvPicPr>
          <p:nvPr/>
        </p:nvPicPr>
        <p:blipFill>
          <a:blip r:embed="rId3" cstate="print"/>
          <a:srcRect/>
          <a:stretch>
            <a:fillRect/>
          </a:stretch>
        </p:blipFill>
        <p:spPr bwMode="auto">
          <a:xfrm>
            <a:off x="990600" y="4800600"/>
            <a:ext cx="2671763" cy="1307458"/>
          </a:xfrm>
          <a:prstGeom prst="rect">
            <a:avLst/>
          </a:prstGeom>
          <a:noFill/>
        </p:spPr>
      </p:pic>
      <p:sp>
        <p:nvSpPr>
          <p:cNvPr id="11" name="Rectangle 10"/>
          <p:cNvSpPr/>
          <p:nvPr/>
        </p:nvSpPr>
        <p:spPr>
          <a:xfrm>
            <a:off x="685800" y="6248400"/>
            <a:ext cx="33528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http://www.tricksmachine.com/2012/08/5-best-email-apps-for-android.html</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753465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228600" y="1828800"/>
            <a:ext cx="4572000" cy="4525963"/>
          </a:xfrm>
          <a:prstGeom prst="rect">
            <a:avLst/>
          </a:prstGeo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1600" dirty="0" smtClean="0">
                <a:latin typeface="Arial" pitchFamily="34" charset="0"/>
                <a:cs typeface="Arial" pitchFamily="34" charset="0"/>
              </a:rPr>
              <a:t>Check your Outgoing Mail, Incoming Mail,  Drafts, Sent, and Outbox mailboxes.</a:t>
            </a:r>
          </a:p>
          <a:p>
            <a:r>
              <a:rPr lang="en-US" sz="1600" dirty="0" smtClean="0">
                <a:latin typeface="Arial" pitchFamily="34" charset="0"/>
                <a:cs typeface="Arial" pitchFamily="34" charset="0"/>
              </a:rPr>
              <a:t>If error  message occurs on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because of other email applications not made by Apple, then try to send a message via your </a:t>
            </a:r>
            <a:r>
              <a:rPr lang="en-US" sz="1600" b="1" dirty="0" smtClean="0">
                <a:latin typeface="Arial" pitchFamily="34" charset="0"/>
                <a:cs typeface="Arial" pitchFamily="34" charset="0"/>
              </a:rPr>
              <a:t>me.com</a:t>
            </a:r>
            <a:r>
              <a:rPr lang="en-US" sz="1600" dirty="0" smtClean="0">
                <a:latin typeface="Arial" pitchFamily="34" charset="0"/>
                <a:cs typeface="Arial" pitchFamily="34" charset="0"/>
              </a:rPr>
              <a:t> or </a:t>
            </a:r>
            <a:r>
              <a:rPr lang="en-US" sz="1600" b="1" dirty="0" smtClean="0">
                <a:latin typeface="Arial" pitchFamily="34" charset="0"/>
                <a:cs typeface="Arial" pitchFamily="34" charset="0"/>
              </a:rPr>
              <a:t>mac.com</a:t>
            </a:r>
            <a:r>
              <a:rPr lang="en-US" sz="1600" dirty="0" smtClean="0">
                <a:latin typeface="Arial" pitchFamily="34" charset="0"/>
                <a:cs typeface="Arial" pitchFamily="34" charset="0"/>
              </a:rPr>
              <a:t> account</a:t>
            </a:r>
          </a:p>
          <a:p>
            <a:pPr lvl="0"/>
            <a:r>
              <a:rPr lang="en-US" sz="1600" dirty="0" smtClean="0">
                <a:latin typeface="Arial" pitchFamily="34" charset="0"/>
                <a:cs typeface="Arial" pitchFamily="34" charset="0"/>
              </a:rPr>
              <a:t>Ask the recipient to check any "Junk" mail folders or mailboxes on their end. Perhaps your message was received but inadvertently filtered.</a:t>
            </a:r>
          </a:p>
          <a:p>
            <a:pPr lvl="0"/>
            <a:r>
              <a:rPr lang="en-US" sz="1600" dirty="0" smtClean="0">
                <a:latin typeface="Arial" pitchFamily="34" charset="0"/>
                <a:cs typeface="Arial" pitchFamily="34" charset="0"/>
              </a:rPr>
              <a:t>If your recipient still does not receive your mail, but your mail is being sent without any alerts or "Undelivered mail" messages, then your mail might be blocked or filtered by the mail systems at </a:t>
            </a:r>
            <a:r>
              <a:rPr lang="en-US" sz="1600" dirty="0" err="1" smtClean="0">
                <a:latin typeface="Arial" pitchFamily="34" charset="0"/>
                <a:cs typeface="Arial" pitchFamily="34" charset="0"/>
              </a:rPr>
              <a:t>MobileMe</a:t>
            </a:r>
            <a:r>
              <a:rPr lang="en-US" sz="1600" dirty="0" smtClean="0">
                <a:latin typeface="Arial" pitchFamily="34" charset="0"/>
                <a:cs typeface="Arial" pitchFamily="34" charset="0"/>
              </a:rPr>
              <a:t> or the recipient's location. The best way to determine if this is the issue is to contact </a:t>
            </a:r>
            <a:r>
              <a:rPr lang="en-US" sz="1600" u="sng" dirty="0" err="1" smtClean="0">
                <a:latin typeface="Arial" pitchFamily="34" charset="0"/>
                <a:cs typeface="Arial" pitchFamily="34" charset="0"/>
              </a:rPr>
              <a:t>MobileMe</a:t>
            </a:r>
            <a:r>
              <a:rPr lang="en-US" sz="1600" dirty="0" smtClean="0">
                <a:latin typeface="Arial" pitchFamily="34" charset="0"/>
                <a:cs typeface="Arial" pitchFamily="34" charset="0"/>
              </a:rPr>
              <a:t> Support directly</a:t>
            </a:r>
          </a:p>
          <a:p>
            <a:endParaRPr lang="en-US" sz="1600" dirty="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tx2">
                    <a:lumMod val="25000"/>
                  </a:schemeClr>
                </a:solidFill>
                <a:latin typeface="Arial" pitchFamily="34" charset="0"/>
                <a:cs typeface="Arial" pitchFamily="34" charset="0"/>
              </a:rPr>
              <a:t>Copyright Portnov Computer School   2013</a:t>
            </a:r>
            <a:endParaRPr lang="en-US" dirty="0">
              <a:solidFill>
                <a:schemeClr val="tx2">
                  <a:lumMod val="25000"/>
                </a:schemeClr>
              </a:solidFill>
              <a:latin typeface="Arial" pitchFamily="34" charset="0"/>
              <a:cs typeface="Arial" pitchFamily="34" charset="0"/>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86</a:t>
            </a:fld>
            <a:endParaRPr lang="en-US" dirty="0">
              <a:solidFill>
                <a:schemeClr val="tx2">
                  <a:lumMod val="25000"/>
                </a:schemeClr>
              </a:solidFill>
            </a:endParaRPr>
          </a:p>
        </p:txBody>
      </p:sp>
      <p:sp>
        <p:nvSpPr>
          <p:cNvPr id="6" name="Title 5"/>
          <p:cNvSpPr>
            <a:spLocks noGrp="1"/>
          </p:cNvSpPr>
          <p:nvPr>
            <p:ph type="title"/>
          </p:nvPr>
        </p:nvSpPr>
        <p:spPr>
          <a:xfrm>
            <a:off x="228600" y="274638"/>
            <a:ext cx="8686800" cy="1143000"/>
          </a:xfrm>
        </p:spPr>
        <p:style>
          <a:lnRef idx="1">
            <a:schemeClr val="accent1"/>
          </a:lnRef>
          <a:fillRef idx="2">
            <a:schemeClr val="accent1"/>
          </a:fillRef>
          <a:effectRef idx="1">
            <a:schemeClr val="accent1"/>
          </a:effectRef>
          <a:fontRef idx="minor">
            <a:schemeClr val="dk1"/>
          </a:fontRef>
        </p:style>
        <p:txBody>
          <a:bodyPr>
            <a:noAutofit/>
          </a:bodyPr>
          <a:lstStyle/>
          <a:p>
            <a:r>
              <a:rPr lang="en-US" sz="2400" dirty="0" smtClean="0">
                <a:solidFill>
                  <a:srgbClr val="FF0000"/>
                </a:solidFill>
                <a:latin typeface="Arial" pitchFamily="34" charset="0"/>
                <a:cs typeface="Arial" pitchFamily="34" charset="0"/>
              </a:rPr>
              <a:t> </a:t>
            </a:r>
            <a:r>
              <a:rPr lang="en-US" sz="2400" dirty="0" smtClean="0">
                <a:solidFill>
                  <a:srgbClr val="FF0000"/>
                </a:solidFill>
                <a:latin typeface="Arial" pitchFamily="34" charset="0"/>
                <a:cs typeface="Arial" pitchFamily="34" charset="0"/>
              </a:rPr>
              <a:t>How would you test the following: you send Yahoo message from your mobile device to someone else device, and recipient doesn’t receive a message?     	</a:t>
            </a:r>
            <a:r>
              <a:rPr lang="en-US" sz="2400" dirty="0" smtClean="0">
                <a:solidFill>
                  <a:srgbClr val="FFFF00"/>
                </a:solidFill>
                <a:latin typeface="Arial" pitchFamily="34" charset="0"/>
                <a:cs typeface="Arial" pitchFamily="34" charset="0"/>
              </a:rPr>
              <a:t>        2</a:t>
            </a:r>
            <a:endParaRPr lang="en-US" sz="2400" dirty="0">
              <a:solidFill>
                <a:srgbClr val="FFFF00"/>
              </a:solidFill>
            </a:endParaRPr>
          </a:p>
        </p:txBody>
      </p:sp>
      <p:pic>
        <p:nvPicPr>
          <p:cNvPr id="1026" name="Picture 2" descr="C:\Users\IVA\Pictures\MOBILE TESTING\article-new_ehow_images_a08_6q_dp_configure-yahoo-mail-mobile-800x800[1].jpg"/>
          <p:cNvPicPr>
            <a:picLocks noGrp="1" noChangeAspect="1" noChangeArrowheads="1"/>
          </p:cNvPicPr>
          <p:nvPr>
            <p:ph sz="half" idx="4294967295"/>
          </p:nvPr>
        </p:nvPicPr>
        <p:blipFill>
          <a:blip r:embed="rId2" cstate="print"/>
          <a:srcRect/>
          <a:stretch>
            <a:fillRect/>
          </a:stretch>
        </p:blipFill>
        <p:spPr bwMode="auto">
          <a:xfrm>
            <a:off x="5029200" y="1600200"/>
            <a:ext cx="3886200" cy="3048000"/>
          </a:xfrm>
          <a:prstGeom prst="rect">
            <a:avLst/>
          </a:prstGeom>
          <a:noFill/>
        </p:spPr>
      </p:pic>
      <p:pic>
        <p:nvPicPr>
          <p:cNvPr id="1027" name="Picture 3" descr="C:\Users\IVA\Pictures\MOBILE TESTING\Yahoo-Mail-infected[1].jpg"/>
          <p:cNvPicPr>
            <a:picLocks noChangeAspect="1" noChangeArrowheads="1"/>
          </p:cNvPicPr>
          <p:nvPr/>
        </p:nvPicPr>
        <p:blipFill>
          <a:blip r:embed="rId3" cstate="print"/>
          <a:srcRect/>
          <a:stretch>
            <a:fillRect/>
          </a:stretch>
        </p:blipFill>
        <p:spPr bwMode="auto">
          <a:xfrm>
            <a:off x="5486400" y="4797552"/>
            <a:ext cx="3019231" cy="1479423"/>
          </a:xfrm>
          <a:prstGeom prst="rect">
            <a:avLst/>
          </a:prstGeom>
          <a:noFill/>
        </p:spPr>
      </p:pic>
    </p:spTree>
    <p:extLst>
      <p:ext uri="{BB962C8B-B14F-4D97-AF65-F5344CB8AC3E}">
        <p14:creationId xmlns:p14="http://schemas.microsoft.com/office/powerpoint/2010/main" val="13323738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648200" y="2133600"/>
            <a:ext cx="4038600" cy="3886200"/>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p>
            <a:r>
              <a:rPr lang="en-US" sz="1600" b="1" dirty="0" smtClean="0">
                <a:latin typeface="Arial" pitchFamily="34" charset="0"/>
                <a:cs typeface="Arial" pitchFamily="34" charset="0"/>
              </a:rPr>
              <a:t>Ensure mail is enabled for your account</a:t>
            </a:r>
          </a:p>
          <a:p>
            <a:r>
              <a:rPr lang="en-US" sz="1600" dirty="0" smtClean="0">
                <a:latin typeface="Arial" pitchFamily="34" charset="0"/>
                <a:cs typeface="Arial" pitchFamily="34" charset="0"/>
              </a:rPr>
              <a:t>From the Home screen, tap Settings &gt; Mail, Contacts, and Calendars &gt; (your </a:t>
            </a:r>
            <a:r>
              <a:rPr lang="en-US" sz="1600" dirty="0" err="1" smtClean="0">
                <a:latin typeface="Arial" pitchFamily="34" charset="0"/>
                <a:cs typeface="Arial" pitchFamily="34" charset="0"/>
              </a:rPr>
              <a:t>MobileMe</a:t>
            </a:r>
            <a:r>
              <a:rPr lang="en-US" sz="1600" dirty="0" smtClean="0">
                <a:latin typeface="Arial" pitchFamily="34" charset="0"/>
                <a:cs typeface="Arial" pitchFamily="34" charset="0"/>
              </a:rPr>
              <a:t> account). Make sure the Mail slider is On. Ensure Push is selected for your </a:t>
            </a:r>
            <a:r>
              <a:rPr lang="en-US" sz="1600" dirty="0" err="1" smtClean="0">
                <a:latin typeface="Arial" pitchFamily="34" charset="0"/>
                <a:cs typeface="Arial" pitchFamily="34" charset="0"/>
              </a:rPr>
              <a:t>MobileMe</a:t>
            </a:r>
            <a:r>
              <a:rPr lang="en-US" sz="1600" dirty="0" smtClean="0">
                <a:latin typeface="Arial" pitchFamily="34" charset="0"/>
                <a:cs typeface="Arial" pitchFamily="34" charset="0"/>
              </a:rPr>
              <a:t> account's mail</a:t>
            </a:r>
          </a:p>
          <a:p>
            <a:r>
              <a:rPr lang="en-US" sz="1600" b="1" dirty="0" smtClean="0">
                <a:latin typeface="Arial" pitchFamily="34" charset="0"/>
                <a:cs typeface="Arial" pitchFamily="34" charset="0"/>
              </a:rPr>
              <a:t>Ensure Push is enabled on your </a:t>
            </a:r>
            <a:r>
              <a:rPr lang="en-US" sz="1600" b="1" dirty="0" err="1" smtClean="0">
                <a:latin typeface="Arial" pitchFamily="34" charset="0"/>
                <a:cs typeface="Arial" pitchFamily="34" charset="0"/>
              </a:rPr>
              <a:t>iPhone</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iPad</a:t>
            </a:r>
            <a:r>
              <a:rPr lang="en-US" sz="1600" b="1" dirty="0" smtClean="0">
                <a:latin typeface="Arial" pitchFamily="34" charset="0"/>
                <a:cs typeface="Arial" pitchFamily="34" charset="0"/>
              </a:rPr>
              <a:t>, or iPod touch</a:t>
            </a:r>
          </a:p>
          <a:p>
            <a:r>
              <a:rPr lang="en-US" sz="1600" dirty="0" smtClean="0">
                <a:latin typeface="Arial" pitchFamily="34" charset="0"/>
                <a:cs typeface="Arial" pitchFamily="34" charset="0"/>
              </a:rPr>
              <a:t>From the Home screen, tap Settings &gt; Mail, Contacts, and Calendars &gt; Fetch New Data. Make sure the Push slider is On.</a:t>
            </a:r>
          </a:p>
          <a:p>
            <a:pPr>
              <a:buNone/>
            </a:pPr>
            <a:endParaRPr lang="en-US" dirty="0"/>
          </a:p>
        </p:txBody>
      </p:sp>
      <p:sp>
        <p:nvSpPr>
          <p:cNvPr id="4" name="Footer Placeholder 3"/>
          <p:cNvSpPr>
            <a:spLocks noGrp="1"/>
          </p:cNvSpPr>
          <p:nvPr>
            <p:ph type="ftr" sz="quarter" idx="11"/>
          </p:nvPr>
        </p:nvSpPr>
        <p:spPr>
          <a:xfrm>
            <a:off x="5181600" y="6407944"/>
            <a:ext cx="33528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87</a:t>
            </a:fld>
            <a:endParaRPr lang="en-US" dirty="0">
              <a:solidFill>
                <a:schemeClr val="tx2">
                  <a:lumMod val="25000"/>
                </a:schemeClr>
              </a:solidFill>
            </a:endParaRPr>
          </a:p>
        </p:txBody>
      </p:sp>
      <p:sp>
        <p:nvSpPr>
          <p:cNvPr id="6" name="Title 5"/>
          <p:cNvSpPr>
            <a:spLocks noGrp="1"/>
          </p:cNvSpPr>
          <p:nvPr>
            <p:ph type="title"/>
          </p:nvPr>
        </p:nvSpPr>
        <p:spPr>
          <a:xfrm>
            <a:off x="228600" y="274638"/>
            <a:ext cx="8686800" cy="1143000"/>
          </a:xfrm>
        </p:spPr>
        <p:style>
          <a:lnRef idx="1">
            <a:schemeClr val="accent1"/>
          </a:lnRef>
          <a:fillRef idx="2">
            <a:schemeClr val="accent1"/>
          </a:fillRef>
          <a:effectRef idx="1">
            <a:schemeClr val="accent1"/>
          </a:effectRef>
          <a:fontRef idx="minor">
            <a:schemeClr val="dk1"/>
          </a:fontRef>
        </p:style>
        <p:txBody>
          <a:bodyPr>
            <a:noAutofit/>
          </a:bodyPr>
          <a:lstStyle/>
          <a:p>
            <a:r>
              <a:rPr lang="en-US" sz="2400" dirty="0" smtClean="0">
                <a:solidFill>
                  <a:srgbClr val="FF0000"/>
                </a:solidFill>
                <a:latin typeface="Arial" pitchFamily="34" charset="0"/>
                <a:cs typeface="Arial" pitchFamily="34" charset="0"/>
              </a:rPr>
              <a:t>How </a:t>
            </a:r>
            <a:r>
              <a:rPr lang="en-US" sz="2400" dirty="0" smtClean="0">
                <a:solidFill>
                  <a:srgbClr val="FF0000"/>
                </a:solidFill>
                <a:latin typeface="Arial" pitchFamily="34" charset="0"/>
                <a:cs typeface="Arial" pitchFamily="34" charset="0"/>
              </a:rPr>
              <a:t>would you test the following: you send Yahoo message from your mobile device to someone else device, and recipient doesn’t receive a message?			</a:t>
            </a:r>
            <a:r>
              <a:rPr lang="en-US" sz="2400" dirty="0" smtClean="0">
                <a:solidFill>
                  <a:srgbClr val="FFFF00"/>
                </a:solidFill>
                <a:latin typeface="Arial" pitchFamily="34" charset="0"/>
                <a:cs typeface="Arial" pitchFamily="34" charset="0"/>
              </a:rPr>
              <a:t>3</a:t>
            </a:r>
            <a:endParaRPr lang="en-US" sz="2400" dirty="0">
              <a:solidFill>
                <a:srgbClr val="FFFF00"/>
              </a:solidFill>
            </a:endParaRPr>
          </a:p>
        </p:txBody>
      </p:sp>
      <p:pic>
        <p:nvPicPr>
          <p:cNvPr id="2050" name="Picture 2" descr="C:\Users\IVA\Pictures\MOBILE TESTING\Yahoo-Mail[1].jpg"/>
          <p:cNvPicPr>
            <a:picLocks noGrp="1" noChangeAspect="1" noChangeArrowheads="1"/>
          </p:cNvPicPr>
          <p:nvPr>
            <p:ph sz="half" idx="4294967295"/>
          </p:nvPr>
        </p:nvPicPr>
        <p:blipFill>
          <a:blip r:embed="rId2" cstate="print"/>
          <a:srcRect/>
          <a:stretch>
            <a:fillRect/>
          </a:stretch>
        </p:blipFill>
        <p:spPr bwMode="auto">
          <a:xfrm>
            <a:off x="533400" y="1676400"/>
            <a:ext cx="3657600" cy="2504849"/>
          </a:xfrm>
          <a:prstGeom prst="rect">
            <a:avLst/>
          </a:prstGeom>
          <a:noFill/>
        </p:spPr>
      </p:pic>
      <p:pic>
        <p:nvPicPr>
          <p:cNvPr id="2051" name="Picture 3" descr="C:\Users\IVA\Pictures\MOBILE TESTING\yahoo-username-or-password-error[1].png"/>
          <p:cNvPicPr>
            <a:picLocks noChangeAspect="1" noChangeArrowheads="1"/>
          </p:cNvPicPr>
          <p:nvPr/>
        </p:nvPicPr>
        <p:blipFill>
          <a:blip r:embed="rId3" cstate="print"/>
          <a:srcRect/>
          <a:stretch>
            <a:fillRect/>
          </a:stretch>
        </p:blipFill>
        <p:spPr bwMode="auto">
          <a:xfrm>
            <a:off x="457200" y="4267200"/>
            <a:ext cx="3810000" cy="2371725"/>
          </a:xfrm>
          <a:prstGeom prst="rect">
            <a:avLst/>
          </a:prstGeom>
          <a:noFill/>
        </p:spPr>
      </p:pic>
    </p:spTree>
    <p:extLst>
      <p:ext uri="{BB962C8B-B14F-4D97-AF65-F5344CB8AC3E}">
        <p14:creationId xmlns:p14="http://schemas.microsoft.com/office/powerpoint/2010/main" val="35623500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457200" y="1524000"/>
            <a:ext cx="4038600" cy="4919472"/>
          </a:xfrm>
          <a:prstGeom prst="rect">
            <a:avLst/>
          </a:prstGeom>
        </p:spPr>
        <p:style>
          <a:lnRef idx="1">
            <a:schemeClr val="accent1"/>
          </a:lnRef>
          <a:fillRef idx="2">
            <a:schemeClr val="accent1"/>
          </a:fillRef>
          <a:effectRef idx="1">
            <a:schemeClr val="accent1"/>
          </a:effectRef>
          <a:fontRef idx="minor">
            <a:schemeClr val="dk1"/>
          </a:fontRef>
        </p:style>
        <p:txBody>
          <a:bodyPr>
            <a:noAutofit/>
          </a:bodyPr>
          <a:lstStyle/>
          <a:p>
            <a:r>
              <a:rPr lang="en-US" sz="1600" dirty="0" smtClean="0">
                <a:latin typeface="Arial" pitchFamily="34" charset="0"/>
                <a:cs typeface="Arial" pitchFamily="34" charset="0"/>
              </a:rPr>
              <a:t>The problem is possibly could related to the email storage limit.</a:t>
            </a:r>
          </a:p>
          <a:p>
            <a:r>
              <a:rPr lang="en-US" sz="1600" dirty="0" smtClean="0">
                <a:latin typeface="Arial" pitchFamily="34" charset="0"/>
                <a:cs typeface="Arial" pitchFamily="34" charset="0"/>
              </a:rPr>
              <a:t>The size limit on any individual email is total encoded size </a:t>
            </a:r>
            <a:r>
              <a:rPr lang="en-US" sz="1600" b="1" dirty="0" smtClean="0">
                <a:latin typeface="Arial" pitchFamily="34" charset="0"/>
                <a:cs typeface="Arial" pitchFamily="34" charset="0"/>
              </a:rPr>
              <a:t>25MB</a:t>
            </a:r>
            <a:r>
              <a:rPr lang="en-US" sz="1600" dirty="0" smtClean="0">
                <a:latin typeface="Arial" pitchFamily="34" charset="0"/>
                <a:cs typeface="Arial" pitchFamily="34" charset="0"/>
              </a:rPr>
              <a:t>.</a:t>
            </a:r>
          </a:p>
          <a:p>
            <a:r>
              <a:rPr lang="en-US" sz="1600" dirty="0" smtClean="0">
                <a:latin typeface="Arial" pitchFamily="34" charset="0"/>
                <a:cs typeface="Arial" pitchFamily="34" charset="0"/>
              </a:rPr>
              <a:t>If the error message is about a “</a:t>
            </a:r>
            <a:r>
              <a:rPr lang="en-US" sz="1600" b="1" dirty="0" smtClean="0">
                <a:latin typeface="Arial" pitchFamily="34" charset="0"/>
                <a:cs typeface="Arial" pitchFamily="34" charset="0"/>
              </a:rPr>
              <a:t>Relay Failure</a:t>
            </a:r>
            <a:r>
              <a:rPr lang="en-US" sz="1600" dirty="0" smtClean="0">
                <a:latin typeface="Arial" pitchFamily="34" charset="0"/>
                <a:cs typeface="Arial" pitchFamily="34" charset="0"/>
              </a:rPr>
              <a:t>”, you will notice that it refers to a </a:t>
            </a:r>
            <a:r>
              <a:rPr lang="en-US" sz="1600" b="1" dirty="0" smtClean="0">
                <a:latin typeface="Arial" pitchFamily="34" charset="0"/>
                <a:cs typeface="Arial" pitchFamily="34" charset="0"/>
              </a:rPr>
              <a:t>non-Virgin email address</a:t>
            </a:r>
            <a:r>
              <a:rPr lang="en-US" sz="1600" dirty="0" smtClean="0">
                <a:latin typeface="Arial" pitchFamily="34" charset="0"/>
                <a:cs typeface="Arial" pitchFamily="34" charset="0"/>
              </a:rPr>
              <a:t>.</a:t>
            </a:r>
            <a:r>
              <a:rPr lang="en-US" sz="1600" dirty="0" smtClean="0"/>
              <a:t> </a:t>
            </a:r>
            <a:r>
              <a:rPr lang="en-US" sz="1600" dirty="0" smtClean="0">
                <a:latin typeface="Arial" pitchFamily="34" charset="0"/>
                <a:cs typeface="Arial" pitchFamily="34" charset="0"/>
              </a:rPr>
              <a:t>This happens because most Internet Service Providers (ISP's) do not allow a user to send emails using that company's mail server unless the user is currently connected to that ISP's network (via their dialup/broadband connection). </a:t>
            </a:r>
          </a:p>
          <a:p>
            <a:r>
              <a:rPr lang="en-US" sz="1600" dirty="0" smtClean="0">
                <a:latin typeface="Arial" pitchFamily="34" charset="0"/>
                <a:cs typeface="Arial" pitchFamily="34" charset="0"/>
              </a:rPr>
              <a:t>Email some Internet link to yourself.</a:t>
            </a:r>
          </a:p>
          <a:p>
            <a:pPr lvl="0"/>
            <a:r>
              <a:rPr lang="en-US" sz="1600" dirty="0" smtClean="0">
                <a:latin typeface="Arial" pitchFamily="34" charset="0"/>
                <a:cs typeface="Arial" pitchFamily="34" charset="0"/>
              </a:rPr>
              <a:t>Check </a:t>
            </a:r>
            <a:r>
              <a:rPr lang="en-US" sz="1600" b="1" dirty="0" smtClean="0">
                <a:latin typeface="Arial" pitchFamily="34" charset="0"/>
                <a:cs typeface="Arial" pitchFamily="34" charset="0"/>
              </a:rPr>
              <a:t>"use authentication</a:t>
            </a:r>
            <a:r>
              <a:rPr lang="en-US" sz="1600" dirty="0" smtClean="0">
                <a:latin typeface="Arial" pitchFamily="34" charset="0"/>
                <a:cs typeface="Arial" pitchFamily="34" charset="0"/>
              </a:rPr>
              <a:t>" for the outgoing server</a:t>
            </a:r>
          </a:p>
          <a:p>
            <a:pPr lvl="0"/>
            <a:r>
              <a:rPr lang="en-US" sz="1600" dirty="0" smtClean="0">
                <a:latin typeface="Arial" pitchFamily="34" charset="0"/>
                <a:cs typeface="Arial" pitchFamily="34" charset="0"/>
              </a:rPr>
              <a:t>Change </a:t>
            </a:r>
            <a:r>
              <a:rPr lang="en-US" sz="1600" b="1" dirty="0" smtClean="0">
                <a:latin typeface="Arial" pitchFamily="34" charset="0"/>
                <a:cs typeface="Arial" pitchFamily="34" charset="0"/>
              </a:rPr>
              <a:t>outgoing port </a:t>
            </a:r>
          </a:p>
          <a:p>
            <a:endParaRPr lang="en-US" sz="1400" dirty="0">
              <a:latin typeface="Arial" pitchFamily="34" charset="0"/>
              <a:cs typeface="Arial" pitchFamily="34" charset="0"/>
            </a:endParaRPr>
          </a:p>
        </p:txBody>
      </p:sp>
      <p:sp>
        <p:nvSpPr>
          <p:cNvPr id="4" name="Footer Placeholder 3"/>
          <p:cNvSpPr>
            <a:spLocks noGrp="1"/>
          </p:cNvSpPr>
          <p:nvPr>
            <p:ph type="ftr" sz="quarter" idx="11"/>
          </p:nvPr>
        </p:nvSpPr>
        <p:spPr>
          <a:xfrm>
            <a:off x="4724400" y="6407944"/>
            <a:ext cx="3810000" cy="365125"/>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Portnov</a:t>
            </a:r>
            <a:r>
              <a:rPr lang="en-US" dirty="0" smtClean="0">
                <a:solidFill>
                  <a:schemeClr val="tx2">
                    <a:lumMod val="25000"/>
                  </a:schemeClr>
                </a:solidFill>
              </a:rPr>
              <a:t>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88</a:t>
            </a:fld>
            <a:endParaRPr lang="en-US" dirty="0">
              <a:solidFill>
                <a:schemeClr val="tx2">
                  <a:lumMod val="25000"/>
                </a:schemeClr>
              </a:solidFill>
            </a:endParaRPr>
          </a:p>
        </p:txBody>
      </p:sp>
      <p:sp>
        <p:nvSpPr>
          <p:cNvPr id="6" name="Title 5"/>
          <p:cNvSpPr>
            <a:spLocks noGrp="1"/>
          </p:cNvSpPr>
          <p:nvPr>
            <p:ph type="title"/>
          </p:nvPr>
        </p:nvSpPr>
        <p:spPr>
          <a:xfrm>
            <a:off x="228600" y="152400"/>
            <a:ext cx="8686800" cy="1219200"/>
          </a:xfrm>
        </p:spPr>
        <p:style>
          <a:lnRef idx="1">
            <a:schemeClr val="accent1"/>
          </a:lnRef>
          <a:fillRef idx="2">
            <a:schemeClr val="accent1"/>
          </a:fillRef>
          <a:effectRef idx="1">
            <a:schemeClr val="accent1"/>
          </a:effectRef>
          <a:fontRef idx="minor">
            <a:schemeClr val="dk1"/>
          </a:fontRef>
        </p:style>
        <p:txBody>
          <a:bodyPr>
            <a:noAutofit/>
          </a:bodyPr>
          <a:lstStyle/>
          <a:p>
            <a:r>
              <a:rPr lang="en-US" sz="2400" dirty="0" smtClean="0">
                <a:solidFill>
                  <a:srgbClr val="FF0000"/>
                </a:solidFill>
                <a:latin typeface="Arial" pitchFamily="34" charset="0"/>
                <a:cs typeface="Arial" pitchFamily="34" charset="0"/>
              </a:rPr>
              <a:t>How </a:t>
            </a:r>
            <a:r>
              <a:rPr lang="en-US" sz="2400" dirty="0" smtClean="0">
                <a:solidFill>
                  <a:srgbClr val="FF0000"/>
                </a:solidFill>
                <a:latin typeface="Arial" pitchFamily="34" charset="0"/>
                <a:cs typeface="Arial" pitchFamily="34" charset="0"/>
              </a:rPr>
              <a:t>would you test the following: you send Yahoo message from your mobile device to someone else device, and recipient doesn’t receive a message?	     		</a:t>
            </a:r>
            <a:r>
              <a:rPr lang="en-US" sz="2400" dirty="0" smtClean="0">
                <a:solidFill>
                  <a:srgbClr val="FFFF00"/>
                </a:solidFill>
                <a:latin typeface="Arial" pitchFamily="34" charset="0"/>
                <a:cs typeface="Arial" pitchFamily="34" charset="0"/>
              </a:rPr>
              <a:t>4</a:t>
            </a:r>
            <a:endParaRPr lang="en-US" sz="2400" dirty="0">
              <a:solidFill>
                <a:srgbClr val="FFFF00"/>
              </a:solidFill>
            </a:endParaRPr>
          </a:p>
        </p:txBody>
      </p:sp>
      <p:pic>
        <p:nvPicPr>
          <p:cNvPr id="3074" name="Picture 2" descr="C:\Users\IVA\Pictures\MOBILE TESTING\Yahoo-Mail-For-Android[1].jpg"/>
          <p:cNvPicPr>
            <a:picLocks noGrp="1" noChangeAspect="1" noChangeArrowheads="1"/>
          </p:cNvPicPr>
          <p:nvPr>
            <p:ph sz="half" idx="4294967295"/>
          </p:nvPr>
        </p:nvPicPr>
        <p:blipFill>
          <a:blip r:embed="rId2" cstate="print"/>
          <a:srcRect/>
          <a:stretch>
            <a:fillRect/>
          </a:stretch>
        </p:blipFill>
        <p:spPr bwMode="auto">
          <a:xfrm>
            <a:off x="4800600" y="1524000"/>
            <a:ext cx="4038600" cy="2616676"/>
          </a:xfrm>
          <a:prstGeom prst="rect">
            <a:avLst/>
          </a:prstGeom>
          <a:noFill/>
        </p:spPr>
      </p:pic>
      <p:pic>
        <p:nvPicPr>
          <p:cNvPr id="3075" name="Picture 3" descr="C:\Users\IVA\Pictures\MOBILE TESTING\yahooapps-android[1].jpg"/>
          <p:cNvPicPr>
            <a:picLocks noChangeAspect="1" noChangeArrowheads="1"/>
          </p:cNvPicPr>
          <p:nvPr/>
        </p:nvPicPr>
        <p:blipFill>
          <a:blip r:embed="rId3" cstate="print"/>
          <a:srcRect/>
          <a:stretch>
            <a:fillRect/>
          </a:stretch>
        </p:blipFill>
        <p:spPr bwMode="auto">
          <a:xfrm>
            <a:off x="5410200" y="4267200"/>
            <a:ext cx="2819400" cy="1905000"/>
          </a:xfrm>
          <a:prstGeom prst="rect">
            <a:avLst/>
          </a:prstGeom>
          <a:noFill/>
        </p:spPr>
      </p:pic>
    </p:spTree>
    <p:extLst>
      <p:ext uri="{BB962C8B-B14F-4D97-AF65-F5344CB8AC3E}">
        <p14:creationId xmlns:p14="http://schemas.microsoft.com/office/powerpoint/2010/main" val="1970787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smtClean="0">
                <a:solidFill>
                  <a:srgbClr val="FF0000"/>
                </a:solidFill>
                <a:latin typeface="Arial" pitchFamily="34" charset="0"/>
                <a:cs typeface="Arial" pitchFamily="34" charset="0"/>
              </a:rPr>
              <a:t>How </a:t>
            </a:r>
            <a:r>
              <a:rPr lang="en-US" sz="2400" b="1" dirty="0" smtClean="0">
                <a:solidFill>
                  <a:srgbClr val="FF0000"/>
                </a:solidFill>
                <a:latin typeface="Arial" pitchFamily="34" charset="0"/>
                <a:cs typeface="Arial" pitchFamily="34" charset="0"/>
              </a:rPr>
              <a:t>to see and kill the last process on Android?   1 </a:t>
            </a:r>
            <a:endParaRPr lang="en-US" sz="2400" dirty="0">
              <a:solidFill>
                <a:srgbClr val="FF0000"/>
              </a:solidFill>
            </a:endParaRPr>
          </a:p>
        </p:txBody>
      </p:sp>
      <p:sp>
        <p:nvSpPr>
          <p:cNvPr id="3" name="Footer Placeholder 2"/>
          <p:cNvSpPr>
            <a:spLocks noGrp="1"/>
          </p:cNvSpPr>
          <p:nvPr>
            <p:ph type="ftr" sz="quarter" idx="11"/>
          </p:nvPr>
        </p:nvSpPr>
        <p:spPr>
          <a:xfrm>
            <a:off x="4800600" y="6248400"/>
            <a:ext cx="33528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tx2">
                    <a:lumMod val="25000"/>
                  </a:schemeClr>
                </a:solidFill>
              </a:rPr>
              <a:pPr/>
              <a:t>9</a:t>
            </a:fld>
            <a:endParaRPr lang="en-US" dirty="0">
              <a:solidFill>
                <a:schemeClr val="tx2">
                  <a:lumMod val="25000"/>
                </a:schemeClr>
              </a:solidFill>
            </a:endParaRPr>
          </a:p>
        </p:txBody>
      </p:sp>
      <p:sp>
        <p:nvSpPr>
          <p:cNvPr id="5" name="Content Placeholder 4"/>
          <p:cNvSpPr>
            <a:spLocks noGrp="1"/>
          </p:cNvSpPr>
          <p:nvPr>
            <p:ph sz="quarter" idx="4294967295"/>
          </p:nvPr>
        </p:nvSpPr>
        <p:spPr>
          <a:xfrm>
            <a:off x="304800" y="2819400"/>
            <a:ext cx="3749040" cy="1905000"/>
          </a:xfrm>
          <a:prstGeom prst="rect">
            <a:avLst/>
          </a:prstGeom>
        </p:spPr>
        <p:style>
          <a:lnRef idx="1">
            <a:schemeClr val="accent1"/>
          </a:lnRef>
          <a:fillRef idx="2">
            <a:schemeClr val="accent1"/>
          </a:fillRef>
          <a:effectRef idx="1">
            <a:schemeClr val="accent1"/>
          </a:effectRef>
          <a:fontRef idx="minor">
            <a:schemeClr val="dk1"/>
          </a:fontRef>
        </p:style>
        <p:txBody>
          <a:bodyPr/>
          <a:lstStyle/>
          <a:p>
            <a:r>
              <a:rPr lang="en-US" sz="1800" dirty="0" smtClean="0">
                <a:latin typeface="Arial" pitchFamily="34" charset="0"/>
                <a:cs typeface="Arial" pitchFamily="34" charset="0"/>
              </a:rPr>
              <a:t>Tap and Hold Home Button – Task Manager window appears (1)</a:t>
            </a:r>
          </a:p>
          <a:p>
            <a:r>
              <a:rPr lang="en-US" sz="1800" dirty="0" smtClean="0">
                <a:latin typeface="Arial" pitchFamily="34" charset="0"/>
                <a:cs typeface="Arial" pitchFamily="34" charset="0"/>
              </a:rPr>
              <a:t>Tap Active Application – View Active Applications –Exit/End it individually or Exit/End all</a:t>
            </a:r>
          </a:p>
          <a:p>
            <a:endParaRPr lang="en-US" dirty="0"/>
          </a:p>
        </p:txBody>
      </p:sp>
      <p:sp>
        <p:nvSpPr>
          <p:cNvPr id="7" name="Rectangle 6"/>
          <p:cNvSpPr/>
          <p:nvPr/>
        </p:nvSpPr>
        <p:spPr>
          <a:xfrm>
            <a:off x="381000" y="5410200"/>
            <a:ext cx="5257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http://smallbusiness.chron.com/kill-frozen-processes-android-32776.html</a:t>
            </a:r>
            <a:endParaRPr lang="en-US" sz="1200" dirty="0">
              <a:solidFill>
                <a:schemeClr val="bg1"/>
              </a:solidFill>
              <a:latin typeface="Arial" pitchFamily="34" charset="0"/>
              <a:cs typeface="Arial" pitchFamily="34" charset="0"/>
            </a:endParaRPr>
          </a:p>
        </p:txBody>
      </p:sp>
      <p:pic>
        <p:nvPicPr>
          <p:cNvPr id="77826" name="Picture 2" descr="C:\Users\IVA\Pictures\MOBILE TESTING\ICONS\task-switcher-e1305220647629[1].jpg"/>
          <p:cNvPicPr>
            <a:picLocks noGrp="1" noChangeAspect="1" noChangeArrowheads="1"/>
          </p:cNvPicPr>
          <p:nvPr>
            <p:ph sz="quarter" idx="4294967295"/>
          </p:nvPr>
        </p:nvPicPr>
        <p:blipFill>
          <a:blip r:embed="rId2" cstate="print"/>
          <a:srcRect/>
          <a:stretch>
            <a:fillRect/>
          </a:stretch>
        </p:blipFill>
        <p:spPr bwMode="auto">
          <a:xfrm>
            <a:off x="4191000" y="1143000"/>
            <a:ext cx="2209800" cy="3533437"/>
          </a:xfrm>
          <a:prstGeom prst="rect">
            <a:avLst/>
          </a:prstGeom>
          <a:noFill/>
        </p:spPr>
      </p:pic>
      <p:pic>
        <p:nvPicPr>
          <p:cNvPr id="77827" name="Picture 3" descr="C:\Users\IVA\Pictures\MOBILE TESTING\ICONS\taskmanager_home[0][1].gif"/>
          <p:cNvPicPr>
            <a:picLocks noChangeAspect="1" noChangeArrowheads="1"/>
          </p:cNvPicPr>
          <p:nvPr/>
        </p:nvPicPr>
        <p:blipFill>
          <a:blip r:embed="rId3" cstate="print"/>
          <a:srcRect/>
          <a:stretch>
            <a:fillRect/>
          </a:stretch>
        </p:blipFill>
        <p:spPr bwMode="auto">
          <a:xfrm>
            <a:off x="6629400" y="2514600"/>
            <a:ext cx="2209800" cy="3547956"/>
          </a:xfrm>
          <a:prstGeom prst="rect">
            <a:avLst/>
          </a:prstGeom>
          <a:noFill/>
        </p:spPr>
      </p:pic>
    </p:spTree>
    <p:extLst>
      <p:ext uri="{BB962C8B-B14F-4D97-AF65-F5344CB8AC3E}">
        <p14:creationId xmlns:p14="http://schemas.microsoft.com/office/powerpoint/2010/main" val="6315298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218</TotalTime>
  <Words>7108</Words>
  <Application>Microsoft Office PowerPoint</Application>
  <PresentationFormat>On-screen Show (4:3)</PresentationFormat>
  <Paragraphs>1091</Paragraphs>
  <Slides>88</Slides>
  <Notes>0</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Austin</vt:lpstr>
      <vt:lpstr>Mobile Testing  In questions and Answers</vt:lpstr>
      <vt:lpstr> What Android Devices do you use for Testing?</vt:lpstr>
      <vt:lpstr>WW most Popular Android Devices</vt:lpstr>
      <vt:lpstr>PowerPoint Presentation</vt:lpstr>
      <vt:lpstr> Where you can find the current version of your Mobile Device?</vt:lpstr>
      <vt:lpstr>Where you can find the current version of your Mobile Device?</vt:lpstr>
      <vt:lpstr>  Tell me about  the different uses of HOME button on iPhone.</vt:lpstr>
      <vt:lpstr>  How to see and kill the last process on iPhone?      2 </vt:lpstr>
      <vt:lpstr>How to see and kill the last process on Android?   1 </vt:lpstr>
      <vt:lpstr>  How to see and kill the last process on iPhone?     1 </vt:lpstr>
      <vt:lpstr>  How to see and kill the last process on Android?    2 </vt:lpstr>
      <vt:lpstr>How to kill frozen App on Android</vt:lpstr>
      <vt:lpstr> Describe Android vs. iPhone  1</vt:lpstr>
      <vt:lpstr>Comparison Android vs. iPhone      2</vt:lpstr>
      <vt:lpstr>Features Comparison Android vs. iPhone  3</vt:lpstr>
      <vt:lpstr>Features Comparison Android vs. iPhone   4  </vt:lpstr>
      <vt:lpstr>Most Popular Mobile Phones:</vt:lpstr>
      <vt:lpstr> How to survive this Question: Be Smart</vt:lpstr>
      <vt:lpstr>Do you know how to go through Android?  1   </vt:lpstr>
      <vt:lpstr> Show me how to activate “Flight” Mode on iPhone.</vt:lpstr>
      <vt:lpstr> Show me how to activate “Flight” Mode on Android</vt:lpstr>
      <vt:lpstr>Latest iPhone:</vt:lpstr>
      <vt:lpstr>Latest Android:</vt:lpstr>
      <vt:lpstr>Apple’s coolest:</vt:lpstr>
      <vt:lpstr>Latest Windows 8: Nokia Lumia 920</vt:lpstr>
      <vt:lpstr>Latest Windows 8: HTC Win 8</vt:lpstr>
      <vt:lpstr> BlackBerry 10 - Z10 &amp; Q10</vt:lpstr>
      <vt:lpstr>First Firefox Phone by ZTE (China)</vt:lpstr>
      <vt:lpstr>eBooks &amp; Tablets:</vt:lpstr>
      <vt:lpstr>PowerPoint Presentation</vt:lpstr>
      <vt:lpstr>PowerPoint Presentation</vt:lpstr>
      <vt:lpstr>  How to take screenshot Android?</vt:lpstr>
      <vt:lpstr>How take screenshot with Android  </vt:lpstr>
      <vt:lpstr>How take screenshot with Android   </vt:lpstr>
      <vt:lpstr>    </vt:lpstr>
      <vt:lpstr> How take screenshot with Android?       </vt:lpstr>
      <vt:lpstr> How take screenshot with Android?               </vt:lpstr>
      <vt:lpstr> How take screenshot with Android?     </vt:lpstr>
      <vt:lpstr> How take screenshot with Android?  </vt:lpstr>
      <vt:lpstr> How take screenshot with Android?         </vt:lpstr>
      <vt:lpstr>PowerPoint Presentation</vt:lpstr>
      <vt:lpstr>Unix vs. Linux</vt:lpstr>
      <vt:lpstr> What is a Mobile application?</vt:lpstr>
      <vt:lpstr>Examples of Mobile Apps:</vt:lpstr>
      <vt:lpstr> What is a Native Mobile Application? </vt:lpstr>
      <vt:lpstr>Examples of Native Apps:</vt:lpstr>
      <vt:lpstr> What is a Mobile Web Application?</vt:lpstr>
      <vt:lpstr>Examples of Mobile Web apps</vt:lpstr>
      <vt:lpstr>Web + Native= LOVE  Hybrid</vt:lpstr>
      <vt:lpstr>Good to know:  Hybrid Application</vt:lpstr>
      <vt:lpstr>  Tell me about  the different uses of HOME button on iPhone.</vt:lpstr>
      <vt:lpstr>  How to see and kill the last process on iPhone?      2 </vt:lpstr>
      <vt:lpstr>Application Frameorks</vt:lpstr>
      <vt:lpstr>     Types of Framework architecture</vt:lpstr>
      <vt:lpstr>   Types of Framework architectures</vt:lpstr>
      <vt:lpstr>   Types of Framework architectures</vt:lpstr>
      <vt:lpstr>Application Framework: Cocoa Touch</vt:lpstr>
      <vt:lpstr>Compare Web Application Testing vs. Mobile Application Testing</vt:lpstr>
      <vt:lpstr>  How do you usually explore the new Mobile Device </vt:lpstr>
      <vt:lpstr>How do you usually explore the new Mobile Device/Phone?      2</vt:lpstr>
      <vt:lpstr>  How to test the mobile application</vt:lpstr>
      <vt:lpstr>PowerPoint Presentation</vt:lpstr>
      <vt:lpstr>PowerPoint Presentation</vt:lpstr>
      <vt:lpstr>  Specific of Mobile Testing</vt:lpstr>
      <vt:lpstr>Types of Mobile Apps Testing</vt:lpstr>
      <vt:lpstr>Specific Types of Mobile Apps Testing</vt:lpstr>
      <vt:lpstr>Framework definition:</vt:lpstr>
      <vt:lpstr>Frameworks types:</vt:lpstr>
      <vt:lpstr>     Application Framework – Example</vt:lpstr>
      <vt:lpstr>    Application Framework: Example</vt:lpstr>
      <vt:lpstr>Type of Testing in Mobile Domain</vt:lpstr>
      <vt:lpstr>    Application Framework: Examples</vt:lpstr>
      <vt:lpstr>Top Apps Frameworks</vt:lpstr>
      <vt:lpstr>Testing Framework</vt:lpstr>
      <vt:lpstr>  What is the difference between Mobile Testing and Mobile Application Testing?    </vt:lpstr>
      <vt:lpstr>       Parts of Mobile Testing: MPS</vt:lpstr>
      <vt:lpstr>    Parts of Mobile Testing: Multimedia</vt:lpstr>
      <vt:lpstr>    </vt:lpstr>
      <vt:lpstr>    Parts of Mobile testing: Feature Testing</vt:lpstr>
      <vt:lpstr>  Write as many Test Cases you can for the following: Mobile device, simple app with three buttons (1,2,3) that making the sounds.       </vt:lpstr>
      <vt:lpstr>      </vt:lpstr>
      <vt:lpstr>      </vt:lpstr>
      <vt:lpstr>       </vt:lpstr>
      <vt:lpstr>PowerPoint Presentation</vt:lpstr>
      <vt:lpstr> How would you test the following: you send Yahoo message from your mobile device to someone else device, and recipient doesn’t receive a message?    </vt:lpstr>
      <vt:lpstr> How would you test the following: you send Yahoo message from your mobile device to someone else device, and recipient doesn’t receive a message?              2</vt:lpstr>
      <vt:lpstr>How would you test the following: you send Yahoo message from your mobile device to someone else device, and recipient doesn’t receive a message?   3</vt:lpstr>
      <vt:lpstr>How would you test the following: you send Yahoo message from your mobile device to someone else device, and recipient doesn’t receive a message?        4</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Testing  In questions and Answers</dc:title>
  <dc:creator>Ivette Doss</dc:creator>
  <cp:lastModifiedBy>Ivette Doss</cp:lastModifiedBy>
  <cp:revision>27</cp:revision>
  <dcterms:created xsi:type="dcterms:W3CDTF">2006-08-16T00:00:00Z</dcterms:created>
  <dcterms:modified xsi:type="dcterms:W3CDTF">2013-03-29T00:10:48Z</dcterms:modified>
</cp:coreProperties>
</file>