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sldIdLst>
    <p:sldId id="257" r:id="rId2"/>
    <p:sldId id="258" r:id="rId3"/>
    <p:sldId id="259" r:id="rId4"/>
    <p:sldId id="260" r:id="rId5"/>
    <p:sldId id="264"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61"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4143F-D910-458D-A1FB-537BB90036A5}" type="datetimeFigureOut">
              <a:rPr lang="en-US" smtClean="0"/>
              <a:pPr/>
              <a:t>8/13/2012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E436C-3091-42EA-9EFC-EBB0336F60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E6D20F6-CC25-4998-8722-3C741A780F7A}" type="datetime1">
              <a:rPr lang="en-US" smtClean="0"/>
              <a:pPr/>
              <a:t>8/13/2012</a:t>
            </a:fld>
            <a:endParaRPr lang="en-US"/>
          </a:p>
        </p:txBody>
      </p:sp>
      <p:sp>
        <p:nvSpPr>
          <p:cNvPr id="17" name="Footer Placeholder 16"/>
          <p:cNvSpPr>
            <a:spLocks noGrp="1"/>
          </p:cNvSpPr>
          <p:nvPr>
            <p:ph type="ftr" sz="quarter" idx="11"/>
          </p:nvPr>
        </p:nvSpPr>
        <p:spPr/>
        <p:txBody>
          <a:bodyPr/>
          <a:lstStyle/>
          <a:p>
            <a:r>
              <a:rPr lang="en-US" smtClean="0"/>
              <a:t>Copyright Portnov Computer School 2012</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736C5B-160F-44BF-81B9-1520FE5F1DF1}" type="datetime1">
              <a:rPr lang="en-US" smtClean="0"/>
              <a:pPr/>
              <a:t>8/13/2012</a:t>
            </a:fld>
            <a:endParaRPr lang="en-US"/>
          </a:p>
        </p:txBody>
      </p:sp>
      <p:sp>
        <p:nvSpPr>
          <p:cNvPr id="5" name="Footer Placeholder 4"/>
          <p:cNvSpPr>
            <a:spLocks noGrp="1"/>
          </p:cNvSpPr>
          <p:nvPr>
            <p:ph type="ftr" sz="quarter" idx="11"/>
          </p:nvPr>
        </p:nvSpPr>
        <p:spPr/>
        <p:txBody>
          <a:bodyPr/>
          <a:lstStyle/>
          <a:p>
            <a:r>
              <a:rPr lang="en-US" smtClean="0"/>
              <a:t>Copyright Portnov Computer School 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A1A73A-1918-452D-83E0-A072278D0DD4}" type="datetime1">
              <a:rPr lang="en-US" smtClean="0"/>
              <a:pPr/>
              <a:t>8/13/2012</a:t>
            </a:fld>
            <a:endParaRPr lang="en-US"/>
          </a:p>
        </p:txBody>
      </p:sp>
      <p:sp>
        <p:nvSpPr>
          <p:cNvPr id="5" name="Footer Placeholder 4"/>
          <p:cNvSpPr>
            <a:spLocks noGrp="1"/>
          </p:cNvSpPr>
          <p:nvPr>
            <p:ph type="ftr" sz="quarter" idx="11"/>
          </p:nvPr>
        </p:nvSpPr>
        <p:spPr/>
        <p:txBody>
          <a:bodyPr/>
          <a:lstStyle/>
          <a:p>
            <a:r>
              <a:rPr lang="en-US" smtClean="0"/>
              <a:t>Copyright Portnov Computer School 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628AE5E-068B-4509-B9F7-C517EEB1D7C9}" type="datetime1">
              <a:rPr lang="en-US" smtClean="0"/>
              <a:pPr/>
              <a:t>8/13/2012</a:t>
            </a:fld>
            <a:endParaRPr lang="en-US"/>
          </a:p>
        </p:txBody>
      </p:sp>
      <p:sp>
        <p:nvSpPr>
          <p:cNvPr id="5" name="Footer Placeholder 4"/>
          <p:cNvSpPr>
            <a:spLocks noGrp="1"/>
          </p:cNvSpPr>
          <p:nvPr>
            <p:ph type="ftr" sz="quarter" idx="11"/>
          </p:nvPr>
        </p:nvSpPr>
        <p:spPr/>
        <p:txBody>
          <a:bodyPr/>
          <a:lstStyle/>
          <a:p>
            <a:r>
              <a:rPr lang="en-US" smtClean="0"/>
              <a:t>Copyright Portnov Computer School 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098E2E-F1E3-4816-A248-E4E5A85F0503}" type="datetime1">
              <a:rPr lang="en-US" smtClean="0"/>
              <a:pPr/>
              <a:t>8/13/2012</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Copyright Portnov Computer School 2012</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56FACD2-6CDA-472B-8F3F-9377D1195418}" type="datetime1">
              <a:rPr lang="en-US" smtClean="0"/>
              <a:pPr/>
              <a:t>8/13/2012</a:t>
            </a:fld>
            <a:endParaRPr lang="en-US"/>
          </a:p>
        </p:txBody>
      </p:sp>
      <p:sp>
        <p:nvSpPr>
          <p:cNvPr id="6" name="Footer Placeholder 5"/>
          <p:cNvSpPr>
            <a:spLocks noGrp="1"/>
          </p:cNvSpPr>
          <p:nvPr>
            <p:ph type="ftr" sz="quarter" idx="11"/>
          </p:nvPr>
        </p:nvSpPr>
        <p:spPr/>
        <p:txBody>
          <a:bodyPr/>
          <a:lstStyle/>
          <a:p>
            <a:r>
              <a:rPr lang="en-US" smtClean="0"/>
              <a:t>Copyright Portnov Computer School 2012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B201EB3-F4D6-4FAE-8938-7E1F93E07A9E}" type="datetime1">
              <a:rPr lang="en-US" smtClean="0"/>
              <a:pPr/>
              <a:t>8/13/2012</a:t>
            </a:fld>
            <a:endParaRPr lang="en-US"/>
          </a:p>
        </p:txBody>
      </p:sp>
      <p:sp>
        <p:nvSpPr>
          <p:cNvPr id="8" name="Footer Placeholder 7"/>
          <p:cNvSpPr>
            <a:spLocks noGrp="1"/>
          </p:cNvSpPr>
          <p:nvPr>
            <p:ph type="ftr" sz="quarter" idx="11"/>
          </p:nvPr>
        </p:nvSpPr>
        <p:spPr/>
        <p:txBody>
          <a:bodyPr/>
          <a:lstStyle/>
          <a:p>
            <a:r>
              <a:rPr lang="en-US" smtClean="0"/>
              <a:t>Copyright Portnov Computer School 2012</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F63658B-4DD6-4CA4-9E26-65C32F106202}" type="datetime1">
              <a:rPr lang="en-US" smtClean="0"/>
              <a:pPr/>
              <a:t>8/13/2012</a:t>
            </a:fld>
            <a:endParaRPr lang="en-US"/>
          </a:p>
        </p:txBody>
      </p:sp>
      <p:sp>
        <p:nvSpPr>
          <p:cNvPr id="4" name="Footer Placeholder 3"/>
          <p:cNvSpPr>
            <a:spLocks noGrp="1"/>
          </p:cNvSpPr>
          <p:nvPr>
            <p:ph type="ftr" sz="quarter" idx="11"/>
          </p:nvPr>
        </p:nvSpPr>
        <p:spPr/>
        <p:txBody>
          <a:bodyPr/>
          <a:lstStyle/>
          <a:p>
            <a:r>
              <a:rPr lang="en-US" smtClean="0"/>
              <a:t>Copyright Portnov Computer School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02DC9-8125-45C7-AF51-96888A6BA09C}" type="datetime1">
              <a:rPr lang="en-US" smtClean="0"/>
              <a:pPr/>
              <a:t>8/13/2012</a:t>
            </a:fld>
            <a:endParaRPr lang="en-US"/>
          </a:p>
        </p:txBody>
      </p:sp>
      <p:sp>
        <p:nvSpPr>
          <p:cNvPr id="3" name="Footer Placeholder 2"/>
          <p:cNvSpPr>
            <a:spLocks noGrp="1"/>
          </p:cNvSpPr>
          <p:nvPr>
            <p:ph type="ftr" sz="quarter" idx="11"/>
          </p:nvPr>
        </p:nvSpPr>
        <p:spPr/>
        <p:txBody>
          <a:bodyPr/>
          <a:lstStyle/>
          <a:p>
            <a:r>
              <a:rPr lang="en-US" smtClean="0"/>
              <a:t>Copyright Portnov Computer School 2012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BD6F85-76A9-4A3B-ACF7-BD7D170C69CC}" type="datetime1">
              <a:rPr lang="en-US" smtClean="0"/>
              <a:pPr/>
              <a:t>8/13/2012</a:t>
            </a:fld>
            <a:endParaRPr lang="en-US"/>
          </a:p>
        </p:txBody>
      </p:sp>
      <p:sp>
        <p:nvSpPr>
          <p:cNvPr id="6" name="Footer Placeholder 5"/>
          <p:cNvSpPr>
            <a:spLocks noGrp="1"/>
          </p:cNvSpPr>
          <p:nvPr>
            <p:ph type="ftr" sz="quarter" idx="11"/>
          </p:nvPr>
        </p:nvSpPr>
        <p:spPr/>
        <p:txBody>
          <a:bodyPr/>
          <a:lstStyle/>
          <a:p>
            <a:r>
              <a:rPr lang="en-US" smtClean="0"/>
              <a:t>Copyright Portnov Computer School 2012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277CFE-2EF2-4D09-988F-A70E641BE5F8}" type="datetime1">
              <a:rPr lang="en-US" smtClean="0"/>
              <a:pPr/>
              <a:t>8/13/2012</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Copyright Portnov Computer School 2012</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15A31FF-AE94-48D2-A8CF-02BCE731A159}" type="datetime1">
              <a:rPr lang="en-US" smtClean="0"/>
              <a:pPr/>
              <a:t>8/13/2012</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dirty="0" smtClean="0"/>
              <a:t>Copyright </a:t>
            </a:r>
            <a:r>
              <a:rPr lang="en-US" dirty="0" err="1" smtClean="0"/>
              <a:t>Portnov</a:t>
            </a:r>
            <a:r>
              <a:rPr lang="en-US" dirty="0" smtClean="0"/>
              <a:t> Computer School 2012</a:t>
            </a:r>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hyperlink" Target="//upload.wikimedia.org/wikipedia/commons/d/d5/SonyEricssonW980-001.jpg" TargetMode="External"/><Relationship Id="rId2"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45.jpeg"/><Relationship Id="rId4" Type="http://schemas.openxmlformats.org/officeDocument/2006/relationships/image" Target="../media/image40.jpeg"/><Relationship Id="rId9"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7.png"/><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7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4.xml"/><Relationship Id="rId4" Type="http://schemas.openxmlformats.org/officeDocument/2006/relationships/image" Target="../media/image86.jpeg"/></Relationships>
</file>

<file path=ppt/slides/_rels/slide8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hyperlink" Target="http://tribeclaritylivin.files.wordpress.com/2012/02/goog.jpg"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4.xml"/><Relationship Id="rId4" Type="http://schemas.openxmlformats.org/officeDocument/2006/relationships/image" Target="../media/image91.jpeg"/></Relationships>
</file>

<file path=ppt/slides/_rels/slide8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image" Target="../media/image94.jpeg"/><Relationship Id="rId1" Type="http://schemas.openxmlformats.org/officeDocument/2006/relationships/slideLayout" Target="../slideLayouts/slideLayout4.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9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7.xml"/><Relationship Id="rId4" Type="http://schemas.openxmlformats.org/officeDocument/2006/relationships/image" Target="../media/image102.jpeg"/></Relationships>
</file>

<file path=ppt/slides/_rels/slide9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4.xml"/><Relationship Id="rId5" Type="http://schemas.openxmlformats.org/officeDocument/2006/relationships/image" Target="../media/image112.jpeg"/><Relationship Id="rId4" Type="http://schemas.openxmlformats.org/officeDocument/2006/relationships/image" Target="../media/image1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24400" y="4876800"/>
            <a:ext cx="5334000" cy="762000"/>
          </a:xfrm>
        </p:spPr>
        <p:txBody>
          <a:bodyPr/>
          <a:lstStyle/>
          <a:p>
            <a:r>
              <a:rPr lang="en-US" dirty="0" smtClean="0"/>
              <a:t>Created by Ivette Doss</a:t>
            </a:r>
            <a:endParaRPr lang="en-US" dirty="0"/>
          </a:p>
        </p:txBody>
      </p:sp>
      <p:sp>
        <p:nvSpPr>
          <p:cNvPr id="2" name="Title 1"/>
          <p:cNvSpPr>
            <a:spLocks noGrp="1"/>
          </p:cNvSpPr>
          <p:nvPr>
            <p:ph type="ctrTitle"/>
          </p:nvPr>
        </p:nvSpPr>
        <p:spPr/>
        <p:txBody>
          <a:bodyPr>
            <a:noAutofit/>
          </a:bodyPr>
          <a:lstStyle/>
          <a:p>
            <a:r>
              <a:rPr lang="en-US" sz="4800" b="1" dirty="0" smtClean="0"/>
              <a:t>Mobile Testing</a:t>
            </a:r>
            <a:br>
              <a:rPr lang="en-US" sz="4800" b="1" dirty="0" smtClean="0"/>
            </a:br>
            <a:r>
              <a:rPr lang="en-US" sz="4800" b="1" dirty="0" smtClean="0"/>
              <a:t>Online Part 3</a:t>
            </a:r>
            <a:endParaRPr lang="en-US" sz="4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Footer Placeholder 4"/>
          <p:cNvSpPr>
            <a:spLocks noGrp="1"/>
          </p:cNvSpPr>
          <p:nvPr>
            <p:ph type="ftr" sz="quarter" idx="11"/>
          </p:nvPr>
        </p:nvSpPr>
        <p:spPr>
          <a:xfrm>
            <a:off x="5943600" y="6172200"/>
            <a:ext cx="3657600" cy="457200"/>
          </a:xfrm>
        </p:spPr>
        <p:txBody>
          <a:bodyPr/>
          <a:lstStyle/>
          <a:p>
            <a:r>
              <a:rPr lang="en-US" dirty="0" smtClean="0"/>
              <a:t>Copyright </a:t>
            </a:r>
            <a:r>
              <a:rPr lang="en-US" dirty="0" smtClean="0"/>
              <a:t>Portnov</a:t>
            </a:r>
            <a:r>
              <a:rPr lang="en-US" dirty="0" smtClean="0"/>
              <a:t> Computer School 2012</a:t>
            </a:r>
            <a:endParaRPr lang="en-US" dirty="0"/>
          </a:p>
        </p:txBody>
      </p:sp>
      <p:pic>
        <p:nvPicPr>
          <p:cNvPr id="1026" name="Picture 2" descr="C:\Users\IVA\Pictures\MOBILE TESTING\puzzle[1].jpg"/>
          <p:cNvPicPr>
            <a:picLocks noChangeAspect="1" noChangeArrowheads="1"/>
          </p:cNvPicPr>
          <p:nvPr/>
        </p:nvPicPr>
        <p:blipFill>
          <a:blip r:embed="rId2" cstate="print"/>
          <a:srcRect/>
          <a:stretch>
            <a:fillRect/>
          </a:stretch>
        </p:blipFill>
        <p:spPr bwMode="auto">
          <a:xfrm>
            <a:off x="1143000" y="3429000"/>
            <a:ext cx="4064000" cy="304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http://www.intexsoft.com/images/stories/native%20mobile%20application.png"/>
          <p:cNvPicPr>
            <a:picLocks noGrp="1"/>
          </p:cNvPicPr>
          <p:nvPr>
            <p:ph sz="half" idx="1"/>
          </p:nvPr>
        </p:nvPicPr>
        <p:blipFill>
          <a:blip r:embed="rId2" cstate="print"/>
          <a:stretch>
            <a:fillRect/>
          </a:stretch>
        </p:blipFill>
        <p:spPr bwMode="auto">
          <a:xfrm>
            <a:off x="1143000" y="4648200"/>
            <a:ext cx="3124200" cy="1981200"/>
          </a:xfrm>
          <a:prstGeom prst="rect">
            <a:avLst/>
          </a:prstGeom>
          <a:noFill/>
          <a:ln w="9525">
            <a:noFill/>
            <a:miter lim="800000"/>
            <a:headEnd/>
            <a:tailEnd/>
          </a:ln>
        </p:spPr>
      </p:pic>
      <p:sp>
        <p:nvSpPr>
          <p:cNvPr id="6" name="Content Placeholder 5"/>
          <p:cNvSpPr>
            <a:spLocks noGrp="1"/>
          </p:cNvSpPr>
          <p:nvPr>
            <p:ph sz="half" idx="2"/>
          </p:nvPr>
        </p:nvSpPr>
        <p:spPr>
          <a:xfrm>
            <a:off x="4419600" y="1600200"/>
            <a:ext cx="3200400" cy="2133600"/>
          </a:xfrm>
        </p:spPr>
        <p:style>
          <a:lnRef idx="1">
            <a:schemeClr val="accent1"/>
          </a:lnRef>
          <a:fillRef idx="2">
            <a:schemeClr val="accent1"/>
          </a:fillRef>
          <a:effectRef idx="1">
            <a:schemeClr val="accent1"/>
          </a:effectRef>
          <a:fontRef idx="minor">
            <a:schemeClr val="dk1"/>
          </a:fontRef>
        </p:style>
        <p:txBody>
          <a:bodyPr>
            <a:normAutofit/>
          </a:bodyPr>
          <a:lstStyle/>
          <a:p>
            <a:pPr lvl="0"/>
            <a:r>
              <a:rPr lang="en-US" sz="1600" dirty="0" smtClean="0">
                <a:solidFill>
                  <a:schemeClr val="tx1"/>
                </a:solidFill>
                <a:latin typeface="Arial" pitchFamily="34" charset="0"/>
                <a:cs typeface="Arial" pitchFamily="34" charset="0"/>
              </a:rPr>
              <a:t>Suits best for chosen model of business management and promotion</a:t>
            </a:r>
          </a:p>
          <a:p>
            <a:pPr lvl="0"/>
            <a:r>
              <a:rPr lang="en-US" sz="1600" dirty="0" smtClean="0">
                <a:solidFill>
                  <a:schemeClr val="tx1"/>
                </a:solidFill>
                <a:latin typeface="Arial" pitchFamily="34" charset="0"/>
                <a:cs typeface="Arial" pitchFamily="34" charset="0"/>
              </a:rPr>
              <a:t>complies with company’s own technological expertise (HTML is mastered better than C + + or Objective C).</a:t>
            </a:r>
          </a:p>
          <a:p>
            <a:endParaRPr lang="en-US" dirty="0"/>
          </a:p>
        </p:txBody>
      </p:sp>
      <p:sp>
        <p:nvSpPr>
          <p:cNvPr id="4" name="Footer Placeholder 3"/>
          <p:cNvSpPr>
            <a:spLocks noGrp="1"/>
          </p:cNvSpPr>
          <p:nvPr>
            <p:ph type="ftr" sz="quarter" idx="11"/>
          </p:nvPr>
        </p:nvSpPr>
        <p:spPr>
          <a:xfrm>
            <a:off x="5638800" y="6407944"/>
            <a:ext cx="35052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10</a:t>
            </a:fld>
            <a:endParaRPr lang="en-US" dirty="0">
              <a:solidFill>
                <a:schemeClr val="tx2">
                  <a:lumMod val="25000"/>
                </a:schemeClr>
              </a:solidFill>
            </a:endParaRPr>
          </a:p>
        </p:txBody>
      </p:sp>
      <p:sp>
        <p:nvSpPr>
          <p:cNvPr id="7" name="Title 6"/>
          <p:cNvSpPr>
            <a:spLocks noGrp="1"/>
          </p:cNvSpPr>
          <p:nvPr>
            <p:ph type="title"/>
          </p:nvPr>
        </p:nvSpPr>
        <p:spPr>
          <a:xfrm>
            <a:off x="381000" y="152400"/>
            <a:ext cx="8229600" cy="6858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200" dirty="0" smtClean="0">
                <a:latin typeface="Arial" pitchFamily="34" charset="0"/>
                <a:cs typeface="Arial" pitchFamily="34" charset="0"/>
              </a:rPr>
              <a:t>Main reasons for organizations to choose:        </a:t>
            </a:r>
            <a:r>
              <a:rPr lang="en-US" sz="3200" dirty="0" smtClean="0">
                <a:solidFill>
                  <a:srgbClr val="FF0000"/>
                </a:solidFill>
                <a:latin typeface="Arial" pitchFamily="34" charset="0"/>
                <a:cs typeface="Arial" pitchFamily="34" charset="0"/>
              </a:rPr>
              <a:t>1</a:t>
            </a:r>
            <a:endParaRPr lang="en-US" sz="3200" dirty="0">
              <a:solidFill>
                <a:srgbClr val="FF0000"/>
              </a:solidFill>
              <a:latin typeface="Arial" pitchFamily="34" charset="0"/>
              <a:cs typeface="Arial" pitchFamily="34" charset="0"/>
            </a:endParaRPr>
          </a:p>
        </p:txBody>
      </p:sp>
      <p:sp>
        <p:nvSpPr>
          <p:cNvPr id="18433" name="Rectangle 1"/>
          <p:cNvSpPr>
            <a:spLocks noChangeArrowheads="1"/>
          </p:cNvSpPr>
          <p:nvPr/>
        </p:nvSpPr>
        <p:spPr bwMode="auto">
          <a:xfrm>
            <a:off x="381000" y="1600200"/>
            <a:ext cx="2971800" cy="280076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lang="en-US" sz="1600" dirty="0" smtClean="0">
                <a:solidFill>
                  <a:srgbClr val="333333"/>
                </a:solidFill>
                <a:latin typeface="Arial" pitchFamily="34" charset="0"/>
                <a:ea typeface="Times New Roman" pitchFamily="18" charset="0"/>
                <a:cs typeface="Arial" pitchFamily="34" charset="0"/>
              </a:rPr>
              <a:t>C</a:t>
            </a: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omplies with company’s own technological expertise (Java, C++ and/or Objective C are mastered better than HTML)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uses makes creating of an excellent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contains relevant content (e.g. an interactive game)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performs complex calculations (bank payments, etc.)</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4" name="Rectangle 2"/>
          <p:cNvSpPr>
            <a:spLocks noChangeArrowheads="1"/>
          </p:cNvSpPr>
          <p:nvPr/>
        </p:nvSpPr>
        <p:spPr bwMode="auto">
          <a:xfrm>
            <a:off x="5029200" y="4724400"/>
            <a:ext cx="3276600" cy="15696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Opportunity to develop both options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Desire to test what works best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Expansion of contacts with users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Other (order of company management, integrated solution)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ounded Rectangle 9"/>
          <p:cNvSpPr/>
          <p:nvPr/>
        </p:nvSpPr>
        <p:spPr>
          <a:xfrm>
            <a:off x="304800" y="990600"/>
            <a:ext cx="2514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rial" pitchFamily="34" charset="0"/>
                <a:cs typeface="Arial" pitchFamily="34" charset="0"/>
              </a:rPr>
              <a:t>NATIVE</a:t>
            </a:r>
            <a:endParaRPr lang="en-US" b="1" dirty="0">
              <a:solidFill>
                <a:srgbClr val="FFFF00"/>
              </a:solidFill>
              <a:latin typeface="Arial" pitchFamily="34" charset="0"/>
              <a:cs typeface="Arial" pitchFamily="34" charset="0"/>
            </a:endParaRPr>
          </a:p>
        </p:txBody>
      </p:sp>
      <p:sp>
        <p:nvSpPr>
          <p:cNvPr id="11" name="Rounded Rectangle 10"/>
          <p:cNvSpPr/>
          <p:nvPr/>
        </p:nvSpPr>
        <p:spPr>
          <a:xfrm>
            <a:off x="6324600" y="990600"/>
            <a:ext cx="2514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rial" pitchFamily="34" charset="0"/>
                <a:cs typeface="Arial" pitchFamily="34" charset="0"/>
              </a:rPr>
              <a:t>WEB</a:t>
            </a:r>
            <a:endParaRPr lang="en-US" b="1" dirty="0">
              <a:solidFill>
                <a:srgbClr val="FFFF00"/>
              </a:solidFill>
              <a:latin typeface="Arial" pitchFamily="34" charset="0"/>
              <a:cs typeface="Arial" pitchFamily="34" charset="0"/>
            </a:endParaRPr>
          </a:p>
        </p:txBody>
      </p:sp>
      <p:sp>
        <p:nvSpPr>
          <p:cNvPr id="12" name="Rounded Rectangle 11"/>
          <p:cNvSpPr/>
          <p:nvPr/>
        </p:nvSpPr>
        <p:spPr>
          <a:xfrm>
            <a:off x="4191000" y="3886200"/>
            <a:ext cx="3505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rial" pitchFamily="34" charset="0"/>
                <a:cs typeface="Arial" pitchFamily="34" charset="0"/>
              </a:rPr>
              <a:t>BOTH: Native and Web</a:t>
            </a:r>
            <a:endParaRPr lang="en-US" b="1" dirty="0">
              <a:solidFill>
                <a:srgbClr val="FFFF00"/>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3">
                                            <p:bg/>
                                          </p:spTgt>
                                        </p:tgtEl>
                                        <p:attrNameLst>
                                          <p:attrName>style.visibility</p:attrName>
                                        </p:attrNameLst>
                                      </p:cBhvr>
                                      <p:to>
                                        <p:strVal val="visible"/>
                                      </p:to>
                                    </p:set>
                                    <p:animEffect transition="in" filter="fade">
                                      <p:cBhvr>
                                        <p:cTn id="7" dur="2000"/>
                                        <p:tgtEl>
                                          <p:spTgt spid="1843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3">
                                            <p:txEl>
                                              <p:pRg st="0" end="0"/>
                                            </p:txEl>
                                          </p:spTgt>
                                        </p:tgtEl>
                                        <p:attrNameLst>
                                          <p:attrName>style.visibility</p:attrName>
                                        </p:attrNameLst>
                                      </p:cBhvr>
                                      <p:to>
                                        <p:strVal val="visible"/>
                                      </p:to>
                                    </p:set>
                                    <p:animEffect transition="in" filter="fade">
                                      <p:cBhvr>
                                        <p:cTn id="10" dur="2000"/>
                                        <p:tgtEl>
                                          <p:spTgt spid="1843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433">
                                            <p:txEl>
                                              <p:pRg st="1" end="1"/>
                                            </p:txEl>
                                          </p:spTgt>
                                        </p:tgtEl>
                                        <p:attrNameLst>
                                          <p:attrName>style.visibility</p:attrName>
                                        </p:attrNameLst>
                                      </p:cBhvr>
                                      <p:to>
                                        <p:strVal val="visible"/>
                                      </p:to>
                                    </p:set>
                                    <p:animEffect transition="in" filter="fade">
                                      <p:cBhvr>
                                        <p:cTn id="13" dur="2000"/>
                                        <p:tgtEl>
                                          <p:spTgt spid="1843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433">
                                            <p:txEl>
                                              <p:pRg st="2" end="2"/>
                                            </p:txEl>
                                          </p:spTgt>
                                        </p:tgtEl>
                                        <p:attrNameLst>
                                          <p:attrName>style.visibility</p:attrName>
                                        </p:attrNameLst>
                                      </p:cBhvr>
                                      <p:to>
                                        <p:strVal val="visible"/>
                                      </p:to>
                                    </p:set>
                                    <p:animEffect transition="in" filter="fade">
                                      <p:cBhvr>
                                        <p:cTn id="16" dur="2000"/>
                                        <p:tgtEl>
                                          <p:spTgt spid="1843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433">
                                            <p:txEl>
                                              <p:pRg st="3" end="3"/>
                                            </p:txEl>
                                          </p:spTgt>
                                        </p:tgtEl>
                                        <p:attrNameLst>
                                          <p:attrName>style.visibility</p:attrName>
                                        </p:attrNameLst>
                                      </p:cBhvr>
                                      <p:to>
                                        <p:strVal val="visible"/>
                                      </p:to>
                                    </p:set>
                                    <p:animEffect transition="in" filter="fade">
                                      <p:cBhvr>
                                        <p:cTn id="19" dur="2000"/>
                                        <p:tgtEl>
                                          <p:spTgt spid="1843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bg/>
                                          </p:spTgt>
                                        </p:tgtEl>
                                        <p:attrNameLst>
                                          <p:attrName>style.visibility</p:attrName>
                                        </p:attrNameLst>
                                      </p:cBhvr>
                                      <p:to>
                                        <p:strVal val="visible"/>
                                      </p:to>
                                    </p:set>
                                    <p:animEffect transition="in" filter="fade">
                                      <p:cBhvr>
                                        <p:cTn id="24" dur="2000"/>
                                        <p:tgtEl>
                                          <p:spTgt spid="6">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2000"/>
                                        <p:tgtEl>
                                          <p:spTgt spid="6">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20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434">
                                            <p:bg/>
                                          </p:spTgt>
                                        </p:tgtEl>
                                        <p:attrNameLst>
                                          <p:attrName>style.visibility</p:attrName>
                                        </p:attrNameLst>
                                      </p:cBhvr>
                                      <p:to>
                                        <p:strVal val="visible"/>
                                      </p:to>
                                    </p:set>
                                    <p:animEffect transition="in" filter="fade">
                                      <p:cBhvr>
                                        <p:cTn id="35" dur="2000"/>
                                        <p:tgtEl>
                                          <p:spTgt spid="18434">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434">
                                            <p:txEl>
                                              <p:pRg st="0" end="0"/>
                                            </p:txEl>
                                          </p:spTgt>
                                        </p:tgtEl>
                                        <p:attrNameLst>
                                          <p:attrName>style.visibility</p:attrName>
                                        </p:attrNameLst>
                                      </p:cBhvr>
                                      <p:to>
                                        <p:strVal val="visible"/>
                                      </p:to>
                                    </p:set>
                                    <p:animEffect transition="in" filter="fade">
                                      <p:cBhvr>
                                        <p:cTn id="38" dur="2000"/>
                                        <p:tgtEl>
                                          <p:spTgt spid="18434">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434">
                                            <p:txEl>
                                              <p:pRg st="1" end="1"/>
                                            </p:txEl>
                                          </p:spTgt>
                                        </p:tgtEl>
                                        <p:attrNameLst>
                                          <p:attrName>style.visibility</p:attrName>
                                        </p:attrNameLst>
                                      </p:cBhvr>
                                      <p:to>
                                        <p:strVal val="visible"/>
                                      </p:to>
                                    </p:set>
                                    <p:animEffect transition="in" filter="fade">
                                      <p:cBhvr>
                                        <p:cTn id="41" dur="2000"/>
                                        <p:tgtEl>
                                          <p:spTgt spid="18434">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434">
                                            <p:txEl>
                                              <p:pRg st="2" end="2"/>
                                            </p:txEl>
                                          </p:spTgt>
                                        </p:tgtEl>
                                        <p:attrNameLst>
                                          <p:attrName>style.visibility</p:attrName>
                                        </p:attrNameLst>
                                      </p:cBhvr>
                                      <p:to>
                                        <p:strVal val="visible"/>
                                      </p:to>
                                    </p:set>
                                    <p:animEffect transition="in" filter="fade">
                                      <p:cBhvr>
                                        <p:cTn id="44" dur="2000"/>
                                        <p:tgtEl>
                                          <p:spTgt spid="18434">
                                            <p:txEl>
                                              <p:pRg st="2" end="2"/>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434">
                                            <p:txEl>
                                              <p:pRg st="3" end="3"/>
                                            </p:txEl>
                                          </p:spTgt>
                                        </p:tgtEl>
                                        <p:attrNameLst>
                                          <p:attrName>style.visibility</p:attrName>
                                        </p:attrNameLst>
                                      </p:cBhvr>
                                      <p:to>
                                        <p:strVal val="visible"/>
                                      </p:to>
                                    </p:set>
                                    <p:animEffect transition="in" filter="fade">
                                      <p:cBhvr>
                                        <p:cTn id="47" dur="2000"/>
                                        <p:tgtEl>
                                          <p:spTgt spid="184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18433" grpId="0" build="allAtOnce" animBg="1"/>
      <p:bldP spid="18434"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905000"/>
            <a:ext cx="4038600" cy="2209800"/>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lvl="0"/>
            <a:r>
              <a:rPr lang="en-US" sz="1900" dirty="0" smtClean="0">
                <a:latin typeface="Arial" pitchFamily="34" charset="0"/>
                <a:cs typeface="Arial" pitchFamily="34" charset="0"/>
              </a:rPr>
              <a:t>If your goals are firstly focused on marketing</a:t>
            </a:r>
          </a:p>
          <a:p>
            <a:pPr lvl="0"/>
            <a:r>
              <a:rPr lang="en-US" sz="1900" dirty="0" smtClean="0">
                <a:latin typeface="Arial" pitchFamily="34" charset="0"/>
                <a:cs typeface="Arial" pitchFamily="34" charset="0"/>
              </a:rPr>
              <a:t>if you offer timely and quickly updated information</a:t>
            </a:r>
          </a:p>
          <a:p>
            <a:pPr lvl="0"/>
            <a:r>
              <a:rPr lang="en-US" sz="1900" dirty="0" smtClean="0">
                <a:latin typeface="Arial" pitchFamily="34" charset="0"/>
                <a:cs typeface="Arial" pitchFamily="34" charset="0"/>
              </a:rPr>
              <a:t>if you want to be easily found through search engines</a:t>
            </a:r>
          </a:p>
          <a:p>
            <a:pPr lvl="0"/>
            <a:r>
              <a:rPr lang="en-US" sz="1900" dirty="0" smtClean="0">
                <a:latin typeface="Arial" pitchFamily="34" charset="0"/>
                <a:cs typeface="Arial" pitchFamily="34" charset="0"/>
              </a:rPr>
              <a:t>if you want to save your money</a:t>
            </a:r>
          </a:p>
          <a:p>
            <a:endParaRPr lang="en-US" dirty="0"/>
          </a:p>
        </p:txBody>
      </p:sp>
      <p:sp>
        <p:nvSpPr>
          <p:cNvPr id="3" name="Content Placeholder 2"/>
          <p:cNvSpPr>
            <a:spLocks noGrp="1"/>
          </p:cNvSpPr>
          <p:nvPr>
            <p:ph sz="half" idx="2"/>
          </p:nvPr>
        </p:nvSpPr>
        <p:spPr>
          <a:xfrm>
            <a:off x="4648200" y="1905000"/>
            <a:ext cx="4038600" cy="2481071"/>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lvl="0"/>
            <a:r>
              <a:rPr lang="en-US" sz="1900" dirty="0" smtClean="0">
                <a:latin typeface="Arial" pitchFamily="34" charset="0"/>
                <a:cs typeface="Arial" pitchFamily="34" charset="0"/>
              </a:rPr>
              <a:t>Communication and interaction with users</a:t>
            </a:r>
          </a:p>
          <a:p>
            <a:pPr lvl="0"/>
            <a:r>
              <a:rPr lang="en-US" sz="1900" dirty="0" smtClean="0">
                <a:latin typeface="Arial" pitchFamily="34" charset="0"/>
                <a:cs typeface="Arial" pitchFamily="34" charset="0"/>
              </a:rPr>
              <a:t>creating an application working like a computer program</a:t>
            </a:r>
          </a:p>
          <a:p>
            <a:pPr lvl="0"/>
            <a:r>
              <a:rPr lang="en-US" sz="1900" dirty="0" smtClean="0">
                <a:latin typeface="Arial" pitchFamily="34" charset="0"/>
                <a:cs typeface="Arial" pitchFamily="34" charset="0"/>
              </a:rPr>
              <a:t>ensuring an instant access to information about your company, regardless of accessibility of the Internet</a:t>
            </a:r>
          </a:p>
          <a:p>
            <a:pPr lvl="0"/>
            <a:r>
              <a:rPr lang="en-US" sz="1900" dirty="0" smtClean="0">
                <a:latin typeface="Arial" pitchFamily="34" charset="0"/>
                <a:cs typeface="Arial" pitchFamily="34" charset="0"/>
              </a:rPr>
              <a:t>creation of a creative and catchy user interface</a:t>
            </a:r>
          </a:p>
          <a:p>
            <a:endParaRPr lang="en-US" dirty="0"/>
          </a:p>
        </p:txBody>
      </p:sp>
      <p:sp>
        <p:nvSpPr>
          <p:cNvPr id="4" name="Footer Placeholder 3"/>
          <p:cNvSpPr>
            <a:spLocks noGrp="1"/>
          </p:cNvSpPr>
          <p:nvPr>
            <p:ph type="ftr" sz="quarter" idx="11"/>
          </p:nvPr>
        </p:nvSpPr>
        <p:spPr>
          <a:xfrm>
            <a:off x="5486400" y="6407944"/>
            <a:ext cx="36576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11</a:t>
            </a:fld>
            <a:endParaRPr lang="en-US" dirty="0">
              <a:solidFill>
                <a:schemeClr val="tx2">
                  <a:lumMod val="25000"/>
                </a:schemeClr>
              </a:solidFill>
            </a:endParaRPr>
          </a:p>
        </p:txBody>
      </p:sp>
      <p:sp>
        <p:nvSpPr>
          <p:cNvPr id="6" name="Title 5"/>
          <p:cNvSpPr>
            <a:spLocks noGrp="1"/>
          </p:cNvSpPr>
          <p:nvPr>
            <p:ph type="title"/>
          </p:nvPr>
        </p:nvSpPr>
        <p:spPr>
          <a:xfrm>
            <a:off x="304800" y="152400"/>
            <a:ext cx="8610600" cy="914400"/>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latin typeface="Arial" pitchFamily="34" charset="0"/>
                <a:cs typeface="Arial" pitchFamily="34" charset="0"/>
              </a:rPr>
              <a:t>Tendencies that let organizations to choose: </a:t>
            </a:r>
            <a:r>
              <a:rPr lang="en-US" sz="2400" dirty="0" smtClean="0">
                <a:solidFill>
                  <a:srgbClr val="FF0000"/>
                </a:solidFill>
                <a:latin typeface="Arial" pitchFamily="34" charset="0"/>
                <a:cs typeface="Arial" pitchFamily="34" charset="0"/>
              </a:rPr>
              <a:t> 2       </a:t>
            </a:r>
            <a:endParaRPr lang="en-US" sz="2400" dirty="0">
              <a:solidFill>
                <a:srgbClr val="FF0000"/>
              </a:solidFill>
              <a:latin typeface="Arial" pitchFamily="34" charset="0"/>
              <a:cs typeface="Arial" pitchFamily="34" charset="0"/>
            </a:endParaRPr>
          </a:p>
        </p:txBody>
      </p:sp>
      <p:sp>
        <p:nvSpPr>
          <p:cNvPr id="7" name="Rounded Rectangle 6"/>
          <p:cNvSpPr/>
          <p:nvPr/>
        </p:nvSpPr>
        <p:spPr>
          <a:xfrm>
            <a:off x="609600" y="1295400"/>
            <a:ext cx="3429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rial" pitchFamily="34" charset="0"/>
                <a:cs typeface="Arial" pitchFamily="34" charset="0"/>
              </a:rPr>
              <a:t>Develop Web Apps</a:t>
            </a:r>
            <a:endParaRPr lang="en-US" b="1" dirty="0">
              <a:solidFill>
                <a:srgbClr val="FFFF00"/>
              </a:solidFill>
              <a:latin typeface="Arial" pitchFamily="34" charset="0"/>
              <a:cs typeface="Arial" pitchFamily="34" charset="0"/>
            </a:endParaRPr>
          </a:p>
        </p:txBody>
      </p:sp>
      <p:sp>
        <p:nvSpPr>
          <p:cNvPr id="8" name="Rounded Rectangle 7"/>
          <p:cNvSpPr/>
          <p:nvPr/>
        </p:nvSpPr>
        <p:spPr>
          <a:xfrm>
            <a:off x="4876800" y="1295400"/>
            <a:ext cx="3352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rial" pitchFamily="34" charset="0"/>
                <a:cs typeface="Arial" pitchFamily="34" charset="0"/>
              </a:rPr>
              <a:t>Develop Native Apps</a:t>
            </a:r>
            <a:endParaRPr lang="en-US" b="1" dirty="0">
              <a:solidFill>
                <a:srgbClr val="FFFF00"/>
              </a:solidFill>
              <a:latin typeface="Arial" pitchFamily="34" charset="0"/>
              <a:cs typeface="Arial" pitchFamily="34" charset="0"/>
            </a:endParaRPr>
          </a:p>
        </p:txBody>
      </p:sp>
      <p:sp>
        <p:nvSpPr>
          <p:cNvPr id="64513" name="Rectangle 1"/>
          <p:cNvSpPr>
            <a:spLocks noChangeArrowheads="1"/>
          </p:cNvSpPr>
          <p:nvPr/>
        </p:nvSpPr>
        <p:spPr bwMode="auto">
          <a:xfrm>
            <a:off x="4876800" y="4616678"/>
            <a:ext cx="3810000" cy="1815882"/>
          </a:xfrm>
          <a:prstGeom prst="rect">
            <a:avLst/>
          </a:prstGeom>
          <a:blipFill>
            <a:blip r:embed="rId2" cstate="print">
              <a:duotone>
                <a:prstClr val="black"/>
                <a:schemeClr val="accent4">
                  <a:tint val="45000"/>
                  <a:satMod val="400000"/>
                </a:schemeClr>
              </a:duotone>
            </a:blip>
            <a:stretch>
              <a:fillRect/>
            </a:stretch>
          </a:blip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Useful tips for last:</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If most people find company through search results, it is better to create a mobile version of your web site.</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If company already have a vast audience, it is better develop native mobile application extending the functionality of company website</a:t>
            </a:r>
            <a:r>
              <a:rPr kumimoji="0" lang="en-US" sz="6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
        <p:nvSpPr>
          <p:cNvPr id="64514" name="Rectangle 2"/>
          <p:cNvSpPr>
            <a:spLocks noChangeArrowheads="1"/>
          </p:cNvSpPr>
          <p:nvPr/>
        </p:nvSpPr>
        <p:spPr bwMode="auto">
          <a:xfrm>
            <a:off x="685800" y="4495800"/>
            <a:ext cx="3429000" cy="20621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n-US" sz="1600" b="1" dirty="0" smtClean="0">
                <a:solidFill>
                  <a:srgbClr val="FF0000"/>
                </a:solidFill>
                <a:latin typeface="Arial" pitchFamily="34" charset="0"/>
                <a:ea typeface="Times New Roman" pitchFamily="18" charset="0"/>
                <a:cs typeface="Arial" pitchFamily="34" charset="0"/>
              </a:rPr>
              <a:t>YOUR personal opinion regarding the </a:t>
            </a:r>
            <a:r>
              <a:rPr kumimoji="0" lang="en-US"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best option is:</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starting with mobile version of web site,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finding out places where users are most active (using Analytics),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creating a native mobile application based on this information.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20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fade">
                                      <p:cBhvr>
                                        <p:cTn id="24" dur="2000"/>
                                        <p:tgtEl>
                                          <p:spTgt spid="3">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2000"/>
                                        <p:tgtEl>
                                          <p:spTgt spid="3">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2000"/>
                                        <p:tgtEl>
                                          <p:spTgt spid="3">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2000"/>
                                        <p:tgtEl>
                                          <p:spTgt spid="3">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2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4513">
                                            <p:bg/>
                                          </p:spTgt>
                                        </p:tgtEl>
                                        <p:attrNameLst>
                                          <p:attrName>style.visibility</p:attrName>
                                        </p:attrNameLst>
                                      </p:cBhvr>
                                      <p:to>
                                        <p:strVal val="visible"/>
                                      </p:to>
                                    </p:set>
                                    <p:animEffect transition="in" filter="fade">
                                      <p:cBhvr>
                                        <p:cTn id="41" dur="2000"/>
                                        <p:tgtEl>
                                          <p:spTgt spid="64513">
                                            <p:bg/>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4513">
                                            <p:txEl>
                                              <p:pRg st="0" end="0"/>
                                            </p:txEl>
                                          </p:spTgt>
                                        </p:tgtEl>
                                        <p:attrNameLst>
                                          <p:attrName>style.visibility</p:attrName>
                                        </p:attrNameLst>
                                      </p:cBhvr>
                                      <p:to>
                                        <p:strVal val="visible"/>
                                      </p:to>
                                    </p:set>
                                    <p:animEffect transition="in" filter="fade">
                                      <p:cBhvr>
                                        <p:cTn id="44" dur="2000"/>
                                        <p:tgtEl>
                                          <p:spTgt spid="64513">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4513">
                                            <p:txEl>
                                              <p:pRg st="1" end="1"/>
                                            </p:txEl>
                                          </p:spTgt>
                                        </p:tgtEl>
                                        <p:attrNameLst>
                                          <p:attrName>style.visibility</p:attrName>
                                        </p:attrNameLst>
                                      </p:cBhvr>
                                      <p:to>
                                        <p:strVal val="visible"/>
                                      </p:to>
                                    </p:set>
                                    <p:animEffect transition="in" filter="fade">
                                      <p:cBhvr>
                                        <p:cTn id="47" dur="2000"/>
                                        <p:tgtEl>
                                          <p:spTgt spid="64513">
                                            <p:txEl>
                                              <p:pRg st="1" end="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513">
                                            <p:txEl>
                                              <p:pRg st="2" end="2"/>
                                            </p:txEl>
                                          </p:spTgt>
                                        </p:tgtEl>
                                        <p:attrNameLst>
                                          <p:attrName>style.visibility</p:attrName>
                                        </p:attrNameLst>
                                      </p:cBhvr>
                                      <p:to>
                                        <p:strVal val="visible"/>
                                      </p:to>
                                    </p:set>
                                    <p:animEffect transition="in" filter="fade">
                                      <p:cBhvr>
                                        <p:cTn id="50" dur="2000"/>
                                        <p:tgtEl>
                                          <p:spTgt spid="6451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4514">
                                            <p:bg/>
                                          </p:spTgt>
                                        </p:tgtEl>
                                        <p:attrNameLst>
                                          <p:attrName>style.visibility</p:attrName>
                                        </p:attrNameLst>
                                      </p:cBhvr>
                                      <p:to>
                                        <p:strVal val="visible"/>
                                      </p:to>
                                    </p:set>
                                    <p:animEffect transition="in" filter="fade">
                                      <p:cBhvr>
                                        <p:cTn id="55" dur="2000"/>
                                        <p:tgtEl>
                                          <p:spTgt spid="64514">
                                            <p:bg/>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4514">
                                            <p:txEl>
                                              <p:pRg st="0" end="0"/>
                                            </p:txEl>
                                          </p:spTgt>
                                        </p:tgtEl>
                                        <p:attrNameLst>
                                          <p:attrName>style.visibility</p:attrName>
                                        </p:attrNameLst>
                                      </p:cBhvr>
                                      <p:to>
                                        <p:strVal val="visible"/>
                                      </p:to>
                                    </p:set>
                                    <p:animEffect transition="in" filter="fade">
                                      <p:cBhvr>
                                        <p:cTn id="58" dur="2000"/>
                                        <p:tgtEl>
                                          <p:spTgt spid="64514">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4514">
                                            <p:txEl>
                                              <p:pRg st="1" end="1"/>
                                            </p:txEl>
                                          </p:spTgt>
                                        </p:tgtEl>
                                        <p:attrNameLst>
                                          <p:attrName>style.visibility</p:attrName>
                                        </p:attrNameLst>
                                      </p:cBhvr>
                                      <p:to>
                                        <p:strVal val="visible"/>
                                      </p:to>
                                    </p:set>
                                    <p:animEffect transition="in" filter="fade">
                                      <p:cBhvr>
                                        <p:cTn id="61" dur="2000"/>
                                        <p:tgtEl>
                                          <p:spTgt spid="64514">
                                            <p:txEl>
                                              <p:pRg st="1" end="1"/>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4514">
                                            <p:txEl>
                                              <p:pRg st="2" end="2"/>
                                            </p:txEl>
                                          </p:spTgt>
                                        </p:tgtEl>
                                        <p:attrNameLst>
                                          <p:attrName>style.visibility</p:attrName>
                                        </p:attrNameLst>
                                      </p:cBhvr>
                                      <p:to>
                                        <p:strVal val="visible"/>
                                      </p:to>
                                    </p:set>
                                    <p:animEffect transition="in" filter="fade">
                                      <p:cBhvr>
                                        <p:cTn id="64" dur="2000"/>
                                        <p:tgtEl>
                                          <p:spTgt spid="64514">
                                            <p:txEl>
                                              <p:pRg st="2" end="2"/>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4514">
                                            <p:txEl>
                                              <p:pRg st="3" end="3"/>
                                            </p:txEl>
                                          </p:spTgt>
                                        </p:tgtEl>
                                        <p:attrNameLst>
                                          <p:attrName>style.visibility</p:attrName>
                                        </p:attrNameLst>
                                      </p:cBhvr>
                                      <p:to>
                                        <p:strVal val="visible"/>
                                      </p:to>
                                    </p:set>
                                    <p:animEffect transition="in" filter="fade">
                                      <p:cBhvr>
                                        <p:cTn id="67" dur="2000"/>
                                        <p:tgtEl>
                                          <p:spTgt spid="645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allAtOnce" animBg="1"/>
      <p:bldP spid="64513" grpId="0" build="allAtOnce" animBg="1"/>
      <p:bldP spid="64514"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5257800"/>
            <a:ext cx="8610600" cy="12192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buNone/>
            </a:pPr>
            <a:r>
              <a:rPr lang="en-US" sz="1600" dirty="0" smtClean="0">
                <a:latin typeface="Arial" pitchFamily="34" charset="0"/>
                <a:cs typeface="Arial" pitchFamily="34" charset="0"/>
              </a:rPr>
              <a:t>As mobile browsers gain direct access to the hardware of mobile devices (including accelerometers and GPS chips), and the speed and abilities of browser-based applications improve, the difference between Web and Native is blurred.</a:t>
            </a:r>
          </a:p>
          <a:p>
            <a:pPr>
              <a:buNone/>
            </a:pPr>
            <a:r>
              <a:rPr lang="en-US" sz="1600" dirty="0" smtClean="0">
                <a:latin typeface="Arial" pitchFamily="34" charset="0"/>
                <a:cs typeface="Arial" pitchFamily="34" charset="0"/>
              </a:rPr>
              <a:t> Persistent storage and access to sophisticated user interface graphics functions may further reduce the need for the development of platform-specific native applications.</a:t>
            </a:r>
            <a:endParaRPr lang="en-US" sz="1600" dirty="0">
              <a:latin typeface="Arial" pitchFamily="34" charset="0"/>
              <a:cs typeface="Arial" pitchFamily="34" charset="0"/>
            </a:endParaRPr>
          </a:p>
        </p:txBody>
      </p:sp>
      <p:sp>
        <p:nvSpPr>
          <p:cNvPr id="2" name="Footer Placeholder 1"/>
          <p:cNvSpPr>
            <a:spLocks noGrp="1"/>
          </p:cNvSpPr>
          <p:nvPr>
            <p:ph type="ftr" sz="quarter" idx="11"/>
          </p:nvPr>
        </p:nvSpPr>
        <p:spPr>
          <a:xfrm>
            <a:off x="5410200" y="6407944"/>
            <a:ext cx="37338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chemeClr val="tx2">
                    <a:lumMod val="25000"/>
                  </a:schemeClr>
                </a:solidFill>
              </a:rPr>
              <a:pPr/>
              <a:t>12</a:t>
            </a:fld>
            <a:endParaRPr lang="en-US" dirty="0">
              <a:solidFill>
                <a:schemeClr val="tx2">
                  <a:lumMod val="25000"/>
                </a:schemeClr>
              </a:solidFill>
            </a:endParaRPr>
          </a:p>
        </p:txBody>
      </p:sp>
      <p:sp>
        <p:nvSpPr>
          <p:cNvPr id="5" name="Title 4"/>
          <p:cNvSpPr>
            <a:spLocks noGrp="1"/>
          </p:cNvSpPr>
          <p:nvPr>
            <p:ph type="title"/>
          </p:nvPr>
        </p:nvSpPr>
        <p:spPr>
          <a:xfrm>
            <a:off x="304800" y="228600"/>
            <a:ext cx="8382000" cy="6858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solidFill>
                  <a:srgbClr val="0070C0"/>
                </a:solidFill>
                <a:latin typeface="Comic Sans MS" pitchFamily="66" charset="0"/>
              </a:rPr>
              <a:t>Web</a:t>
            </a:r>
            <a:r>
              <a:rPr lang="en-US" dirty="0" smtClean="0">
                <a:latin typeface="Comic Sans MS" pitchFamily="66" charset="0"/>
              </a:rPr>
              <a:t> + </a:t>
            </a:r>
            <a:r>
              <a:rPr lang="en-US" dirty="0" smtClean="0">
                <a:solidFill>
                  <a:srgbClr val="FFFF00"/>
                </a:solidFill>
                <a:latin typeface="Comic Sans MS" pitchFamily="66" charset="0"/>
              </a:rPr>
              <a:t>Native</a:t>
            </a:r>
            <a:r>
              <a:rPr lang="en-US" dirty="0" smtClean="0">
                <a:latin typeface="Comic Sans MS" pitchFamily="66" charset="0"/>
              </a:rPr>
              <a:t>= </a:t>
            </a:r>
            <a:r>
              <a:rPr lang="en-US" strike="sngStrike" dirty="0" smtClean="0">
                <a:solidFill>
                  <a:srgbClr val="FF0000"/>
                </a:solidFill>
                <a:latin typeface="Comic Sans MS" pitchFamily="66" charset="0"/>
              </a:rPr>
              <a:t>LOVE </a:t>
            </a:r>
            <a:r>
              <a:rPr lang="en-US" dirty="0" smtClean="0">
                <a:latin typeface="Comic Sans MS" pitchFamily="66" charset="0"/>
              </a:rPr>
              <a:t> </a:t>
            </a:r>
            <a:r>
              <a:rPr lang="en-US" dirty="0" smtClean="0">
                <a:solidFill>
                  <a:srgbClr val="7030A0"/>
                </a:solidFill>
                <a:latin typeface="Comic Sans MS" pitchFamily="66" charset="0"/>
              </a:rPr>
              <a:t>Hybrid</a:t>
            </a:r>
            <a:endParaRPr lang="en-US" dirty="0">
              <a:solidFill>
                <a:srgbClr val="7030A0"/>
              </a:solidFill>
              <a:latin typeface="Comic Sans MS" pitchFamily="66" charset="0"/>
            </a:endParaRPr>
          </a:p>
        </p:txBody>
      </p:sp>
      <p:pic>
        <p:nvPicPr>
          <p:cNvPr id="61442" name="Picture 2" descr="C:\Users\IVA\Pictures\MOBILE TESTING\hybrid7[1].png"/>
          <p:cNvPicPr>
            <a:picLocks noGrp="1" noChangeAspect="1" noChangeArrowheads="1"/>
          </p:cNvPicPr>
          <p:nvPr>
            <p:ph sz="half" idx="2"/>
          </p:nvPr>
        </p:nvPicPr>
        <p:blipFill>
          <a:blip r:embed="rId2" cstate="print"/>
          <a:srcRect/>
          <a:stretch>
            <a:fillRect/>
          </a:stretch>
        </p:blipFill>
        <p:spPr bwMode="auto">
          <a:xfrm>
            <a:off x="1447800" y="1066800"/>
            <a:ext cx="6172200" cy="3962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Users\IVA\Pictures\MOBILE TESTING\linkedin-update[1].jpg"/>
          <p:cNvPicPr>
            <a:picLocks noChangeAspect="1" noChangeArrowheads="1"/>
          </p:cNvPicPr>
          <p:nvPr/>
        </p:nvPicPr>
        <p:blipFill>
          <a:blip r:embed="rId2" cstate="print"/>
          <a:srcRect/>
          <a:stretch>
            <a:fillRect/>
          </a:stretch>
        </p:blipFill>
        <p:spPr bwMode="auto">
          <a:xfrm>
            <a:off x="304800" y="1066800"/>
            <a:ext cx="5029764" cy="2362200"/>
          </a:xfrm>
          <a:prstGeom prst="rect">
            <a:avLst/>
          </a:prstGeom>
          <a:noFill/>
        </p:spPr>
      </p:pic>
      <p:sp>
        <p:nvSpPr>
          <p:cNvPr id="2" name="Content Placeholder 1"/>
          <p:cNvSpPr>
            <a:spLocks noGrp="1"/>
          </p:cNvSpPr>
          <p:nvPr>
            <p:ph sz="half" idx="1"/>
          </p:nvPr>
        </p:nvSpPr>
        <p:spPr>
          <a:xfrm>
            <a:off x="381000" y="3505200"/>
            <a:ext cx="4191000" cy="2362200"/>
          </a:xfrm>
        </p:spPr>
        <p:style>
          <a:lnRef idx="1">
            <a:schemeClr val="accent1"/>
          </a:lnRef>
          <a:fillRef idx="2">
            <a:schemeClr val="accent1"/>
          </a:fillRef>
          <a:effectRef idx="1">
            <a:schemeClr val="accent1"/>
          </a:effectRef>
          <a:fontRef idx="minor">
            <a:schemeClr val="dk1"/>
          </a:fontRef>
        </p:style>
        <p:txBody>
          <a:bodyPr>
            <a:normAutofit fontScale="40000" lnSpcReduction="20000"/>
          </a:bodyPr>
          <a:lstStyle/>
          <a:p>
            <a:endParaRPr lang="en-US" b="1" dirty="0" smtClean="0">
              <a:solidFill>
                <a:srgbClr val="C00000"/>
              </a:solidFill>
              <a:latin typeface="Arial" pitchFamily="34" charset="0"/>
              <a:cs typeface="Arial" pitchFamily="34" charset="0"/>
            </a:endParaRPr>
          </a:p>
          <a:p>
            <a:r>
              <a:rPr lang="en-US" sz="4000" b="1" dirty="0" smtClean="0">
                <a:solidFill>
                  <a:schemeClr val="tx1"/>
                </a:solidFill>
                <a:latin typeface="Arial" pitchFamily="34" charset="0"/>
                <a:cs typeface="Arial" pitchFamily="34" charset="0"/>
              </a:rPr>
              <a:t>Hybrid apps</a:t>
            </a:r>
            <a:r>
              <a:rPr lang="en-US" sz="4000" dirty="0" smtClean="0">
                <a:solidFill>
                  <a:schemeClr val="tx1"/>
                </a:solidFill>
                <a:latin typeface="Arial" pitchFamily="34" charset="0"/>
                <a:cs typeface="Arial" pitchFamily="34" charset="0"/>
              </a:rPr>
              <a:t> rely on development frameworks like </a:t>
            </a:r>
            <a:r>
              <a:rPr lang="en-US" sz="4000" b="1" dirty="0" smtClean="0">
                <a:solidFill>
                  <a:schemeClr val="tx1"/>
                </a:solidFill>
                <a:latin typeface="Arial" pitchFamily="34" charset="0"/>
                <a:cs typeface="Arial" pitchFamily="34" charset="0"/>
              </a:rPr>
              <a:t>Sencha</a:t>
            </a:r>
            <a:r>
              <a:rPr lang="en-US" sz="4000" b="1" dirty="0" smtClean="0">
                <a:solidFill>
                  <a:schemeClr val="tx1"/>
                </a:solidFill>
                <a:latin typeface="Arial" pitchFamily="34" charset="0"/>
                <a:cs typeface="Arial" pitchFamily="34" charset="0"/>
              </a:rPr>
              <a:t>, </a:t>
            </a:r>
            <a:r>
              <a:rPr lang="en-US" sz="4000" b="1" dirty="0" smtClean="0">
                <a:solidFill>
                  <a:schemeClr val="tx1"/>
                </a:solidFill>
                <a:latin typeface="Arial" pitchFamily="34" charset="0"/>
                <a:cs typeface="Arial" pitchFamily="34" charset="0"/>
              </a:rPr>
              <a:t>PhoneGap</a:t>
            </a:r>
            <a:r>
              <a:rPr lang="en-US" sz="4000" b="1" dirty="0" smtClean="0">
                <a:solidFill>
                  <a:schemeClr val="tx1"/>
                </a:solidFill>
                <a:latin typeface="Arial" pitchFamily="34" charset="0"/>
                <a:cs typeface="Arial" pitchFamily="34" charset="0"/>
              </a:rPr>
              <a:t>, Titanium, </a:t>
            </a:r>
            <a:r>
              <a:rPr lang="en-US" sz="4000" b="1" dirty="0" smtClean="0">
                <a:solidFill>
                  <a:schemeClr val="tx1"/>
                </a:solidFill>
                <a:latin typeface="Arial" pitchFamily="34" charset="0"/>
                <a:cs typeface="Arial" pitchFamily="34" charset="0"/>
              </a:rPr>
              <a:t>Rhomobile</a:t>
            </a:r>
            <a:r>
              <a:rPr lang="en-US" sz="4000" b="1" dirty="0" smtClean="0">
                <a:solidFill>
                  <a:schemeClr val="tx1"/>
                </a:solidFill>
                <a:latin typeface="Arial" pitchFamily="34" charset="0"/>
                <a:cs typeface="Arial" pitchFamily="34" charset="0"/>
              </a:rPr>
              <a:t>, </a:t>
            </a:r>
            <a:r>
              <a:rPr lang="en-US" sz="4000" b="1" dirty="0" smtClean="0">
                <a:solidFill>
                  <a:schemeClr val="tx1"/>
                </a:solidFill>
                <a:latin typeface="Arial" pitchFamily="34" charset="0"/>
                <a:cs typeface="Arial" pitchFamily="34" charset="0"/>
              </a:rPr>
              <a:t>ParticleCode</a:t>
            </a:r>
            <a:r>
              <a:rPr lang="en-US" sz="4000" b="1" dirty="0" smtClean="0">
                <a:solidFill>
                  <a:schemeClr val="tx1"/>
                </a:solidFill>
                <a:latin typeface="Arial" pitchFamily="34" charset="0"/>
                <a:cs typeface="Arial" pitchFamily="34" charset="0"/>
              </a:rPr>
              <a:t>, Corona, </a:t>
            </a:r>
            <a:r>
              <a:rPr lang="en-US" sz="4000" b="1" dirty="0" smtClean="0">
                <a:solidFill>
                  <a:schemeClr val="tx1"/>
                </a:solidFill>
                <a:latin typeface="Arial" pitchFamily="34" charset="0"/>
                <a:cs typeface="Arial" pitchFamily="34" charset="0"/>
              </a:rPr>
              <a:t>Mosync</a:t>
            </a:r>
            <a:r>
              <a:rPr lang="en-US" sz="4000" b="1" dirty="0" smtClean="0">
                <a:solidFill>
                  <a:schemeClr val="tx1"/>
                </a:solidFill>
                <a:latin typeface="Arial" pitchFamily="34" charset="0"/>
                <a:cs typeface="Arial" pitchFamily="34" charset="0"/>
              </a:rPr>
              <a:t>, </a:t>
            </a:r>
            <a:r>
              <a:rPr lang="en-US" sz="4000" b="1" dirty="0" smtClean="0">
                <a:solidFill>
                  <a:schemeClr val="tx1"/>
                </a:solidFill>
                <a:latin typeface="Arial" pitchFamily="34" charset="0"/>
                <a:cs typeface="Arial" pitchFamily="34" charset="0"/>
              </a:rPr>
              <a:t>Worklight</a:t>
            </a:r>
            <a:r>
              <a:rPr lang="en-US" sz="4000" b="1" dirty="0" smtClean="0">
                <a:solidFill>
                  <a:schemeClr val="tx1"/>
                </a:solidFill>
                <a:latin typeface="Arial" pitchFamily="34" charset="0"/>
                <a:cs typeface="Arial" pitchFamily="34" charset="0"/>
              </a:rPr>
              <a:t>, </a:t>
            </a:r>
            <a:r>
              <a:rPr lang="en-US" sz="4000" b="1" dirty="0" smtClean="0">
                <a:solidFill>
                  <a:schemeClr val="tx1"/>
                </a:solidFill>
                <a:latin typeface="Arial" pitchFamily="34" charset="0"/>
                <a:cs typeface="Arial" pitchFamily="34" charset="0"/>
              </a:rPr>
              <a:t>BkRender</a:t>
            </a:r>
            <a:r>
              <a:rPr lang="en-US" sz="4000" dirty="0" smtClean="0">
                <a:solidFill>
                  <a:schemeClr val="tx1"/>
                </a:solidFill>
                <a:latin typeface="Arial" pitchFamily="34" charset="0"/>
                <a:cs typeface="Arial" pitchFamily="34" charset="0"/>
              </a:rPr>
              <a:t>… </a:t>
            </a:r>
          </a:p>
          <a:p>
            <a:endParaRPr lang="en-US" sz="2900" dirty="0" smtClean="0">
              <a:solidFill>
                <a:schemeClr val="bg1"/>
              </a:solidFill>
              <a:latin typeface="Arial" pitchFamily="34" charset="0"/>
              <a:cs typeface="Arial" pitchFamily="34" charset="0"/>
            </a:endParaRPr>
          </a:p>
          <a:p>
            <a:r>
              <a:rPr lang="en-US" sz="5000" b="1" dirty="0" smtClean="0">
                <a:solidFill>
                  <a:srgbClr val="C00000"/>
                </a:solidFill>
                <a:latin typeface="Arial" pitchFamily="34" charset="0"/>
                <a:cs typeface="Arial" pitchFamily="34" charset="0"/>
              </a:rPr>
              <a:t>Examples: LinkedIn, </a:t>
            </a:r>
            <a:r>
              <a:rPr lang="en-US" sz="5000" b="1" dirty="0" smtClean="0">
                <a:solidFill>
                  <a:srgbClr val="C00000"/>
                </a:solidFill>
                <a:latin typeface="Arial" pitchFamily="34" charset="0"/>
                <a:cs typeface="Arial" pitchFamily="34" charset="0"/>
              </a:rPr>
              <a:t>Facebook</a:t>
            </a:r>
            <a:r>
              <a:rPr lang="en-US" sz="5000" b="1" dirty="0" smtClean="0">
                <a:solidFill>
                  <a:srgbClr val="C00000"/>
                </a:solidFill>
                <a:latin typeface="Arial" pitchFamily="34" charset="0"/>
                <a:cs typeface="Arial" pitchFamily="34" charset="0"/>
              </a:rPr>
              <a:t>, Twitter, Yelp. Amazon Cloud Reader, Netflix</a:t>
            </a:r>
          </a:p>
        </p:txBody>
      </p:sp>
      <p:sp>
        <p:nvSpPr>
          <p:cNvPr id="4" name="Footer Placeholder 3"/>
          <p:cNvSpPr>
            <a:spLocks noGrp="1"/>
          </p:cNvSpPr>
          <p:nvPr>
            <p:ph type="ftr" sz="quarter" idx="11"/>
          </p:nvPr>
        </p:nvSpPr>
        <p:spPr>
          <a:xfrm>
            <a:off x="5867400" y="6407944"/>
            <a:ext cx="35814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a:xfrm>
            <a:off x="152400" y="6324600"/>
            <a:ext cx="478632" cy="365125"/>
          </a:xfrm>
        </p:spPr>
        <p:txBody>
          <a:bodyPr/>
          <a:lstStyle/>
          <a:p>
            <a:fld id="{B6F15528-21DE-4FAA-801E-634DDDAF4B2B}" type="slidenum">
              <a:rPr lang="en-US" smtClean="0">
                <a:solidFill>
                  <a:schemeClr val="tx2">
                    <a:lumMod val="25000"/>
                  </a:schemeClr>
                </a:solidFill>
              </a:rPr>
              <a:pPr/>
              <a:t>13</a:t>
            </a:fld>
            <a:endParaRPr lang="en-US" dirty="0">
              <a:solidFill>
                <a:schemeClr val="tx2">
                  <a:lumMod val="25000"/>
                </a:schemeClr>
              </a:solidFill>
            </a:endParaRPr>
          </a:p>
        </p:txBody>
      </p:sp>
      <p:sp>
        <p:nvSpPr>
          <p:cNvPr id="6" name="Title 5"/>
          <p:cNvSpPr>
            <a:spLocks noGrp="1"/>
          </p:cNvSpPr>
          <p:nvPr>
            <p:ph type="title"/>
          </p:nvPr>
        </p:nvSpPr>
        <p:spPr>
          <a:xfrm>
            <a:off x="304800" y="152400"/>
            <a:ext cx="8534400" cy="762000"/>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b="1" dirty="0" smtClean="0">
                <a:latin typeface="Arial" pitchFamily="34" charset="0"/>
                <a:cs typeface="Arial" pitchFamily="34" charset="0"/>
              </a:rPr>
              <a:t>Good to know:  </a:t>
            </a:r>
            <a:r>
              <a:rPr lang="en-US" sz="2800" b="1" dirty="0" smtClean="0">
                <a:solidFill>
                  <a:srgbClr val="7030A0"/>
                </a:solidFill>
                <a:latin typeface="Comic Sans MS" pitchFamily="66" charset="0"/>
                <a:cs typeface="Arial" pitchFamily="34" charset="0"/>
              </a:rPr>
              <a:t>Hybrid Application</a:t>
            </a:r>
            <a:endParaRPr lang="en-US" sz="2800" b="1" dirty="0">
              <a:solidFill>
                <a:srgbClr val="7030A0"/>
              </a:solidFill>
              <a:latin typeface="Comic Sans MS" pitchFamily="66" charset="0"/>
              <a:cs typeface="Arial" pitchFamily="34" charset="0"/>
            </a:endParaRPr>
          </a:p>
        </p:txBody>
      </p:sp>
      <p:sp>
        <p:nvSpPr>
          <p:cNvPr id="9" name="Content Placeholder 8"/>
          <p:cNvSpPr>
            <a:spLocks noGrp="1"/>
          </p:cNvSpPr>
          <p:nvPr>
            <p:ph sz="quarter" idx="2"/>
          </p:nvPr>
        </p:nvSpPr>
        <p:spPr>
          <a:xfrm>
            <a:off x="4953000" y="990600"/>
            <a:ext cx="3977640" cy="5410200"/>
          </a:xfrm>
        </p:spPr>
        <p:style>
          <a:lnRef idx="1">
            <a:schemeClr val="accent1"/>
          </a:lnRef>
          <a:fillRef idx="2">
            <a:schemeClr val="accent1"/>
          </a:fillRef>
          <a:effectRef idx="1">
            <a:schemeClr val="accent1"/>
          </a:effectRef>
          <a:fontRef idx="minor">
            <a:schemeClr val="dk1"/>
          </a:fontRef>
        </p:style>
        <p:txBody>
          <a:bodyPr>
            <a:noAutofit/>
          </a:bodyPr>
          <a:lstStyle/>
          <a:p>
            <a:r>
              <a:rPr lang="en-US" sz="1600" b="1" dirty="0" smtClean="0">
                <a:latin typeface="Arial" pitchFamily="34" charset="0"/>
                <a:cs typeface="Arial" pitchFamily="34" charset="0"/>
              </a:rPr>
              <a:t>Hybrid apps</a:t>
            </a:r>
            <a:r>
              <a:rPr lang="en-US" sz="1600" dirty="0" smtClean="0">
                <a:latin typeface="Arial" pitchFamily="34" charset="0"/>
                <a:cs typeface="Arial" pitchFamily="34" charset="0"/>
              </a:rPr>
              <a:t> is built using web technology (</a:t>
            </a:r>
            <a:r>
              <a:rPr lang="en-US" sz="1600" b="1" dirty="0" smtClean="0">
                <a:solidFill>
                  <a:srgbClr val="FF0000"/>
                </a:solidFill>
                <a:latin typeface="Arial" pitchFamily="34" charset="0"/>
                <a:cs typeface="Arial" pitchFamily="34" charset="0"/>
              </a:rPr>
              <a:t>HTML5, CSS and JavaScript</a:t>
            </a:r>
            <a:r>
              <a:rPr lang="en-US" sz="1600" dirty="0" smtClean="0">
                <a:latin typeface="Arial" pitchFamily="34" charset="0"/>
                <a:cs typeface="Arial" pitchFamily="34" charset="0"/>
              </a:rPr>
              <a:t>), and then wrapped in a platform specific shell. </a:t>
            </a:r>
          </a:p>
          <a:p>
            <a:r>
              <a:rPr lang="en-US" sz="1600" b="1" dirty="0" smtClean="0">
                <a:latin typeface="Arial" pitchFamily="34" charset="0"/>
                <a:cs typeface="Arial" pitchFamily="34" charset="0"/>
              </a:rPr>
              <a:t>Hybrid apps run inside a native container and leverage the device’s browser engine (but not the browser) to render the HTML and process the JavaScript locally. </a:t>
            </a:r>
          </a:p>
          <a:p>
            <a:r>
              <a:rPr lang="en-US" sz="1600" dirty="0" smtClean="0">
                <a:latin typeface="Arial" pitchFamily="34" charset="0"/>
                <a:cs typeface="Arial" pitchFamily="34" charset="0"/>
              </a:rPr>
              <a:t>A web-to-native abstraction layer ensure cross-platform compatibility and enables access to device capabilities such as the accelerometer, camera, local storage, User’s contacts (that what Web app is missing).</a:t>
            </a:r>
          </a:p>
          <a:p>
            <a:r>
              <a:rPr lang="en-US" sz="1600" dirty="0" smtClean="0">
                <a:latin typeface="Arial" pitchFamily="34" charset="0"/>
                <a:cs typeface="Arial" pitchFamily="34" charset="0"/>
              </a:rPr>
              <a:t>For cross-platform, developers would need to code the native part separately for each platform but they can use the same HTML5 part across all of them.</a:t>
            </a:r>
          </a:p>
          <a:p>
            <a:endParaRPr lang="en-US" sz="1800" dirty="0">
              <a:latin typeface="Arial" pitchFamily="34" charset="0"/>
              <a:cs typeface="Arial" pitchFamily="34" charset="0"/>
            </a:endParaRPr>
          </a:p>
        </p:txBody>
      </p:sp>
      <p:sp>
        <p:nvSpPr>
          <p:cNvPr id="8" name="Rectangle 7"/>
          <p:cNvSpPr/>
          <p:nvPr/>
        </p:nvSpPr>
        <p:spPr>
          <a:xfrm>
            <a:off x="914400" y="6248400"/>
            <a:ext cx="41148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http://icenium.com/community/blog/icenium-team-blog/2012/06/14/what-is-a-hybrid-mobile-app-</a:t>
            </a:r>
            <a:endParaRPr lang="en-US" sz="1200" dirty="0">
              <a:solidFill>
                <a:schemeClr val="tx1"/>
              </a:solidFill>
              <a:latin typeface="Arial" pitchFamily="34" charset="0"/>
              <a:cs typeface="Arial" pitchFamily="34" charset="0"/>
            </a:endParaRPr>
          </a:p>
        </p:txBody>
      </p:sp>
      <p:sp>
        <p:nvSpPr>
          <p:cNvPr id="11" name="Rectangle 10"/>
          <p:cNvSpPr/>
          <p:nvPr/>
        </p:nvSpPr>
        <p:spPr>
          <a:xfrm>
            <a:off x="2514600" y="5791200"/>
            <a:ext cx="25908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http://www.gsmarena.com/glossary.php3?term=accelerometer</a:t>
            </a:r>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7924800" cy="48768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sz="2000" dirty="0" smtClean="0">
              <a:latin typeface="Arial" pitchFamily="34" charset="0"/>
              <a:cs typeface="Arial" pitchFamily="34" charset="0"/>
            </a:endParaRP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1. Describe Smartphone vs. Feature phone</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2. What is the about Smartphone that change everything?</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3. What is a Mobile application? </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4. What is a Native Mobile Application? </a:t>
            </a:r>
          </a:p>
          <a:p>
            <a:pPr lvl="0">
              <a:buFont typeface="Wingdings" pitchFamily="2" charset="2"/>
              <a:buChar char="§"/>
            </a:pPr>
            <a:r>
              <a:rPr lang="en-US" sz="2000" dirty="0" smtClean="0">
                <a:solidFill>
                  <a:schemeClr val="bg1">
                    <a:lumMod val="65000"/>
                  </a:schemeClr>
                </a:solidFill>
                <a:latin typeface="Arial" pitchFamily="34" charset="0"/>
                <a:cs typeface="Arial" pitchFamily="34" charset="0"/>
              </a:rPr>
              <a:t>5. What is a Mobile Web Application?</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6. What came first for the mobile phone – the Native or Web apps?</a:t>
            </a:r>
          </a:p>
          <a:p>
            <a:pPr lvl="0">
              <a:buFont typeface="Wingdings" pitchFamily="2" charset="2"/>
              <a:buChar char="§"/>
            </a:pPr>
            <a:r>
              <a:rPr lang="en-US" sz="2000" dirty="0" smtClean="0">
                <a:solidFill>
                  <a:schemeClr val="bg1">
                    <a:lumMod val="65000"/>
                  </a:schemeClr>
                </a:solidFill>
                <a:latin typeface="Arial" pitchFamily="34" charset="0"/>
                <a:cs typeface="Arial" pitchFamily="34" charset="0"/>
              </a:rPr>
              <a:t>7. What is a difference between a Web and a Native app?</a:t>
            </a:r>
          </a:p>
          <a:p>
            <a:pPr lvl="0">
              <a:buFont typeface="Wingdings" pitchFamily="2" charset="2"/>
              <a:buChar char="§"/>
            </a:pPr>
            <a:r>
              <a:rPr lang="en-US" sz="2000" dirty="0" smtClean="0">
                <a:solidFill>
                  <a:schemeClr val="bg1">
                    <a:lumMod val="65000"/>
                  </a:schemeClr>
                </a:solidFill>
                <a:latin typeface="Arial" pitchFamily="34" charset="0"/>
                <a:cs typeface="Arial" pitchFamily="34" charset="0"/>
              </a:rPr>
              <a:t>8.  Explain the tendencies and reasons for organizations to choose the Native, Web, or both app’s options</a:t>
            </a:r>
          </a:p>
          <a:p>
            <a:pPr>
              <a:buFont typeface="Wingdings" pitchFamily="2" charset="2"/>
              <a:buChar char="§"/>
            </a:pPr>
            <a:r>
              <a:rPr lang="en-US" sz="2000" dirty="0" smtClean="0">
                <a:solidFill>
                  <a:srgbClr val="FF0000"/>
                </a:solidFill>
                <a:latin typeface="Arial" pitchFamily="34" charset="0"/>
                <a:cs typeface="Arial" pitchFamily="34" charset="0"/>
              </a:rPr>
              <a:t>9. What a difference does HTML5 make?</a:t>
            </a:r>
          </a:p>
          <a:p>
            <a:pPr lvl="0">
              <a:buFont typeface="Wingdings" pitchFamily="2" charset="2"/>
              <a:buChar char="§"/>
            </a:pPr>
            <a:r>
              <a:rPr lang="en-US" sz="2000" dirty="0" smtClean="0">
                <a:solidFill>
                  <a:schemeClr val="tx1"/>
                </a:solidFill>
                <a:latin typeface="Arial" pitchFamily="34" charset="0"/>
                <a:cs typeface="Arial" pitchFamily="34" charset="0"/>
              </a:rPr>
              <a:t>10. What is an application structure?</a:t>
            </a:r>
          </a:p>
          <a:p>
            <a:pPr lvl="0">
              <a:buNone/>
            </a:pPr>
            <a:endParaRPr lang="en-US" sz="1800" dirty="0" smtClean="0">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dirty="0"/>
          </a:p>
        </p:txBody>
      </p:sp>
      <p:sp>
        <p:nvSpPr>
          <p:cNvPr id="3" name="Footer Placeholder 2"/>
          <p:cNvSpPr>
            <a:spLocks noGrp="1"/>
          </p:cNvSpPr>
          <p:nvPr>
            <p:ph type="ftr" sz="quarter" idx="11"/>
          </p:nvPr>
        </p:nvSpPr>
        <p:spPr>
          <a:xfrm>
            <a:off x="5638800" y="6407944"/>
            <a:ext cx="3352800" cy="365125"/>
          </a:xfrm>
        </p:spPr>
        <p:txBody>
          <a:bodyPr/>
          <a:lstStyle/>
          <a:p>
            <a:r>
              <a:rPr lang="en-US" dirty="0" smtClean="0">
                <a:solidFill>
                  <a:schemeClr val="accent1">
                    <a:lumMod val="75000"/>
                  </a:schemeClr>
                </a:solidFill>
              </a:rPr>
              <a:t>Copyright </a:t>
            </a:r>
            <a:r>
              <a:rPr lang="en-US" dirty="0"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14</a:t>
            </a:fld>
            <a:endParaRPr lang="en-US" dirty="0">
              <a:solidFill>
                <a:schemeClr val="accent1">
                  <a:lumMod val="75000"/>
                </a:schemeClr>
              </a:solidFill>
            </a:endParaRPr>
          </a:p>
        </p:txBody>
      </p:sp>
      <p:sp>
        <p:nvSpPr>
          <p:cNvPr id="5" name="Title 4"/>
          <p:cNvSpPr>
            <a:spLocks noGrp="1"/>
          </p:cNvSpPr>
          <p:nvPr>
            <p:ph type="title"/>
          </p:nvPr>
        </p:nvSpPr>
        <p:spPr>
          <a:xfrm>
            <a:off x="381000" y="304800"/>
            <a:ext cx="8229600" cy="639762"/>
          </a:xfrm>
        </p:spPr>
        <p:style>
          <a:lnRef idx="3">
            <a:schemeClr val="lt1"/>
          </a:lnRef>
          <a:fillRef idx="1">
            <a:schemeClr val="accent2"/>
          </a:fillRef>
          <a:effectRef idx="1">
            <a:schemeClr val="accent2"/>
          </a:effectRef>
          <a:fontRef idx="minor">
            <a:schemeClr val="lt1"/>
          </a:fontRef>
        </p:style>
        <p:txBody>
          <a:bodyPr>
            <a:noAutofit/>
          </a:bodyPr>
          <a:lstStyle/>
          <a:p>
            <a:r>
              <a:rPr lang="en-US" sz="3200" dirty="0" smtClean="0">
                <a:solidFill>
                  <a:schemeClr val="bg1"/>
                </a:solidFill>
                <a:latin typeface="Arial" pitchFamily="34" charset="0"/>
                <a:cs typeface="Arial" pitchFamily="34" charset="0"/>
              </a:rPr>
              <a:t>List of  Interview Questions: Section 3</a:t>
            </a:r>
            <a:endParaRPr lang="en-US" sz="3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04800" y="1524000"/>
            <a:ext cx="3505200" cy="4724400"/>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endParaRPr lang="en-US" sz="2600" dirty="0" smtClean="0">
              <a:latin typeface="Arial" pitchFamily="34" charset="0"/>
              <a:cs typeface="Arial" pitchFamily="34" charset="0"/>
            </a:endParaRPr>
          </a:p>
          <a:p>
            <a:r>
              <a:rPr lang="en-US" sz="2600" b="1" dirty="0" smtClean="0">
                <a:latin typeface="Arial" pitchFamily="34" charset="0"/>
                <a:cs typeface="Arial" pitchFamily="34" charset="0"/>
              </a:rPr>
              <a:t>HTML5</a:t>
            </a:r>
            <a:r>
              <a:rPr lang="en-US" sz="2600" dirty="0" smtClean="0">
                <a:latin typeface="Arial" pitchFamily="34" charset="0"/>
                <a:cs typeface="Arial" pitchFamily="34" charset="0"/>
              </a:rPr>
              <a:t>, the 5th version of HTML, is the latest web technology with rich multimedia features and interoperability features for </a:t>
            </a:r>
            <a:r>
              <a:rPr lang="en-US" sz="2600" dirty="0" smtClean="0">
                <a:latin typeface="Arial" pitchFamily="34" charset="0"/>
                <a:cs typeface="Arial" pitchFamily="34" charset="0"/>
              </a:rPr>
              <a:t>smartphones</a:t>
            </a:r>
            <a:r>
              <a:rPr lang="en-US" sz="2600" dirty="0" smtClean="0">
                <a:latin typeface="Arial" pitchFamily="34" charset="0"/>
                <a:cs typeface="Arial" pitchFamily="34" charset="0"/>
              </a:rPr>
              <a:t> and tablets.</a:t>
            </a:r>
          </a:p>
          <a:p>
            <a:r>
              <a:rPr lang="en-US" sz="2600" dirty="0" smtClean="0">
                <a:latin typeface="Arial" pitchFamily="34" charset="0"/>
                <a:cs typeface="Arial" pitchFamily="34" charset="0"/>
              </a:rPr>
              <a:t> HTML5 web apps can be accessed on mobile browsers and runs on different mobile platforms just like native apps. </a:t>
            </a:r>
          </a:p>
          <a:p>
            <a:r>
              <a:rPr lang="en-US" sz="2600" dirty="0" smtClean="0">
                <a:latin typeface="Arial" pitchFamily="34" charset="0"/>
                <a:cs typeface="Arial" pitchFamily="34" charset="0"/>
              </a:rPr>
              <a:t>HTML5 provides offline support via local data and application caching without the need for internet connection.</a:t>
            </a:r>
          </a:p>
          <a:p>
            <a:r>
              <a:rPr lang="en-US" sz="2600" dirty="0" smtClean="0">
                <a:latin typeface="Arial" pitchFamily="34" charset="0"/>
                <a:cs typeface="Arial" pitchFamily="34" charset="0"/>
              </a:rPr>
              <a:t>Developers are adopting HTML5 to build cross-platform mobile apps as a </a:t>
            </a:r>
            <a:r>
              <a:rPr lang="en-US" sz="2600" b="1" dirty="0" smtClean="0">
                <a:latin typeface="Arial" pitchFamily="34" charset="0"/>
                <a:cs typeface="Arial" pitchFamily="34" charset="0"/>
              </a:rPr>
              <a:t>"Build Once, Run Many" </a:t>
            </a:r>
            <a:r>
              <a:rPr lang="en-US" sz="2600" dirty="0" smtClean="0">
                <a:latin typeface="Arial" pitchFamily="34" charset="0"/>
                <a:cs typeface="Arial" pitchFamily="34" charset="0"/>
              </a:rPr>
              <a:t>solution to make mobile web better with device-neutral mobile app development</a:t>
            </a:r>
            <a:r>
              <a:rPr lang="en-US" sz="2900" dirty="0" smtClean="0">
                <a:latin typeface="Arial" pitchFamily="34" charset="0"/>
                <a:cs typeface="Arial" pitchFamily="34" charset="0"/>
              </a:rPr>
              <a:t>.</a:t>
            </a:r>
          </a:p>
          <a:p>
            <a:endParaRPr lang="en-US" dirty="0"/>
          </a:p>
        </p:txBody>
      </p:sp>
      <p:sp>
        <p:nvSpPr>
          <p:cNvPr id="3" name="Footer Placeholder 2"/>
          <p:cNvSpPr>
            <a:spLocks noGrp="1"/>
          </p:cNvSpPr>
          <p:nvPr>
            <p:ph type="ftr" sz="quarter" idx="11"/>
          </p:nvPr>
        </p:nvSpPr>
        <p:spPr>
          <a:xfrm>
            <a:off x="5638800" y="6407944"/>
            <a:ext cx="35052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15</a:t>
            </a:fld>
            <a:endParaRPr lang="en-US" dirty="0">
              <a:solidFill>
                <a:schemeClr val="tx2">
                  <a:lumMod val="25000"/>
                </a:schemeClr>
              </a:solidFill>
            </a:endParaRPr>
          </a:p>
        </p:txBody>
      </p:sp>
      <p:sp>
        <p:nvSpPr>
          <p:cNvPr id="6" name="Title 5"/>
          <p:cNvSpPr>
            <a:spLocks noGrp="1"/>
          </p:cNvSpPr>
          <p:nvPr>
            <p:ph type="title"/>
          </p:nvPr>
        </p:nvSpPr>
        <p:spPr>
          <a:xfrm>
            <a:off x="228600" y="152400"/>
            <a:ext cx="8686800" cy="762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600" dirty="0" smtClean="0">
                <a:solidFill>
                  <a:srgbClr val="FF0000"/>
                </a:solidFill>
                <a:latin typeface="Arial" pitchFamily="34" charset="0"/>
                <a:cs typeface="Arial" pitchFamily="34" charset="0"/>
              </a:rPr>
              <a:t>9. What a difference does HTML5 make?   </a:t>
            </a:r>
            <a:r>
              <a:rPr lang="en-US" sz="2700" dirty="0" smtClean="0">
                <a:solidFill>
                  <a:srgbClr val="FF0000"/>
                </a:solidFill>
                <a:latin typeface="Arial" pitchFamily="34" charset="0"/>
                <a:cs typeface="Arial" pitchFamily="34" charset="0"/>
              </a:rPr>
              <a:t>1</a:t>
            </a:r>
            <a:endParaRPr lang="en-US" dirty="0"/>
          </a:p>
        </p:txBody>
      </p:sp>
      <p:pic>
        <p:nvPicPr>
          <p:cNvPr id="66562" name="Picture 2" descr="C:\Users\IVA\Pictures\MOBILE TESTING\html5-layout[1].jpg"/>
          <p:cNvPicPr>
            <a:picLocks noGrp="1" noChangeAspect="1" noChangeArrowheads="1"/>
          </p:cNvPicPr>
          <p:nvPr>
            <p:ph sz="half" idx="2"/>
          </p:nvPr>
        </p:nvPicPr>
        <p:blipFill>
          <a:blip r:embed="rId2" cstate="print"/>
          <a:srcRect/>
          <a:stretch>
            <a:fillRect/>
          </a:stretch>
        </p:blipFill>
        <p:spPr bwMode="auto">
          <a:xfrm>
            <a:off x="4038600" y="1447800"/>
            <a:ext cx="4611141" cy="4876800"/>
          </a:xfrm>
          <a:prstGeom prst="rect">
            <a:avLst/>
          </a:prstGeom>
          <a:noFill/>
          <a:ln>
            <a:solidFill>
              <a:srgbClr val="7030A0"/>
            </a:solidFill>
          </a:ln>
        </p:spPr>
      </p:pic>
      <p:sp>
        <p:nvSpPr>
          <p:cNvPr id="10" name="Rounded Rectangle 9"/>
          <p:cNvSpPr/>
          <p:nvPr/>
        </p:nvSpPr>
        <p:spPr>
          <a:xfrm>
            <a:off x="4572000" y="990600"/>
            <a:ext cx="3657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rial" pitchFamily="34" charset="0"/>
                <a:cs typeface="Arial" pitchFamily="34" charset="0"/>
              </a:rPr>
              <a:t>HTML 5 Layout</a:t>
            </a:r>
            <a:endParaRPr lang="en-US"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r>
              <a:rPr lang="en-US" sz="2900" b="1" dirty="0" smtClean="0">
                <a:latin typeface="Arial" pitchFamily="34" charset="0"/>
                <a:cs typeface="Arial" pitchFamily="34" charset="0"/>
              </a:rPr>
              <a:t>HTML5 Features</a:t>
            </a:r>
            <a:br>
              <a:rPr lang="en-US" sz="2900" b="1" dirty="0" smtClean="0">
                <a:latin typeface="Arial" pitchFamily="34" charset="0"/>
                <a:cs typeface="Arial" pitchFamily="34" charset="0"/>
              </a:rPr>
            </a:br>
            <a:endParaRPr lang="en-US" sz="2900" dirty="0" smtClean="0">
              <a:latin typeface="Arial" pitchFamily="34" charset="0"/>
              <a:cs typeface="Arial" pitchFamily="34" charset="0"/>
            </a:endParaRPr>
          </a:p>
          <a:p>
            <a:r>
              <a:rPr lang="en-US" sz="2900" dirty="0" smtClean="0">
                <a:latin typeface="Arial" pitchFamily="34" charset="0"/>
                <a:cs typeface="Arial" pitchFamily="34" charset="0"/>
              </a:rPr>
              <a:t>Dynamic scrolling banners for online promotions of products</a:t>
            </a:r>
          </a:p>
          <a:p>
            <a:r>
              <a:rPr lang="en-US" sz="2900" dirty="0" smtClean="0">
                <a:latin typeface="Arial" pitchFamily="34" charset="0"/>
                <a:cs typeface="Arial" pitchFamily="34" charset="0"/>
              </a:rPr>
              <a:t>Improved navigation, menus and pop-up windows allows more content integration</a:t>
            </a:r>
          </a:p>
          <a:p>
            <a:r>
              <a:rPr lang="en-US" sz="2900" dirty="0" smtClean="0">
                <a:latin typeface="Arial" pitchFamily="34" charset="0"/>
                <a:cs typeface="Arial" pitchFamily="34" charset="0"/>
              </a:rPr>
              <a:t>Games with advanced graphics support, image galleries with scroll, swipe and zoom features</a:t>
            </a:r>
          </a:p>
          <a:p>
            <a:r>
              <a:rPr lang="en-US" sz="2900" dirty="0" smtClean="0">
                <a:latin typeface="Arial" pitchFamily="34" charset="0"/>
                <a:cs typeface="Arial" pitchFamily="34" charset="0"/>
              </a:rPr>
              <a:t>Cross-platform mobile application development</a:t>
            </a:r>
          </a:p>
          <a:p>
            <a:r>
              <a:rPr lang="en-US" sz="2900" dirty="0" smtClean="0">
                <a:latin typeface="Arial" pitchFamily="34" charset="0"/>
                <a:cs typeface="Arial" pitchFamily="34" charset="0"/>
              </a:rPr>
              <a:t>Advanced GPS, IP address, RFID data integrated</a:t>
            </a:r>
          </a:p>
          <a:p>
            <a:r>
              <a:rPr lang="en-US" sz="2900" dirty="0" smtClean="0">
                <a:latin typeface="Arial" pitchFamily="34" charset="0"/>
                <a:cs typeface="Arial" pitchFamily="34" charset="0"/>
              </a:rPr>
              <a:t>Rapid search results</a:t>
            </a:r>
          </a:p>
          <a:p>
            <a:r>
              <a:rPr lang="en-US" sz="2900" dirty="0" smtClean="0">
                <a:latin typeface="Arial" pitchFamily="34" charset="0"/>
                <a:cs typeface="Arial" pitchFamily="34" charset="0"/>
              </a:rPr>
              <a:t>Mini-Carts integration on mobile sites allows users to stay in the page</a:t>
            </a:r>
          </a:p>
          <a:p>
            <a:endParaRPr lang="en-US" dirty="0"/>
          </a:p>
        </p:txBody>
      </p:sp>
      <p:sp>
        <p:nvSpPr>
          <p:cNvPr id="4" name="Footer Placeholder 3"/>
          <p:cNvSpPr>
            <a:spLocks noGrp="1"/>
          </p:cNvSpPr>
          <p:nvPr>
            <p:ph type="ftr" sz="quarter" idx="11"/>
          </p:nvPr>
        </p:nvSpPr>
        <p:spPr>
          <a:xfrm>
            <a:off x="5638800" y="6407944"/>
            <a:ext cx="33528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16</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solidFill>
                  <a:srgbClr val="FF0000"/>
                </a:solidFill>
                <a:latin typeface="Arial" pitchFamily="34" charset="0"/>
                <a:cs typeface="Arial" pitchFamily="34" charset="0"/>
              </a:rPr>
              <a:t>9. What a difference does HTML5 make?   	  2</a:t>
            </a:r>
            <a:endParaRPr lang="en-US" sz="2800" dirty="0"/>
          </a:p>
        </p:txBody>
      </p:sp>
      <p:pic>
        <p:nvPicPr>
          <p:cNvPr id="67586" name="Picture 2" descr="C:\Users\IVA\Pictures\MOBILE TESTING\html5-css3[1].jpg"/>
          <p:cNvPicPr>
            <a:picLocks noGrp="1" noChangeAspect="1" noChangeArrowheads="1"/>
          </p:cNvPicPr>
          <p:nvPr>
            <p:ph sz="half" idx="1"/>
          </p:nvPr>
        </p:nvPicPr>
        <p:blipFill>
          <a:blip r:embed="rId2" cstate="print"/>
          <a:srcRect/>
          <a:stretch>
            <a:fillRect/>
          </a:stretch>
        </p:blipFill>
        <p:spPr bwMode="auto">
          <a:xfrm>
            <a:off x="304800" y="2209800"/>
            <a:ext cx="4343400" cy="2971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457200" y="1219200"/>
          <a:ext cx="8229600" cy="5105400"/>
        </p:xfrm>
        <a:graphic>
          <a:graphicData uri="http://schemas.openxmlformats.org/drawingml/2006/table">
            <a:tbl>
              <a:tblPr firstRow="1" bandRow="1">
                <a:tableStyleId>{00A15C55-8517-42AA-B614-E9B94910E393}</a:tableStyleId>
              </a:tblPr>
              <a:tblGrid>
                <a:gridCol w="1981200"/>
                <a:gridCol w="3505200"/>
                <a:gridCol w="2743200"/>
              </a:tblGrid>
              <a:tr h="580474">
                <a:tc>
                  <a:txBody>
                    <a:bodyPr/>
                    <a:lstStyle/>
                    <a:p>
                      <a:r>
                        <a:rPr lang="en-US" dirty="0" smtClean="0"/>
                        <a:t>Features</a:t>
                      </a:r>
                      <a:endParaRPr lang="en-US" dirty="0"/>
                    </a:p>
                  </a:txBody>
                  <a:tcPr/>
                </a:tc>
                <a:tc>
                  <a:txBody>
                    <a:bodyPr/>
                    <a:lstStyle/>
                    <a:p>
                      <a:r>
                        <a:rPr lang="en-US" dirty="0" smtClean="0"/>
                        <a:t>HTML5</a:t>
                      </a:r>
                      <a:endParaRPr lang="en-US" dirty="0"/>
                    </a:p>
                  </a:txBody>
                  <a:tcPr/>
                </a:tc>
                <a:tc>
                  <a:txBody>
                    <a:bodyPr/>
                    <a:lstStyle/>
                    <a:p>
                      <a:r>
                        <a:rPr lang="en-US" sz="1800" dirty="0" smtClean="0">
                          <a:latin typeface="Arial" pitchFamily="34" charset="0"/>
                          <a:cs typeface="Arial" pitchFamily="34" charset="0"/>
                        </a:rPr>
                        <a:t>Native App</a:t>
                      </a:r>
                      <a:endParaRPr lang="en-US" sz="1800" dirty="0">
                        <a:latin typeface="Arial" pitchFamily="34" charset="0"/>
                        <a:cs typeface="Arial" pitchFamily="34" charset="0"/>
                      </a:endParaRPr>
                    </a:p>
                  </a:txBody>
                  <a:tcPr/>
                </a:tc>
              </a:tr>
              <a:tr h="1344490">
                <a:tc>
                  <a:txBody>
                    <a:bodyPr/>
                    <a:lstStyle/>
                    <a:p>
                      <a:r>
                        <a:rPr lang="en-US" b="1" dirty="0" smtClean="0">
                          <a:latin typeface="Arial" pitchFamily="34" charset="0"/>
                          <a:cs typeface="Arial" pitchFamily="34" charset="0"/>
                        </a:rPr>
                        <a:t>Security</a:t>
                      </a:r>
                      <a:endParaRPr lang="en-US" b="1" dirty="0">
                        <a:latin typeface="Arial" pitchFamily="34" charset="0"/>
                        <a:cs typeface="Arial" pitchFamily="34" charset="0"/>
                      </a:endParaRPr>
                    </a:p>
                  </a:txBody>
                  <a:tcPr>
                    <a:blipFill>
                      <a:blip r:embed="rId2"/>
                      <a:tile tx="0" ty="0" sx="100000" sy="100000" flip="none" algn="tl"/>
                    </a:blipFill>
                  </a:tcPr>
                </a:tc>
                <a:tc>
                  <a:txBody>
                    <a:bodyPr/>
                    <a:lstStyle/>
                    <a:p>
                      <a:r>
                        <a:rPr lang="en-US" sz="1400" dirty="0" smtClean="0">
                          <a:latin typeface="Arial" pitchFamily="34" charset="0"/>
                          <a:cs typeface="Arial" pitchFamily="34" charset="0"/>
                        </a:rPr>
                        <a:t>In a Browser environment, users can manipulate native code which leads to possible hacking; </a:t>
                      </a:r>
                    </a:p>
                    <a:p>
                      <a:r>
                        <a:rPr lang="en-US" sz="1400" dirty="0" smtClean="0">
                          <a:latin typeface="Arial" pitchFamily="34" charset="0"/>
                          <a:cs typeface="Arial" pitchFamily="34" charset="0"/>
                        </a:rPr>
                        <a:t>Debugging tool can be abused; </a:t>
                      </a:r>
                    </a:p>
                    <a:p>
                      <a:r>
                        <a:rPr lang="en-US" sz="1400" dirty="0" smtClean="0">
                          <a:latin typeface="Arial" pitchFamily="34" charset="0"/>
                          <a:cs typeface="Arial" pitchFamily="34" charset="0"/>
                        </a:rPr>
                        <a:t>Local database can be manipulated;</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Native apps require updates; While accessing internet for sending information, it should be made secure with SSL.</a:t>
                      </a:r>
                      <a:endParaRPr lang="en-US" sz="1400" dirty="0">
                        <a:latin typeface="Arial" pitchFamily="34" charset="0"/>
                        <a:cs typeface="Arial" pitchFamily="34" charset="0"/>
                      </a:endParaRPr>
                    </a:p>
                  </a:txBody>
                  <a:tcPr>
                    <a:solidFill>
                      <a:schemeClr val="accent5">
                        <a:lumMod val="60000"/>
                        <a:lumOff val="40000"/>
                      </a:schemeClr>
                    </a:solidFill>
                  </a:tcPr>
                </a:tc>
              </a:tr>
              <a:tr h="2368410">
                <a:tc>
                  <a:txBody>
                    <a:bodyPr/>
                    <a:lstStyle/>
                    <a:p>
                      <a:r>
                        <a:rPr lang="en-US" b="1" dirty="0" smtClean="0">
                          <a:latin typeface="Arial" pitchFamily="34" charset="0"/>
                          <a:cs typeface="Arial" pitchFamily="34" charset="0"/>
                        </a:rPr>
                        <a:t>Synchronization</a:t>
                      </a:r>
                      <a:endParaRPr lang="en-US" b="1" dirty="0">
                        <a:latin typeface="Arial" pitchFamily="34" charset="0"/>
                        <a:cs typeface="Arial" pitchFamily="34" charset="0"/>
                      </a:endParaRPr>
                    </a:p>
                  </a:txBody>
                  <a:tcPr>
                    <a:blipFill>
                      <a:blip r:embed="rId2"/>
                      <a:tile tx="0" ty="0" sx="100000" sy="100000" flip="none" algn="tl"/>
                    </a:blipFill>
                  </a:tcPr>
                </a:tc>
                <a:tc>
                  <a:txBody>
                    <a:bodyPr/>
                    <a:lstStyle/>
                    <a:p>
                      <a:r>
                        <a:rPr lang="en-US" sz="1400" dirty="0" smtClean="0">
                          <a:latin typeface="Arial" pitchFamily="34" charset="0"/>
                          <a:cs typeface="Arial" pitchFamily="34" charset="0"/>
                        </a:rPr>
                        <a:t>Offline storage capabilities; </a:t>
                      </a:r>
                    </a:p>
                    <a:p>
                      <a:r>
                        <a:rPr lang="en-US" sz="1400" dirty="0" smtClean="0">
                          <a:latin typeface="Arial" pitchFamily="34" charset="0"/>
                          <a:cs typeface="Arial" pitchFamily="34" charset="0"/>
                        </a:rPr>
                        <a:t>If a Web part of app is connected to the Internet, it can continually save data to the cloud.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When it's offline, changes aren't always stored in the cloud.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Problems of data synchronization occurs (difficult to find the latest saved data) while changing browsers .</a:t>
                      </a:r>
                    </a:p>
                    <a:p>
                      <a:endParaRPr lang="en-US" sz="1400" dirty="0" smtClean="0">
                        <a:latin typeface="Arial" pitchFamily="34" charset="0"/>
                        <a:cs typeface="Arial" pitchFamily="34" charset="0"/>
                      </a:endParaRPr>
                    </a:p>
                  </a:txBody>
                  <a:tcPr marL="68580" marR="68580" marT="0" marB="0"/>
                </a:tc>
                <a:tc>
                  <a:txBody>
                    <a:bodyPr/>
                    <a:lstStyle/>
                    <a:p>
                      <a:r>
                        <a:rPr lang="en-US" sz="1400" dirty="0" smtClean="0">
                          <a:latin typeface="Arial" pitchFamily="34" charset="0"/>
                          <a:cs typeface="Arial" pitchFamily="34" charset="0"/>
                        </a:rPr>
                        <a:t>Problems in synchronization can be found by tracking file names and change dates</a:t>
                      </a:r>
                      <a:endParaRPr lang="en-US" sz="1400" dirty="0">
                        <a:latin typeface="Arial" pitchFamily="34" charset="0"/>
                        <a:cs typeface="Arial" pitchFamily="34" charset="0"/>
                      </a:endParaRPr>
                    </a:p>
                  </a:txBody>
                  <a:tcPr marL="68580" marR="68580" marT="0" marB="0">
                    <a:solidFill>
                      <a:schemeClr val="accent5">
                        <a:lumMod val="60000"/>
                        <a:lumOff val="40000"/>
                      </a:schemeClr>
                    </a:solidFill>
                  </a:tcPr>
                </a:tc>
              </a:tr>
              <a:tr h="812026">
                <a:tc>
                  <a:txBody>
                    <a:bodyPr/>
                    <a:lstStyle/>
                    <a:p>
                      <a:r>
                        <a:rPr lang="en-US" b="1" dirty="0" smtClean="0">
                          <a:latin typeface="Arial" pitchFamily="34" charset="0"/>
                          <a:cs typeface="Arial" pitchFamily="34" charset="0"/>
                        </a:rPr>
                        <a:t>Storage</a:t>
                      </a:r>
                      <a:endParaRPr lang="en-US" b="1" dirty="0">
                        <a:latin typeface="Arial" pitchFamily="34" charset="0"/>
                        <a:cs typeface="Arial" pitchFamily="34" charset="0"/>
                      </a:endParaRPr>
                    </a:p>
                  </a:txBody>
                  <a:tcPr>
                    <a:blipFill>
                      <a:blip r:embed="rId2"/>
                      <a:tile tx="0" ty="0" sx="100000" sy="100000" flip="none" algn="tl"/>
                    </a:blipFill>
                  </a:tcPr>
                </a:tc>
                <a:tc>
                  <a:txBody>
                    <a:bodyPr/>
                    <a:lstStyle/>
                    <a:p>
                      <a:r>
                        <a:rPr lang="en-US" sz="1400" dirty="0" smtClean="0">
                          <a:latin typeface="Arial" pitchFamily="34" charset="0"/>
                          <a:cs typeface="Arial" pitchFamily="34" charset="0"/>
                        </a:rPr>
                        <a:t>Local data storage is limited as compared to desktop apps;</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For syncing local data on device, data should be encrypted</a:t>
                      </a:r>
                      <a:endParaRPr lang="en-US" sz="1400" dirty="0">
                        <a:latin typeface="Arial" pitchFamily="34" charset="0"/>
                        <a:cs typeface="Arial" pitchFamily="34" charset="0"/>
                      </a:endParaRPr>
                    </a:p>
                  </a:txBody>
                  <a:tcPr>
                    <a:solidFill>
                      <a:schemeClr val="accent5">
                        <a:lumMod val="60000"/>
                        <a:lumOff val="40000"/>
                      </a:schemeClr>
                    </a:solidFill>
                  </a:tcPr>
                </a:tc>
              </a:tr>
            </a:tbl>
          </a:graphicData>
        </a:graphic>
      </p:graphicFrame>
      <p:sp>
        <p:nvSpPr>
          <p:cNvPr id="4" name="Footer Placeholder 3"/>
          <p:cNvSpPr>
            <a:spLocks noGrp="1"/>
          </p:cNvSpPr>
          <p:nvPr>
            <p:ph type="ftr" sz="quarter" idx="11"/>
          </p:nvPr>
        </p:nvSpPr>
        <p:spPr>
          <a:xfrm>
            <a:off x="5562600" y="6407944"/>
            <a:ext cx="34290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bg2">
                    <a:lumMod val="25000"/>
                  </a:schemeClr>
                </a:solidFill>
              </a:rPr>
              <a:pPr/>
              <a:t>17</a:t>
            </a:fld>
            <a:endParaRPr lang="en-US" dirty="0">
              <a:solidFill>
                <a:schemeClr val="bg2">
                  <a:lumMod val="25000"/>
                </a:schemeClr>
              </a:solidFill>
            </a:endParaRPr>
          </a:p>
        </p:txBody>
      </p:sp>
      <p:sp>
        <p:nvSpPr>
          <p:cNvPr id="7" name="Title 6"/>
          <p:cNvSpPr>
            <a:spLocks noGrp="1"/>
          </p:cNvSpPr>
          <p:nvPr>
            <p:ph type="title"/>
          </p:nvPr>
        </p:nvSpPr>
        <p:spPr>
          <a:xfrm>
            <a:off x="457200" y="152400"/>
            <a:ext cx="8229600" cy="685800"/>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solidFill>
                  <a:srgbClr val="FF0000"/>
                </a:solidFill>
                <a:latin typeface="Arial" pitchFamily="34" charset="0"/>
                <a:cs typeface="Arial" pitchFamily="34" charset="0"/>
              </a:rPr>
              <a:t>9. What a difference does HTML5 make?   	  3</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457200" y="990600"/>
          <a:ext cx="8229600" cy="5410200"/>
        </p:xfrm>
        <a:graphic>
          <a:graphicData uri="http://schemas.openxmlformats.org/drawingml/2006/table">
            <a:tbl>
              <a:tblPr firstRow="1" bandRow="1">
                <a:tableStyleId>{00A15C55-8517-42AA-B614-E9B94910E393}</a:tableStyleId>
              </a:tblPr>
              <a:tblGrid>
                <a:gridCol w="1905000"/>
                <a:gridCol w="3581400"/>
                <a:gridCol w="2743200"/>
              </a:tblGrid>
              <a:tr h="381000">
                <a:tc>
                  <a:txBody>
                    <a:bodyPr/>
                    <a:lstStyle/>
                    <a:p>
                      <a:r>
                        <a:rPr lang="en-US" dirty="0" smtClean="0"/>
                        <a:t>Features</a:t>
                      </a:r>
                      <a:endParaRPr lang="en-US" dirty="0"/>
                    </a:p>
                  </a:txBody>
                  <a:tcPr/>
                </a:tc>
                <a:tc>
                  <a:txBody>
                    <a:bodyPr/>
                    <a:lstStyle/>
                    <a:p>
                      <a:r>
                        <a:rPr lang="en-US" dirty="0" smtClean="0"/>
                        <a:t>HTML5</a:t>
                      </a:r>
                      <a:endParaRPr lang="en-US" dirty="0"/>
                    </a:p>
                  </a:txBody>
                  <a:tcPr/>
                </a:tc>
                <a:tc>
                  <a:txBody>
                    <a:bodyPr/>
                    <a:lstStyle/>
                    <a:p>
                      <a:r>
                        <a:rPr lang="en-US" dirty="0" smtClean="0"/>
                        <a:t>Native App</a:t>
                      </a:r>
                      <a:endParaRPr lang="en-US" dirty="0"/>
                    </a:p>
                  </a:txBody>
                  <a:tcPr/>
                </a:tc>
              </a:tr>
              <a:tr h="1494044">
                <a:tc>
                  <a:txBody>
                    <a:bodyPr/>
                    <a:lstStyle/>
                    <a:p>
                      <a:r>
                        <a:rPr lang="en-US" b="1" dirty="0" smtClean="0">
                          <a:latin typeface="Arial" pitchFamily="34" charset="0"/>
                          <a:cs typeface="Arial" pitchFamily="34" charset="0"/>
                        </a:rPr>
                        <a:t>Capabilities</a:t>
                      </a:r>
                      <a:endParaRPr lang="en-US" b="1" dirty="0">
                        <a:latin typeface="Arial" pitchFamily="34" charset="0"/>
                        <a:cs typeface="Arial" pitchFamily="34" charset="0"/>
                      </a:endParaRPr>
                    </a:p>
                  </a:txBody>
                  <a:tcPr>
                    <a:blipFill>
                      <a:blip r:embed="rId2"/>
                      <a:tile tx="0" ty="0" sx="100000" sy="100000" flip="none" algn="tl"/>
                    </a:blipFill>
                  </a:tcPr>
                </a:tc>
                <a:tc>
                  <a:txBody>
                    <a:bodyPr/>
                    <a:lstStyle/>
                    <a:p>
                      <a:r>
                        <a:rPr lang="en-US" sz="1400" dirty="0" smtClean="0">
                          <a:latin typeface="Arial" pitchFamily="34" charset="0"/>
                          <a:cs typeface="Arial" pitchFamily="34" charset="0"/>
                        </a:rPr>
                        <a:t>Unique and engaging features not available in Mobile web apps; </a:t>
                      </a:r>
                    </a:p>
                    <a:p>
                      <a:r>
                        <a:rPr lang="en-US" sz="1400" dirty="0" smtClean="0">
                          <a:latin typeface="Arial" pitchFamily="34" charset="0"/>
                          <a:cs typeface="Arial" pitchFamily="34" charset="0"/>
                        </a:rPr>
                        <a:t>In-app features not within scope of HTML5 app. </a:t>
                      </a:r>
                    </a:p>
                    <a:p>
                      <a:r>
                        <a:rPr lang="en-US" sz="1400" dirty="0" smtClean="0">
                          <a:latin typeface="Arial" pitchFamily="34" charset="0"/>
                          <a:cs typeface="Arial" pitchFamily="34" charset="0"/>
                        </a:rPr>
                        <a:t>Developers can build a hybrid app through PhoneGap and get platform features; Evolving standards and adding features.</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Better in-app experience and integrates well into the device eco-system with widgets and notifications. </a:t>
                      </a:r>
                    </a:p>
                    <a:p>
                      <a:r>
                        <a:rPr lang="en-US" sz="1400" dirty="0" smtClean="0">
                          <a:latin typeface="Arial" pitchFamily="34" charset="0"/>
                          <a:cs typeface="Arial" pitchFamily="34" charset="0"/>
                        </a:rPr>
                        <a:t>Interact with device’s hardware using GPS, Accelerometer, Camera</a:t>
                      </a:r>
                      <a:endParaRPr lang="en-US" sz="1400" dirty="0">
                        <a:latin typeface="Arial" pitchFamily="34" charset="0"/>
                        <a:cs typeface="Arial" pitchFamily="34" charset="0"/>
                      </a:endParaRPr>
                    </a:p>
                  </a:txBody>
                  <a:tcPr>
                    <a:solidFill>
                      <a:schemeClr val="accent5">
                        <a:lumMod val="60000"/>
                        <a:lumOff val="40000"/>
                      </a:schemeClr>
                    </a:solidFill>
                  </a:tcPr>
                </a:tc>
              </a:tr>
              <a:tr h="709463">
                <a:tc>
                  <a:txBody>
                    <a:bodyPr/>
                    <a:lstStyle/>
                    <a:p>
                      <a:r>
                        <a:rPr lang="en-US" b="1" dirty="0" smtClean="0">
                          <a:latin typeface="Arial" pitchFamily="34" charset="0"/>
                          <a:cs typeface="Arial" pitchFamily="34" charset="0"/>
                        </a:rPr>
                        <a:t>Marketing/ Distribution</a:t>
                      </a:r>
                      <a:endParaRPr lang="en-US" b="1" dirty="0">
                        <a:latin typeface="Arial" pitchFamily="34" charset="0"/>
                        <a:cs typeface="Arial" pitchFamily="34" charset="0"/>
                      </a:endParaRPr>
                    </a:p>
                  </a:txBody>
                  <a:tcPr>
                    <a:blipFill>
                      <a:blip r:embed="rId2"/>
                      <a:tile tx="0" ty="0" sx="100000" sy="100000" flip="none" algn="tl"/>
                    </a:blipFill>
                  </a:tcPr>
                </a:tc>
                <a:tc>
                  <a:txBody>
                    <a:bodyPr/>
                    <a:lstStyle/>
                    <a:p>
                      <a:r>
                        <a:rPr lang="en-US" sz="1400" dirty="0" smtClean="0">
                          <a:latin typeface="Arial" pitchFamily="34" charset="0"/>
                          <a:cs typeface="Arial" pitchFamily="34" charset="0"/>
                        </a:rPr>
                        <a:t>Apps published in websites. </a:t>
                      </a:r>
                    </a:p>
                    <a:p>
                      <a:r>
                        <a:rPr lang="en-US" sz="1400" dirty="0" smtClean="0">
                          <a:latin typeface="Arial" pitchFamily="34" charset="0"/>
                          <a:cs typeface="Arial" pitchFamily="34" charset="0"/>
                        </a:rPr>
                        <a:t>Share web apps with friends by linking with email and social media</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App Store or Android Market; Users can browse, search on the market</a:t>
                      </a:r>
                      <a:endParaRPr lang="en-US" sz="1400" dirty="0">
                        <a:latin typeface="Arial" pitchFamily="34" charset="0"/>
                        <a:cs typeface="Arial" pitchFamily="34" charset="0"/>
                      </a:endParaRPr>
                    </a:p>
                  </a:txBody>
                  <a:tcPr>
                    <a:solidFill>
                      <a:schemeClr val="accent5">
                        <a:lumMod val="60000"/>
                        <a:lumOff val="40000"/>
                      </a:schemeClr>
                    </a:solidFill>
                  </a:tcPr>
                </a:tc>
              </a:tr>
              <a:tr h="2557114">
                <a:tc>
                  <a:txBody>
                    <a:bodyPr/>
                    <a:lstStyle/>
                    <a:p>
                      <a:r>
                        <a:rPr lang="en-US" b="1" dirty="0" smtClean="0">
                          <a:latin typeface="Arial" pitchFamily="34" charset="0"/>
                          <a:cs typeface="Arial" pitchFamily="34" charset="0"/>
                        </a:rPr>
                        <a:t>Monetization</a:t>
                      </a:r>
                      <a:endParaRPr lang="en-US" b="1" dirty="0">
                        <a:latin typeface="Arial" pitchFamily="34" charset="0"/>
                        <a:cs typeface="Arial" pitchFamily="34" charset="0"/>
                      </a:endParaRPr>
                    </a:p>
                  </a:txBody>
                  <a:tcPr>
                    <a:blipFill>
                      <a:blip r:embed="rId2"/>
                      <a:tile tx="0" ty="0" sx="100000" sy="100000" flip="none" algn="tl"/>
                    </a:blipFill>
                  </a:tcPr>
                </a:tc>
                <a:tc>
                  <a:txBody>
                    <a:bodyPr/>
                    <a:lstStyle/>
                    <a:p>
                      <a:pPr>
                        <a:buFont typeface="Arial" pitchFamily="34" charset="0"/>
                        <a:buChar char="•"/>
                      </a:pPr>
                      <a:r>
                        <a:rPr lang="en-US" sz="1400" dirty="0" smtClean="0">
                          <a:latin typeface="Arial" pitchFamily="34" charset="0"/>
                          <a:cs typeface="Arial" pitchFamily="34" charset="0"/>
                        </a:rPr>
                        <a:t>Possible to monetize on the web through a viable SaaS solution; </a:t>
                      </a:r>
                    </a:p>
                    <a:p>
                      <a:pPr>
                        <a:buFont typeface="Arial" pitchFamily="34" charset="0"/>
                        <a:buChar char="•"/>
                      </a:pPr>
                      <a:r>
                        <a:rPr lang="en-US" sz="1400" dirty="0" smtClean="0">
                          <a:latin typeface="Arial" pitchFamily="34" charset="0"/>
                          <a:cs typeface="Arial" pitchFamily="34" charset="0"/>
                        </a:rPr>
                        <a:t>Online advertising, affiliate links, sponsorships, cross-promotion to other products and services are the other ways;</a:t>
                      </a:r>
                    </a:p>
                    <a:p>
                      <a:pPr>
                        <a:buFont typeface="Arial" pitchFamily="34" charset="0"/>
                        <a:buChar char="•"/>
                      </a:pPr>
                      <a:r>
                        <a:rPr lang="en-US" sz="1400" dirty="0" smtClean="0">
                          <a:latin typeface="Arial" pitchFamily="34" charset="0"/>
                          <a:cs typeface="Arial" pitchFamily="34" charset="0"/>
                        </a:rPr>
                        <a:t>Build cross-platform apps through PhoneGap or Titanium, wrap them as native apps and distribute via various market places</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Mobile platforms offer developers One-time payment directly charge for their apps.</a:t>
                      </a:r>
                    </a:p>
                    <a:p>
                      <a:r>
                        <a:rPr lang="en-US" sz="1400" dirty="0" smtClean="0">
                          <a:latin typeface="Arial" pitchFamily="34" charset="0"/>
                          <a:cs typeface="Arial" pitchFamily="34" charset="0"/>
                        </a:rPr>
                        <a:t> In-app payment and subscription mechanisms help developers to convert a successful app into a long-term revenue stream.</a:t>
                      </a:r>
                    </a:p>
                    <a:p>
                      <a:r>
                        <a:rPr lang="en-US" sz="1400" dirty="0" smtClean="0">
                          <a:latin typeface="Arial" pitchFamily="34" charset="0"/>
                          <a:cs typeface="Arial" pitchFamily="34" charset="0"/>
                        </a:rPr>
                        <a:t>Advertising and sponsorship are the other web models for easy monetization</a:t>
                      </a:r>
                    </a:p>
                    <a:p>
                      <a:endParaRPr lang="en-US" dirty="0"/>
                    </a:p>
                  </a:txBody>
                  <a:tcPr>
                    <a:solidFill>
                      <a:schemeClr val="accent5">
                        <a:lumMod val="60000"/>
                        <a:lumOff val="40000"/>
                      </a:schemeClr>
                    </a:solidFill>
                  </a:tcPr>
                </a:tc>
              </a:tr>
            </a:tbl>
          </a:graphicData>
        </a:graphic>
      </p:graphicFrame>
      <p:sp>
        <p:nvSpPr>
          <p:cNvPr id="4" name="Footer Placeholder 3"/>
          <p:cNvSpPr>
            <a:spLocks noGrp="1"/>
          </p:cNvSpPr>
          <p:nvPr>
            <p:ph type="ftr" sz="quarter" idx="11"/>
          </p:nvPr>
        </p:nvSpPr>
        <p:spPr>
          <a:xfrm>
            <a:off x="5715000" y="6407944"/>
            <a:ext cx="29718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bg2">
                    <a:lumMod val="25000"/>
                  </a:schemeClr>
                </a:solidFill>
              </a:rPr>
              <a:pPr/>
              <a:t>18</a:t>
            </a:fld>
            <a:endParaRPr lang="en-US" dirty="0">
              <a:solidFill>
                <a:schemeClr val="bg2">
                  <a:lumMod val="25000"/>
                </a:schemeClr>
              </a:solidFill>
            </a:endParaRPr>
          </a:p>
        </p:txBody>
      </p:sp>
      <p:sp>
        <p:nvSpPr>
          <p:cNvPr id="7" name="Title 6"/>
          <p:cNvSpPr>
            <a:spLocks noGrp="1"/>
          </p:cNvSpPr>
          <p:nvPr>
            <p:ph type="title"/>
          </p:nvPr>
        </p:nvSpPr>
        <p:spPr>
          <a:xfrm>
            <a:off x="457200" y="152400"/>
            <a:ext cx="8229600" cy="685800"/>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solidFill>
                  <a:srgbClr val="FF0000"/>
                </a:solidFill>
                <a:latin typeface="Arial" pitchFamily="34" charset="0"/>
                <a:cs typeface="Arial" pitchFamily="34" charset="0"/>
              </a:rPr>
              <a:t>9. What a difference does HTML5 make?   	 4</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481138"/>
          <a:ext cx="8229600" cy="4127122"/>
        </p:xfrm>
        <a:graphic>
          <a:graphicData uri="http://schemas.openxmlformats.org/drawingml/2006/table">
            <a:tbl>
              <a:tblPr firstRow="1" bandRow="1">
                <a:tableStyleId>{00A15C55-8517-42AA-B614-E9B94910E393}</a:tableStyleId>
              </a:tblPr>
              <a:tblGrid>
                <a:gridCol w="1905000"/>
                <a:gridCol w="3581400"/>
                <a:gridCol w="2743200"/>
              </a:tblGrid>
              <a:tr h="576262">
                <a:tc>
                  <a:txBody>
                    <a:bodyPr/>
                    <a:lstStyle/>
                    <a:p>
                      <a:r>
                        <a:rPr lang="en-US" dirty="0" smtClean="0"/>
                        <a:t>Features</a:t>
                      </a:r>
                      <a:endParaRPr lang="en-US" dirty="0"/>
                    </a:p>
                  </a:txBody>
                  <a:tcPr/>
                </a:tc>
                <a:tc>
                  <a:txBody>
                    <a:bodyPr/>
                    <a:lstStyle/>
                    <a:p>
                      <a:r>
                        <a:rPr lang="en-US" dirty="0" smtClean="0"/>
                        <a:t>HTML5</a:t>
                      </a:r>
                      <a:endParaRPr lang="en-US" dirty="0"/>
                    </a:p>
                  </a:txBody>
                  <a:tcPr/>
                </a:tc>
                <a:tc>
                  <a:txBody>
                    <a:bodyPr/>
                    <a:lstStyle/>
                    <a:p>
                      <a:r>
                        <a:rPr lang="en-US" sz="1800" dirty="0" smtClean="0">
                          <a:latin typeface="Arial" pitchFamily="34" charset="0"/>
                          <a:cs typeface="Arial" pitchFamily="34" charset="0"/>
                        </a:rPr>
                        <a:t>Native App</a:t>
                      </a:r>
                      <a:endParaRPr lang="en-US" sz="1800" dirty="0">
                        <a:latin typeface="Arial" pitchFamily="34" charset="0"/>
                        <a:cs typeface="Arial" pitchFamily="34" charset="0"/>
                      </a:endParaRPr>
                    </a:p>
                  </a:txBody>
                  <a:tcPr/>
                </a:tc>
              </a:tr>
              <a:tr h="1064003">
                <a:tc>
                  <a:txBody>
                    <a:bodyPr/>
                    <a:lstStyle/>
                    <a:p>
                      <a:r>
                        <a:rPr lang="en-US" b="1" dirty="0" smtClean="0">
                          <a:latin typeface="Arial" pitchFamily="34" charset="0"/>
                          <a:cs typeface="Arial" pitchFamily="34" charset="0"/>
                        </a:rPr>
                        <a:t>Performance</a:t>
                      </a:r>
                      <a:endParaRPr lang="en-US" b="1" dirty="0">
                        <a:latin typeface="Arial" pitchFamily="34" charset="0"/>
                        <a:cs typeface="Arial" pitchFamily="34" charset="0"/>
                      </a:endParaRPr>
                    </a:p>
                  </a:txBody>
                  <a:tcPr>
                    <a:blipFill>
                      <a:blip r:embed="rId2"/>
                      <a:tile tx="0" ty="0" sx="100000" sy="100000" flip="none" algn="tl"/>
                    </a:blipFill>
                  </a:tcPr>
                </a:tc>
                <a:tc>
                  <a:txBody>
                    <a:bodyPr/>
                    <a:lstStyle/>
                    <a:p>
                      <a:r>
                        <a:rPr lang="en-US" sz="1400" dirty="0" smtClean="0">
                          <a:latin typeface="Arial" pitchFamily="34" charset="0"/>
                          <a:cs typeface="Arial" pitchFamily="34" charset="0"/>
                        </a:rPr>
                        <a:t>Today web apps run faster with advanced functionality, multimedia, games optimized for improved performance</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Faster and better; Taking advantage of GPU acceleration and multithreading</a:t>
                      </a:r>
                      <a:endParaRPr lang="en-US" sz="1400" dirty="0">
                        <a:latin typeface="Arial" pitchFamily="34" charset="0"/>
                        <a:cs typeface="Arial" pitchFamily="34" charset="0"/>
                      </a:endParaRPr>
                    </a:p>
                  </a:txBody>
                  <a:tcPr>
                    <a:solidFill>
                      <a:schemeClr val="accent5">
                        <a:lumMod val="60000"/>
                        <a:lumOff val="40000"/>
                      </a:schemeClr>
                    </a:solidFill>
                  </a:tcPr>
                </a:tc>
              </a:tr>
              <a:tr h="1064003">
                <a:tc>
                  <a:txBody>
                    <a:bodyPr/>
                    <a:lstStyle/>
                    <a:p>
                      <a:r>
                        <a:rPr lang="en-US" b="1" dirty="0" smtClean="0">
                          <a:latin typeface="Arial" pitchFamily="34" charset="0"/>
                          <a:cs typeface="Arial" pitchFamily="34" charset="0"/>
                        </a:rPr>
                        <a:t>User experience</a:t>
                      </a:r>
                      <a:endParaRPr lang="en-US" b="1" dirty="0">
                        <a:latin typeface="Arial" pitchFamily="34" charset="0"/>
                        <a:cs typeface="Arial" pitchFamily="34" charset="0"/>
                      </a:endParaRPr>
                    </a:p>
                  </a:txBody>
                  <a:tcPr>
                    <a:blipFill>
                      <a:blip r:embed="rId2"/>
                      <a:tile tx="0" ty="0" sx="100000" sy="100000" flip="none" algn="tl"/>
                    </a:blipFill>
                  </a:tcPr>
                </a:tc>
                <a:tc>
                  <a:txBody>
                    <a:bodyPr/>
                    <a:lstStyle/>
                    <a:p>
                      <a:r>
                        <a:rPr lang="en-US" sz="1400" dirty="0" smtClean="0">
                          <a:latin typeface="Arial" pitchFamily="34" charset="0"/>
                          <a:cs typeface="Arial" pitchFamily="34" charset="0"/>
                        </a:rPr>
                        <a:t>More control over look and feel; Custom UI build according to needs</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Native look and feel </a:t>
                      </a:r>
                      <a:endParaRPr lang="en-US" sz="1400" dirty="0">
                        <a:latin typeface="Arial" pitchFamily="34" charset="0"/>
                        <a:cs typeface="Arial" pitchFamily="34" charset="0"/>
                      </a:endParaRPr>
                    </a:p>
                  </a:txBody>
                  <a:tcPr>
                    <a:solidFill>
                      <a:schemeClr val="accent5">
                        <a:lumMod val="60000"/>
                        <a:lumOff val="40000"/>
                      </a:schemeClr>
                    </a:solidFill>
                  </a:tcPr>
                </a:tc>
              </a:tr>
              <a:tr h="1422854">
                <a:tc>
                  <a:txBody>
                    <a:bodyPr/>
                    <a:lstStyle/>
                    <a:p>
                      <a:r>
                        <a:rPr lang="en-US" b="1" dirty="0" smtClean="0">
                          <a:latin typeface="Arial" pitchFamily="34" charset="0"/>
                          <a:cs typeface="Arial" pitchFamily="34" charset="0"/>
                        </a:rPr>
                        <a:t>Development</a:t>
                      </a:r>
                      <a:endParaRPr lang="en-US" b="1" dirty="0">
                        <a:latin typeface="Arial" pitchFamily="34" charset="0"/>
                        <a:cs typeface="Arial" pitchFamily="34" charset="0"/>
                      </a:endParaRPr>
                    </a:p>
                  </a:txBody>
                  <a:tcPr>
                    <a:blipFill>
                      <a:blip r:embed="rId2"/>
                      <a:tile tx="0" ty="0" sx="100000" sy="100000" flip="none" algn="tl"/>
                    </a:blipFill>
                  </a:tcPr>
                </a:tc>
                <a:tc>
                  <a:txBody>
                    <a:bodyPr/>
                    <a:lstStyle/>
                    <a:p>
                      <a:r>
                        <a:rPr lang="en-US" sz="1400" dirty="0" smtClean="0">
                          <a:latin typeface="Arial" pitchFamily="34" charset="0"/>
                          <a:cs typeface="Arial" pitchFamily="34" charset="0"/>
                        </a:rPr>
                        <a:t>Cross-platform and cross-browser support to develop apps for various mobile platforms using HTML5, CSS3, Javascript; HTML5 will be fully ready by 2014;</a:t>
                      </a:r>
                    </a:p>
                    <a:p>
                      <a:endParaRPr lang="en-US" dirty="0"/>
                    </a:p>
                  </a:txBody>
                  <a:tcPr/>
                </a:tc>
                <a:tc>
                  <a:txBody>
                    <a:bodyPr/>
                    <a:lstStyle/>
                    <a:p>
                      <a:r>
                        <a:rPr lang="en-US" sz="1400" dirty="0" smtClean="0">
                          <a:latin typeface="Arial" pitchFamily="34" charset="0"/>
                          <a:cs typeface="Arial" pitchFamily="34" charset="0"/>
                        </a:rPr>
                        <a:t>Easier to develop using Objective C, C++</a:t>
                      </a:r>
                      <a:endParaRPr lang="en-US" sz="1400" dirty="0">
                        <a:latin typeface="Arial" pitchFamily="34" charset="0"/>
                        <a:cs typeface="Arial" pitchFamily="34" charset="0"/>
                      </a:endParaRPr>
                    </a:p>
                  </a:txBody>
                  <a:tcPr>
                    <a:solidFill>
                      <a:schemeClr val="accent5">
                        <a:lumMod val="60000"/>
                        <a:lumOff val="40000"/>
                      </a:schemeClr>
                    </a:solidFill>
                  </a:tcPr>
                </a:tc>
              </a:tr>
            </a:tbl>
          </a:graphicData>
        </a:graphic>
      </p:graphicFrame>
      <p:sp>
        <p:nvSpPr>
          <p:cNvPr id="3" name="Footer Placeholder 2"/>
          <p:cNvSpPr>
            <a:spLocks noGrp="1"/>
          </p:cNvSpPr>
          <p:nvPr>
            <p:ph type="ftr" sz="quarter" idx="11"/>
          </p:nvPr>
        </p:nvSpPr>
        <p:spPr>
          <a:xfrm>
            <a:off x="5867400" y="6407944"/>
            <a:ext cx="32766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19</a:t>
            </a:fld>
            <a:endParaRPr lang="en-US" dirty="0">
              <a:solidFill>
                <a:schemeClr val="bg2">
                  <a:lumMod val="25000"/>
                </a:schemeClr>
              </a:solidFill>
            </a:endParaRPr>
          </a:p>
        </p:txBody>
      </p:sp>
      <p:sp>
        <p:nvSpPr>
          <p:cNvPr id="5" name="Title 4"/>
          <p:cNvSpPr>
            <a:spLocks noGrp="1"/>
          </p:cNvSpPr>
          <p:nvPr>
            <p:ph type="title"/>
          </p:nvPr>
        </p:nvSpPr>
        <p:spPr>
          <a:xfrm>
            <a:off x="228600" y="274638"/>
            <a:ext cx="8686800" cy="639762"/>
          </a:xfrm>
        </p:spPr>
        <p:style>
          <a:lnRef idx="1">
            <a:schemeClr val="accent1"/>
          </a:lnRef>
          <a:fillRef idx="2">
            <a:schemeClr val="accent1"/>
          </a:fillRef>
          <a:effectRef idx="1">
            <a:schemeClr val="accent1"/>
          </a:effectRef>
          <a:fontRef idx="minor">
            <a:schemeClr val="dk1"/>
          </a:fontRef>
        </p:style>
        <p:txBody>
          <a:bodyPr>
            <a:noAutofit/>
          </a:bodyPr>
          <a:lstStyle/>
          <a:p>
            <a:r>
              <a:rPr lang="en-US" sz="3200" dirty="0" smtClean="0">
                <a:solidFill>
                  <a:srgbClr val="FF0000"/>
                </a:solidFill>
                <a:latin typeface="Arial" pitchFamily="34" charset="0"/>
                <a:cs typeface="Arial" pitchFamily="34" charset="0"/>
              </a:rPr>
              <a:t>9. What a difference does HTML5 make?   </a:t>
            </a:r>
            <a:r>
              <a:rPr lang="en-US" sz="2400" dirty="0" smtClean="0">
                <a:solidFill>
                  <a:srgbClr val="FF0000"/>
                </a:solidFill>
                <a:latin typeface="Arial" pitchFamily="34" charset="0"/>
                <a:cs typeface="Arial" pitchFamily="34" charset="0"/>
              </a:rPr>
              <a:t>5</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1295400"/>
            <a:ext cx="4038600" cy="44958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sz="2400" dirty="0" smtClean="0">
              <a:solidFill>
                <a:schemeClr val="tx2">
                  <a:lumMod val="25000"/>
                </a:schemeClr>
              </a:solidFill>
              <a:latin typeface="Arial" pitchFamily="34" charset="0"/>
              <a:cs typeface="Arial" pitchFamily="34" charset="0"/>
            </a:endParaRPr>
          </a:p>
          <a:p>
            <a:pPr marL="566928" indent="-457200">
              <a:buFont typeface="+mj-lt"/>
              <a:buAutoNum type="arabicPeriod"/>
            </a:pPr>
            <a:r>
              <a:rPr lang="en-US" sz="2400" dirty="0" smtClean="0">
                <a:solidFill>
                  <a:schemeClr val="bg1">
                    <a:lumMod val="65000"/>
                  </a:schemeClr>
                </a:solidFill>
                <a:latin typeface="Arial" pitchFamily="34" charset="0"/>
                <a:cs typeface="Arial" pitchFamily="34" charset="0"/>
              </a:rPr>
              <a:t>Mobile OS/Platform Fundamental</a:t>
            </a:r>
          </a:p>
          <a:p>
            <a:pPr marL="566928" indent="-457200">
              <a:buFont typeface="+mj-lt"/>
              <a:buAutoNum type="arabicPeriod"/>
            </a:pPr>
            <a:r>
              <a:rPr lang="en-US" sz="2400" dirty="0" smtClean="0">
                <a:solidFill>
                  <a:schemeClr val="tx1"/>
                </a:solidFill>
                <a:latin typeface="Arial" pitchFamily="34" charset="0"/>
                <a:cs typeface="Arial" pitchFamily="34" charset="0"/>
              </a:rPr>
              <a:t>Mobile/Software literacy</a:t>
            </a:r>
          </a:p>
          <a:p>
            <a:pPr marL="566928" indent="-457200">
              <a:buFont typeface="+mj-lt"/>
              <a:buAutoNum type="arabicPeriod"/>
            </a:pPr>
            <a:r>
              <a:rPr lang="en-US" sz="2400" dirty="0" smtClean="0">
                <a:solidFill>
                  <a:schemeClr val="bg1">
                    <a:lumMod val="65000"/>
                  </a:schemeClr>
                </a:solidFill>
                <a:latin typeface="Arial" pitchFamily="34" charset="0"/>
                <a:cs typeface="Arial" pitchFamily="34" charset="0"/>
              </a:rPr>
              <a:t>How well you know Mobile Devices</a:t>
            </a:r>
          </a:p>
          <a:p>
            <a:pPr marL="566928" indent="-457200">
              <a:buFont typeface="+mj-lt"/>
              <a:buAutoNum type="arabicPeriod"/>
            </a:pPr>
            <a:r>
              <a:rPr lang="en-US" sz="2400" dirty="0" smtClean="0">
                <a:solidFill>
                  <a:schemeClr val="tx2">
                    <a:lumMod val="25000"/>
                  </a:schemeClr>
                </a:solidFill>
                <a:latin typeface="Arial" pitchFamily="34" charset="0"/>
                <a:cs typeface="Arial" pitchFamily="34" charset="0"/>
              </a:rPr>
              <a:t>Specific of Mobile Testing</a:t>
            </a:r>
          </a:p>
          <a:p>
            <a:pPr marL="566928" indent="-457200">
              <a:buFont typeface="+mj-lt"/>
              <a:buAutoNum type="arabicPeriod"/>
            </a:pPr>
            <a:r>
              <a:rPr lang="en-US" sz="2400" dirty="0" smtClean="0">
                <a:solidFill>
                  <a:schemeClr val="tx2">
                    <a:lumMod val="25000"/>
                  </a:schemeClr>
                </a:solidFill>
                <a:latin typeface="Arial" pitchFamily="34" charset="0"/>
                <a:cs typeface="Arial" pitchFamily="34" charset="0"/>
              </a:rPr>
              <a:t>The </a:t>
            </a:r>
            <a:r>
              <a:rPr lang="en-US" sz="2400" dirty="0" smtClean="0">
                <a:solidFill>
                  <a:schemeClr val="tx2">
                    <a:lumMod val="25000"/>
                  </a:schemeClr>
                </a:solidFill>
                <a:latin typeface="Arial" pitchFamily="34" charset="0"/>
                <a:cs typeface="Arial" pitchFamily="34" charset="0"/>
              </a:rPr>
              <a:t>future Trends in Mobile World</a:t>
            </a:r>
            <a:endParaRPr lang="en-US" sz="2400" dirty="0">
              <a:solidFill>
                <a:schemeClr val="tx2">
                  <a:lumMod val="25000"/>
                </a:schemeClr>
              </a:solidFill>
              <a:latin typeface="Arial" pitchFamily="34" charset="0"/>
              <a:cs typeface="Arial" pitchFamily="34" charset="0"/>
            </a:endParaRPr>
          </a:p>
        </p:txBody>
      </p:sp>
      <p:sp>
        <p:nvSpPr>
          <p:cNvPr id="3" name="Footer Placeholder 2"/>
          <p:cNvSpPr>
            <a:spLocks noGrp="1"/>
          </p:cNvSpPr>
          <p:nvPr>
            <p:ph type="ftr" sz="quarter" idx="11"/>
          </p:nvPr>
        </p:nvSpPr>
        <p:spPr>
          <a:xfrm>
            <a:off x="5867400" y="6407944"/>
            <a:ext cx="3276600" cy="365125"/>
          </a:xfrm>
        </p:spPr>
        <p:txBody>
          <a:bodyPr/>
          <a:lstStyle/>
          <a:p>
            <a:r>
              <a:rPr lang="en-US" dirty="0" smtClean="0">
                <a:solidFill>
                  <a:schemeClr val="tx2">
                    <a:lumMod val="75000"/>
                  </a:schemeClr>
                </a:solidFill>
              </a:rPr>
              <a:t>Copyright Portnov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2</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solidFill>
                  <a:srgbClr val="002060"/>
                </a:solidFill>
                <a:latin typeface="Arial" pitchFamily="34" charset="0"/>
                <a:cs typeface="Arial" pitchFamily="34" charset="0"/>
              </a:rPr>
              <a:t>Groups of Questions to be discuss:</a:t>
            </a:r>
            <a:endParaRPr lang="en-US" b="1" dirty="0">
              <a:solidFill>
                <a:srgbClr val="002060"/>
              </a:solidFill>
              <a:latin typeface="Arial" pitchFamily="34" charset="0"/>
              <a:cs typeface="Arial" pitchFamily="34" charset="0"/>
            </a:endParaRPr>
          </a:p>
        </p:txBody>
      </p:sp>
      <p:pic>
        <p:nvPicPr>
          <p:cNvPr id="3074" name="Picture 2" descr="C:\Users\IVA\Pictures\LOGOS\mobile-development-big-300x230[1].jpg"/>
          <p:cNvPicPr>
            <a:picLocks noGrp="1" noChangeAspect="1" noChangeArrowheads="1"/>
          </p:cNvPicPr>
          <p:nvPr>
            <p:ph sz="half" idx="2"/>
          </p:nvPr>
        </p:nvPicPr>
        <p:blipFill>
          <a:blip r:embed="rId2" cstate="print"/>
          <a:srcRect/>
          <a:stretch>
            <a:fillRect/>
          </a:stretch>
        </p:blipFill>
        <p:spPr bwMode="auto">
          <a:xfrm>
            <a:off x="5105400" y="1828800"/>
            <a:ext cx="3581400" cy="3886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772400" cy="6397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solidFill>
                  <a:schemeClr val="tx2">
                    <a:lumMod val="25000"/>
                  </a:schemeClr>
                </a:solidFill>
                <a:latin typeface="Arial" pitchFamily="34" charset="0"/>
                <a:cs typeface="Arial" pitchFamily="34" charset="0"/>
              </a:rPr>
              <a:t/>
            </a:r>
            <a:br>
              <a:rPr lang="en-US" dirty="0" smtClean="0">
                <a:solidFill>
                  <a:schemeClr val="tx2">
                    <a:lumMod val="25000"/>
                  </a:schemeClr>
                </a:solidFill>
                <a:latin typeface="Arial" pitchFamily="34" charset="0"/>
                <a:cs typeface="Arial" pitchFamily="34" charset="0"/>
              </a:rPr>
            </a:br>
            <a:r>
              <a:rPr lang="en-US" dirty="0" smtClean="0">
                <a:solidFill>
                  <a:schemeClr val="tx2">
                    <a:lumMod val="25000"/>
                  </a:schemeClr>
                </a:solidFill>
                <a:latin typeface="Arial" pitchFamily="34" charset="0"/>
                <a:cs typeface="Arial" pitchFamily="34" charset="0"/>
              </a:rPr>
              <a:t/>
            </a:r>
            <a:br>
              <a:rPr lang="en-US" dirty="0" smtClean="0">
                <a:solidFill>
                  <a:schemeClr val="tx2">
                    <a:lumMod val="25000"/>
                  </a:schemeClr>
                </a:solidFill>
                <a:latin typeface="Arial" pitchFamily="34" charset="0"/>
                <a:cs typeface="Arial" pitchFamily="34" charset="0"/>
              </a:rPr>
            </a:br>
            <a:r>
              <a:rPr lang="en-US" dirty="0" smtClean="0">
                <a:solidFill>
                  <a:schemeClr val="tx2">
                    <a:lumMod val="25000"/>
                  </a:schemeClr>
                </a:solidFill>
                <a:latin typeface="Arial" pitchFamily="34" charset="0"/>
                <a:cs typeface="Arial" pitchFamily="34" charset="0"/>
              </a:rPr>
              <a:t/>
            </a:r>
            <a:br>
              <a:rPr lang="en-US" dirty="0" smtClean="0">
                <a:solidFill>
                  <a:schemeClr val="tx2">
                    <a:lumMod val="25000"/>
                  </a:schemeClr>
                </a:solidFill>
                <a:latin typeface="Arial" pitchFamily="34" charset="0"/>
                <a:cs typeface="Arial" pitchFamily="34" charset="0"/>
              </a:rPr>
            </a:br>
            <a:r>
              <a:rPr lang="en-US" b="1" dirty="0" smtClean="0">
                <a:solidFill>
                  <a:schemeClr val="tx2">
                    <a:lumMod val="25000"/>
                  </a:schemeClr>
                </a:solidFill>
                <a:latin typeface="Arial" pitchFamily="34" charset="0"/>
                <a:cs typeface="Arial" pitchFamily="34" charset="0"/>
              </a:rPr>
              <a:t>Specific of Mobile Testing</a:t>
            </a:r>
            <a:endParaRPr lang="en-US" b="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dirty="0"/>
          </a:p>
        </p:txBody>
      </p:sp>
      <p:sp>
        <p:nvSpPr>
          <p:cNvPr id="8" name="Footer Placeholder 7"/>
          <p:cNvSpPr>
            <a:spLocks noGrp="1"/>
          </p:cNvSpPr>
          <p:nvPr>
            <p:ph type="ftr" sz="quarter" idx="11"/>
          </p:nvPr>
        </p:nvSpPr>
        <p:spPr>
          <a:xfrm>
            <a:off x="5867400" y="6248400"/>
            <a:ext cx="3276600" cy="609600"/>
          </a:xfrm>
        </p:spPr>
        <p:txBody>
          <a:bodyPr/>
          <a:lstStyle/>
          <a:p>
            <a:r>
              <a:rPr lang="en-US" dirty="0" smtClean="0"/>
              <a:t>Copyright </a:t>
            </a:r>
            <a:r>
              <a:rPr lang="en-US" dirty="0" smtClean="0"/>
              <a:t>Portnov</a:t>
            </a:r>
            <a:r>
              <a:rPr lang="en-US" dirty="0" smtClean="0"/>
              <a:t> Computer School 2012</a:t>
            </a:r>
            <a:endParaRPr lang="en-US" dirty="0"/>
          </a:p>
        </p:txBody>
      </p:sp>
      <p:pic>
        <p:nvPicPr>
          <p:cNvPr id="2052" name="Picture 4" descr="C:\Users\IVA\Pictures\MOBILE TESTING\logo11[1].jpg"/>
          <p:cNvPicPr>
            <a:picLocks noGrp="1" noChangeAspect="1" noChangeArrowheads="1"/>
          </p:cNvPicPr>
          <p:nvPr>
            <p:ph sz="quarter" idx="1"/>
          </p:nvPr>
        </p:nvPicPr>
        <p:blipFill>
          <a:blip r:embed="rId2" cstate="print"/>
          <a:srcRect/>
          <a:stretch>
            <a:fillRect/>
          </a:stretch>
        </p:blipFill>
        <p:spPr bwMode="auto">
          <a:xfrm>
            <a:off x="2438400" y="1217124"/>
            <a:ext cx="4724400" cy="503335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 y="1219200"/>
            <a:ext cx="8686800" cy="487680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en-US" b="1" dirty="0" smtClean="0"/>
              <a:t> </a:t>
            </a:r>
            <a:endParaRPr lang="en-US" sz="2600" dirty="0" smtClean="0"/>
          </a:p>
          <a:p>
            <a:pPr lvl="0">
              <a:buNone/>
            </a:pPr>
            <a:r>
              <a:rPr lang="en-US" sz="2600" dirty="0" smtClean="0">
                <a:latin typeface="Arial" pitchFamily="34" charset="0"/>
                <a:cs typeface="Arial" pitchFamily="34" charset="0"/>
              </a:rPr>
              <a:t>1. How do you usually explore the new Mobile Device/Phone?</a:t>
            </a:r>
          </a:p>
          <a:p>
            <a:pPr lvl="0">
              <a:buNone/>
            </a:pPr>
            <a:r>
              <a:rPr lang="en-US" sz="2600" dirty="0" smtClean="0">
                <a:latin typeface="Arial" pitchFamily="34" charset="0"/>
                <a:cs typeface="Arial" pitchFamily="34" charset="0"/>
              </a:rPr>
              <a:t>2. How would you test UI of mobile app?</a:t>
            </a:r>
          </a:p>
          <a:p>
            <a:pPr>
              <a:buNone/>
            </a:pPr>
            <a:r>
              <a:rPr lang="en-US" sz="2600" dirty="0" smtClean="0">
                <a:latin typeface="Arial" pitchFamily="34" charset="0"/>
                <a:cs typeface="Arial" pitchFamily="34" charset="0"/>
              </a:rPr>
              <a:t>3. How would you test the mobile app page?</a:t>
            </a:r>
          </a:p>
          <a:p>
            <a:pPr lvl="0">
              <a:buNone/>
            </a:pPr>
            <a:r>
              <a:rPr lang="en-US" sz="2600" dirty="0" smtClean="0">
                <a:latin typeface="Arial" pitchFamily="34" charset="0"/>
                <a:cs typeface="Arial" pitchFamily="34" charset="0"/>
              </a:rPr>
              <a:t>4. Give Examples of Major Test Cases for mobile device</a:t>
            </a:r>
          </a:p>
          <a:p>
            <a:pPr lvl="0">
              <a:buNone/>
            </a:pPr>
            <a:r>
              <a:rPr lang="en-US" sz="2600" dirty="0" smtClean="0">
                <a:latin typeface="Arial" pitchFamily="34" charset="0"/>
                <a:cs typeface="Arial" pitchFamily="34" charset="0"/>
              </a:rPr>
              <a:t>5. Write as many Test Cases you can for the following: Mobile device, simple app with three buttons (1,2,3) that making the sounds.</a:t>
            </a:r>
          </a:p>
          <a:p>
            <a:pPr lvl="0">
              <a:buNone/>
            </a:pPr>
            <a:r>
              <a:rPr lang="en-US" sz="2600" dirty="0" smtClean="0">
                <a:latin typeface="Arial" pitchFamily="34" charset="0"/>
                <a:cs typeface="Arial" pitchFamily="34" charset="0"/>
              </a:rPr>
              <a:t>6. How would you troubleshoot networking issues on </a:t>
            </a:r>
            <a:r>
              <a:rPr lang="en-US" sz="2600" dirty="0" smtClean="0">
                <a:latin typeface="Arial" pitchFamily="34" charset="0"/>
                <a:cs typeface="Arial" pitchFamily="34" charset="0"/>
              </a:rPr>
              <a:t>iPhone</a:t>
            </a:r>
            <a:r>
              <a:rPr lang="en-US" sz="2600" dirty="0" smtClean="0">
                <a:latin typeface="Arial" pitchFamily="34" charset="0"/>
                <a:cs typeface="Arial" pitchFamily="34" charset="0"/>
              </a:rPr>
              <a:t>?</a:t>
            </a:r>
          </a:p>
          <a:p>
            <a:pPr lvl="0">
              <a:buNone/>
            </a:pPr>
            <a:r>
              <a:rPr lang="en-US" sz="2600" dirty="0" smtClean="0">
                <a:latin typeface="Arial" pitchFamily="34" charset="0"/>
                <a:cs typeface="Arial" pitchFamily="34" charset="0"/>
              </a:rPr>
              <a:t>7. How would you test the following: you send Yahoo message from your mobile device to someone else device, and recipient doesn’t receive a message?</a:t>
            </a:r>
          </a:p>
          <a:p>
            <a:pPr>
              <a:buNone/>
            </a:pPr>
            <a:r>
              <a:rPr lang="en-US" sz="2600" dirty="0" smtClean="0">
                <a:latin typeface="Arial" pitchFamily="34" charset="0"/>
                <a:cs typeface="Arial" pitchFamily="34" charset="0"/>
              </a:rPr>
              <a:t>8. What is your Stress test approach when testing </a:t>
            </a:r>
            <a:r>
              <a:rPr lang="en-US" sz="2600" dirty="0" smtClean="0">
                <a:latin typeface="Arial" pitchFamily="34" charset="0"/>
                <a:cs typeface="Arial" pitchFamily="34" charset="0"/>
              </a:rPr>
              <a:t>Facetime</a:t>
            </a:r>
            <a:r>
              <a:rPr lang="en-US" sz="2600" dirty="0" smtClean="0">
                <a:latin typeface="Arial" pitchFamily="34" charset="0"/>
                <a:cs typeface="Arial" pitchFamily="34" charset="0"/>
              </a:rPr>
              <a:t> on </a:t>
            </a:r>
            <a:r>
              <a:rPr lang="en-US" sz="2600" dirty="0" smtClean="0">
                <a:latin typeface="Arial" pitchFamily="34" charset="0"/>
                <a:cs typeface="Arial" pitchFamily="34" charset="0"/>
              </a:rPr>
              <a:t>iPhone</a:t>
            </a:r>
            <a:r>
              <a:rPr lang="en-US" sz="2600" dirty="0" smtClean="0">
                <a:latin typeface="Arial" pitchFamily="34" charset="0"/>
                <a:cs typeface="Arial" pitchFamily="34" charset="0"/>
              </a:rPr>
              <a:t>?</a:t>
            </a:r>
          </a:p>
          <a:p>
            <a:pPr lvl="0">
              <a:buNone/>
            </a:pPr>
            <a:r>
              <a:rPr lang="en-US" sz="2600" dirty="0" smtClean="0">
                <a:latin typeface="Arial" pitchFamily="34" charset="0"/>
                <a:cs typeface="Arial" pitchFamily="34" charset="0"/>
              </a:rPr>
              <a:t>9. How do you do Boundary testing to verify a battery’s life, if a game application suppose to last for 24 hours?	</a:t>
            </a:r>
          </a:p>
          <a:p>
            <a:pPr lvl="0">
              <a:buNone/>
            </a:pPr>
            <a:r>
              <a:rPr lang="en-US" sz="2600" dirty="0" smtClean="0">
                <a:latin typeface="Arial" pitchFamily="34" charset="0"/>
                <a:cs typeface="Arial" pitchFamily="34" charset="0"/>
              </a:rPr>
              <a:t>10. Tell me about Specifics of the Mobile games testing?</a:t>
            </a:r>
          </a:p>
          <a:p>
            <a:pPr>
              <a:buNone/>
            </a:pPr>
            <a:endParaRPr lang="en-US" dirty="0"/>
          </a:p>
        </p:txBody>
      </p:sp>
      <p:sp>
        <p:nvSpPr>
          <p:cNvPr id="4" name="Footer Placeholder 3"/>
          <p:cNvSpPr>
            <a:spLocks noGrp="1"/>
          </p:cNvSpPr>
          <p:nvPr>
            <p:ph type="ftr" sz="quarter" idx="11"/>
          </p:nvPr>
        </p:nvSpPr>
        <p:spPr>
          <a:xfrm>
            <a:off x="5562600" y="6407944"/>
            <a:ext cx="34290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bg2">
                    <a:lumMod val="25000"/>
                  </a:schemeClr>
                </a:solidFill>
              </a:rPr>
              <a:pPr/>
              <a:t>21</a:t>
            </a:fld>
            <a:endParaRPr lang="en-US" dirty="0">
              <a:solidFill>
                <a:schemeClr val="bg2">
                  <a:lumMod val="25000"/>
                </a:schemeClr>
              </a:solidFill>
            </a:endParaRPr>
          </a:p>
        </p:txBody>
      </p:sp>
      <p:sp>
        <p:nvSpPr>
          <p:cNvPr id="7" name="Title 6"/>
          <p:cNvSpPr>
            <a:spLocks noGrp="1"/>
          </p:cNvSpPr>
          <p:nvPr>
            <p:ph type="title"/>
          </p:nvPr>
        </p:nvSpPr>
        <p:spPr>
          <a:xfrm>
            <a:off x="228600" y="152400"/>
            <a:ext cx="8610600" cy="685800"/>
          </a:xfrm>
        </p:spPr>
        <p:style>
          <a:lnRef idx="1">
            <a:schemeClr val="accent5"/>
          </a:lnRef>
          <a:fillRef idx="2">
            <a:schemeClr val="accent5"/>
          </a:fillRef>
          <a:effectRef idx="1">
            <a:schemeClr val="accent5"/>
          </a:effectRef>
          <a:fontRef idx="minor">
            <a:schemeClr val="dk1"/>
          </a:fontRef>
        </p:style>
        <p:txBody>
          <a:bodyPr>
            <a:noAutofit/>
          </a:bodyPr>
          <a:lstStyle/>
          <a:p>
            <a:r>
              <a:rPr lang="en-US" sz="3600" b="1" dirty="0" smtClean="0">
                <a:solidFill>
                  <a:srgbClr val="FF0000"/>
                </a:solidFill>
                <a:latin typeface="Arial" pitchFamily="34" charset="0"/>
                <a:cs typeface="Arial" pitchFamily="34" charset="0"/>
              </a:rPr>
              <a:t>Specific of Mobile Testing</a:t>
            </a:r>
            <a:endParaRPr lang="en-US" sz="3600" b="1" dirty="0">
              <a:solidFill>
                <a:srgbClr val="FF0000"/>
              </a:solidFill>
            </a:endParaRPr>
          </a:p>
        </p:txBody>
      </p:sp>
      <p:sp>
        <p:nvSpPr>
          <p:cNvPr id="9" name="Rounded Rectangle 8"/>
          <p:cNvSpPr/>
          <p:nvPr/>
        </p:nvSpPr>
        <p:spPr>
          <a:xfrm>
            <a:off x="6400800" y="762000"/>
            <a:ext cx="2438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Arial" pitchFamily="34" charset="0"/>
                <a:cs typeface="Arial" pitchFamily="34" charset="0"/>
              </a:rPr>
              <a:t>Section 4</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2438400"/>
            <a:ext cx="4038600" cy="2785871"/>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en-US" dirty="0" smtClean="0">
                <a:latin typeface="Arial" pitchFamily="34" charset="0"/>
                <a:cs typeface="Arial" pitchFamily="34" charset="0"/>
              </a:rPr>
              <a:t> </a:t>
            </a:r>
          </a:p>
          <a:p>
            <a:r>
              <a:rPr lang="en-US" sz="2300" dirty="0" smtClean="0">
                <a:latin typeface="Arial" pitchFamily="34" charset="0"/>
                <a:cs typeface="Arial" pitchFamily="34" charset="0"/>
              </a:rPr>
              <a:t>Testing of mobile applications is significantly different from the standard approach of testing applications designed for use with personal computers, because of the large number of specific work, the design features of mobile devices and a variety of mobile platforms. </a:t>
            </a:r>
            <a:br>
              <a:rPr lang="en-US" sz="2300" dirty="0" smtClean="0">
                <a:latin typeface="Arial" pitchFamily="34" charset="0"/>
                <a:cs typeface="Arial" pitchFamily="34" charset="0"/>
              </a:rPr>
            </a:br>
            <a:r>
              <a:rPr lang="en-US" sz="2300" dirty="0" smtClean="0">
                <a:latin typeface="Arial" pitchFamily="34" charset="0"/>
                <a:cs typeface="Arial" pitchFamily="34" charset="0"/>
              </a:rPr>
              <a:t> </a:t>
            </a:r>
            <a:endParaRPr lang="en-US" sz="2300" dirty="0"/>
          </a:p>
        </p:txBody>
      </p:sp>
      <p:sp>
        <p:nvSpPr>
          <p:cNvPr id="4" name="Footer Placeholder 3"/>
          <p:cNvSpPr>
            <a:spLocks noGrp="1"/>
          </p:cNvSpPr>
          <p:nvPr>
            <p:ph type="ftr" sz="quarter" idx="11"/>
          </p:nvPr>
        </p:nvSpPr>
        <p:spPr>
          <a:xfrm>
            <a:off x="5867400" y="6407944"/>
            <a:ext cx="35052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22</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b="1" dirty="0" smtClean="0">
                <a:latin typeface="Arial" pitchFamily="34" charset="0"/>
                <a:cs typeface="Arial" pitchFamily="34" charset="0"/>
              </a:rPr>
              <a:t>Specific of Mobile Testing</a:t>
            </a:r>
            <a:endParaRPr lang="en-US" sz="3600" b="1" dirty="0">
              <a:latin typeface="Arial" pitchFamily="34" charset="0"/>
              <a:cs typeface="Arial" pitchFamily="34" charset="0"/>
            </a:endParaRPr>
          </a:p>
        </p:txBody>
      </p:sp>
      <p:pic>
        <p:nvPicPr>
          <p:cNvPr id="7" name="Picture 3" descr="C:\Users\IVA\Pictures\MOBILE TESTING\Nokia-Mobile-Testing-Laboratory[1].jpg"/>
          <p:cNvPicPr>
            <a:picLocks noGrp="1" noChangeAspect="1" noChangeArrowheads="1"/>
          </p:cNvPicPr>
          <p:nvPr>
            <p:ph sz="half" idx="2"/>
          </p:nvPr>
        </p:nvPicPr>
        <p:blipFill>
          <a:blip r:embed="rId2" cstate="print"/>
          <a:srcRect/>
          <a:stretch>
            <a:fillRect/>
          </a:stretch>
        </p:blipFill>
        <p:spPr bwMode="auto">
          <a:xfrm>
            <a:off x="4762500" y="1676400"/>
            <a:ext cx="3810000" cy="4267200"/>
          </a:xfrm>
          <a:prstGeom prst="rect">
            <a:avLst/>
          </a:prstGeom>
          <a:noFill/>
        </p:spPr>
      </p:pic>
      <p:sp>
        <p:nvSpPr>
          <p:cNvPr id="8" name="Rectangle 7"/>
          <p:cNvSpPr/>
          <p:nvPr/>
        </p:nvSpPr>
        <p:spPr>
          <a:xfrm>
            <a:off x="228600" y="5486401"/>
            <a:ext cx="46482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http://developer.android.com/guide/developing/testing/index.html</a:t>
            </a:r>
          </a:p>
          <a:p>
            <a:endParaRPr lang="en-US" sz="1200" dirty="0">
              <a:solidFill>
                <a:schemeClr val="bg1"/>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04800" y="1447800"/>
            <a:ext cx="4038600" cy="4648200"/>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a:buNone/>
            </a:pPr>
            <a:endParaRPr lang="en-US" b="1" dirty="0" smtClean="0">
              <a:latin typeface="Arial" pitchFamily="34" charset="0"/>
              <a:cs typeface="Arial" pitchFamily="34" charset="0"/>
            </a:endParaRPr>
          </a:p>
          <a:p>
            <a:pPr>
              <a:buNone/>
            </a:pPr>
            <a:r>
              <a:rPr lang="en-US" b="1" dirty="0" smtClean="0">
                <a:latin typeface="Arial" pitchFamily="34" charset="0"/>
                <a:cs typeface="Arial" pitchFamily="34" charset="0"/>
              </a:rPr>
              <a:t>1. Start with Ad-Hoc/Exploratory:</a:t>
            </a:r>
          </a:p>
          <a:p>
            <a:r>
              <a:rPr lang="en-US" dirty="0" smtClean="0">
                <a:latin typeface="Arial" pitchFamily="34" charset="0"/>
                <a:cs typeface="Arial" pitchFamily="34" charset="0"/>
              </a:rPr>
              <a:t>Turn ON/OFF</a:t>
            </a:r>
          </a:p>
          <a:p>
            <a:r>
              <a:rPr lang="en-US" dirty="0" smtClean="0">
                <a:latin typeface="Arial" pitchFamily="34" charset="0"/>
                <a:cs typeface="Arial" pitchFamily="34" charset="0"/>
              </a:rPr>
              <a:t>Check Navigation/Users Controls/Notifications (Scrolls, Tabs, Links, Gestural Movements)</a:t>
            </a:r>
          </a:p>
          <a:p>
            <a:r>
              <a:rPr lang="en-US" dirty="0" smtClean="0">
                <a:latin typeface="Arial" pitchFamily="34" charset="0"/>
                <a:cs typeface="Arial" pitchFamily="34" charset="0"/>
              </a:rPr>
              <a:t>Go to Settings:</a:t>
            </a:r>
          </a:p>
          <a:p>
            <a:pPr lvl="1"/>
            <a:r>
              <a:rPr lang="en-US" dirty="0" smtClean="0">
                <a:latin typeface="Arial" pitchFamily="34" charset="0"/>
                <a:cs typeface="Arial" pitchFamily="34" charset="0"/>
              </a:rPr>
              <a:t> Look for Tutorial</a:t>
            </a:r>
          </a:p>
          <a:p>
            <a:pPr lvl="1"/>
            <a:r>
              <a:rPr lang="en-US" dirty="0" smtClean="0">
                <a:latin typeface="Arial" pitchFamily="34" charset="0"/>
                <a:cs typeface="Arial" pitchFamily="34" charset="0"/>
              </a:rPr>
              <a:t>Explore each option</a:t>
            </a:r>
          </a:p>
          <a:p>
            <a:r>
              <a:rPr lang="en-US" dirty="0" smtClean="0">
                <a:latin typeface="Arial" pitchFamily="34" charset="0"/>
                <a:cs typeface="Arial" pitchFamily="34" charset="0"/>
              </a:rPr>
              <a:t>Play with Home, Menu, Start, Audio Buttons</a:t>
            </a:r>
          </a:p>
          <a:p>
            <a:pPr>
              <a:buNone/>
            </a:pPr>
            <a:r>
              <a:rPr lang="en-US" b="1" dirty="0" smtClean="0">
                <a:latin typeface="Arial" pitchFamily="34" charset="0"/>
                <a:cs typeface="Arial" pitchFamily="34" charset="0"/>
              </a:rPr>
              <a:t>2. Check WI-FI, BT, Internet Connectivity</a:t>
            </a:r>
          </a:p>
          <a:p>
            <a:pPr>
              <a:buNone/>
            </a:pPr>
            <a:r>
              <a:rPr lang="en-US" b="1" dirty="0" smtClean="0">
                <a:latin typeface="Arial" pitchFamily="34" charset="0"/>
                <a:cs typeface="Arial" pitchFamily="34" charset="0"/>
              </a:rPr>
              <a:t>3. Check Features that related to the company product</a:t>
            </a:r>
          </a:p>
          <a:p>
            <a:pPr>
              <a:buNone/>
            </a:pPr>
            <a:r>
              <a:rPr lang="en-US" b="1" dirty="0" smtClean="0">
                <a:latin typeface="Arial" pitchFamily="34" charset="0"/>
                <a:cs typeface="Arial" pitchFamily="34" charset="0"/>
              </a:rPr>
              <a:t>4. Check Company specific documentations (if any exist)</a:t>
            </a:r>
          </a:p>
          <a:p>
            <a:pPr>
              <a:buNone/>
            </a:pPr>
            <a:r>
              <a:rPr lang="en-US" b="1" dirty="0" smtClean="0">
                <a:latin typeface="Arial" pitchFamily="34" charset="0"/>
                <a:cs typeface="Arial" pitchFamily="34" charset="0"/>
              </a:rPr>
              <a:t>5. Check Internet Resources for</a:t>
            </a:r>
            <a:r>
              <a:rPr lang="en-US" dirty="0" smtClean="0">
                <a:latin typeface="Arial" pitchFamily="34" charset="0"/>
                <a:cs typeface="Arial" pitchFamily="34" charset="0"/>
              </a:rPr>
              <a:t>:</a:t>
            </a:r>
          </a:p>
          <a:p>
            <a:pPr lvl="1"/>
            <a:r>
              <a:rPr lang="en-US" dirty="0" smtClean="0">
                <a:latin typeface="Arial" pitchFamily="34" charset="0"/>
                <a:cs typeface="Arial" pitchFamily="34" charset="0"/>
              </a:rPr>
              <a:t>Maker Site</a:t>
            </a:r>
          </a:p>
          <a:p>
            <a:pPr lvl="1"/>
            <a:r>
              <a:rPr lang="en-US" dirty="0" smtClean="0">
                <a:latin typeface="Arial" pitchFamily="34" charset="0"/>
                <a:cs typeface="Arial" pitchFamily="34" charset="0"/>
              </a:rPr>
              <a:t>Provider Site</a:t>
            </a:r>
          </a:p>
          <a:p>
            <a:pPr lvl="1"/>
            <a:r>
              <a:rPr lang="en-US" dirty="0" smtClean="0">
                <a:latin typeface="Arial" pitchFamily="34" charset="0"/>
                <a:cs typeface="Arial" pitchFamily="34" charset="0"/>
              </a:rPr>
              <a:t>Device Review Highlights</a:t>
            </a:r>
          </a:p>
          <a:p>
            <a:pPr lvl="1"/>
            <a:r>
              <a:rPr lang="en-US" dirty="0" smtClean="0">
                <a:latin typeface="Arial" pitchFamily="34" charset="0"/>
                <a:cs typeface="Arial" pitchFamily="34" charset="0"/>
              </a:rPr>
              <a:t>Device </a:t>
            </a:r>
            <a:r>
              <a:rPr lang="en-US" dirty="0" smtClean="0">
                <a:latin typeface="Arial" pitchFamily="34" charset="0"/>
                <a:cs typeface="Arial" pitchFamily="34" charset="0"/>
              </a:rPr>
              <a:t>YouTube </a:t>
            </a:r>
            <a:r>
              <a:rPr lang="en-US" dirty="0" smtClean="0">
                <a:latin typeface="Arial" pitchFamily="34" charset="0"/>
                <a:cs typeface="Arial" pitchFamily="34" charset="0"/>
              </a:rPr>
              <a:t>Highlights</a:t>
            </a:r>
          </a:p>
          <a:p>
            <a:endParaRPr lang="en-US" dirty="0" smtClean="0">
              <a:latin typeface="Arial" pitchFamily="34" charset="0"/>
              <a:cs typeface="Arial" pitchFamily="34" charset="0"/>
            </a:endParaRPr>
          </a:p>
          <a:p>
            <a:endParaRPr lang="en-US" dirty="0"/>
          </a:p>
        </p:txBody>
      </p:sp>
      <p:sp>
        <p:nvSpPr>
          <p:cNvPr id="3" name="Footer Placeholder 2"/>
          <p:cNvSpPr>
            <a:spLocks noGrp="1"/>
          </p:cNvSpPr>
          <p:nvPr>
            <p:ph type="ftr" sz="quarter" idx="11"/>
          </p:nvPr>
        </p:nvSpPr>
        <p:spPr>
          <a:xfrm>
            <a:off x="5867400" y="6407944"/>
            <a:ext cx="35052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23</a:t>
            </a:fld>
            <a:endParaRPr lang="en-US" dirty="0">
              <a:solidFill>
                <a:schemeClr val="tx2">
                  <a:lumMod val="25000"/>
                </a:schemeClr>
              </a:solidFill>
            </a:endParaRPr>
          </a:p>
        </p:txBody>
      </p:sp>
      <p:sp>
        <p:nvSpPr>
          <p:cNvPr id="9" name="Rectangle 8"/>
          <p:cNvSpPr/>
          <p:nvPr/>
        </p:nvSpPr>
        <p:spPr>
          <a:xfrm>
            <a:off x="3810000" y="5791200"/>
            <a:ext cx="2250488"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http://www.android.com/about/</a:t>
            </a:r>
            <a:endParaRPr lang="en-US" sz="1200" dirty="0">
              <a:solidFill>
                <a:schemeClr val="tx1"/>
              </a:solidFill>
              <a:latin typeface="Arial" pitchFamily="34" charset="0"/>
              <a:cs typeface="Arial" pitchFamily="34" charset="0"/>
            </a:endParaRPr>
          </a:p>
        </p:txBody>
      </p:sp>
      <p:pic>
        <p:nvPicPr>
          <p:cNvPr id="10" name="Picture 2" descr="C:\Users\IVA\Pictures\MOBILE TESTING\111.jpg"/>
          <p:cNvPicPr>
            <a:picLocks noChangeAspect="1" noChangeArrowheads="1"/>
          </p:cNvPicPr>
          <p:nvPr/>
        </p:nvPicPr>
        <p:blipFill>
          <a:blip r:embed="rId2" cstate="print"/>
          <a:srcRect/>
          <a:stretch>
            <a:fillRect/>
          </a:stretch>
        </p:blipFill>
        <p:spPr bwMode="auto">
          <a:xfrm>
            <a:off x="4648200" y="2362200"/>
            <a:ext cx="4191000" cy="3200400"/>
          </a:xfrm>
          <a:prstGeom prst="rect">
            <a:avLst/>
          </a:prstGeom>
          <a:noFill/>
        </p:spPr>
      </p:pic>
      <p:sp>
        <p:nvSpPr>
          <p:cNvPr id="14" name="Rectangle 13"/>
          <p:cNvSpPr/>
          <p:nvPr/>
        </p:nvSpPr>
        <p:spPr>
          <a:xfrm>
            <a:off x="6553200" y="5791200"/>
            <a:ext cx="2242473" cy="276999"/>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sz="1200" dirty="0" smtClean="0">
                <a:solidFill>
                  <a:schemeClr val="tx1"/>
                </a:solidFill>
                <a:latin typeface="Arial" pitchFamily="34" charset="0"/>
                <a:cs typeface="Arial" pitchFamily="34" charset="0"/>
              </a:rPr>
              <a:t>http://www.apple.com/support/</a:t>
            </a:r>
            <a:endParaRPr lang="en-US" sz="1200" dirty="0">
              <a:solidFill>
                <a:schemeClr val="tx1"/>
              </a:solidFill>
              <a:latin typeface="Arial" pitchFamily="34" charset="0"/>
              <a:cs typeface="Arial" pitchFamily="34" charset="0"/>
            </a:endParaRPr>
          </a:p>
        </p:txBody>
      </p:sp>
      <p:sp>
        <p:nvSpPr>
          <p:cNvPr id="11" name="Rounded Rectangle 10"/>
          <p:cNvSpPr/>
          <p:nvPr/>
        </p:nvSpPr>
        <p:spPr>
          <a:xfrm>
            <a:off x="5105400" y="1524000"/>
            <a:ext cx="3276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latin typeface="Arial" pitchFamily="34" charset="0"/>
                <a:cs typeface="Arial" pitchFamily="34" charset="0"/>
              </a:rPr>
              <a:t>EASY Answer</a:t>
            </a:r>
            <a:endParaRPr lang="en-US" sz="2400" b="1" dirty="0">
              <a:solidFill>
                <a:srgbClr val="FFFF00"/>
              </a:solidFill>
              <a:latin typeface="Arial" pitchFamily="34" charset="0"/>
              <a:cs typeface="Arial" pitchFamily="34" charset="0"/>
            </a:endParaRPr>
          </a:p>
        </p:txBody>
      </p:sp>
      <p:sp>
        <p:nvSpPr>
          <p:cNvPr id="13" name="Title 5"/>
          <p:cNvSpPr>
            <a:spLocks noGrp="1"/>
          </p:cNvSpPr>
          <p:nvPr>
            <p:ph type="title"/>
          </p:nvPr>
        </p:nvSpPr>
        <p:spPr>
          <a:xfrm>
            <a:off x="304800" y="274638"/>
            <a:ext cx="8382000" cy="1096962"/>
          </a:xfrm>
        </p:spPr>
        <p:style>
          <a:lnRef idx="1">
            <a:schemeClr val="accent5"/>
          </a:lnRef>
          <a:fillRef idx="2">
            <a:schemeClr val="accent5"/>
          </a:fillRef>
          <a:effectRef idx="1">
            <a:schemeClr val="accent5"/>
          </a:effectRef>
          <a:fontRef idx="minor">
            <a:schemeClr val="dk1"/>
          </a:fontRef>
        </p:style>
        <p:txBody>
          <a:bodyPr>
            <a:normAutofit/>
          </a:bodyPr>
          <a:lstStyle/>
          <a:p>
            <a:pPr lvl="0"/>
            <a:r>
              <a:rPr lang="en-US" sz="2800" dirty="0" smtClean="0">
                <a:solidFill>
                  <a:srgbClr val="FF0000"/>
                </a:solidFill>
                <a:latin typeface="Arial" pitchFamily="34" charset="0"/>
                <a:cs typeface="Arial" pitchFamily="34" charset="0"/>
              </a:rPr>
              <a:t>1. How do you usually explore the new Mobile Device/Phone?						    1</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267200" y="1371600"/>
            <a:ext cx="4648200" cy="4419600"/>
          </a:xfrm>
        </p:spPr>
        <p:style>
          <a:lnRef idx="1">
            <a:schemeClr val="accent1"/>
          </a:lnRef>
          <a:fillRef idx="2">
            <a:schemeClr val="accent1"/>
          </a:fillRef>
          <a:effectRef idx="1">
            <a:schemeClr val="accent1"/>
          </a:effectRef>
          <a:fontRef idx="minor">
            <a:schemeClr val="dk1"/>
          </a:fontRef>
        </p:style>
        <p:txBody>
          <a:bodyPr>
            <a:normAutofit fontScale="40000" lnSpcReduction="20000"/>
          </a:bodyPr>
          <a:lstStyle/>
          <a:p>
            <a:pPr>
              <a:buNone/>
            </a:pPr>
            <a:endParaRPr lang="en-US" sz="3500" b="1" dirty="0" smtClean="0">
              <a:latin typeface="Arial" pitchFamily="34" charset="0"/>
              <a:cs typeface="Arial" pitchFamily="34" charset="0"/>
            </a:endParaRPr>
          </a:p>
          <a:p>
            <a:pPr>
              <a:buNone/>
            </a:pPr>
            <a:r>
              <a:rPr lang="en-US" sz="3500" b="1" dirty="0" smtClean="0">
                <a:latin typeface="Arial" pitchFamily="34" charset="0"/>
                <a:cs typeface="Arial" pitchFamily="34" charset="0"/>
              </a:rPr>
              <a:t>IN  ADDITION TO PREVIOUS EXPLANATION:</a:t>
            </a:r>
          </a:p>
          <a:p>
            <a:r>
              <a:rPr lang="en-US" sz="3500" dirty="0" smtClean="0">
                <a:latin typeface="Arial" pitchFamily="34" charset="0"/>
                <a:cs typeface="Arial" pitchFamily="34" charset="0"/>
              </a:rPr>
              <a:t>Check the intensity of power consumption, sensitivity to the charge; </a:t>
            </a:r>
          </a:p>
          <a:p>
            <a:r>
              <a:rPr lang="en-US" sz="3500" dirty="0" smtClean="0">
                <a:latin typeface="Arial" pitchFamily="34" charset="0"/>
                <a:cs typeface="Arial" pitchFamily="34" charset="0"/>
              </a:rPr>
              <a:t>Check the use of disk space, stability in the limited disk space, logging, work with memory cards; </a:t>
            </a:r>
          </a:p>
          <a:p>
            <a:r>
              <a:rPr lang="en-US" sz="3500" dirty="0" smtClean="0">
                <a:latin typeface="Arial" pitchFamily="34" charset="0"/>
                <a:cs typeface="Arial" pitchFamily="34" charset="0"/>
              </a:rPr>
              <a:t>Check the Accelerometer’s functions;</a:t>
            </a:r>
          </a:p>
          <a:p>
            <a:r>
              <a:rPr lang="en-US" sz="3500" dirty="0" smtClean="0">
                <a:latin typeface="Arial" pitchFamily="34" charset="0"/>
                <a:cs typeface="Arial" pitchFamily="34" charset="0"/>
              </a:rPr>
              <a:t>Check the Connectivity to the Internet, using the best connection: Active Sync, USB, GPRS, Wi-Fi; work in conditions of unstable compounds; </a:t>
            </a:r>
          </a:p>
          <a:p>
            <a:r>
              <a:rPr lang="en-US" sz="3500" dirty="0" smtClean="0">
                <a:latin typeface="Arial" pitchFamily="34" charset="0"/>
                <a:cs typeface="Arial" pitchFamily="34" charset="0"/>
              </a:rPr>
              <a:t>Check the stability of the applications for incoming / outgoing calls, sending and receiving SMS / MMS; </a:t>
            </a:r>
          </a:p>
          <a:p>
            <a:r>
              <a:rPr lang="en-US" sz="3500" dirty="0" smtClean="0">
                <a:latin typeface="Arial" pitchFamily="34" charset="0"/>
                <a:cs typeface="Arial" pitchFamily="34" charset="0"/>
              </a:rPr>
              <a:t>Check the Specificity of data synchronization with the phone book, calendar, programs on your PC; </a:t>
            </a:r>
          </a:p>
          <a:p>
            <a:r>
              <a:rPr lang="en-US" sz="3500" dirty="0" smtClean="0">
                <a:latin typeface="Arial" pitchFamily="34" charset="0"/>
                <a:cs typeface="Arial" pitchFamily="34" charset="0"/>
              </a:rPr>
              <a:t>Check the proper installation / un-installation program  in the phone memory and memory card; </a:t>
            </a:r>
          </a:p>
          <a:p>
            <a:r>
              <a:rPr lang="en-US" sz="3500" dirty="0" smtClean="0">
                <a:latin typeface="Arial" pitchFamily="34" charset="0"/>
                <a:cs typeface="Arial" pitchFamily="34" charset="0"/>
              </a:rPr>
              <a:t>Check the correct geo-location; </a:t>
            </a:r>
          </a:p>
          <a:p>
            <a:r>
              <a:rPr lang="en-US" sz="3500" dirty="0" smtClean="0">
                <a:latin typeface="Arial" pitchFamily="34" charset="0"/>
                <a:cs typeface="Arial" pitchFamily="34" charset="0"/>
              </a:rPr>
              <a:t>Check the Stable operation in conditions of stress, recovery from crashes. </a:t>
            </a:r>
          </a:p>
          <a:p>
            <a:endParaRPr lang="en-US" dirty="0"/>
          </a:p>
        </p:txBody>
      </p:sp>
      <p:sp>
        <p:nvSpPr>
          <p:cNvPr id="4" name="Footer Placeholder 3"/>
          <p:cNvSpPr>
            <a:spLocks noGrp="1"/>
          </p:cNvSpPr>
          <p:nvPr>
            <p:ph type="ftr" sz="quarter" idx="11"/>
          </p:nvPr>
        </p:nvSpPr>
        <p:spPr>
          <a:xfrm>
            <a:off x="5791200" y="6407944"/>
            <a:ext cx="33528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24</a:t>
            </a:fld>
            <a:endParaRPr lang="en-US" dirty="0">
              <a:solidFill>
                <a:schemeClr val="tx2">
                  <a:lumMod val="25000"/>
                </a:schemeClr>
              </a:solidFill>
            </a:endParaRPr>
          </a:p>
        </p:txBody>
      </p:sp>
      <p:sp>
        <p:nvSpPr>
          <p:cNvPr id="6" name="Title 5"/>
          <p:cNvSpPr>
            <a:spLocks noGrp="1"/>
          </p:cNvSpPr>
          <p:nvPr>
            <p:ph type="title"/>
          </p:nvPr>
        </p:nvSpPr>
        <p:spPr>
          <a:xfrm>
            <a:off x="228600" y="274638"/>
            <a:ext cx="8458200" cy="9445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200" dirty="0" smtClean="0">
                <a:solidFill>
                  <a:srgbClr val="FF0000"/>
                </a:solidFill>
                <a:latin typeface="Arial" pitchFamily="34" charset="0"/>
                <a:cs typeface="Arial" pitchFamily="34" charset="0"/>
              </a:rPr>
              <a:t>1. How do you usually explore the new Mobile Device/Phone?						2</a:t>
            </a:r>
            <a:endParaRPr lang="en-US" sz="3200" dirty="0"/>
          </a:p>
        </p:txBody>
      </p:sp>
      <p:sp>
        <p:nvSpPr>
          <p:cNvPr id="7" name="Rectangle 6"/>
          <p:cNvSpPr/>
          <p:nvPr/>
        </p:nvSpPr>
        <p:spPr>
          <a:xfrm>
            <a:off x="1600200" y="6324600"/>
            <a:ext cx="2694520" cy="276999"/>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sz="1200" dirty="0" smtClean="0">
                <a:solidFill>
                  <a:schemeClr val="bg2">
                    <a:lumMod val="25000"/>
                  </a:schemeClr>
                </a:solidFill>
                <a:latin typeface="Arial" pitchFamily="34" charset="0"/>
                <a:cs typeface="Arial" pitchFamily="34" charset="0"/>
              </a:rPr>
              <a:t>http://www.speedtest.net/mobile.php/</a:t>
            </a:r>
            <a:endParaRPr lang="en-US" sz="1200" dirty="0">
              <a:solidFill>
                <a:schemeClr val="bg2">
                  <a:lumMod val="25000"/>
                </a:schemeClr>
              </a:solidFill>
              <a:latin typeface="Arial" pitchFamily="34" charset="0"/>
              <a:cs typeface="Arial" pitchFamily="34" charset="0"/>
            </a:endParaRPr>
          </a:p>
        </p:txBody>
      </p:sp>
      <p:sp>
        <p:nvSpPr>
          <p:cNvPr id="8" name="Rectangle 7"/>
          <p:cNvSpPr/>
          <p:nvPr/>
        </p:nvSpPr>
        <p:spPr>
          <a:xfrm>
            <a:off x="3962400" y="5943600"/>
            <a:ext cx="33528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bg2">
                    <a:lumMod val="25000"/>
                  </a:schemeClr>
                </a:solidFill>
                <a:latin typeface="Arial" pitchFamily="34" charset="0"/>
                <a:cs typeface="Arial" pitchFamily="34" charset="0"/>
              </a:rPr>
              <a:t>http://code.google.com/p/android-log-collector/</a:t>
            </a:r>
            <a:endParaRPr lang="en-US" sz="1200" dirty="0">
              <a:solidFill>
                <a:schemeClr val="bg2">
                  <a:lumMod val="25000"/>
                </a:schemeClr>
              </a:solidFill>
              <a:latin typeface="Arial" pitchFamily="34" charset="0"/>
              <a:cs typeface="Arial" pitchFamily="34" charset="0"/>
            </a:endParaRPr>
          </a:p>
        </p:txBody>
      </p:sp>
      <p:pic>
        <p:nvPicPr>
          <p:cNvPr id="3074" name="Picture 2" descr="http://www.breaktech.com/files/testing-for-mobile.jpg"/>
          <p:cNvPicPr>
            <a:picLocks noChangeAspect="1" noChangeArrowheads="1"/>
          </p:cNvPicPr>
          <p:nvPr/>
        </p:nvPicPr>
        <p:blipFill>
          <a:blip r:embed="rId2" cstate="print"/>
          <a:srcRect/>
          <a:stretch>
            <a:fillRect/>
          </a:stretch>
        </p:blipFill>
        <p:spPr bwMode="auto">
          <a:xfrm>
            <a:off x="152400" y="2133600"/>
            <a:ext cx="3938665" cy="3048001"/>
          </a:xfrm>
          <a:prstGeom prst="rect">
            <a:avLst/>
          </a:prstGeom>
          <a:noFill/>
        </p:spPr>
      </p:pic>
      <p:sp>
        <p:nvSpPr>
          <p:cNvPr id="10" name="Rounded Rectangle 9"/>
          <p:cNvSpPr/>
          <p:nvPr/>
        </p:nvSpPr>
        <p:spPr>
          <a:xfrm>
            <a:off x="457200" y="1371600"/>
            <a:ext cx="3276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latin typeface="Arial" pitchFamily="34" charset="0"/>
                <a:cs typeface="Arial" pitchFamily="34" charset="0"/>
              </a:rPr>
              <a:t>Advance Answer</a:t>
            </a:r>
            <a:endParaRPr lang="en-US" sz="2400" b="1" dirty="0">
              <a:solidFill>
                <a:srgbClr val="FFFF00"/>
              </a:solidFill>
              <a:latin typeface="Arial" pitchFamily="34" charset="0"/>
              <a:cs typeface="Arial" pitchFamily="34" charset="0"/>
            </a:endParaRPr>
          </a:p>
        </p:txBody>
      </p:sp>
      <p:sp>
        <p:nvSpPr>
          <p:cNvPr id="11" name="Rectangle 10"/>
          <p:cNvSpPr/>
          <p:nvPr/>
        </p:nvSpPr>
        <p:spPr>
          <a:xfrm>
            <a:off x="152400" y="5334000"/>
            <a:ext cx="38100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dirty="0" smtClean="0">
                <a:latin typeface="Arial" pitchFamily="34" charset="0"/>
                <a:cs typeface="Arial" pitchFamily="34" charset="0"/>
              </a:rPr>
              <a:t>Download </a:t>
            </a:r>
            <a:r>
              <a:rPr lang="en-US" sz="1600" b="1" dirty="0" smtClean="0">
                <a:latin typeface="Arial" pitchFamily="34" charset="0"/>
                <a:cs typeface="Arial" pitchFamily="34" charset="0"/>
              </a:rPr>
              <a:t>LogCollector</a:t>
            </a:r>
            <a:r>
              <a:rPr lang="en-US" sz="1600" b="1" dirty="0" smtClean="0">
                <a:latin typeface="Arial" pitchFamily="34" charset="0"/>
                <a:cs typeface="Arial" pitchFamily="34" charset="0"/>
              </a:rPr>
              <a:t> and SpeedTest.net </a:t>
            </a:r>
            <a:r>
              <a:rPr lang="en-US" sz="1600" dirty="0" smtClean="0">
                <a:latin typeface="Arial" pitchFamily="34" charset="0"/>
                <a:cs typeface="Arial" pitchFamily="34" charset="0"/>
              </a:rPr>
              <a:t>(using App/Play Store)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 y="1143000"/>
            <a:ext cx="8686800" cy="495300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en-US" b="1" dirty="0" smtClean="0"/>
              <a:t> </a:t>
            </a:r>
            <a:endParaRPr lang="en-US" sz="2600" dirty="0" smtClean="0"/>
          </a:p>
          <a:p>
            <a:pPr lvl="0">
              <a:buNone/>
            </a:pPr>
            <a:r>
              <a:rPr lang="en-US" sz="2600" dirty="0" smtClean="0">
                <a:solidFill>
                  <a:schemeClr val="bg1">
                    <a:lumMod val="65000"/>
                  </a:schemeClr>
                </a:solidFill>
                <a:latin typeface="Arial" pitchFamily="34" charset="0"/>
                <a:cs typeface="Arial" pitchFamily="34" charset="0"/>
              </a:rPr>
              <a:t>1. How do you usually explore the new Mobile Device/Phone?</a:t>
            </a:r>
          </a:p>
          <a:p>
            <a:pPr lvl="0">
              <a:buNone/>
            </a:pPr>
            <a:r>
              <a:rPr lang="en-US" sz="2600" dirty="0" smtClean="0">
                <a:solidFill>
                  <a:srgbClr val="FF0000"/>
                </a:solidFill>
                <a:latin typeface="Arial" pitchFamily="34" charset="0"/>
                <a:cs typeface="Arial" pitchFamily="34" charset="0"/>
              </a:rPr>
              <a:t>2. How would you test UI of mobile app?</a:t>
            </a:r>
          </a:p>
          <a:p>
            <a:pPr>
              <a:buNone/>
            </a:pPr>
            <a:r>
              <a:rPr lang="en-US" sz="2600" dirty="0" smtClean="0">
                <a:latin typeface="Arial" pitchFamily="34" charset="0"/>
                <a:cs typeface="Arial" pitchFamily="34" charset="0"/>
              </a:rPr>
              <a:t>3. How would you test the mobile app page?</a:t>
            </a:r>
          </a:p>
          <a:p>
            <a:pPr lvl="0">
              <a:buNone/>
            </a:pPr>
            <a:r>
              <a:rPr lang="en-US" sz="2600" dirty="0" smtClean="0">
                <a:latin typeface="Arial" pitchFamily="34" charset="0"/>
                <a:cs typeface="Arial" pitchFamily="34" charset="0"/>
              </a:rPr>
              <a:t>4. Give Examples of Major Test Cases for mobile device</a:t>
            </a:r>
          </a:p>
          <a:p>
            <a:pPr lvl="0">
              <a:buNone/>
            </a:pPr>
            <a:r>
              <a:rPr lang="en-US" sz="2600" dirty="0" smtClean="0">
                <a:latin typeface="Arial" pitchFamily="34" charset="0"/>
                <a:cs typeface="Arial" pitchFamily="34" charset="0"/>
              </a:rPr>
              <a:t>5. Write as many Test Cases you can for the following: Mobile device, simple app with three buttons (1,2,3) that making the sounds.</a:t>
            </a:r>
          </a:p>
          <a:p>
            <a:pPr lvl="0">
              <a:buNone/>
            </a:pPr>
            <a:r>
              <a:rPr lang="en-US" sz="2600" dirty="0" smtClean="0">
                <a:latin typeface="Arial" pitchFamily="34" charset="0"/>
                <a:cs typeface="Arial" pitchFamily="34" charset="0"/>
              </a:rPr>
              <a:t>6. How would you troubleshoot networking issues on </a:t>
            </a:r>
            <a:r>
              <a:rPr lang="en-US" sz="2600" dirty="0" smtClean="0">
                <a:latin typeface="Arial" pitchFamily="34" charset="0"/>
                <a:cs typeface="Arial" pitchFamily="34" charset="0"/>
              </a:rPr>
              <a:t>iPhone</a:t>
            </a:r>
            <a:r>
              <a:rPr lang="en-US" sz="2600" dirty="0" smtClean="0">
                <a:latin typeface="Arial" pitchFamily="34" charset="0"/>
                <a:cs typeface="Arial" pitchFamily="34" charset="0"/>
              </a:rPr>
              <a:t>?</a:t>
            </a:r>
          </a:p>
          <a:p>
            <a:pPr lvl="0">
              <a:buNone/>
            </a:pPr>
            <a:r>
              <a:rPr lang="en-US" sz="2600" dirty="0" smtClean="0">
                <a:latin typeface="Arial" pitchFamily="34" charset="0"/>
                <a:cs typeface="Arial" pitchFamily="34" charset="0"/>
              </a:rPr>
              <a:t>7. How would you test the following: you send Yahoo message from your mobile device to someone else device, and recipient doesn’t receive a message?</a:t>
            </a:r>
          </a:p>
          <a:p>
            <a:pPr>
              <a:buNone/>
            </a:pPr>
            <a:r>
              <a:rPr lang="en-US" sz="2600" dirty="0" smtClean="0">
                <a:latin typeface="Arial" pitchFamily="34" charset="0"/>
                <a:cs typeface="Arial" pitchFamily="34" charset="0"/>
              </a:rPr>
              <a:t>8. What is your Stress test approach when testing </a:t>
            </a:r>
            <a:r>
              <a:rPr lang="en-US" sz="2600" dirty="0" smtClean="0">
                <a:latin typeface="Arial" pitchFamily="34" charset="0"/>
                <a:cs typeface="Arial" pitchFamily="34" charset="0"/>
              </a:rPr>
              <a:t>Face time </a:t>
            </a:r>
            <a:r>
              <a:rPr lang="en-US" sz="2600" dirty="0" smtClean="0">
                <a:latin typeface="Arial" pitchFamily="34" charset="0"/>
                <a:cs typeface="Arial" pitchFamily="34" charset="0"/>
              </a:rPr>
              <a:t>on </a:t>
            </a:r>
            <a:r>
              <a:rPr lang="en-US" sz="2600" dirty="0" smtClean="0">
                <a:latin typeface="Arial" pitchFamily="34" charset="0"/>
                <a:cs typeface="Arial" pitchFamily="34" charset="0"/>
              </a:rPr>
              <a:t>iPhone</a:t>
            </a:r>
            <a:r>
              <a:rPr lang="en-US" sz="2600" dirty="0" smtClean="0">
                <a:latin typeface="Arial" pitchFamily="34" charset="0"/>
                <a:cs typeface="Arial" pitchFamily="34" charset="0"/>
              </a:rPr>
              <a:t>?</a:t>
            </a:r>
          </a:p>
          <a:p>
            <a:pPr lvl="0">
              <a:buNone/>
            </a:pPr>
            <a:r>
              <a:rPr lang="en-US" sz="2600" dirty="0" smtClean="0">
                <a:latin typeface="Arial" pitchFamily="34" charset="0"/>
                <a:cs typeface="Arial" pitchFamily="34" charset="0"/>
              </a:rPr>
              <a:t>9. How do you do Boundary testing to verify a battery’s life, if a game application suppose to last for 24 hours?	</a:t>
            </a:r>
          </a:p>
          <a:p>
            <a:pPr lvl="0">
              <a:buNone/>
            </a:pPr>
            <a:r>
              <a:rPr lang="en-US" sz="2600" dirty="0" smtClean="0">
                <a:latin typeface="Arial" pitchFamily="34" charset="0"/>
                <a:cs typeface="Arial" pitchFamily="34" charset="0"/>
              </a:rPr>
              <a:t>10. Tell me about Specifics of the Mobile games testing?</a:t>
            </a:r>
          </a:p>
          <a:p>
            <a:endParaRPr lang="en-US" dirty="0"/>
          </a:p>
        </p:txBody>
      </p:sp>
      <p:sp>
        <p:nvSpPr>
          <p:cNvPr id="4" name="Footer Placeholder 3"/>
          <p:cNvSpPr>
            <a:spLocks noGrp="1"/>
          </p:cNvSpPr>
          <p:nvPr>
            <p:ph type="ftr" sz="quarter" idx="11"/>
          </p:nvPr>
        </p:nvSpPr>
        <p:spPr>
          <a:xfrm>
            <a:off x="5715000" y="6407944"/>
            <a:ext cx="36576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bg2">
                    <a:lumMod val="25000"/>
                  </a:schemeClr>
                </a:solidFill>
              </a:rPr>
              <a:pPr/>
              <a:t>25</a:t>
            </a:fld>
            <a:endParaRPr lang="en-US" dirty="0">
              <a:solidFill>
                <a:schemeClr val="bg2">
                  <a:lumMod val="25000"/>
                </a:schemeClr>
              </a:solidFill>
            </a:endParaRPr>
          </a:p>
        </p:txBody>
      </p:sp>
      <p:sp>
        <p:nvSpPr>
          <p:cNvPr id="7" name="Title 6"/>
          <p:cNvSpPr>
            <a:spLocks noGrp="1"/>
          </p:cNvSpPr>
          <p:nvPr>
            <p:ph type="title"/>
          </p:nvPr>
        </p:nvSpPr>
        <p:spPr>
          <a:xfrm>
            <a:off x="228600" y="152400"/>
            <a:ext cx="8610600" cy="685800"/>
          </a:xfrm>
        </p:spPr>
        <p:style>
          <a:lnRef idx="1">
            <a:schemeClr val="accent5"/>
          </a:lnRef>
          <a:fillRef idx="2">
            <a:schemeClr val="accent5"/>
          </a:fillRef>
          <a:effectRef idx="1">
            <a:schemeClr val="accent5"/>
          </a:effectRef>
          <a:fontRef idx="minor">
            <a:schemeClr val="dk1"/>
          </a:fontRef>
        </p:style>
        <p:txBody>
          <a:bodyPr>
            <a:noAutofit/>
          </a:bodyPr>
          <a:lstStyle/>
          <a:p>
            <a:r>
              <a:rPr lang="en-US" sz="3600" b="1" dirty="0" smtClean="0">
                <a:solidFill>
                  <a:srgbClr val="FF0000"/>
                </a:solidFill>
                <a:latin typeface="Arial" pitchFamily="34" charset="0"/>
                <a:cs typeface="Arial" pitchFamily="34" charset="0"/>
              </a:rPr>
              <a:t>Specific of Mobile Testing</a:t>
            </a:r>
            <a:endParaRPr lang="en-US" sz="3600" b="1" dirty="0">
              <a:solidFill>
                <a:srgbClr val="FF0000"/>
              </a:solidFill>
            </a:endParaRPr>
          </a:p>
        </p:txBody>
      </p:sp>
      <p:sp>
        <p:nvSpPr>
          <p:cNvPr id="9" name="Rounded Rectangle 8"/>
          <p:cNvSpPr/>
          <p:nvPr/>
        </p:nvSpPr>
        <p:spPr>
          <a:xfrm>
            <a:off x="6400800" y="762000"/>
            <a:ext cx="2438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Arial" pitchFamily="34" charset="0"/>
                <a:cs typeface="Arial" pitchFamily="34" charset="0"/>
              </a:rPr>
              <a:t>Section 4</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52400" y="1143000"/>
            <a:ext cx="4495800" cy="5181600"/>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r>
              <a:rPr lang="en-US" sz="1800" b="1" dirty="0" smtClean="0">
                <a:latin typeface="Arial" pitchFamily="34" charset="0"/>
                <a:cs typeface="Arial" pitchFamily="34" charset="0"/>
              </a:rPr>
              <a:t>Installation of Application:</a:t>
            </a:r>
          </a:p>
          <a:p>
            <a:r>
              <a:rPr lang="en-US" sz="1800" dirty="0" smtClean="0">
                <a:latin typeface="Arial" pitchFamily="34" charset="0"/>
                <a:cs typeface="Arial" pitchFamily="34" charset="0"/>
              </a:rPr>
              <a:t>Splash Screen</a:t>
            </a:r>
          </a:p>
          <a:p>
            <a:r>
              <a:rPr lang="en-US" sz="1800" dirty="0" smtClean="0">
                <a:latin typeface="Arial" pitchFamily="34" charset="0"/>
                <a:cs typeface="Arial" pitchFamily="34" charset="0"/>
              </a:rPr>
              <a:t>Install – Accept &amp; download – Open – Uninstall buttons</a:t>
            </a:r>
          </a:p>
          <a:p>
            <a:r>
              <a:rPr lang="en-US" sz="1800" dirty="0" smtClean="0">
                <a:latin typeface="Arial" pitchFamily="34" charset="0"/>
                <a:cs typeface="Arial" pitchFamily="34" charset="0"/>
              </a:rPr>
              <a:t>Sync view loading, view transitions, and view installation.</a:t>
            </a:r>
          </a:p>
          <a:p>
            <a:r>
              <a:rPr lang="en-US" sz="1800" b="1" dirty="0" smtClean="0">
                <a:latin typeface="Arial" pitchFamily="34" charset="0"/>
                <a:cs typeface="Arial" pitchFamily="34" charset="0"/>
              </a:rPr>
              <a:t>View of Home/Content Page:</a:t>
            </a:r>
          </a:p>
          <a:p>
            <a:r>
              <a:rPr lang="en-US" sz="1800" dirty="0" smtClean="0">
                <a:latin typeface="Arial" pitchFamily="34" charset="0"/>
                <a:cs typeface="Arial" pitchFamily="34" charset="0"/>
              </a:rPr>
              <a:t>General Look – Image &amp; Text Alignments</a:t>
            </a:r>
          </a:p>
          <a:p>
            <a:r>
              <a:rPr lang="en-US" sz="1800" b="1" dirty="0" smtClean="0">
                <a:latin typeface="Arial" pitchFamily="34" charset="0"/>
                <a:cs typeface="Arial" pitchFamily="34" charset="0"/>
              </a:rPr>
              <a:t>Layout: </a:t>
            </a:r>
          </a:p>
          <a:p>
            <a:r>
              <a:rPr lang="en-US" sz="1800" dirty="0" smtClean="0">
                <a:latin typeface="Arial" pitchFamily="34" charset="0"/>
                <a:cs typeface="Arial" pitchFamily="34" charset="0"/>
              </a:rPr>
              <a:t>Fit well the Form Factor</a:t>
            </a:r>
          </a:p>
          <a:p>
            <a:r>
              <a:rPr lang="en-US" sz="1800" dirty="0" smtClean="0">
                <a:latin typeface="Arial" pitchFamily="34" charset="0"/>
                <a:cs typeface="Arial" pitchFamily="34" charset="0"/>
              </a:rPr>
              <a:t>Resolution </a:t>
            </a:r>
          </a:p>
          <a:p>
            <a:r>
              <a:rPr lang="en-US" sz="1800" dirty="0" smtClean="0">
                <a:latin typeface="Arial" pitchFamily="34" charset="0"/>
                <a:cs typeface="Arial" pitchFamily="34" charset="0"/>
              </a:rPr>
              <a:t>Screen Size alignments</a:t>
            </a:r>
          </a:p>
          <a:p>
            <a:r>
              <a:rPr lang="en-US" sz="1800" dirty="0" smtClean="0">
                <a:latin typeface="Arial" pitchFamily="34" charset="0"/>
                <a:cs typeface="Arial" pitchFamily="34" charset="0"/>
              </a:rPr>
              <a:t>Truncation</a:t>
            </a:r>
          </a:p>
          <a:p>
            <a:r>
              <a:rPr lang="en-US" sz="1800" dirty="0" smtClean="0">
                <a:latin typeface="Arial" pitchFamily="34" charset="0"/>
                <a:cs typeface="Arial" pitchFamily="34" charset="0"/>
              </a:rPr>
              <a:t>Invalid/Garbage Symbols</a:t>
            </a:r>
          </a:p>
          <a:p>
            <a:r>
              <a:rPr lang="en-US" sz="1800" dirty="0" smtClean="0">
                <a:latin typeface="Arial" pitchFamily="34" charset="0"/>
                <a:cs typeface="Arial" pitchFamily="34" charset="0"/>
              </a:rPr>
              <a:t>Orientation: Portrait vs. Landscape</a:t>
            </a:r>
          </a:p>
          <a:p>
            <a:r>
              <a:rPr lang="en-US" sz="1800" b="1" dirty="0" smtClean="0">
                <a:latin typeface="Arial" pitchFamily="34" charset="0"/>
                <a:cs typeface="Arial" pitchFamily="34" charset="0"/>
              </a:rPr>
              <a:t>Buttons: </a:t>
            </a:r>
          </a:p>
          <a:p>
            <a:r>
              <a:rPr lang="en-US" sz="1800" dirty="0" smtClean="0">
                <a:latin typeface="Arial" pitchFamily="34" charset="0"/>
                <a:cs typeface="Arial" pitchFamily="34" charset="0"/>
              </a:rPr>
              <a:t>Functionality</a:t>
            </a:r>
          </a:p>
          <a:p>
            <a:r>
              <a:rPr lang="en-US" sz="1800" dirty="0" smtClean="0">
                <a:latin typeface="Arial" pitchFamily="34" charset="0"/>
                <a:cs typeface="Arial" pitchFamily="34" charset="0"/>
              </a:rPr>
              <a:t>Place on the screen, color and size adjustments</a:t>
            </a:r>
          </a:p>
          <a:p>
            <a:r>
              <a:rPr lang="en-US" sz="1800" dirty="0" smtClean="0">
                <a:latin typeface="Arial" pitchFamily="34" charset="0"/>
                <a:cs typeface="Arial" pitchFamily="34" charset="0"/>
              </a:rPr>
              <a:t>Customized style</a:t>
            </a:r>
          </a:p>
          <a:p>
            <a:r>
              <a:rPr lang="en-US" sz="1800" dirty="0" smtClean="0">
                <a:latin typeface="Arial" pitchFamily="34" charset="0"/>
                <a:cs typeface="Arial" pitchFamily="34" charset="0"/>
              </a:rPr>
              <a:t>Active  vs. none-active mode</a:t>
            </a:r>
          </a:p>
          <a:p>
            <a:r>
              <a:rPr lang="en-US" sz="1800" dirty="0" smtClean="0">
                <a:latin typeface="Arial" pitchFamily="34" charset="0"/>
                <a:cs typeface="Arial" pitchFamily="34" charset="0"/>
              </a:rPr>
              <a:t>Alignment with the Naming</a:t>
            </a:r>
          </a:p>
          <a:p>
            <a:r>
              <a:rPr lang="en-US" sz="1800" b="1" dirty="0" smtClean="0">
                <a:latin typeface="Arial" pitchFamily="34" charset="0"/>
                <a:cs typeface="Arial" pitchFamily="34" charset="0"/>
              </a:rPr>
              <a:t>Links</a:t>
            </a: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dirty="0"/>
          </a:p>
        </p:txBody>
      </p:sp>
      <p:sp>
        <p:nvSpPr>
          <p:cNvPr id="3" name="Footer Placeholder 2"/>
          <p:cNvSpPr>
            <a:spLocks noGrp="1"/>
          </p:cNvSpPr>
          <p:nvPr>
            <p:ph type="ftr" sz="quarter" idx="11"/>
          </p:nvPr>
        </p:nvSpPr>
        <p:spPr>
          <a:xfrm>
            <a:off x="5715000" y="6407944"/>
            <a:ext cx="3429000" cy="365125"/>
          </a:xfrm>
        </p:spPr>
        <p:txBody>
          <a:bodyPr/>
          <a:lstStyle/>
          <a:p>
            <a:r>
              <a:rPr lang="en-US" dirty="0" smtClean="0">
                <a:solidFill>
                  <a:schemeClr val="tx2">
                    <a:lumMod val="75000"/>
                  </a:schemeClr>
                </a:solidFill>
              </a:rPr>
              <a:t>Copyright Portnov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26</a:t>
            </a:fld>
            <a:endParaRPr lang="en-US" dirty="0">
              <a:solidFill>
                <a:schemeClr val="tx2">
                  <a:lumMod val="25000"/>
                </a:schemeClr>
              </a:solidFill>
            </a:endParaRPr>
          </a:p>
        </p:txBody>
      </p:sp>
      <p:sp>
        <p:nvSpPr>
          <p:cNvPr id="6" name="Title 5"/>
          <p:cNvSpPr>
            <a:spLocks noGrp="1"/>
          </p:cNvSpPr>
          <p:nvPr>
            <p:ph type="title"/>
          </p:nvPr>
        </p:nvSpPr>
        <p:spPr>
          <a:xfrm>
            <a:off x="228600" y="152400"/>
            <a:ext cx="8610600" cy="838200"/>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3600" dirty="0" smtClean="0">
                <a:solidFill>
                  <a:srgbClr val="FF0000"/>
                </a:solidFill>
                <a:latin typeface="Arial" pitchFamily="34" charset="0"/>
                <a:cs typeface="Arial" pitchFamily="34" charset="0"/>
              </a:rPr>
              <a:t/>
            </a:r>
            <a:br>
              <a:rPr lang="en-US" sz="3600" dirty="0" smtClean="0">
                <a:solidFill>
                  <a:srgbClr val="FF0000"/>
                </a:solidFill>
                <a:latin typeface="Arial" pitchFamily="34" charset="0"/>
                <a:cs typeface="Arial" pitchFamily="34" charset="0"/>
              </a:rPr>
            </a:b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sz="3600" dirty="0" smtClean="0">
                <a:solidFill>
                  <a:srgbClr val="FF0000"/>
                </a:solidFill>
                <a:latin typeface="Arial" pitchFamily="34" charset="0"/>
                <a:cs typeface="Arial" pitchFamily="34" charset="0"/>
              </a:rPr>
              <a:t> 2. How would you test UI of mobile app?       </a:t>
            </a:r>
            <a:r>
              <a:rPr lang="en-US" sz="2700" dirty="0" smtClean="0">
                <a:solidFill>
                  <a:srgbClr val="FF0000"/>
                </a:solidFill>
                <a:latin typeface="Arial" pitchFamily="34" charset="0"/>
                <a:cs typeface="Arial" pitchFamily="34" charset="0"/>
              </a:rPr>
              <a:t>1</a:t>
            </a:r>
            <a:endParaRPr lang="en-US" sz="2700" dirty="0"/>
          </a:p>
        </p:txBody>
      </p:sp>
      <p:pic>
        <p:nvPicPr>
          <p:cNvPr id="13" name="Picture 2" descr="C:\Users\IVA\Pictures\MOBILE TESTING\IUAaz[1].png"/>
          <p:cNvPicPr>
            <a:picLocks noGrp="1" noChangeAspect="1" noChangeArrowheads="1"/>
          </p:cNvPicPr>
          <p:nvPr>
            <p:ph idx="1"/>
          </p:nvPr>
        </p:nvPicPr>
        <p:blipFill>
          <a:blip r:embed="rId2" cstate="print"/>
          <a:srcRect/>
          <a:stretch>
            <a:fillRect/>
          </a:stretch>
        </p:blipFill>
        <p:spPr bwMode="auto">
          <a:xfrm>
            <a:off x="4876800" y="1791827"/>
            <a:ext cx="3810000" cy="4532773"/>
          </a:xfrm>
          <a:prstGeom prst="rect">
            <a:avLst/>
          </a:prstGeom>
          <a:noFill/>
        </p:spPr>
      </p:pic>
      <p:sp>
        <p:nvSpPr>
          <p:cNvPr id="14" name="Rectangle 13"/>
          <p:cNvSpPr/>
          <p:nvPr/>
        </p:nvSpPr>
        <p:spPr>
          <a:xfrm>
            <a:off x="685800" y="6172200"/>
            <a:ext cx="41148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http://www.quora.com/User-Interfaces/Which-are-the-best-iPhone-iPad-apps-from-a-UI-design-perspective</a:t>
            </a:r>
            <a:endParaRPr lang="en-US" sz="1200" dirty="0">
              <a:solidFill>
                <a:schemeClr val="tx1"/>
              </a:solidFill>
              <a:latin typeface="Arial" pitchFamily="34" charset="0"/>
              <a:cs typeface="Arial" pitchFamily="34" charset="0"/>
            </a:endParaRPr>
          </a:p>
        </p:txBody>
      </p:sp>
      <p:sp>
        <p:nvSpPr>
          <p:cNvPr id="15" name="Rounded Rectangle 14"/>
          <p:cNvSpPr/>
          <p:nvPr/>
        </p:nvSpPr>
        <p:spPr>
          <a:xfrm>
            <a:off x="4800600" y="1143000"/>
            <a:ext cx="3505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latin typeface="Arial" pitchFamily="34" charset="0"/>
                <a:cs typeface="Arial" pitchFamily="34" charset="0"/>
              </a:rPr>
              <a:t>EASY Answer</a:t>
            </a:r>
            <a:endParaRPr lang="en-US" sz="2400"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481329"/>
            <a:ext cx="4038600" cy="3471672"/>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sz="1600" b="1" dirty="0" smtClean="0">
                <a:latin typeface="Arial" pitchFamily="34" charset="0"/>
                <a:cs typeface="Arial" pitchFamily="34" charset="0"/>
              </a:rPr>
              <a:t>ListView: </a:t>
            </a:r>
          </a:p>
          <a:p>
            <a:r>
              <a:rPr lang="en-US" sz="1600" dirty="0" smtClean="0">
                <a:latin typeface="Arial" pitchFamily="34" charset="0"/>
                <a:cs typeface="Arial" pitchFamily="34" charset="0"/>
              </a:rPr>
              <a:t>Backbone of App</a:t>
            </a:r>
          </a:p>
          <a:p>
            <a:r>
              <a:rPr lang="en-US" sz="1600" dirty="0" smtClean="0">
                <a:latin typeface="Arial" pitchFamily="34" charset="0"/>
                <a:cs typeface="Arial" pitchFamily="34" charset="0"/>
              </a:rPr>
              <a:t>Grids of Mobile app</a:t>
            </a:r>
          </a:p>
          <a:p>
            <a:r>
              <a:rPr lang="en-US" sz="1600" b="1" dirty="0" smtClean="0">
                <a:latin typeface="Arial" pitchFamily="34" charset="0"/>
                <a:cs typeface="Arial" pitchFamily="34" charset="0"/>
              </a:rPr>
              <a:t>NavBar/ActionBar:</a:t>
            </a:r>
          </a:p>
          <a:p>
            <a:r>
              <a:rPr lang="en-US" sz="1600" dirty="0" smtClean="0">
                <a:latin typeface="Arial" pitchFamily="34" charset="0"/>
                <a:cs typeface="Arial" pitchFamily="34" charset="0"/>
              </a:rPr>
              <a:t>Title NavBar (example: on the top of iOS apps and on the bottom of Android apps.)</a:t>
            </a:r>
          </a:p>
          <a:p>
            <a:r>
              <a:rPr lang="en-US" sz="1600" b="1" dirty="0" smtClean="0">
                <a:latin typeface="Arial" pitchFamily="34" charset="0"/>
                <a:cs typeface="Arial" pitchFamily="34" charset="0"/>
              </a:rPr>
              <a:t>ScrollView:</a:t>
            </a:r>
          </a:p>
          <a:p>
            <a:r>
              <a:rPr lang="en-US" sz="1600" dirty="0" smtClean="0">
                <a:latin typeface="Arial" pitchFamily="34" charset="0"/>
                <a:cs typeface="Arial" pitchFamily="34" charset="0"/>
              </a:rPr>
              <a:t> “Swipe” through a list of items left-right and top-bottom</a:t>
            </a:r>
          </a:p>
          <a:p>
            <a:r>
              <a:rPr lang="en-US" sz="1600" b="1" dirty="0" smtClean="0">
                <a:latin typeface="Arial" pitchFamily="34" charset="0"/>
                <a:cs typeface="Arial" pitchFamily="34" charset="0"/>
              </a:rPr>
              <a:t>Switch</a:t>
            </a:r>
          </a:p>
          <a:p>
            <a:r>
              <a:rPr lang="en-US" sz="1600" b="1" dirty="0" smtClean="0">
                <a:latin typeface="Arial" pitchFamily="34" charset="0"/>
                <a:cs typeface="Arial" pitchFamily="34" charset="0"/>
              </a:rPr>
              <a:t>TabStrip</a:t>
            </a:r>
          </a:p>
          <a:p>
            <a:endParaRPr lang="en-US" sz="1600" dirty="0" smtClean="0">
              <a:latin typeface="Arial" pitchFamily="34" charset="0"/>
              <a:cs typeface="Arial" pitchFamily="34" charset="0"/>
            </a:endParaRPr>
          </a:p>
          <a:p>
            <a:endParaRPr lang="en-US" sz="1600" b="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pPr>
              <a:buNone/>
            </a:pPr>
            <a:endParaRPr lang="en-US" dirty="0"/>
          </a:p>
        </p:txBody>
      </p:sp>
      <p:sp>
        <p:nvSpPr>
          <p:cNvPr id="4" name="Footer Placeholder 3"/>
          <p:cNvSpPr>
            <a:spLocks noGrp="1"/>
          </p:cNvSpPr>
          <p:nvPr>
            <p:ph type="ftr" sz="quarter" idx="11"/>
          </p:nvPr>
        </p:nvSpPr>
        <p:spPr>
          <a:xfrm>
            <a:off x="5638800" y="6407944"/>
            <a:ext cx="3505200" cy="365125"/>
          </a:xfrm>
        </p:spPr>
        <p:txBody>
          <a:bodyPr/>
          <a:lstStyle/>
          <a:p>
            <a:r>
              <a:rPr lang="en-US" dirty="0" smtClean="0">
                <a:solidFill>
                  <a:schemeClr val="tx2">
                    <a:lumMod val="75000"/>
                  </a:schemeClr>
                </a:solidFill>
              </a:rPr>
              <a:t>Copyright Portnov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27</a:t>
            </a:fld>
            <a:endParaRPr lang="en-US" dirty="0">
              <a:solidFill>
                <a:schemeClr val="tx2">
                  <a:lumMod val="25000"/>
                </a:schemeClr>
              </a:solidFill>
            </a:endParaRPr>
          </a:p>
        </p:txBody>
      </p:sp>
      <p:sp>
        <p:nvSpPr>
          <p:cNvPr id="6" name="Title 5"/>
          <p:cNvSpPr>
            <a:spLocks noGrp="1"/>
          </p:cNvSpPr>
          <p:nvPr>
            <p:ph type="title"/>
          </p:nvPr>
        </p:nvSpPr>
        <p:spPr>
          <a:xfrm>
            <a:off x="228600" y="274638"/>
            <a:ext cx="8610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solidFill>
                  <a:srgbClr val="FF0000"/>
                </a:solidFill>
                <a:latin typeface="Arial" pitchFamily="34" charset="0"/>
                <a:cs typeface="Arial" pitchFamily="34" charset="0"/>
              </a:rPr>
              <a:t>2. How would you test UI of mobile app?       </a:t>
            </a:r>
            <a:r>
              <a:rPr lang="en-US" sz="2700" dirty="0" smtClean="0">
                <a:solidFill>
                  <a:srgbClr val="FF0000"/>
                </a:solidFill>
                <a:latin typeface="Arial" pitchFamily="34" charset="0"/>
                <a:cs typeface="Arial" pitchFamily="34" charset="0"/>
              </a:rPr>
              <a:t> 2</a:t>
            </a:r>
            <a:endParaRPr lang="en-US" sz="2700" dirty="0"/>
          </a:p>
        </p:txBody>
      </p:sp>
      <p:pic>
        <p:nvPicPr>
          <p:cNvPr id="84994" name="Picture 2" descr="C:\Users\IVA\Pictures\MOBILE TESTING\amazontiles[1].jpg"/>
          <p:cNvPicPr>
            <a:picLocks noChangeAspect="1" noChangeArrowheads="1"/>
          </p:cNvPicPr>
          <p:nvPr/>
        </p:nvPicPr>
        <p:blipFill>
          <a:blip r:embed="rId2" cstate="print"/>
          <a:srcRect/>
          <a:stretch>
            <a:fillRect/>
          </a:stretch>
        </p:blipFill>
        <p:spPr bwMode="auto">
          <a:xfrm>
            <a:off x="914400" y="5638800"/>
            <a:ext cx="1681163" cy="985371"/>
          </a:xfrm>
          <a:prstGeom prst="rect">
            <a:avLst/>
          </a:prstGeom>
          <a:noFill/>
        </p:spPr>
      </p:pic>
      <p:sp>
        <p:nvSpPr>
          <p:cNvPr id="10" name="Rounded Rectangle 9"/>
          <p:cNvSpPr/>
          <p:nvPr/>
        </p:nvSpPr>
        <p:spPr>
          <a:xfrm>
            <a:off x="2743200" y="6019800"/>
            <a:ext cx="1524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Switch</a:t>
            </a:r>
            <a:endParaRPr lang="en-US" b="1" dirty="0">
              <a:latin typeface="Arial" pitchFamily="34" charset="0"/>
              <a:cs typeface="Arial" pitchFamily="34" charset="0"/>
            </a:endParaRPr>
          </a:p>
        </p:txBody>
      </p:sp>
      <p:pic>
        <p:nvPicPr>
          <p:cNvPr id="84995" name="Picture 3" descr="C:\Users\IVA\Pictures\MOBILE TESTING\Jquery-OVERVIEW3[1].jpg"/>
          <p:cNvPicPr>
            <a:picLocks noChangeAspect="1" noChangeArrowheads="1"/>
          </p:cNvPicPr>
          <p:nvPr/>
        </p:nvPicPr>
        <p:blipFill>
          <a:blip r:embed="rId3" cstate="print"/>
          <a:srcRect/>
          <a:stretch>
            <a:fillRect/>
          </a:stretch>
        </p:blipFill>
        <p:spPr bwMode="auto">
          <a:xfrm>
            <a:off x="304800" y="1143000"/>
            <a:ext cx="2069646" cy="1485900"/>
          </a:xfrm>
          <a:prstGeom prst="rect">
            <a:avLst/>
          </a:prstGeom>
          <a:noFill/>
        </p:spPr>
      </p:pic>
      <p:sp>
        <p:nvSpPr>
          <p:cNvPr id="12" name="Rounded Rectangle 11"/>
          <p:cNvSpPr/>
          <p:nvPr/>
        </p:nvSpPr>
        <p:spPr>
          <a:xfrm>
            <a:off x="2438400" y="1447800"/>
            <a:ext cx="1600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List View</a:t>
            </a:r>
            <a:endParaRPr lang="en-US" b="1" dirty="0">
              <a:latin typeface="Arial" pitchFamily="34" charset="0"/>
              <a:cs typeface="Arial" pitchFamily="34" charset="0"/>
            </a:endParaRPr>
          </a:p>
        </p:txBody>
      </p:sp>
      <p:pic>
        <p:nvPicPr>
          <p:cNvPr id="84996" name="Picture 4" descr="C:\Users\IVA\Pictures\MOBILE TESTING\retina-light[1].jpg"/>
          <p:cNvPicPr>
            <a:picLocks noChangeAspect="1" noChangeArrowheads="1"/>
          </p:cNvPicPr>
          <p:nvPr/>
        </p:nvPicPr>
        <p:blipFill>
          <a:blip r:embed="rId4" cstate="print"/>
          <a:srcRect/>
          <a:stretch>
            <a:fillRect/>
          </a:stretch>
        </p:blipFill>
        <p:spPr bwMode="auto">
          <a:xfrm>
            <a:off x="2514600" y="2286000"/>
            <a:ext cx="1912412" cy="1143000"/>
          </a:xfrm>
          <a:prstGeom prst="rect">
            <a:avLst/>
          </a:prstGeom>
          <a:noFill/>
        </p:spPr>
      </p:pic>
      <p:sp>
        <p:nvSpPr>
          <p:cNvPr id="14" name="Rounded Rectangle 13"/>
          <p:cNvSpPr/>
          <p:nvPr/>
        </p:nvSpPr>
        <p:spPr>
          <a:xfrm>
            <a:off x="304800" y="2743200"/>
            <a:ext cx="2133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Navigation Bars</a:t>
            </a:r>
            <a:endParaRPr lang="en-US" b="1" dirty="0">
              <a:latin typeface="Arial" pitchFamily="34" charset="0"/>
              <a:cs typeface="Arial" pitchFamily="34" charset="0"/>
            </a:endParaRPr>
          </a:p>
        </p:txBody>
      </p:sp>
      <p:pic>
        <p:nvPicPr>
          <p:cNvPr id="84998" name="Picture 6" descr="http://christinemorris.com/wp-content/uploads/2011/07/Screen-shot-2011-07-20-at-12.26.34.png"/>
          <p:cNvPicPr>
            <a:picLocks noChangeAspect="1" noChangeArrowheads="1"/>
          </p:cNvPicPr>
          <p:nvPr/>
        </p:nvPicPr>
        <p:blipFill>
          <a:blip r:embed="rId5" cstate="print"/>
          <a:srcRect/>
          <a:stretch>
            <a:fillRect/>
          </a:stretch>
        </p:blipFill>
        <p:spPr bwMode="auto">
          <a:xfrm>
            <a:off x="152400" y="3276600"/>
            <a:ext cx="2343150" cy="2209000"/>
          </a:xfrm>
          <a:prstGeom prst="rect">
            <a:avLst/>
          </a:prstGeom>
          <a:noFill/>
        </p:spPr>
      </p:pic>
      <p:sp>
        <p:nvSpPr>
          <p:cNvPr id="16" name="Rounded Rectangle 15"/>
          <p:cNvSpPr/>
          <p:nvPr/>
        </p:nvSpPr>
        <p:spPr>
          <a:xfrm>
            <a:off x="2590800" y="4343400"/>
            <a:ext cx="1752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Scroll View</a:t>
            </a:r>
            <a:endParaRPr lang="en-US" b="1" dirty="0">
              <a:latin typeface="Arial" pitchFamily="34" charset="0"/>
              <a:cs typeface="Arial" pitchFamily="34" charset="0"/>
            </a:endParaRPr>
          </a:p>
        </p:txBody>
      </p:sp>
      <p:pic>
        <p:nvPicPr>
          <p:cNvPr id="85001" name="Picture 9" descr="C:\Users\IVA\Pictures\MOBILE TESTING\gowalla11[1].png"/>
          <p:cNvPicPr>
            <a:picLocks noChangeAspect="1" noChangeArrowheads="1"/>
          </p:cNvPicPr>
          <p:nvPr/>
        </p:nvPicPr>
        <p:blipFill>
          <a:blip r:embed="rId6" cstate="print"/>
          <a:srcRect/>
          <a:stretch>
            <a:fillRect/>
          </a:stretch>
        </p:blipFill>
        <p:spPr bwMode="auto">
          <a:xfrm>
            <a:off x="6172200" y="4648200"/>
            <a:ext cx="2267415" cy="1549400"/>
          </a:xfrm>
          <a:prstGeom prst="rect">
            <a:avLst/>
          </a:prstGeom>
          <a:noFill/>
        </p:spPr>
      </p:pic>
      <p:sp>
        <p:nvSpPr>
          <p:cNvPr id="20" name="Rounded Rectangle 19"/>
          <p:cNvSpPr/>
          <p:nvPr/>
        </p:nvSpPr>
        <p:spPr>
          <a:xfrm>
            <a:off x="4343400" y="5334000"/>
            <a:ext cx="1676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Tab Strip</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295400"/>
            <a:ext cx="4038600" cy="4525963"/>
          </a:xfrm>
        </p:spPr>
        <p:style>
          <a:lnRef idx="1">
            <a:schemeClr val="accent5"/>
          </a:lnRef>
          <a:fillRef idx="2">
            <a:schemeClr val="accent5"/>
          </a:fillRef>
          <a:effectRef idx="1">
            <a:schemeClr val="accent5"/>
          </a:effectRef>
          <a:fontRef idx="minor">
            <a:schemeClr val="dk1"/>
          </a:fontRef>
        </p:style>
        <p:txBody>
          <a:bodyPr>
            <a:normAutofit/>
          </a:bodyPr>
          <a:lstStyle/>
          <a:p>
            <a:r>
              <a:rPr lang="en-US" sz="1800" b="1" dirty="0" smtClean="0">
                <a:latin typeface="Arial" pitchFamily="34" charset="0"/>
                <a:cs typeface="Arial" pitchFamily="34" charset="0"/>
              </a:rPr>
              <a:t>Touch Screen </a:t>
            </a:r>
            <a:r>
              <a:rPr lang="en-US" sz="1800" b="1" dirty="0" smtClean="0">
                <a:latin typeface="Arial" pitchFamily="34" charset="0"/>
                <a:cs typeface="Arial" pitchFamily="34" charset="0"/>
              </a:rPr>
              <a:t>UI:</a:t>
            </a:r>
          </a:p>
          <a:p>
            <a:r>
              <a:rPr lang="en-US" sz="1600" dirty="0" smtClean="0">
                <a:latin typeface="Arial" pitchFamily="34" charset="0"/>
                <a:cs typeface="Arial" pitchFamily="34" charset="0"/>
              </a:rPr>
              <a:t>Panning and Zooming</a:t>
            </a:r>
          </a:p>
          <a:p>
            <a:r>
              <a:rPr lang="en-US" sz="1600" dirty="0" smtClean="0">
                <a:latin typeface="Arial" pitchFamily="34" charset="0"/>
                <a:cs typeface="Arial" pitchFamily="34" charset="0"/>
              </a:rPr>
              <a:t>Controls: Dragging horizontally beyond the page edge reveals the control strip</a:t>
            </a:r>
          </a:p>
          <a:p>
            <a:r>
              <a:rPr lang="en-US" sz="1600" dirty="0" smtClean="0">
                <a:latin typeface="Arial" pitchFamily="34" charset="0"/>
                <a:cs typeface="Arial" pitchFamily="34" charset="0"/>
              </a:rPr>
              <a:t>Navigation/Searching to a new page</a:t>
            </a:r>
          </a:p>
          <a:p>
            <a:r>
              <a:rPr lang="en-US" sz="1600" dirty="0" smtClean="0">
                <a:latin typeface="Arial" pitchFamily="34" charset="0"/>
                <a:cs typeface="Arial" pitchFamily="34" charset="0"/>
              </a:rPr>
              <a:t>Tabs</a:t>
            </a:r>
          </a:p>
          <a:p>
            <a:r>
              <a:rPr lang="en-US" sz="1600" dirty="0" smtClean="0">
                <a:latin typeface="Arial" pitchFamily="34" charset="0"/>
                <a:cs typeface="Arial" pitchFamily="34" charset="0"/>
              </a:rPr>
              <a:t>Notifications: New,</a:t>
            </a:r>
          </a:p>
          <a:p>
            <a:pPr>
              <a:buNone/>
            </a:pPr>
            <a:r>
              <a:rPr lang="en-US" sz="1600" dirty="0" smtClean="0">
                <a:latin typeface="Arial" pitchFamily="34" charset="0"/>
                <a:cs typeface="Arial" pitchFamily="34" charset="0"/>
              </a:rPr>
              <a:t>	Preferences, Geo-location</a:t>
            </a:r>
          </a:p>
          <a:p>
            <a:r>
              <a:rPr lang="en-US" sz="1600" dirty="0" smtClean="0">
                <a:latin typeface="Arial" pitchFamily="34" charset="0"/>
                <a:cs typeface="Arial" pitchFamily="34" charset="0"/>
              </a:rPr>
              <a:t>Downloads</a:t>
            </a:r>
          </a:p>
          <a:p>
            <a:r>
              <a:rPr lang="en-US" sz="1600" dirty="0" smtClean="0">
                <a:latin typeface="Arial" pitchFamily="34" charset="0"/>
                <a:cs typeface="Arial" pitchFamily="34" charset="0"/>
              </a:rPr>
              <a:t>Add-ons</a:t>
            </a:r>
          </a:p>
          <a:p>
            <a:r>
              <a:rPr lang="en-US" sz="1600" dirty="0" smtClean="0">
                <a:latin typeface="Arial" pitchFamily="34" charset="0"/>
                <a:cs typeface="Arial" pitchFamily="34" charset="0"/>
              </a:rPr>
              <a:t>Identity: Authentication</a:t>
            </a:r>
          </a:p>
          <a:p>
            <a:pPr>
              <a:buNone/>
            </a:pPr>
            <a:r>
              <a:rPr lang="en-US" sz="1600" dirty="0" smtClean="0">
                <a:latin typeface="Arial" pitchFamily="34" charset="0"/>
                <a:cs typeface="Arial" pitchFamily="34" charset="0"/>
              </a:rPr>
              <a:t>	Client Certificates, Username/Password</a:t>
            </a:r>
          </a:p>
          <a:p>
            <a:pPr>
              <a:buNone/>
            </a:pPr>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pPr>
              <a:buNone/>
            </a:pPr>
            <a:endParaRPr lang="en-US" sz="1600" dirty="0" smtClean="0">
              <a:latin typeface="Arial" pitchFamily="34" charset="0"/>
              <a:cs typeface="Arial" pitchFamily="34" charset="0"/>
            </a:endParaRPr>
          </a:p>
          <a:p>
            <a:pPr>
              <a:buNone/>
            </a:pPr>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800" b="1" dirty="0" smtClean="0">
              <a:latin typeface="Arial" pitchFamily="34" charset="0"/>
              <a:cs typeface="Arial" pitchFamily="34" charset="0"/>
            </a:endParaRPr>
          </a:p>
          <a:p>
            <a:endParaRPr lang="en-US" sz="1800" b="1" dirty="0">
              <a:latin typeface="Arial" pitchFamily="34" charset="0"/>
              <a:cs typeface="Arial" pitchFamily="34" charset="0"/>
            </a:endParaRPr>
          </a:p>
        </p:txBody>
      </p:sp>
      <p:sp>
        <p:nvSpPr>
          <p:cNvPr id="4" name="Footer Placeholder 3"/>
          <p:cNvSpPr>
            <a:spLocks noGrp="1"/>
          </p:cNvSpPr>
          <p:nvPr>
            <p:ph type="ftr" sz="quarter" idx="11"/>
          </p:nvPr>
        </p:nvSpPr>
        <p:spPr>
          <a:xfrm>
            <a:off x="5943600" y="6407944"/>
            <a:ext cx="32004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28</a:t>
            </a:fld>
            <a:endParaRPr lang="en-US" dirty="0">
              <a:solidFill>
                <a:schemeClr val="tx2">
                  <a:lumMod val="25000"/>
                </a:schemeClr>
              </a:solidFill>
            </a:endParaRPr>
          </a:p>
        </p:txBody>
      </p:sp>
      <p:sp>
        <p:nvSpPr>
          <p:cNvPr id="6" name="Title 5"/>
          <p:cNvSpPr>
            <a:spLocks noGrp="1"/>
          </p:cNvSpPr>
          <p:nvPr>
            <p:ph type="title"/>
          </p:nvPr>
        </p:nvSpPr>
        <p:spPr>
          <a:xfrm>
            <a:off x="152400" y="274638"/>
            <a:ext cx="8763000" cy="792162"/>
          </a:xfrm>
        </p:spPr>
        <p:style>
          <a:lnRef idx="1">
            <a:schemeClr val="accent1"/>
          </a:lnRef>
          <a:fillRef idx="2">
            <a:schemeClr val="accent1"/>
          </a:fillRef>
          <a:effectRef idx="1">
            <a:schemeClr val="accent1"/>
          </a:effectRef>
          <a:fontRef idx="minor">
            <a:schemeClr val="dk1"/>
          </a:fontRef>
        </p:style>
        <p:txBody>
          <a:bodyPr>
            <a:noAutofit/>
          </a:bodyPr>
          <a:lstStyle/>
          <a:p>
            <a:r>
              <a:rPr lang="en-US" sz="3200" dirty="0" smtClean="0">
                <a:solidFill>
                  <a:srgbClr val="FF0000"/>
                </a:solidFill>
                <a:latin typeface="Arial" pitchFamily="34" charset="0"/>
                <a:cs typeface="Arial" pitchFamily="34" charset="0"/>
              </a:rPr>
              <a:t>2. How would you test UI of mobile app?     </a:t>
            </a:r>
            <a:r>
              <a:rPr lang="en-US" sz="2400" dirty="0" smtClean="0">
                <a:solidFill>
                  <a:srgbClr val="FF0000"/>
                </a:solidFill>
                <a:latin typeface="Arial" pitchFamily="34" charset="0"/>
                <a:cs typeface="Arial" pitchFamily="34" charset="0"/>
              </a:rPr>
              <a:t>3</a:t>
            </a:r>
            <a:endParaRPr lang="en-US" sz="2400" dirty="0"/>
          </a:p>
        </p:txBody>
      </p:sp>
      <p:sp>
        <p:nvSpPr>
          <p:cNvPr id="7" name="Rectangle 6"/>
          <p:cNvSpPr/>
          <p:nvPr/>
        </p:nvSpPr>
        <p:spPr>
          <a:xfrm>
            <a:off x="990600" y="6400800"/>
            <a:ext cx="46482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https://wiki.mozilla.org/Mobile/UI/Designs/TouchScreen/workingUI</a:t>
            </a:r>
            <a:endParaRPr lang="en-US" sz="1200" dirty="0">
              <a:solidFill>
                <a:schemeClr val="tx1"/>
              </a:solidFill>
              <a:latin typeface="Arial" pitchFamily="34" charset="0"/>
              <a:cs typeface="Arial" pitchFamily="34" charset="0"/>
            </a:endParaRPr>
          </a:p>
        </p:txBody>
      </p:sp>
      <p:pic>
        <p:nvPicPr>
          <p:cNvPr id="1026" name="Picture 2" descr="C:\Users\IVA\Pictures\MOBILE TESTING\2421200414_77674b14a4_o1[1].png"/>
          <p:cNvPicPr>
            <a:picLocks noGrp="1" noChangeAspect="1" noChangeArrowheads="1"/>
          </p:cNvPicPr>
          <p:nvPr>
            <p:ph sz="half" idx="2"/>
          </p:nvPr>
        </p:nvPicPr>
        <p:blipFill>
          <a:blip r:embed="rId2" cstate="print"/>
          <a:srcRect/>
          <a:stretch>
            <a:fillRect/>
          </a:stretch>
        </p:blipFill>
        <p:spPr bwMode="auto">
          <a:xfrm>
            <a:off x="4495800" y="1295400"/>
            <a:ext cx="4038600" cy="1824101"/>
          </a:xfrm>
          <a:prstGeom prst="rect">
            <a:avLst/>
          </a:prstGeom>
          <a:noFill/>
        </p:spPr>
      </p:pic>
      <p:sp>
        <p:nvSpPr>
          <p:cNvPr id="9" name="Rounded Rectangle 8"/>
          <p:cNvSpPr/>
          <p:nvPr/>
        </p:nvSpPr>
        <p:spPr>
          <a:xfrm>
            <a:off x="4953000" y="2819400"/>
            <a:ext cx="2209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awesome bar</a:t>
            </a:r>
            <a:endParaRPr lang="en-US" b="1" dirty="0">
              <a:latin typeface="Arial" pitchFamily="34" charset="0"/>
              <a:cs typeface="Arial" pitchFamily="34" charset="0"/>
            </a:endParaRPr>
          </a:p>
        </p:txBody>
      </p:sp>
      <p:pic>
        <p:nvPicPr>
          <p:cNvPr id="1027" name="Picture 3" descr="C:\Users\IVA\Pictures\MOBILE TESTING\controls2[1].png"/>
          <p:cNvPicPr>
            <a:picLocks noChangeAspect="1" noChangeArrowheads="1"/>
          </p:cNvPicPr>
          <p:nvPr/>
        </p:nvPicPr>
        <p:blipFill>
          <a:blip r:embed="rId3" cstate="print"/>
          <a:srcRect/>
          <a:stretch>
            <a:fillRect/>
          </a:stretch>
        </p:blipFill>
        <p:spPr bwMode="auto">
          <a:xfrm>
            <a:off x="5334000" y="3352800"/>
            <a:ext cx="3505200" cy="1833563"/>
          </a:xfrm>
          <a:prstGeom prst="rect">
            <a:avLst/>
          </a:prstGeom>
          <a:noFill/>
        </p:spPr>
      </p:pic>
      <p:sp>
        <p:nvSpPr>
          <p:cNvPr id="11" name="Rounded Rectangle 10"/>
          <p:cNvSpPr/>
          <p:nvPr/>
        </p:nvSpPr>
        <p:spPr>
          <a:xfrm>
            <a:off x="5943600" y="4953000"/>
            <a:ext cx="2209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Control Strip</a:t>
            </a:r>
            <a:endParaRPr lang="en-US" b="1" dirty="0">
              <a:latin typeface="Arial" pitchFamily="34" charset="0"/>
              <a:cs typeface="Arial" pitchFamily="34" charset="0"/>
            </a:endParaRPr>
          </a:p>
        </p:txBody>
      </p:sp>
      <p:pic>
        <p:nvPicPr>
          <p:cNvPr id="1028" name="Picture 4" descr="C:\Users\IVA\Pictures\MOBILE TESTING\bestUI-ss3[1].jpg"/>
          <p:cNvPicPr>
            <a:picLocks noChangeAspect="1" noChangeArrowheads="1"/>
          </p:cNvPicPr>
          <p:nvPr/>
        </p:nvPicPr>
        <p:blipFill>
          <a:blip r:embed="rId4" cstate="print"/>
          <a:srcRect/>
          <a:stretch>
            <a:fillRect/>
          </a:stretch>
        </p:blipFill>
        <p:spPr bwMode="auto">
          <a:xfrm>
            <a:off x="3225592" y="3352800"/>
            <a:ext cx="1958145" cy="2943224"/>
          </a:xfrm>
          <a:prstGeom prst="rect">
            <a:avLst/>
          </a:prstGeom>
          <a:noFill/>
        </p:spPr>
      </p:pic>
      <p:sp>
        <p:nvSpPr>
          <p:cNvPr id="13" name="Rounded Rectangle 12"/>
          <p:cNvSpPr/>
          <p:nvPr/>
        </p:nvSpPr>
        <p:spPr>
          <a:xfrm>
            <a:off x="5181600" y="5791200"/>
            <a:ext cx="990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Tabs</a:t>
            </a:r>
            <a:endParaRPr lang="en-US" b="1"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6400" y="6407944"/>
            <a:ext cx="3886200" cy="365125"/>
          </a:xfrm>
        </p:spPr>
        <p:txBody>
          <a:bodyPr/>
          <a:lstStyle/>
          <a:p>
            <a:r>
              <a:rPr lang="en-US" dirty="0" smtClean="0">
                <a:solidFill>
                  <a:schemeClr val="tx2">
                    <a:lumMod val="75000"/>
                  </a:schemeClr>
                </a:solidFill>
              </a:rPr>
              <a:t>Copyright Portnov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a:xfrm>
            <a:off x="146304" y="6324600"/>
            <a:ext cx="539496" cy="342900"/>
          </a:xfrm>
        </p:spPr>
        <p:txBody>
          <a:bodyPr/>
          <a:lstStyle/>
          <a:p>
            <a:fld id="{B6F15528-21DE-4FAA-801E-634DDDAF4B2B}" type="slidenum">
              <a:rPr lang="en-US" smtClean="0">
                <a:solidFill>
                  <a:schemeClr val="bg2">
                    <a:lumMod val="25000"/>
                  </a:schemeClr>
                </a:solidFill>
              </a:rPr>
              <a:pPr/>
              <a:t>29</a:t>
            </a:fld>
            <a:endParaRPr lang="en-US" dirty="0">
              <a:solidFill>
                <a:schemeClr val="bg2">
                  <a:lumMod val="25000"/>
                </a:schemeClr>
              </a:solidFill>
            </a:endParaRPr>
          </a:p>
        </p:txBody>
      </p:sp>
      <p:pic>
        <p:nvPicPr>
          <p:cNvPr id="87042" name="Picture 2" descr="http://blog.raincastle.com/Portals/28645/images/Nordstrom%20shopping.png"/>
          <p:cNvPicPr>
            <a:picLocks noChangeAspect="1" noChangeArrowheads="1"/>
          </p:cNvPicPr>
          <p:nvPr/>
        </p:nvPicPr>
        <p:blipFill>
          <a:blip r:embed="rId2" cstate="print"/>
          <a:srcRect/>
          <a:stretch>
            <a:fillRect/>
          </a:stretch>
        </p:blipFill>
        <p:spPr bwMode="auto">
          <a:xfrm>
            <a:off x="5181600" y="762000"/>
            <a:ext cx="3762375" cy="5648325"/>
          </a:xfrm>
          <a:prstGeom prst="rect">
            <a:avLst/>
          </a:prstGeom>
          <a:noFill/>
        </p:spPr>
      </p:pic>
      <p:sp>
        <p:nvSpPr>
          <p:cNvPr id="9" name="Snip Single Corner Rectangle 8"/>
          <p:cNvSpPr/>
          <p:nvPr/>
        </p:nvSpPr>
        <p:spPr>
          <a:xfrm>
            <a:off x="7848600" y="228600"/>
            <a:ext cx="990600" cy="381000"/>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solidFill>
                  <a:srgbClr val="FF0000"/>
                </a:solidFill>
                <a:latin typeface="Arial" pitchFamily="34" charset="0"/>
                <a:cs typeface="Arial" pitchFamily="34" charset="0"/>
              </a:rPr>
              <a:t>4</a:t>
            </a:r>
            <a:endParaRPr lang="en-US" sz="2400" dirty="0">
              <a:solidFill>
                <a:srgbClr val="FF0000"/>
              </a:solidFill>
              <a:latin typeface="Arial" pitchFamily="34" charset="0"/>
              <a:cs typeface="Arial" pitchFamily="34" charset="0"/>
            </a:endParaRPr>
          </a:p>
        </p:txBody>
      </p:sp>
      <p:sp>
        <p:nvSpPr>
          <p:cNvPr id="245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r>
            <a:br>
              <a:rPr kumimoji="0" lang="en-US" sz="1800" b="0" i="0" u="none" strike="noStrike" cap="none" normalizeH="0" baseline="0" dirty="0" smtClean="0">
                <a:ln>
                  <a:noFill/>
                </a:ln>
                <a:solidFill>
                  <a:schemeClr val="tx1"/>
                </a:solidFill>
                <a:effectLst/>
                <a:latin typeface="Arial" charset="0"/>
                <a:cs typeface="Arial" charset="0"/>
              </a:rPr>
            </a:b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0" name="Rectangle 9"/>
          <p:cNvSpPr/>
          <p:nvPr/>
        </p:nvSpPr>
        <p:spPr>
          <a:xfrm>
            <a:off x="457200" y="304800"/>
            <a:ext cx="4343400" cy="59093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
            <a:r>
              <a:rPr lang="en-US" dirty="0" smtClean="0">
                <a:solidFill>
                  <a:srgbClr val="000000"/>
                </a:solidFill>
                <a:latin typeface="Arial" pitchFamily="34" charset="0"/>
                <a:cs typeface="Arial" pitchFamily="34" charset="0"/>
              </a:rPr>
              <a:t>Location Bar</a:t>
            </a:r>
          </a:p>
          <a:p>
            <a:pPr fontAlgn="b"/>
            <a:r>
              <a:rPr lang="en-US" dirty="0" smtClean="0">
                <a:latin typeface="Arial" pitchFamily="34" charset="0"/>
                <a:cs typeface="Arial" pitchFamily="34" charset="0"/>
              </a:rPr>
              <a:t>Control Strip:</a:t>
            </a:r>
          </a:p>
          <a:p>
            <a:pPr fontAlgn="b"/>
            <a:r>
              <a:rPr lang="en-US" dirty="0" smtClean="0">
                <a:latin typeface="Arial" pitchFamily="34" charset="0"/>
                <a:cs typeface="Arial" pitchFamily="34" charset="0"/>
              </a:rPr>
              <a:t>	Back/forward</a:t>
            </a:r>
          </a:p>
          <a:p>
            <a:pPr fontAlgn="b"/>
            <a:r>
              <a:rPr lang="en-US" dirty="0" smtClean="0">
                <a:latin typeface="Arial" pitchFamily="34" charset="0"/>
                <a:cs typeface="Arial" pitchFamily="34" charset="0"/>
              </a:rPr>
              <a:t>	Create bookmark</a:t>
            </a:r>
          </a:p>
          <a:p>
            <a:pPr fontAlgn="b"/>
            <a:r>
              <a:rPr lang="en-US" dirty="0" smtClean="0">
                <a:latin typeface="Arial" pitchFamily="34" charset="0"/>
                <a:cs typeface="Arial" pitchFamily="34" charset="0"/>
              </a:rPr>
              <a:t>	Actions</a:t>
            </a:r>
          </a:p>
          <a:p>
            <a:pPr fontAlgn="b"/>
            <a:r>
              <a:rPr lang="en-US" dirty="0" smtClean="0">
                <a:latin typeface="Arial" pitchFamily="34" charset="0"/>
                <a:cs typeface="Arial" pitchFamily="34" charset="0"/>
              </a:rPr>
              <a:t>Bookmarks </a:t>
            </a:r>
            <a:r>
              <a:rPr lang="en-US" dirty="0" smtClean="0">
                <a:latin typeface="Arial" pitchFamily="34" charset="0"/>
                <a:cs typeface="Arial" pitchFamily="34" charset="0"/>
              </a:rPr>
              <a:t>list</a:t>
            </a:r>
          </a:p>
          <a:p>
            <a:pPr fontAlgn="b"/>
            <a:r>
              <a:rPr lang="en-US" dirty="0" smtClean="0">
                <a:latin typeface="Arial" pitchFamily="34" charset="0"/>
                <a:cs typeface="Arial" pitchFamily="34" charset="0"/>
              </a:rPr>
              <a:t>Navigation Screen / Location Bar:</a:t>
            </a:r>
          </a:p>
          <a:p>
            <a:pPr fontAlgn="b"/>
            <a:r>
              <a:rPr lang="en-US" dirty="0" smtClean="0">
                <a:latin typeface="Arial" pitchFamily="34" charset="0"/>
                <a:cs typeface="Arial" pitchFamily="34" charset="0"/>
              </a:rPr>
              <a:t>	URL entry</a:t>
            </a:r>
          </a:p>
          <a:p>
            <a:pPr fontAlgn="b"/>
            <a:r>
              <a:rPr lang="en-US" dirty="0" smtClean="0">
                <a:latin typeface="Arial" pitchFamily="34" charset="0"/>
                <a:cs typeface="Arial" pitchFamily="34" charset="0"/>
              </a:rPr>
              <a:t>	</a:t>
            </a:r>
            <a:r>
              <a:rPr lang="en-US" dirty="0" smtClean="0">
                <a:latin typeface="Arial" pitchFamily="34" charset="0"/>
                <a:cs typeface="Arial" pitchFamily="34" charset="0"/>
              </a:rPr>
              <a:t>awesome bar </a:t>
            </a:r>
            <a:r>
              <a:rPr lang="en-US" dirty="0" smtClean="0">
                <a:latin typeface="Arial" pitchFamily="34" charset="0"/>
                <a:cs typeface="Arial" pitchFamily="34" charset="0"/>
              </a:rPr>
              <a:t>results</a:t>
            </a:r>
          </a:p>
          <a:p>
            <a:pPr fontAlgn="b"/>
            <a:r>
              <a:rPr lang="en-US" dirty="0" smtClean="0">
                <a:latin typeface="Arial" pitchFamily="34" charset="0"/>
                <a:cs typeface="Arial" pitchFamily="34" charset="0"/>
              </a:rPr>
              <a:t>	search engines</a:t>
            </a:r>
          </a:p>
          <a:p>
            <a:pPr fontAlgn="b"/>
            <a:r>
              <a:rPr lang="en-US" dirty="0" smtClean="0">
                <a:latin typeface="Arial" pitchFamily="34" charset="0"/>
                <a:cs typeface="Arial" pitchFamily="34" charset="0"/>
              </a:rPr>
              <a:t>Tab switching:</a:t>
            </a:r>
          </a:p>
          <a:p>
            <a:pPr fontAlgn="b"/>
            <a:r>
              <a:rPr lang="en-US" dirty="0" smtClean="0">
                <a:latin typeface="Arial" pitchFamily="34" charset="0"/>
                <a:cs typeface="Arial" pitchFamily="34" charset="0"/>
              </a:rPr>
              <a:t>	local tabs</a:t>
            </a:r>
          </a:p>
          <a:p>
            <a:pPr fontAlgn="b"/>
            <a:r>
              <a:rPr lang="en-US" dirty="0" smtClean="0">
                <a:latin typeface="Arial" pitchFamily="34" charset="0"/>
                <a:cs typeface="Arial" pitchFamily="34" charset="0"/>
              </a:rPr>
              <a:t>	weave integration</a:t>
            </a:r>
          </a:p>
          <a:p>
            <a:pPr fontAlgn="b"/>
            <a:r>
              <a:rPr lang="en-US" dirty="0" smtClean="0">
                <a:latin typeface="Arial" pitchFamily="34" charset="0"/>
                <a:cs typeface="Arial" pitchFamily="34" charset="0"/>
              </a:rPr>
              <a:t>Page notifications:</a:t>
            </a:r>
          </a:p>
          <a:p>
            <a:pPr fontAlgn="b"/>
            <a:r>
              <a:rPr lang="en-US" dirty="0" smtClean="0">
                <a:latin typeface="Arial" pitchFamily="34" charset="0"/>
                <a:cs typeface="Arial" pitchFamily="34" charset="0"/>
              </a:rPr>
              <a:t>	(general)</a:t>
            </a:r>
          </a:p>
          <a:p>
            <a:pPr fontAlgn="b"/>
            <a:r>
              <a:rPr lang="en-US" dirty="0" smtClean="0">
                <a:latin typeface="Arial" pitchFamily="34" charset="0"/>
                <a:cs typeface="Arial" pitchFamily="34" charset="0"/>
              </a:rPr>
              <a:t>	Pop-up blocking</a:t>
            </a:r>
          </a:p>
          <a:p>
            <a:pPr fontAlgn="b"/>
            <a:r>
              <a:rPr lang="en-US" dirty="0" smtClean="0">
                <a:latin typeface="Arial" pitchFamily="34" charset="0"/>
                <a:cs typeface="Arial" pitchFamily="34" charset="0"/>
              </a:rPr>
              <a:t>	File Install</a:t>
            </a:r>
          </a:p>
          <a:p>
            <a:pPr fontAlgn="b"/>
            <a:r>
              <a:rPr lang="en-US" dirty="0" smtClean="0">
                <a:latin typeface="Arial" pitchFamily="34" charset="0"/>
                <a:cs typeface="Arial" pitchFamily="34" charset="0"/>
              </a:rPr>
              <a:t>	</a:t>
            </a:r>
            <a:r>
              <a:rPr lang="en-US" dirty="0" smtClean="0">
                <a:latin typeface="Arial" pitchFamily="34" charset="0"/>
                <a:cs typeface="Arial" pitchFamily="34" charset="0"/>
              </a:rPr>
              <a:t>Geolocation</a:t>
            </a:r>
            <a:endParaRPr lang="en-US" dirty="0" smtClean="0">
              <a:latin typeface="Arial" pitchFamily="34" charset="0"/>
              <a:cs typeface="Arial" pitchFamily="34" charset="0"/>
            </a:endParaRPr>
          </a:p>
          <a:p>
            <a:pPr fontAlgn="b"/>
            <a:r>
              <a:rPr lang="en-US" dirty="0" smtClean="0">
                <a:latin typeface="Arial" pitchFamily="34" charset="0"/>
                <a:cs typeface="Arial" pitchFamily="34" charset="0"/>
              </a:rPr>
              <a:t>Password Manage</a:t>
            </a:r>
          </a:p>
          <a:p>
            <a:pPr fontAlgn="b"/>
            <a:r>
              <a:rPr lang="en-US" dirty="0" smtClean="0">
                <a:latin typeface="Arial" pitchFamily="34" charset="0"/>
                <a:cs typeface="Arial" pitchFamily="34" charset="0"/>
              </a:rPr>
              <a:t>	Notification</a:t>
            </a:r>
          </a:p>
          <a:p>
            <a:pPr fontAlgn="b"/>
            <a:r>
              <a:rPr lang="en-US" dirty="0" smtClean="0">
                <a:latin typeface="Arial" pitchFamily="34" charset="0"/>
                <a:cs typeface="Arial" pitchFamily="34" charset="0"/>
              </a:rPr>
              <a:t>	Preferences section</a:t>
            </a:r>
          </a:p>
        </p:txBody>
      </p:sp>
      <p:sp>
        <p:nvSpPr>
          <p:cNvPr id="8" name="Rounded Rectangle 7"/>
          <p:cNvSpPr/>
          <p:nvPr/>
        </p:nvSpPr>
        <p:spPr>
          <a:xfrm>
            <a:off x="2438400" y="228600"/>
            <a:ext cx="2819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latin typeface="Arial" pitchFamily="34" charset="0"/>
                <a:cs typeface="Arial" pitchFamily="34" charset="0"/>
              </a:rPr>
              <a:t>UI Checklist</a:t>
            </a:r>
            <a:endParaRPr lang="en-US" sz="2400" b="1" dirty="0">
              <a:solidFill>
                <a:srgbClr val="FFFF00"/>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724400" y="1828800"/>
            <a:ext cx="4038600" cy="3624072"/>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566928" indent="-457200">
              <a:buAutoNum type="arabicPeriod"/>
            </a:pPr>
            <a:endParaRPr lang="en-US" sz="2400" dirty="0" smtClean="0">
              <a:solidFill>
                <a:srgbClr val="C00000"/>
              </a:solidFill>
              <a:latin typeface="Arial" pitchFamily="34" charset="0"/>
              <a:cs typeface="Arial" pitchFamily="34" charset="0"/>
            </a:endParaRPr>
          </a:p>
          <a:p>
            <a:pPr marL="566928" indent="-457200">
              <a:buAutoNum type="arabicPeriod"/>
            </a:pPr>
            <a:r>
              <a:rPr lang="en-US" sz="2400" dirty="0" smtClean="0">
                <a:solidFill>
                  <a:srgbClr val="C00000"/>
                </a:solidFill>
                <a:latin typeface="Arial" pitchFamily="34" charset="0"/>
                <a:cs typeface="Arial" pitchFamily="34" charset="0"/>
              </a:rPr>
              <a:t>Section </a:t>
            </a:r>
            <a:r>
              <a:rPr lang="en-US" sz="2400" dirty="0" smtClean="0">
                <a:solidFill>
                  <a:srgbClr val="C00000"/>
                </a:solidFill>
                <a:latin typeface="Arial" pitchFamily="34" charset="0"/>
                <a:cs typeface="Arial" pitchFamily="34" charset="0"/>
              </a:rPr>
              <a:t>2:</a:t>
            </a:r>
            <a:endParaRPr lang="en-US" sz="2400" dirty="0" smtClean="0">
              <a:solidFill>
                <a:srgbClr val="C00000"/>
              </a:solidFill>
              <a:latin typeface="Arial" pitchFamily="34" charset="0"/>
              <a:cs typeface="Arial" pitchFamily="34" charset="0"/>
            </a:endParaRPr>
          </a:p>
          <a:p>
            <a:pPr marL="566928" indent="-457200">
              <a:buNone/>
            </a:pPr>
            <a:r>
              <a:rPr lang="en-US" sz="2400" dirty="0" smtClean="0">
                <a:solidFill>
                  <a:schemeClr val="tx1"/>
                </a:solidFill>
                <a:latin typeface="Arial" pitchFamily="34" charset="0"/>
                <a:cs typeface="Arial" pitchFamily="34" charset="0"/>
              </a:rPr>
              <a:t>Mobile World Literacy</a:t>
            </a:r>
          </a:p>
          <a:p>
            <a:pPr marL="566928" indent="-457200">
              <a:buNone/>
            </a:pPr>
            <a:r>
              <a:rPr lang="en-US" sz="2400" dirty="0" smtClean="0">
                <a:solidFill>
                  <a:schemeClr val="tx1"/>
                </a:solidFill>
                <a:latin typeface="Arial" pitchFamily="34" charset="0"/>
                <a:cs typeface="Arial" pitchFamily="34" charset="0"/>
              </a:rPr>
              <a:t>2 questions</a:t>
            </a:r>
          </a:p>
          <a:p>
            <a:pPr marL="566928" indent="-457200">
              <a:buNone/>
            </a:pPr>
            <a:r>
              <a:rPr lang="en-US" sz="2400" dirty="0" smtClean="0">
                <a:solidFill>
                  <a:srgbClr val="C00000"/>
                </a:solidFill>
                <a:latin typeface="Arial" pitchFamily="34" charset="0"/>
                <a:cs typeface="Arial" pitchFamily="34" charset="0"/>
              </a:rPr>
              <a:t>2.   Section 4:</a:t>
            </a:r>
          </a:p>
          <a:p>
            <a:pPr marL="566928" indent="-457200">
              <a:buNone/>
            </a:pPr>
            <a:r>
              <a:rPr lang="en-US" sz="2400" dirty="0" smtClean="0">
                <a:solidFill>
                  <a:schemeClr val="tx2">
                    <a:lumMod val="25000"/>
                  </a:schemeClr>
                </a:solidFill>
                <a:latin typeface="Arial" pitchFamily="34" charset="0"/>
                <a:cs typeface="Arial" pitchFamily="34" charset="0"/>
              </a:rPr>
              <a:t>Specific of Mobile Testing</a:t>
            </a:r>
          </a:p>
          <a:p>
            <a:pPr marL="566928" indent="-457200">
              <a:buNone/>
            </a:pPr>
            <a:r>
              <a:rPr lang="en-US" sz="2400" dirty="0" smtClean="0">
                <a:solidFill>
                  <a:schemeClr val="tx2">
                    <a:lumMod val="25000"/>
                  </a:schemeClr>
                </a:solidFill>
                <a:latin typeface="Arial" pitchFamily="34" charset="0"/>
                <a:cs typeface="Arial" pitchFamily="34" charset="0"/>
              </a:rPr>
              <a:t>10 questions</a:t>
            </a:r>
            <a:endParaRPr lang="en-US" sz="2200" dirty="0" smtClean="0">
              <a:latin typeface="Arial" pitchFamily="34" charset="0"/>
              <a:cs typeface="Arial" pitchFamily="34" charset="0"/>
            </a:endParaRPr>
          </a:p>
          <a:p>
            <a:pPr marL="566928" indent="-457200">
              <a:buNone/>
            </a:pPr>
            <a:r>
              <a:rPr lang="en-US" sz="2200" dirty="0" smtClean="0">
                <a:solidFill>
                  <a:srgbClr val="C00000"/>
                </a:solidFill>
                <a:latin typeface="Arial" pitchFamily="34" charset="0"/>
                <a:cs typeface="Arial" pitchFamily="34" charset="0"/>
              </a:rPr>
              <a:t>3.   </a:t>
            </a:r>
            <a:r>
              <a:rPr lang="en-US" sz="2400" dirty="0" smtClean="0">
                <a:solidFill>
                  <a:srgbClr val="C00000"/>
                </a:solidFill>
                <a:latin typeface="Arial" pitchFamily="34" charset="0"/>
                <a:cs typeface="Arial" pitchFamily="34" charset="0"/>
              </a:rPr>
              <a:t>Section 5:</a:t>
            </a:r>
          </a:p>
          <a:p>
            <a:pPr marL="566928" indent="-457200">
              <a:buNone/>
            </a:pPr>
            <a:r>
              <a:rPr lang="en-US" sz="2400" dirty="0" smtClean="0">
                <a:solidFill>
                  <a:schemeClr val="tx2">
                    <a:lumMod val="25000"/>
                  </a:schemeClr>
                </a:solidFill>
                <a:latin typeface="Arial" pitchFamily="34" charset="0"/>
                <a:cs typeface="Arial" pitchFamily="34" charset="0"/>
              </a:rPr>
              <a:t>The future Trends in Mobile World</a:t>
            </a:r>
          </a:p>
          <a:p>
            <a:pPr marL="566928" indent="-457200">
              <a:buNone/>
            </a:pPr>
            <a:endParaRPr lang="en-US" sz="2400" dirty="0">
              <a:latin typeface="Arial" pitchFamily="34" charset="0"/>
              <a:cs typeface="Arial" pitchFamily="34" charset="0"/>
            </a:endParaRPr>
          </a:p>
        </p:txBody>
      </p:sp>
      <p:sp>
        <p:nvSpPr>
          <p:cNvPr id="3" name="Footer Placeholder 2"/>
          <p:cNvSpPr>
            <a:spLocks noGrp="1"/>
          </p:cNvSpPr>
          <p:nvPr>
            <p:ph type="ftr" sz="quarter" idx="11"/>
          </p:nvPr>
        </p:nvSpPr>
        <p:spPr>
          <a:xfrm>
            <a:off x="5715000" y="6407944"/>
            <a:ext cx="3429000" cy="365125"/>
          </a:xfrm>
        </p:spPr>
        <p:txBody>
          <a:bodyPr/>
          <a:lstStyle/>
          <a:p>
            <a:r>
              <a:rPr lang="en-US" dirty="0" smtClean="0">
                <a:solidFill>
                  <a:schemeClr val="tx2">
                    <a:lumMod val="75000"/>
                  </a:schemeClr>
                </a:solidFill>
              </a:rPr>
              <a:t>Copyright Portnov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3</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100" b="1" dirty="0" smtClean="0">
                <a:solidFill>
                  <a:srgbClr val="002060"/>
                </a:solidFill>
                <a:latin typeface="Arial" pitchFamily="34" charset="0"/>
                <a:cs typeface="Arial" pitchFamily="34" charset="0"/>
              </a:rPr>
              <a:t>Learning Objective Today: cover 12 questions</a:t>
            </a:r>
            <a:endParaRPr lang="en-US" b="1" dirty="0">
              <a:solidFill>
                <a:srgbClr val="002060"/>
              </a:solidFill>
            </a:endParaRPr>
          </a:p>
        </p:txBody>
      </p:sp>
      <p:pic>
        <p:nvPicPr>
          <p:cNvPr id="95233" name="Picture 1" descr="C:\Users\IVA\Pictures\LOGOS\6fe16645-7880-4ff4-bc96-b48d34e3a856[1].jpg"/>
          <p:cNvPicPr>
            <a:picLocks noChangeAspect="1" noChangeArrowheads="1"/>
          </p:cNvPicPr>
          <p:nvPr/>
        </p:nvPicPr>
        <p:blipFill>
          <a:blip r:embed="rId2" cstate="print"/>
          <a:srcRect/>
          <a:stretch>
            <a:fillRect/>
          </a:stretch>
        </p:blipFill>
        <p:spPr bwMode="auto">
          <a:xfrm>
            <a:off x="228600" y="2133600"/>
            <a:ext cx="4165600" cy="3124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715000" y="6407944"/>
            <a:ext cx="3429000" cy="365125"/>
          </a:xfrm>
        </p:spPr>
        <p:txBody>
          <a:bodyPr/>
          <a:lstStyle/>
          <a:p>
            <a:r>
              <a:rPr lang="en-US" dirty="0" smtClean="0">
                <a:solidFill>
                  <a:schemeClr val="tx2">
                    <a:lumMod val="75000"/>
                  </a:schemeClr>
                </a:solidFill>
              </a:rPr>
              <a:t>Copyright Portnov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a:xfrm>
            <a:off x="146304" y="6248400"/>
            <a:ext cx="457200" cy="419100"/>
          </a:xfrm>
        </p:spPr>
        <p:txBody>
          <a:bodyPr/>
          <a:lstStyle/>
          <a:p>
            <a:fld id="{B6F15528-21DE-4FAA-801E-634DDDAF4B2B}" type="slidenum">
              <a:rPr lang="en-US" smtClean="0">
                <a:solidFill>
                  <a:schemeClr val="bg2">
                    <a:lumMod val="25000"/>
                  </a:schemeClr>
                </a:solidFill>
              </a:rPr>
              <a:pPr/>
              <a:t>30</a:t>
            </a:fld>
            <a:endParaRPr lang="en-US" dirty="0">
              <a:solidFill>
                <a:schemeClr val="bg2">
                  <a:lumMod val="25000"/>
                </a:schemeClr>
              </a:solidFill>
            </a:endParaRPr>
          </a:p>
        </p:txBody>
      </p:sp>
      <p:pic>
        <p:nvPicPr>
          <p:cNvPr id="87042" name="Picture 2" descr="http://blog.raincastle.com/Portals/28645/images/Nordstrom%20shopping.png"/>
          <p:cNvPicPr>
            <a:picLocks noChangeAspect="1" noChangeArrowheads="1"/>
          </p:cNvPicPr>
          <p:nvPr/>
        </p:nvPicPr>
        <p:blipFill>
          <a:blip r:embed="rId2" cstate="print"/>
          <a:srcRect/>
          <a:stretch>
            <a:fillRect/>
          </a:stretch>
        </p:blipFill>
        <p:spPr bwMode="auto">
          <a:xfrm>
            <a:off x="5181600" y="762000"/>
            <a:ext cx="3762375" cy="5648325"/>
          </a:xfrm>
          <a:prstGeom prst="rect">
            <a:avLst/>
          </a:prstGeom>
          <a:noFill/>
        </p:spPr>
      </p:pic>
      <p:sp>
        <p:nvSpPr>
          <p:cNvPr id="9" name="Snip Single Corner Rectangle 8"/>
          <p:cNvSpPr/>
          <p:nvPr/>
        </p:nvSpPr>
        <p:spPr>
          <a:xfrm>
            <a:off x="7848600" y="228600"/>
            <a:ext cx="990600" cy="381000"/>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solidFill>
                  <a:srgbClr val="FF0000"/>
                </a:solidFill>
                <a:latin typeface="Arial" pitchFamily="34" charset="0"/>
                <a:cs typeface="Arial" pitchFamily="34" charset="0"/>
              </a:rPr>
              <a:t>5</a:t>
            </a:r>
            <a:endParaRPr lang="en-US" sz="2400" dirty="0">
              <a:solidFill>
                <a:srgbClr val="FF0000"/>
              </a:solidFill>
              <a:latin typeface="Arial" pitchFamily="34" charset="0"/>
              <a:cs typeface="Arial" pitchFamily="34" charset="0"/>
            </a:endParaRPr>
          </a:p>
        </p:txBody>
      </p:sp>
      <p:sp>
        <p:nvSpPr>
          <p:cNvPr id="245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r>
            <a:br>
              <a:rPr kumimoji="0" lang="en-US" sz="1800" b="0" i="0" u="none" strike="noStrike" cap="none" normalizeH="0" baseline="0" dirty="0" smtClean="0">
                <a:ln>
                  <a:noFill/>
                </a:ln>
                <a:solidFill>
                  <a:schemeClr val="tx1"/>
                </a:solidFill>
                <a:effectLst/>
                <a:latin typeface="Arial" charset="0"/>
                <a:cs typeface="Arial" charset="0"/>
              </a:rPr>
            </a:b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0" name="Rectangle 9"/>
          <p:cNvSpPr/>
          <p:nvPr/>
        </p:nvSpPr>
        <p:spPr>
          <a:xfrm>
            <a:off x="457200" y="457200"/>
            <a:ext cx="4343400"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
            <a:r>
              <a:rPr lang="en-US" dirty="0" smtClean="0">
                <a:latin typeface="Arial" pitchFamily="34" charset="0"/>
                <a:cs typeface="Arial" pitchFamily="34" charset="0"/>
              </a:rPr>
              <a:t>Identity</a:t>
            </a:r>
          </a:p>
          <a:p>
            <a:pPr fontAlgn="b"/>
            <a:r>
              <a:rPr lang="en-US" dirty="0" smtClean="0">
                <a:latin typeface="Arial" pitchFamily="34" charset="0"/>
                <a:cs typeface="Arial" pitchFamily="34" charset="0"/>
              </a:rPr>
              <a:t>Find in page/Search</a:t>
            </a:r>
          </a:p>
          <a:p>
            <a:pPr fontAlgn="b"/>
            <a:r>
              <a:rPr lang="en-US" dirty="0" smtClean="0">
                <a:latin typeface="Arial" pitchFamily="34" charset="0"/>
                <a:cs typeface="Arial" pitchFamily="34" charset="0"/>
              </a:rPr>
              <a:t>Add-ons:</a:t>
            </a:r>
          </a:p>
          <a:p>
            <a:pPr fontAlgn="b"/>
            <a:r>
              <a:rPr lang="en-US" dirty="0" smtClean="0">
                <a:latin typeface="Arial" pitchFamily="34" charset="0"/>
                <a:cs typeface="Arial" pitchFamily="34" charset="0"/>
              </a:rPr>
              <a:t>	Installation UI</a:t>
            </a:r>
          </a:p>
          <a:p>
            <a:pPr fontAlgn="b"/>
            <a:r>
              <a:rPr lang="en-US" dirty="0" smtClean="0">
                <a:latin typeface="Arial" pitchFamily="34" charset="0"/>
                <a:cs typeface="Arial" pitchFamily="34" charset="0"/>
              </a:rPr>
              <a:t>	List of add-ons (manage)</a:t>
            </a:r>
            <a:br>
              <a:rPr lang="en-US" dirty="0" smtClean="0">
                <a:latin typeface="Arial" pitchFamily="34" charset="0"/>
                <a:cs typeface="Arial" pitchFamily="34" charset="0"/>
              </a:rPr>
            </a:br>
            <a:r>
              <a:rPr lang="en-US" dirty="0" smtClean="0">
                <a:latin typeface="Arial" pitchFamily="34" charset="0"/>
                <a:cs typeface="Arial" pitchFamily="34" charset="0"/>
              </a:rPr>
              <a:t>	Get add-ons</a:t>
            </a:r>
          </a:p>
          <a:p>
            <a:pPr fontAlgn="b"/>
            <a:r>
              <a:rPr lang="en-US" dirty="0" smtClean="0">
                <a:latin typeface="Arial" pitchFamily="34" charset="0"/>
                <a:cs typeface="Arial" pitchFamily="34" charset="0"/>
              </a:rPr>
              <a:t>	Status notifications</a:t>
            </a:r>
          </a:p>
          <a:p>
            <a:pPr fontAlgn="b"/>
            <a:r>
              <a:rPr lang="en-US" dirty="0" smtClean="0">
                <a:latin typeface="Arial" pitchFamily="34" charset="0"/>
                <a:cs typeface="Arial" pitchFamily="34" charset="0"/>
              </a:rPr>
              <a:t>Downloads:</a:t>
            </a:r>
          </a:p>
          <a:p>
            <a:pPr fontAlgn="b"/>
            <a:r>
              <a:rPr lang="en-US" dirty="0" smtClean="0">
                <a:latin typeface="Arial" pitchFamily="34" charset="0"/>
                <a:cs typeface="Arial" pitchFamily="34" charset="0"/>
              </a:rPr>
              <a:t>	Status notifications</a:t>
            </a:r>
          </a:p>
          <a:p>
            <a:pPr fontAlgn="b"/>
            <a:r>
              <a:rPr lang="en-US" dirty="0" smtClean="0">
                <a:latin typeface="Arial" pitchFamily="34" charset="0"/>
                <a:cs typeface="Arial" pitchFamily="34" charset="0"/>
              </a:rPr>
              <a:t>	Manager</a:t>
            </a:r>
          </a:p>
          <a:p>
            <a:r>
              <a:rPr lang="en-US" dirty="0" smtClean="0">
                <a:latin typeface="Arial" pitchFamily="34" charset="0"/>
                <a:cs typeface="Arial" pitchFamily="34" charset="0"/>
              </a:rPr>
              <a:t>Context Menu:</a:t>
            </a:r>
          </a:p>
          <a:p>
            <a:r>
              <a:rPr lang="en-US" dirty="0" smtClean="0">
                <a:latin typeface="Arial" pitchFamily="34" charset="0"/>
                <a:cs typeface="Arial" pitchFamily="34" charset="0"/>
              </a:rPr>
              <a:t>	Tap-and-hold mechanism</a:t>
            </a:r>
          </a:p>
          <a:p>
            <a:r>
              <a:rPr lang="en-US" dirty="0" smtClean="0">
                <a:latin typeface="Arial" pitchFamily="34" charset="0"/>
                <a:cs typeface="Arial" pitchFamily="34" charset="0"/>
              </a:rPr>
              <a:t>	Menu contents (multiple 	cases)</a:t>
            </a:r>
          </a:p>
          <a:p>
            <a:r>
              <a:rPr lang="en-US" dirty="0" smtClean="0">
                <a:latin typeface="Arial" pitchFamily="34" charset="0"/>
                <a:cs typeface="Arial" pitchFamily="34" charset="0"/>
              </a:rPr>
              <a:t>Update Notifications</a:t>
            </a:r>
          </a:p>
          <a:p>
            <a:r>
              <a:rPr lang="en-US" dirty="0" smtClean="0">
                <a:latin typeface="Arial" pitchFamily="34" charset="0"/>
                <a:cs typeface="Arial" pitchFamily="34" charset="0"/>
              </a:rPr>
              <a:t>Certificate Management</a:t>
            </a:r>
          </a:p>
          <a:p>
            <a:r>
              <a:rPr lang="en-US" dirty="0" smtClean="0">
                <a:latin typeface="Arial" pitchFamily="34" charset="0"/>
                <a:cs typeface="Arial" pitchFamily="34" charset="0"/>
              </a:rPr>
              <a:t>Keyboard Shortcuts</a:t>
            </a:r>
          </a:p>
          <a:p>
            <a:r>
              <a:rPr lang="en-US" dirty="0" smtClean="0">
                <a:latin typeface="Arial" pitchFamily="34" charset="0"/>
                <a:cs typeface="Arial" pitchFamily="34" charset="0"/>
              </a:rPr>
              <a:t>First-run page</a:t>
            </a:r>
          </a:p>
          <a:p>
            <a:r>
              <a:rPr lang="en-US" dirty="0" smtClean="0">
                <a:latin typeface="Arial" pitchFamily="34" charset="0"/>
                <a:cs typeface="Arial" pitchFamily="34" charset="0"/>
              </a:rPr>
              <a:t>Polish issues:</a:t>
            </a:r>
          </a:p>
          <a:p>
            <a:r>
              <a:rPr lang="en-US" dirty="0" smtClean="0">
                <a:latin typeface="Arial" pitchFamily="34" charset="0"/>
                <a:cs typeface="Arial" pitchFamily="34" charset="0"/>
              </a:rPr>
              <a:t>off-screen areas panning into view</a:t>
            </a:r>
          </a:p>
        </p:txBody>
      </p:sp>
      <p:sp>
        <p:nvSpPr>
          <p:cNvPr id="8" name="Rounded Rectangle 7"/>
          <p:cNvSpPr/>
          <p:nvPr/>
        </p:nvSpPr>
        <p:spPr>
          <a:xfrm>
            <a:off x="2209800" y="304800"/>
            <a:ext cx="2819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latin typeface="Arial" pitchFamily="34" charset="0"/>
                <a:cs typeface="Arial" pitchFamily="34" charset="0"/>
              </a:rPr>
              <a:t>UI Checklist</a:t>
            </a:r>
            <a:endParaRPr lang="en-US" sz="2400" b="1" dirty="0">
              <a:solidFill>
                <a:srgbClr val="FFFF00"/>
              </a:solidFill>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143000"/>
            <a:ext cx="4038600" cy="2819400"/>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en-US" sz="2400" b="1" dirty="0" smtClean="0">
                <a:latin typeface="Arial" pitchFamily="34" charset="0"/>
                <a:cs typeface="Arial" pitchFamily="34" charset="0"/>
              </a:rPr>
              <a:t>Brick</a:t>
            </a:r>
          </a:p>
          <a:p>
            <a:r>
              <a:rPr lang="en-US" sz="2400" b="1" dirty="0" smtClean="0">
                <a:latin typeface="Arial" pitchFamily="34" charset="0"/>
                <a:cs typeface="Arial" pitchFamily="34" charset="0"/>
              </a:rPr>
              <a:t>Bar</a:t>
            </a:r>
          </a:p>
          <a:p>
            <a:r>
              <a:rPr lang="en-US" sz="2400" b="1" dirty="0" smtClean="0">
                <a:latin typeface="Arial" pitchFamily="34" charset="0"/>
                <a:cs typeface="Arial" pitchFamily="34" charset="0"/>
              </a:rPr>
              <a:t>Touch screen</a:t>
            </a: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Taco</a:t>
            </a:r>
          </a:p>
          <a:p>
            <a:r>
              <a:rPr lang="en-US" sz="2400" b="1" dirty="0" smtClean="0">
                <a:latin typeface="Arial" pitchFamily="34" charset="0"/>
                <a:cs typeface="Arial" pitchFamily="34" charset="0"/>
              </a:rPr>
              <a:t>Flip</a:t>
            </a:r>
          </a:p>
          <a:p>
            <a:r>
              <a:rPr lang="en-US" sz="2400" b="1" dirty="0" smtClean="0">
                <a:latin typeface="Arial" pitchFamily="34" charset="0"/>
                <a:cs typeface="Arial" pitchFamily="34" charset="0"/>
              </a:rPr>
              <a:t>Slider</a:t>
            </a:r>
          </a:p>
          <a:p>
            <a:r>
              <a:rPr lang="en-US" sz="2400" b="1" dirty="0" smtClean="0">
                <a:latin typeface="Arial" pitchFamily="34" charset="0"/>
                <a:cs typeface="Arial" pitchFamily="34" charset="0"/>
              </a:rPr>
              <a:t>Swivel</a:t>
            </a:r>
            <a:endParaRPr lang="en-US" sz="2400" dirty="0">
              <a:latin typeface="Arial" pitchFamily="34" charset="0"/>
              <a:cs typeface="Arial" pitchFamily="34" charset="0"/>
            </a:endParaRPr>
          </a:p>
        </p:txBody>
      </p:sp>
      <p:sp>
        <p:nvSpPr>
          <p:cNvPr id="4" name="Footer Placeholder 3"/>
          <p:cNvSpPr>
            <a:spLocks noGrp="1"/>
          </p:cNvSpPr>
          <p:nvPr>
            <p:ph type="ftr" sz="quarter" idx="11"/>
          </p:nvPr>
        </p:nvSpPr>
        <p:spPr>
          <a:xfrm>
            <a:off x="5257800" y="6407944"/>
            <a:ext cx="37338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31</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563562"/>
          </a:xfrm>
        </p:spPr>
        <p:style>
          <a:lnRef idx="1">
            <a:schemeClr val="accent5"/>
          </a:lnRef>
          <a:fillRef idx="2">
            <a:schemeClr val="accent5"/>
          </a:fillRef>
          <a:effectRef idx="1">
            <a:schemeClr val="accent5"/>
          </a:effectRef>
          <a:fontRef idx="minor">
            <a:schemeClr val="dk1"/>
          </a:fontRef>
        </p:style>
        <p:txBody>
          <a:bodyPr>
            <a:noAutofit/>
          </a:bodyPr>
          <a:lstStyle/>
          <a:p>
            <a:r>
              <a:rPr lang="en-US" sz="3200" dirty="0" smtClean="0">
                <a:latin typeface="Arial" pitchFamily="34" charset="0"/>
                <a:cs typeface="Arial" pitchFamily="34" charset="0"/>
              </a:rPr>
              <a:t>Good to know: Mobile Form Factor</a:t>
            </a:r>
            <a:endParaRPr lang="en-US" sz="3200" dirty="0">
              <a:latin typeface="Arial" pitchFamily="34" charset="0"/>
              <a:cs typeface="Arial" pitchFamily="34" charset="0"/>
            </a:endParaRPr>
          </a:p>
        </p:txBody>
      </p:sp>
      <p:pic>
        <p:nvPicPr>
          <p:cNvPr id="91138" name="Picture 2" descr="C:\Users\IVA\Pictures\MOBILE TESTING\mobile-form-factors[1].jpg"/>
          <p:cNvPicPr>
            <a:picLocks noGrp="1" noChangeAspect="1" noChangeArrowheads="1"/>
          </p:cNvPicPr>
          <p:nvPr>
            <p:ph sz="half" idx="1"/>
          </p:nvPr>
        </p:nvPicPr>
        <p:blipFill>
          <a:blip r:embed="rId2" cstate="print"/>
          <a:srcRect/>
          <a:stretch>
            <a:fillRect/>
          </a:stretch>
        </p:blipFill>
        <p:spPr bwMode="auto">
          <a:xfrm>
            <a:off x="533400" y="1143000"/>
            <a:ext cx="3643841" cy="2732881"/>
          </a:xfrm>
          <a:prstGeom prst="rect">
            <a:avLst/>
          </a:prstGeom>
          <a:noFill/>
        </p:spPr>
      </p:pic>
      <p:pic>
        <p:nvPicPr>
          <p:cNvPr id="91139" name="Picture 3" descr="C:\Users\IVA\Pictures\MOBILE TESTING\800px-Nokia_E51_Black[1].jpg"/>
          <p:cNvPicPr>
            <a:picLocks noChangeAspect="1" noChangeArrowheads="1"/>
          </p:cNvPicPr>
          <p:nvPr/>
        </p:nvPicPr>
        <p:blipFill>
          <a:blip r:embed="rId3" cstate="print"/>
          <a:srcRect/>
          <a:stretch>
            <a:fillRect/>
          </a:stretch>
        </p:blipFill>
        <p:spPr bwMode="auto">
          <a:xfrm>
            <a:off x="1143000" y="4343400"/>
            <a:ext cx="1447800" cy="966407"/>
          </a:xfrm>
          <a:prstGeom prst="rect">
            <a:avLst/>
          </a:prstGeom>
          <a:noFill/>
        </p:spPr>
      </p:pic>
      <p:pic>
        <p:nvPicPr>
          <p:cNvPr id="91140" name="Picture 4" descr="C:\Users\IVA\Pictures\MOBILE TESTING\245px-DynaTAC8000X[1].jpg"/>
          <p:cNvPicPr>
            <a:picLocks noChangeAspect="1" noChangeArrowheads="1"/>
          </p:cNvPicPr>
          <p:nvPr/>
        </p:nvPicPr>
        <p:blipFill>
          <a:blip r:embed="rId4" cstate="print"/>
          <a:srcRect/>
          <a:stretch>
            <a:fillRect/>
          </a:stretch>
        </p:blipFill>
        <p:spPr bwMode="auto">
          <a:xfrm>
            <a:off x="152400" y="3886200"/>
            <a:ext cx="862013" cy="2111052"/>
          </a:xfrm>
          <a:prstGeom prst="rect">
            <a:avLst/>
          </a:prstGeom>
          <a:noFill/>
        </p:spPr>
      </p:pic>
      <p:pic>
        <p:nvPicPr>
          <p:cNvPr id="91141" name="Picture 5" descr="C:\Users\IVA\Pictures\MOBILE TESTING\461px-Samsung_Galaxy_Note[1].jpg"/>
          <p:cNvPicPr>
            <a:picLocks noChangeAspect="1" noChangeArrowheads="1"/>
          </p:cNvPicPr>
          <p:nvPr/>
        </p:nvPicPr>
        <p:blipFill>
          <a:blip r:embed="rId5" cstate="print"/>
          <a:srcRect/>
          <a:stretch>
            <a:fillRect/>
          </a:stretch>
        </p:blipFill>
        <p:spPr bwMode="auto">
          <a:xfrm>
            <a:off x="2667000" y="3962400"/>
            <a:ext cx="1143000" cy="1862138"/>
          </a:xfrm>
          <a:prstGeom prst="rect">
            <a:avLst/>
          </a:prstGeom>
          <a:noFill/>
        </p:spPr>
      </p:pic>
      <p:pic>
        <p:nvPicPr>
          <p:cNvPr id="91142" name="Picture 6" descr="C:\Users\IVA\Pictures\MOBILE TESTING\Nokia_N-Gage[1].png"/>
          <p:cNvPicPr>
            <a:picLocks noChangeAspect="1" noChangeArrowheads="1"/>
          </p:cNvPicPr>
          <p:nvPr/>
        </p:nvPicPr>
        <p:blipFill>
          <a:blip r:embed="rId6" cstate="print"/>
          <a:srcRect/>
          <a:stretch>
            <a:fillRect/>
          </a:stretch>
        </p:blipFill>
        <p:spPr bwMode="auto">
          <a:xfrm>
            <a:off x="3886200" y="4343400"/>
            <a:ext cx="1839005" cy="1009650"/>
          </a:xfrm>
          <a:prstGeom prst="rect">
            <a:avLst/>
          </a:prstGeom>
          <a:noFill/>
        </p:spPr>
      </p:pic>
      <p:pic>
        <p:nvPicPr>
          <p:cNvPr id="91144" name="Picture 8" descr="File:SonyEricssonW980-001.jpg">
            <a:hlinkClick r:id="rId7"/>
          </p:cNvPr>
          <p:cNvPicPr>
            <a:picLocks noChangeAspect="1" noChangeArrowheads="1"/>
          </p:cNvPicPr>
          <p:nvPr/>
        </p:nvPicPr>
        <p:blipFill>
          <a:blip r:embed="rId8" cstate="print"/>
          <a:srcRect/>
          <a:stretch>
            <a:fillRect/>
          </a:stretch>
        </p:blipFill>
        <p:spPr bwMode="auto">
          <a:xfrm>
            <a:off x="5791200" y="3810000"/>
            <a:ext cx="829376" cy="2419350"/>
          </a:xfrm>
          <a:prstGeom prst="rect">
            <a:avLst/>
          </a:prstGeom>
          <a:noFill/>
        </p:spPr>
      </p:pic>
      <p:pic>
        <p:nvPicPr>
          <p:cNvPr id="91145" name="Picture 9" descr="C:\Users\IVA\Pictures\MOBILE TESTING\800px-BlackBerry_Torch[1].jpg"/>
          <p:cNvPicPr>
            <a:picLocks noChangeAspect="1" noChangeArrowheads="1"/>
          </p:cNvPicPr>
          <p:nvPr/>
        </p:nvPicPr>
        <p:blipFill>
          <a:blip r:embed="rId9" cstate="print"/>
          <a:srcRect/>
          <a:stretch>
            <a:fillRect/>
          </a:stretch>
        </p:blipFill>
        <p:spPr bwMode="auto">
          <a:xfrm>
            <a:off x="6934200" y="3810000"/>
            <a:ext cx="1574800" cy="1181100"/>
          </a:xfrm>
          <a:prstGeom prst="rect">
            <a:avLst/>
          </a:prstGeom>
          <a:noFill/>
        </p:spPr>
      </p:pic>
      <p:pic>
        <p:nvPicPr>
          <p:cNvPr id="91146" name="Picture 10" descr="C:\Users\IVA\Pictures\MOBILE TESTING\762px-Motorola_flipout[1].jpg"/>
          <p:cNvPicPr>
            <a:picLocks noChangeAspect="1" noChangeArrowheads="1"/>
          </p:cNvPicPr>
          <p:nvPr/>
        </p:nvPicPr>
        <p:blipFill>
          <a:blip r:embed="rId10" cstate="print"/>
          <a:srcRect/>
          <a:stretch>
            <a:fillRect/>
          </a:stretch>
        </p:blipFill>
        <p:spPr bwMode="auto">
          <a:xfrm>
            <a:off x="6934200" y="5105400"/>
            <a:ext cx="1554163" cy="122203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28600" y="2133600"/>
            <a:ext cx="4495800" cy="3319272"/>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en-US" sz="1800" b="1" dirty="0" smtClean="0">
                <a:latin typeface="Arial" pitchFamily="34" charset="0"/>
                <a:cs typeface="Arial" pitchFamily="34" charset="0"/>
              </a:rPr>
              <a:t>ANDROIDs Popular UI:</a:t>
            </a:r>
          </a:p>
          <a:p>
            <a:r>
              <a:rPr lang="en-US" sz="1600" dirty="0" smtClean="0">
                <a:latin typeface="Arial" pitchFamily="34" charset="0"/>
                <a:cs typeface="Arial" pitchFamily="34" charset="0"/>
              </a:rPr>
              <a:t>Android GUI PSD</a:t>
            </a:r>
          </a:p>
          <a:p>
            <a:r>
              <a:rPr lang="en-US" sz="1600" dirty="0" smtClean="0">
                <a:latin typeface="Arial" pitchFamily="34" charset="0"/>
                <a:cs typeface="Arial" pitchFamily="34" charset="0"/>
              </a:rPr>
              <a:t>Stock (Droid 1, </a:t>
            </a:r>
            <a:r>
              <a:rPr lang="en-US" sz="1600" u="sng" dirty="0" smtClean="0">
                <a:latin typeface="Arial" pitchFamily="34" charset="0"/>
                <a:cs typeface="Arial" pitchFamily="34" charset="0"/>
              </a:rPr>
              <a:t>Nexus</a:t>
            </a:r>
            <a:r>
              <a:rPr lang="en-US" sz="1600" dirty="0" smtClean="0">
                <a:latin typeface="Arial" pitchFamily="34" charset="0"/>
                <a:cs typeface="Arial" pitchFamily="34" charset="0"/>
              </a:rPr>
              <a:t>1) 	</a:t>
            </a:r>
          </a:p>
          <a:p>
            <a:r>
              <a:rPr lang="en-US" sz="1600" dirty="0" smtClean="0">
                <a:latin typeface="Arial" pitchFamily="34" charset="0"/>
                <a:cs typeface="Arial" pitchFamily="34" charset="0"/>
              </a:rPr>
              <a:t>Sense UI (Eris, Incredible, </a:t>
            </a:r>
            <a:r>
              <a:rPr lang="en-US" sz="1600" dirty="0" smtClean="0">
                <a:latin typeface="Arial" pitchFamily="34" charset="0"/>
                <a:cs typeface="Arial" pitchFamily="34" charset="0"/>
              </a:rPr>
              <a:t>Evo</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Motoblur</a:t>
            </a:r>
            <a:r>
              <a:rPr lang="en-US" sz="1600" dirty="0" smtClean="0">
                <a:latin typeface="Arial" pitchFamily="34" charset="0"/>
                <a:cs typeface="Arial" pitchFamily="34" charset="0"/>
              </a:rPr>
              <a:t>(*new* </a:t>
            </a:r>
            <a:r>
              <a:rPr lang="en-US" sz="1600" u="sng" dirty="0" smtClean="0">
                <a:latin typeface="Arial" pitchFamily="34" charset="0"/>
                <a:cs typeface="Arial" pitchFamily="34" charset="0"/>
              </a:rPr>
              <a:t>Droid X</a:t>
            </a:r>
            <a:r>
              <a:rPr lang="en-US" sz="1600" dirty="0" smtClean="0">
                <a:latin typeface="Arial" pitchFamily="34" charset="0"/>
                <a:cs typeface="Arial" pitchFamily="34" charset="0"/>
              </a:rPr>
              <a:t>, Droid 2)</a:t>
            </a:r>
          </a:p>
          <a:p>
            <a:r>
              <a:rPr lang="en-US" sz="1600" dirty="0" smtClean="0">
                <a:latin typeface="Arial" pitchFamily="34" charset="0"/>
                <a:cs typeface="Arial" pitchFamily="34" charset="0"/>
              </a:rPr>
              <a:t>Touchwiz</a:t>
            </a:r>
            <a:r>
              <a:rPr lang="en-US" sz="1600" dirty="0" smtClean="0">
                <a:latin typeface="Arial" pitchFamily="34" charset="0"/>
                <a:cs typeface="Arial" pitchFamily="34" charset="0"/>
              </a:rPr>
              <a:t>(Galaxy S </a:t>
            </a:r>
            <a:r>
              <a:rPr lang="en-US" sz="1600" u="sng" dirty="0" smtClean="0">
                <a:latin typeface="Arial" pitchFamily="34" charset="0"/>
                <a:cs typeface="Arial" pitchFamily="34" charset="0"/>
              </a:rPr>
              <a:t>devices</a:t>
            </a:r>
            <a:r>
              <a:rPr lang="en-US" sz="1600" dirty="0" smtClean="0">
                <a:latin typeface="Arial" pitchFamily="34" charset="0"/>
                <a:cs typeface="Arial" pitchFamily="34" charset="0"/>
              </a:rPr>
              <a:t>)</a:t>
            </a:r>
          </a:p>
          <a:p>
            <a:r>
              <a:rPr lang="en-US" sz="1800" b="1" dirty="0" smtClean="0">
                <a:latin typeface="Arial" pitchFamily="34" charset="0"/>
                <a:cs typeface="Arial" pitchFamily="34" charset="0"/>
              </a:rPr>
              <a:t>iPhone</a:t>
            </a:r>
            <a:r>
              <a:rPr lang="en-US" sz="1800" b="1" dirty="0" smtClean="0">
                <a:latin typeface="Arial" pitchFamily="34" charset="0"/>
                <a:cs typeface="Arial" pitchFamily="34" charset="0"/>
              </a:rPr>
              <a:t> Popular UI:</a:t>
            </a:r>
          </a:p>
          <a:p>
            <a:r>
              <a:rPr lang="en-US" sz="1600" dirty="0" smtClean="0">
                <a:latin typeface="Arial" pitchFamily="34" charset="0"/>
                <a:cs typeface="Arial" pitchFamily="34" charset="0"/>
              </a:rPr>
              <a:t>iPhone</a:t>
            </a:r>
            <a:r>
              <a:rPr lang="en-US" sz="1600" dirty="0" smtClean="0">
                <a:latin typeface="Arial" pitchFamily="34" charset="0"/>
                <a:cs typeface="Arial" pitchFamily="34" charset="0"/>
              </a:rPr>
              <a:t> GUI PSD (Photoshop file)</a:t>
            </a:r>
          </a:p>
          <a:p>
            <a:r>
              <a:rPr lang="en-US" sz="1600" dirty="0" smtClean="0">
                <a:latin typeface="Arial" pitchFamily="34" charset="0"/>
                <a:cs typeface="Arial" pitchFamily="34" charset="0"/>
              </a:rPr>
              <a:t>iPhone</a:t>
            </a:r>
            <a:r>
              <a:rPr lang="en-US" sz="1600" dirty="0" smtClean="0">
                <a:latin typeface="Arial" pitchFamily="34" charset="0"/>
                <a:cs typeface="Arial" pitchFamily="34" charset="0"/>
              </a:rPr>
              <a:t> GUI stencil for </a:t>
            </a:r>
            <a:r>
              <a:rPr lang="en-US" sz="1600" dirty="0" smtClean="0">
                <a:latin typeface="Arial" pitchFamily="34" charset="0"/>
                <a:cs typeface="Arial" pitchFamily="34" charset="0"/>
              </a:rPr>
              <a:t>Omnigraffle</a:t>
            </a: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Favorites UI Design Walkthrough</a:t>
            </a:r>
          </a:p>
          <a:p>
            <a:r>
              <a:rPr lang="en-US" sz="1600" dirty="0" smtClean="0">
                <a:latin typeface="Arial" pitchFamily="34" charset="0"/>
                <a:cs typeface="Arial" pitchFamily="34" charset="0"/>
              </a:rPr>
              <a:t>Edward </a:t>
            </a:r>
            <a:r>
              <a:rPr lang="en-US" sz="1600" dirty="0" smtClean="0">
                <a:latin typeface="Arial" pitchFamily="34" charset="0"/>
                <a:cs typeface="Arial" pitchFamily="34" charset="0"/>
              </a:rPr>
              <a:t>Tufte</a:t>
            </a:r>
            <a:r>
              <a:rPr lang="en-US" sz="1600" dirty="0" smtClean="0">
                <a:latin typeface="Arial" pitchFamily="34" charset="0"/>
                <a:cs typeface="Arial" pitchFamily="34" charset="0"/>
              </a:rPr>
              <a:t> on </a:t>
            </a:r>
            <a:r>
              <a:rPr lang="en-US" sz="1600" dirty="0" smtClean="0">
                <a:latin typeface="Arial" pitchFamily="34" charset="0"/>
                <a:cs typeface="Arial" pitchFamily="34" charset="0"/>
              </a:rPr>
              <a:t>iPhone</a:t>
            </a:r>
            <a:r>
              <a:rPr lang="en-US" sz="1600" dirty="0" smtClean="0">
                <a:latin typeface="Arial" pitchFamily="34" charset="0"/>
                <a:cs typeface="Arial" pitchFamily="34" charset="0"/>
              </a:rPr>
              <a:t> interface design</a:t>
            </a:r>
          </a:p>
          <a:p>
            <a:endParaRPr lang="en-US" sz="1600" b="1" dirty="0" smtClean="0"/>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pPr>
              <a:buNone/>
            </a:pPr>
            <a:endParaRPr lang="en-US" dirty="0"/>
          </a:p>
        </p:txBody>
      </p:sp>
      <p:sp>
        <p:nvSpPr>
          <p:cNvPr id="3" name="Footer Placeholder 2"/>
          <p:cNvSpPr>
            <a:spLocks noGrp="1"/>
          </p:cNvSpPr>
          <p:nvPr>
            <p:ph type="ftr" sz="quarter" idx="11"/>
          </p:nvPr>
        </p:nvSpPr>
        <p:spPr>
          <a:xfrm>
            <a:off x="5334000" y="6407944"/>
            <a:ext cx="30480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32</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715962"/>
          </a:xfrm>
        </p:spPr>
        <p:style>
          <a:lnRef idx="3">
            <a:schemeClr val="lt1"/>
          </a:lnRef>
          <a:fillRef idx="1">
            <a:schemeClr val="accent1"/>
          </a:fillRef>
          <a:effectRef idx="1">
            <a:schemeClr val="accent1"/>
          </a:effectRef>
          <a:fontRef idx="minor">
            <a:schemeClr val="lt1"/>
          </a:fontRef>
        </p:style>
        <p:txBody>
          <a:bodyPr>
            <a:normAutofit/>
          </a:bodyPr>
          <a:lstStyle/>
          <a:p>
            <a:r>
              <a:rPr lang="en-US" sz="3200" dirty="0" smtClean="0">
                <a:solidFill>
                  <a:schemeClr val="bg1"/>
                </a:solidFill>
                <a:latin typeface="Arial" pitchFamily="34" charset="0"/>
                <a:cs typeface="Arial" pitchFamily="34" charset="0"/>
              </a:rPr>
              <a:t>Good to know: different Mobile UI</a:t>
            </a:r>
            <a:endParaRPr lang="en-US" sz="3200" dirty="0">
              <a:solidFill>
                <a:schemeClr val="bg1"/>
              </a:solidFill>
            </a:endParaRPr>
          </a:p>
        </p:txBody>
      </p:sp>
      <p:pic>
        <p:nvPicPr>
          <p:cNvPr id="88065" name="Picture 1" descr="C:\Users\IVA\Pictures\MOBILE TESTING\iphoneguipsd[1].png"/>
          <p:cNvPicPr>
            <a:picLocks noGrp="1" noChangeAspect="1" noChangeArrowheads="1"/>
          </p:cNvPicPr>
          <p:nvPr>
            <p:ph sz="half" idx="2"/>
          </p:nvPr>
        </p:nvPicPr>
        <p:blipFill>
          <a:blip r:embed="rId2" cstate="print"/>
          <a:srcRect/>
          <a:stretch>
            <a:fillRect/>
          </a:stretch>
        </p:blipFill>
        <p:spPr bwMode="auto">
          <a:xfrm>
            <a:off x="4953000" y="1125415"/>
            <a:ext cx="3886200" cy="2391508"/>
          </a:xfrm>
          <a:prstGeom prst="rect">
            <a:avLst/>
          </a:prstGeom>
          <a:noFill/>
        </p:spPr>
      </p:pic>
      <p:sp>
        <p:nvSpPr>
          <p:cNvPr id="13" name="Rectangle 12"/>
          <p:cNvSpPr/>
          <p:nvPr/>
        </p:nvSpPr>
        <p:spPr>
          <a:xfrm>
            <a:off x="381000" y="5638800"/>
            <a:ext cx="27432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http://mobileorchard.com/7-iphone-ui-user-interface-design-resources/</a:t>
            </a:r>
            <a:endParaRPr lang="en-US" sz="1200" dirty="0">
              <a:solidFill>
                <a:schemeClr val="tx1"/>
              </a:solidFill>
              <a:latin typeface="Arial" pitchFamily="34" charset="0"/>
              <a:cs typeface="Arial" pitchFamily="34" charset="0"/>
            </a:endParaRPr>
          </a:p>
        </p:txBody>
      </p:sp>
      <p:sp>
        <p:nvSpPr>
          <p:cNvPr id="14" name="Rounded Rectangle 13"/>
          <p:cNvSpPr/>
          <p:nvPr/>
        </p:nvSpPr>
        <p:spPr>
          <a:xfrm>
            <a:off x="685800" y="1219200"/>
            <a:ext cx="3352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Self-Learning</a:t>
            </a:r>
            <a:endParaRPr lang="en-US" sz="2400" b="1" dirty="0">
              <a:latin typeface="Arial" pitchFamily="34" charset="0"/>
              <a:cs typeface="Arial" pitchFamily="34" charset="0"/>
            </a:endParaRPr>
          </a:p>
        </p:txBody>
      </p:sp>
      <p:pic>
        <p:nvPicPr>
          <p:cNvPr id="88069" name="Picture 5" descr="http://speckycdn.sdm.netdna-cdn.com/wp-content/uploads/2010/10/ui_templates_09.jpg"/>
          <p:cNvPicPr>
            <a:picLocks noChangeAspect="1" noChangeArrowheads="1"/>
          </p:cNvPicPr>
          <p:nvPr/>
        </p:nvPicPr>
        <p:blipFill>
          <a:blip r:embed="rId3" cstate="print"/>
          <a:srcRect/>
          <a:stretch>
            <a:fillRect/>
          </a:stretch>
        </p:blipFill>
        <p:spPr bwMode="auto">
          <a:xfrm>
            <a:off x="4800600" y="3657600"/>
            <a:ext cx="4191000" cy="2711053"/>
          </a:xfrm>
          <a:prstGeom prst="rect">
            <a:avLst/>
          </a:prstGeom>
          <a:noFill/>
        </p:spPr>
      </p:pic>
      <p:sp>
        <p:nvSpPr>
          <p:cNvPr id="17" name="Rectangle 16"/>
          <p:cNvSpPr/>
          <p:nvPr/>
        </p:nvSpPr>
        <p:spPr>
          <a:xfrm>
            <a:off x="1371600" y="6248400"/>
            <a:ext cx="32004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http://speckyboy.com/2010/10/27/30-fresh-web-ui-mobile-ui-and-wireframe-kits/</a:t>
            </a:r>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 y="1219200"/>
            <a:ext cx="8686800" cy="480060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en-US" b="1" dirty="0" smtClean="0"/>
              <a:t> </a:t>
            </a:r>
            <a:endParaRPr lang="en-US" sz="2600" dirty="0" smtClean="0"/>
          </a:p>
          <a:p>
            <a:pPr lvl="0">
              <a:buNone/>
            </a:pPr>
            <a:r>
              <a:rPr lang="en-US" sz="2600" dirty="0" smtClean="0">
                <a:solidFill>
                  <a:schemeClr val="bg1">
                    <a:lumMod val="65000"/>
                  </a:schemeClr>
                </a:solidFill>
                <a:latin typeface="Arial" pitchFamily="34" charset="0"/>
                <a:cs typeface="Arial" pitchFamily="34" charset="0"/>
              </a:rPr>
              <a:t>1. How do you usually explore the new Mobile Device/Phone?</a:t>
            </a:r>
          </a:p>
          <a:p>
            <a:pPr lvl="0">
              <a:buNone/>
            </a:pPr>
            <a:r>
              <a:rPr lang="en-US" sz="2600" dirty="0" smtClean="0">
                <a:solidFill>
                  <a:schemeClr val="bg1">
                    <a:lumMod val="65000"/>
                  </a:schemeClr>
                </a:solidFill>
                <a:latin typeface="Arial" pitchFamily="34" charset="0"/>
                <a:cs typeface="Arial" pitchFamily="34" charset="0"/>
              </a:rPr>
              <a:t>2. How would you test UI of mobile app?</a:t>
            </a:r>
          </a:p>
          <a:p>
            <a:pPr>
              <a:buNone/>
            </a:pPr>
            <a:r>
              <a:rPr lang="en-US" sz="2600" dirty="0" smtClean="0">
                <a:solidFill>
                  <a:srgbClr val="FF0000"/>
                </a:solidFill>
                <a:latin typeface="Arial" pitchFamily="34" charset="0"/>
                <a:cs typeface="Arial" pitchFamily="34" charset="0"/>
              </a:rPr>
              <a:t>3. How would you test the mobile app page?</a:t>
            </a:r>
          </a:p>
          <a:p>
            <a:pPr lvl="0">
              <a:buNone/>
            </a:pPr>
            <a:r>
              <a:rPr lang="en-US" sz="2600" dirty="0" smtClean="0">
                <a:latin typeface="Arial" pitchFamily="34" charset="0"/>
                <a:cs typeface="Arial" pitchFamily="34" charset="0"/>
              </a:rPr>
              <a:t>4. Give Examples of Major Test Cases for mobile device</a:t>
            </a:r>
          </a:p>
          <a:p>
            <a:pPr lvl="0">
              <a:buNone/>
            </a:pPr>
            <a:r>
              <a:rPr lang="en-US" sz="2600" dirty="0" smtClean="0">
                <a:latin typeface="Arial" pitchFamily="34" charset="0"/>
                <a:cs typeface="Arial" pitchFamily="34" charset="0"/>
              </a:rPr>
              <a:t>5. Write as many Test Cases you can for the following: Mobile device, simple app with three buttons (1,2,3) that making the sounds.</a:t>
            </a:r>
          </a:p>
          <a:p>
            <a:pPr lvl="0">
              <a:buNone/>
            </a:pPr>
            <a:r>
              <a:rPr lang="en-US" sz="2600" dirty="0" smtClean="0">
                <a:latin typeface="Arial" pitchFamily="34" charset="0"/>
                <a:cs typeface="Arial" pitchFamily="34" charset="0"/>
              </a:rPr>
              <a:t>6. How would you troubleshoot networking issues on </a:t>
            </a:r>
            <a:r>
              <a:rPr lang="en-US" sz="2600" dirty="0" smtClean="0">
                <a:latin typeface="Arial" pitchFamily="34" charset="0"/>
                <a:cs typeface="Arial" pitchFamily="34" charset="0"/>
              </a:rPr>
              <a:t>iPhone</a:t>
            </a:r>
            <a:r>
              <a:rPr lang="en-US" sz="2600" dirty="0" smtClean="0">
                <a:latin typeface="Arial" pitchFamily="34" charset="0"/>
                <a:cs typeface="Arial" pitchFamily="34" charset="0"/>
              </a:rPr>
              <a:t>?</a:t>
            </a:r>
          </a:p>
          <a:p>
            <a:pPr lvl="0">
              <a:buNone/>
            </a:pPr>
            <a:r>
              <a:rPr lang="en-US" sz="2600" dirty="0" smtClean="0">
                <a:latin typeface="Arial" pitchFamily="34" charset="0"/>
                <a:cs typeface="Arial" pitchFamily="34" charset="0"/>
              </a:rPr>
              <a:t>7. How would you test the following: you send Yahoo message from your mobile device to someone else device, and recipient doesn’t receive a message?</a:t>
            </a:r>
          </a:p>
          <a:p>
            <a:pPr>
              <a:buNone/>
            </a:pPr>
            <a:r>
              <a:rPr lang="en-US" sz="2600" dirty="0" smtClean="0">
                <a:latin typeface="Arial" pitchFamily="34" charset="0"/>
                <a:cs typeface="Arial" pitchFamily="34" charset="0"/>
              </a:rPr>
              <a:t>8. What is your Stress test approach when testing </a:t>
            </a:r>
            <a:r>
              <a:rPr lang="en-US" sz="2600" dirty="0" smtClean="0">
                <a:latin typeface="Arial" pitchFamily="34" charset="0"/>
                <a:cs typeface="Arial" pitchFamily="34" charset="0"/>
              </a:rPr>
              <a:t>Face time </a:t>
            </a:r>
            <a:r>
              <a:rPr lang="en-US" sz="2600" dirty="0" smtClean="0">
                <a:latin typeface="Arial" pitchFamily="34" charset="0"/>
                <a:cs typeface="Arial" pitchFamily="34" charset="0"/>
              </a:rPr>
              <a:t>on </a:t>
            </a:r>
            <a:r>
              <a:rPr lang="en-US" sz="2600" dirty="0" smtClean="0">
                <a:latin typeface="Arial" pitchFamily="34" charset="0"/>
                <a:cs typeface="Arial" pitchFamily="34" charset="0"/>
              </a:rPr>
              <a:t>iPhone</a:t>
            </a:r>
            <a:r>
              <a:rPr lang="en-US" sz="2600" dirty="0" smtClean="0">
                <a:latin typeface="Arial" pitchFamily="34" charset="0"/>
                <a:cs typeface="Arial" pitchFamily="34" charset="0"/>
              </a:rPr>
              <a:t>?</a:t>
            </a:r>
          </a:p>
          <a:p>
            <a:pPr lvl="0">
              <a:buNone/>
            </a:pPr>
            <a:r>
              <a:rPr lang="en-US" sz="2600" dirty="0" smtClean="0">
                <a:latin typeface="Arial" pitchFamily="34" charset="0"/>
                <a:cs typeface="Arial" pitchFamily="34" charset="0"/>
              </a:rPr>
              <a:t>9. How do you do Boundary testing to verify a battery’s life, if a game application suppose to last for 24 hours?</a:t>
            </a:r>
          </a:p>
          <a:p>
            <a:pPr lvl="0">
              <a:buNone/>
            </a:pPr>
            <a:r>
              <a:rPr lang="en-US" sz="2600" dirty="0" smtClean="0">
                <a:latin typeface="Arial" pitchFamily="34" charset="0"/>
                <a:cs typeface="Arial" pitchFamily="34" charset="0"/>
              </a:rPr>
              <a:t>10. Tell me about Specifics of the Mobile games testing?</a:t>
            </a:r>
          </a:p>
          <a:p>
            <a:endParaRPr lang="en-US" dirty="0"/>
          </a:p>
        </p:txBody>
      </p:sp>
      <p:sp>
        <p:nvSpPr>
          <p:cNvPr id="4" name="Footer Placeholder 3"/>
          <p:cNvSpPr>
            <a:spLocks noGrp="1"/>
          </p:cNvSpPr>
          <p:nvPr>
            <p:ph type="ftr" sz="quarter" idx="11"/>
          </p:nvPr>
        </p:nvSpPr>
        <p:spPr>
          <a:xfrm>
            <a:off x="5715000" y="6407944"/>
            <a:ext cx="34290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bg2">
                    <a:lumMod val="25000"/>
                  </a:schemeClr>
                </a:solidFill>
              </a:rPr>
              <a:pPr/>
              <a:t>33</a:t>
            </a:fld>
            <a:endParaRPr lang="en-US" dirty="0">
              <a:solidFill>
                <a:schemeClr val="bg2">
                  <a:lumMod val="25000"/>
                </a:schemeClr>
              </a:solidFill>
            </a:endParaRPr>
          </a:p>
        </p:txBody>
      </p:sp>
      <p:sp>
        <p:nvSpPr>
          <p:cNvPr id="7" name="Title 6"/>
          <p:cNvSpPr>
            <a:spLocks noGrp="1"/>
          </p:cNvSpPr>
          <p:nvPr>
            <p:ph type="title"/>
          </p:nvPr>
        </p:nvSpPr>
        <p:spPr>
          <a:xfrm>
            <a:off x="228600" y="152400"/>
            <a:ext cx="8610600" cy="762000"/>
          </a:xfrm>
        </p:spPr>
        <p:style>
          <a:lnRef idx="1">
            <a:schemeClr val="accent5"/>
          </a:lnRef>
          <a:fillRef idx="2">
            <a:schemeClr val="accent5"/>
          </a:fillRef>
          <a:effectRef idx="1">
            <a:schemeClr val="accent5"/>
          </a:effectRef>
          <a:fontRef idx="minor">
            <a:schemeClr val="dk1"/>
          </a:fontRef>
        </p:style>
        <p:txBody>
          <a:bodyPr>
            <a:noAutofit/>
          </a:bodyPr>
          <a:lstStyle/>
          <a:p>
            <a:r>
              <a:rPr lang="en-US" sz="3600" dirty="0" smtClean="0">
                <a:solidFill>
                  <a:srgbClr val="FF0000"/>
                </a:solidFill>
                <a:latin typeface="Arial" pitchFamily="34" charset="0"/>
                <a:cs typeface="Arial" pitchFamily="34" charset="0"/>
              </a:rPr>
              <a:t>Specific of Mobile Testing</a:t>
            </a:r>
            <a:endParaRPr lang="en-US" sz="3600" dirty="0">
              <a:solidFill>
                <a:srgbClr val="FF0000"/>
              </a:solidFill>
            </a:endParaRPr>
          </a:p>
        </p:txBody>
      </p:sp>
      <p:sp>
        <p:nvSpPr>
          <p:cNvPr id="9" name="Rounded Rectangle 8"/>
          <p:cNvSpPr/>
          <p:nvPr/>
        </p:nvSpPr>
        <p:spPr>
          <a:xfrm>
            <a:off x="6400800" y="838200"/>
            <a:ext cx="2438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Arial" pitchFamily="34" charset="0"/>
                <a:cs typeface="Arial" pitchFamily="34" charset="0"/>
              </a:rPr>
              <a:t>Section 4</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867400" y="6407944"/>
            <a:ext cx="36576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a:xfrm>
            <a:off x="146304" y="6324600"/>
            <a:ext cx="457200" cy="342900"/>
          </a:xfrm>
        </p:spPr>
        <p:txBody>
          <a:bodyPr/>
          <a:lstStyle/>
          <a:p>
            <a:fld id="{B6F15528-21DE-4FAA-801E-634DDDAF4B2B}" type="slidenum">
              <a:rPr lang="en-US" smtClean="0">
                <a:solidFill>
                  <a:schemeClr val="bg2">
                    <a:lumMod val="25000"/>
                  </a:schemeClr>
                </a:solidFill>
              </a:rPr>
              <a:pPr/>
              <a:t>34</a:t>
            </a:fld>
            <a:endParaRPr lang="en-US" dirty="0">
              <a:solidFill>
                <a:schemeClr val="bg2">
                  <a:lumMod val="25000"/>
                </a:schemeClr>
              </a:solidFill>
            </a:endParaRPr>
          </a:p>
        </p:txBody>
      </p:sp>
      <p:sp>
        <p:nvSpPr>
          <p:cNvPr id="6" name="Title 5"/>
          <p:cNvSpPr>
            <a:spLocks noGrp="1"/>
          </p:cNvSpPr>
          <p:nvPr>
            <p:ph type="title"/>
          </p:nvPr>
        </p:nvSpPr>
        <p:spPr>
          <a:xfrm>
            <a:off x="152400" y="274638"/>
            <a:ext cx="8839200" cy="7921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100" dirty="0" smtClean="0">
                <a:solidFill>
                  <a:srgbClr val="FF0000"/>
                </a:solidFill>
                <a:latin typeface="Arial" pitchFamily="34" charset="0"/>
                <a:cs typeface="Arial" pitchFamily="34" charset="0"/>
              </a:rPr>
              <a:t/>
            </a:r>
            <a:br>
              <a:rPr lang="en-US" sz="3100" dirty="0" smtClean="0">
                <a:solidFill>
                  <a:srgbClr val="FF0000"/>
                </a:solidFill>
                <a:latin typeface="Arial" pitchFamily="34" charset="0"/>
                <a:cs typeface="Arial" pitchFamily="34" charset="0"/>
              </a:rPr>
            </a:b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sz="3100" dirty="0" smtClean="0">
                <a:solidFill>
                  <a:srgbClr val="FF0000"/>
                </a:solidFill>
                <a:latin typeface="Arial" pitchFamily="34" charset="0"/>
                <a:cs typeface="Arial" pitchFamily="34" charset="0"/>
              </a:rPr>
              <a:t> </a:t>
            </a:r>
            <a:r>
              <a:rPr lang="en-US" sz="3600" dirty="0" smtClean="0">
                <a:solidFill>
                  <a:srgbClr val="FF0000"/>
                </a:solidFill>
                <a:latin typeface="Arial" pitchFamily="34" charset="0"/>
                <a:cs typeface="Arial" pitchFamily="34" charset="0"/>
              </a:rPr>
              <a:t>3. How would you test the mobile app page?  </a:t>
            </a:r>
            <a:r>
              <a:rPr lang="en-US" sz="2700" dirty="0" smtClean="0">
                <a:solidFill>
                  <a:srgbClr val="FF0000"/>
                </a:solidFill>
                <a:latin typeface="Arial" pitchFamily="34" charset="0"/>
                <a:cs typeface="Arial" pitchFamily="34" charset="0"/>
              </a:rPr>
              <a:t>1</a:t>
            </a:r>
            <a:endParaRPr lang="en-US" sz="2700" dirty="0"/>
          </a:p>
        </p:txBody>
      </p:sp>
      <p:pic>
        <p:nvPicPr>
          <p:cNvPr id="2051" name="Picture 3" descr="C:\Users\IVA\Pictures\MOBILE TESTING\WOW.png"/>
          <p:cNvPicPr>
            <a:picLocks noGrp="1" noChangeAspect="1" noChangeArrowheads="1"/>
          </p:cNvPicPr>
          <p:nvPr>
            <p:ph idx="1"/>
          </p:nvPr>
        </p:nvPicPr>
        <p:blipFill>
          <a:blip r:embed="rId2" cstate="print"/>
          <a:srcRect/>
          <a:stretch>
            <a:fillRect/>
          </a:stretch>
        </p:blipFill>
        <p:spPr bwMode="auto">
          <a:xfrm>
            <a:off x="1466850" y="1520031"/>
            <a:ext cx="6210300" cy="4448175"/>
          </a:xfrm>
          <a:prstGeom prst="rect">
            <a:avLst/>
          </a:prstGeom>
          <a:noFill/>
        </p:spPr>
      </p:pic>
      <p:sp>
        <p:nvSpPr>
          <p:cNvPr id="13" name="Rectangle 12"/>
          <p:cNvSpPr/>
          <p:nvPr/>
        </p:nvSpPr>
        <p:spPr>
          <a:xfrm>
            <a:off x="685800" y="6172200"/>
            <a:ext cx="49530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http://msdn.microsoft.com/en-us/library/windows/desktop/bb226821(v=vs.85).aspx#GlossaryA</a:t>
            </a:r>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Pictures\MOBILE TESTING\PERFORM_Database[1].jpg"/>
          <p:cNvPicPr>
            <a:picLocks noGrp="1" noChangeAspect="1" noChangeArrowheads="1"/>
          </p:cNvPicPr>
          <p:nvPr>
            <p:ph idx="1"/>
          </p:nvPr>
        </p:nvPicPr>
        <p:blipFill>
          <a:blip r:embed="rId2" cstate="print"/>
          <a:stretch>
            <a:fillRect/>
          </a:stretch>
        </p:blipFill>
        <p:spPr bwMode="auto">
          <a:xfrm>
            <a:off x="1219200" y="1447800"/>
            <a:ext cx="6857999" cy="4359728"/>
          </a:xfrm>
          <a:prstGeom prst="rect">
            <a:avLst/>
          </a:prstGeom>
          <a:noFill/>
        </p:spPr>
      </p:pic>
      <p:sp>
        <p:nvSpPr>
          <p:cNvPr id="4" name="Footer Placeholder 3"/>
          <p:cNvSpPr>
            <a:spLocks noGrp="1"/>
          </p:cNvSpPr>
          <p:nvPr>
            <p:ph type="ftr" sz="quarter" idx="11"/>
          </p:nvPr>
        </p:nvSpPr>
        <p:spPr>
          <a:xfrm>
            <a:off x="5791200" y="6407944"/>
            <a:ext cx="33528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bg2">
                    <a:lumMod val="25000"/>
                  </a:schemeClr>
                </a:solidFill>
              </a:rPr>
              <a:pPr/>
              <a:t>35</a:t>
            </a:fld>
            <a:endParaRPr lang="en-US" dirty="0">
              <a:solidFill>
                <a:schemeClr val="bg2">
                  <a:lumMod val="25000"/>
                </a:schemeClr>
              </a:solidFill>
            </a:endParaRPr>
          </a:p>
        </p:txBody>
      </p:sp>
      <p:sp>
        <p:nvSpPr>
          <p:cNvPr id="8" name="Title 7"/>
          <p:cNvSpPr>
            <a:spLocks noGrp="1"/>
          </p:cNvSpPr>
          <p:nvPr>
            <p:ph type="title"/>
          </p:nvPr>
        </p:nvSpPr>
        <p:spPr>
          <a:xfrm>
            <a:off x="457200" y="274638"/>
            <a:ext cx="8229600" cy="6397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b="1" dirty="0" smtClean="0">
                <a:latin typeface="Arial" pitchFamily="34" charset="0"/>
                <a:cs typeface="Arial" pitchFamily="34" charset="0"/>
              </a:rPr>
              <a:t>Mobile Testing Approach:</a:t>
            </a:r>
            <a:endParaRPr lang="en-US" sz="3200" b="1" dirty="0">
              <a:latin typeface="Arial" pitchFamily="34" charset="0"/>
              <a:cs typeface="Arial" pitchFamily="34" charset="0"/>
            </a:endParaRPr>
          </a:p>
        </p:txBody>
      </p:sp>
      <p:sp>
        <p:nvSpPr>
          <p:cNvPr id="7" name="Rectangle 6"/>
          <p:cNvSpPr/>
          <p:nvPr/>
        </p:nvSpPr>
        <p:spPr>
          <a:xfrm>
            <a:off x="1371600" y="6172200"/>
            <a:ext cx="40386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http://www.drdobbs.com/joltawards/jolt-awards-the-best-testing-tools/232901286?pgno=5</a:t>
            </a:r>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Pictures\MOBILE TESTING\Solutions[1].jpg"/>
          <p:cNvPicPr>
            <a:picLocks noChangeAspect="1" noChangeArrowheads="1"/>
          </p:cNvPicPr>
          <p:nvPr/>
        </p:nvPicPr>
        <p:blipFill>
          <a:blip r:embed="rId2" cstate="print"/>
          <a:srcRect/>
          <a:stretch>
            <a:fillRect/>
          </a:stretch>
        </p:blipFill>
        <p:spPr bwMode="auto">
          <a:xfrm>
            <a:off x="533400" y="4114800"/>
            <a:ext cx="3429000" cy="2209800"/>
          </a:xfrm>
          <a:prstGeom prst="rect">
            <a:avLst/>
          </a:prstGeom>
          <a:noFill/>
        </p:spPr>
      </p:pic>
      <p:sp>
        <p:nvSpPr>
          <p:cNvPr id="7" name="Content Placeholder 6"/>
          <p:cNvSpPr>
            <a:spLocks noGrp="1"/>
          </p:cNvSpPr>
          <p:nvPr>
            <p:ph sz="half" idx="1"/>
          </p:nvPr>
        </p:nvSpPr>
        <p:spPr>
          <a:xfrm>
            <a:off x="304800" y="1219200"/>
            <a:ext cx="4038600" cy="2785871"/>
          </a:xfrm>
        </p:spPr>
        <p:style>
          <a:lnRef idx="1">
            <a:schemeClr val="accent5"/>
          </a:lnRef>
          <a:fillRef idx="2">
            <a:schemeClr val="accent5"/>
          </a:fillRef>
          <a:effectRef idx="1">
            <a:schemeClr val="accent5"/>
          </a:effectRef>
          <a:fontRef idx="minor">
            <a:schemeClr val="dk1"/>
          </a:fontRef>
        </p:style>
        <p:txBody>
          <a:bodyPr>
            <a:normAutofit fontScale="47500" lnSpcReduction="20000"/>
          </a:bodyPr>
          <a:lstStyle/>
          <a:p>
            <a:r>
              <a:rPr lang="en-US" sz="2900" b="1" dirty="0" smtClean="0">
                <a:latin typeface="Arial" pitchFamily="34" charset="0"/>
                <a:cs typeface="Arial" pitchFamily="34" charset="0"/>
              </a:rPr>
              <a:t>General INTRODUCTION</a:t>
            </a:r>
            <a:r>
              <a:rPr lang="en-US" sz="2900" dirty="0" smtClean="0">
                <a:latin typeface="Arial" pitchFamily="34" charset="0"/>
                <a:cs typeface="Arial" pitchFamily="34" charset="0"/>
              </a:rPr>
              <a:t>:</a:t>
            </a:r>
          </a:p>
          <a:p>
            <a:r>
              <a:rPr lang="en-US" sz="2900" dirty="0" smtClean="0">
                <a:latin typeface="Arial" pitchFamily="34" charset="0"/>
                <a:cs typeface="Arial" pitchFamily="34" charset="0"/>
              </a:rPr>
              <a:t>Depends on the nature of the application being developed, some general criteria should be considered:</a:t>
            </a:r>
          </a:p>
          <a:p>
            <a:r>
              <a:rPr lang="en-US" sz="2900" b="1" dirty="0" smtClean="0">
                <a:latin typeface="Arial" pitchFamily="34" charset="0"/>
                <a:cs typeface="Arial" pitchFamily="34" charset="0"/>
              </a:rPr>
              <a:t>Browser/Metrics capability </a:t>
            </a:r>
          </a:p>
          <a:p>
            <a:r>
              <a:rPr lang="en-US" sz="2900" b="1" dirty="0" smtClean="0">
                <a:latin typeface="Arial" pitchFamily="34" charset="0"/>
                <a:cs typeface="Arial" pitchFamily="34" charset="0"/>
              </a:rPr>
              <a:t>Device Popularity </a:t>
            </a:r>
            <a:r>
              <a:rPr lang="en-US" sz="2900" dirty="0" smtClean="0">
                <a:latin typeface="Arial" pitchFamily="34" charset="0"/>
                <a:cs typeface="Arial" pitchFamily="34" charset="0"/>
              </a:rPr>
              <a:t>(</a:t>
            </a:r>
            <a:r>
              <a:rPr lang="en-US" sz="2900" dirty="0" smtClean="0">
                <a:latin typeface="Arial" pitchFamily="34" charset="0"/>
                <a:cs typeface="Arial" pitchFamily="34" charset="0"/>
              </a:rPr>
              <a:t>iPhone</a:t>
            </a:r>
            <a:r>
              <a:rPr lang="en-US" sz="2900" dirty="0" smtClean="0">
                <a:latin typeface="Arial" pitchFamily="34" charset="0"/>
                <a:cs typeface="Arial" pitchFamily="34" charset="0"/>
              </a:rPr>
              <a:t>, HTC g1, Motorola Droid, Google and Nexus One)</a:t>
            </a:r>
          </a:p>
          <a:p>
            <a:r>
              <a:rPr lang="en-US" sz="2900" b="1" dirty="0" smtClean="0">
                <a:latin typeface="Arial" pitchFamily="34" charset="0"/>
                <a:cs typeface="Arial" pitchFamily="34" charset="0"/>
              </a:rPr>
              <a:t>Metrics for regions, carriers </a:t>
            </a:r>
            <a:r>
              <a:rPr lang="en-US" sz="2900" dirty="0" smtClean="0">
                <a:latin typeface="Arial" pitchFamily="34" charset="0"/>
                <a:cs typeface="Arial" pitchFamily="34" charset="0"/>
              </a:rPr>
              <a:t>(analysis for device/carrier popularity in terms of web traffic from devices in particular countries and regions)</a:t>
            </a:r>
          </a:p>
          <a:p>
            <a:pPr>
              <a:buNone/>
            </a:pPr>
            <a:endParaRPr lang="en-US" sz="1600" dirty="0" smtClean="0"/>
          </a:p>
          <a:p>
            <a:endParaRPr lang="en-US" sz="1600" dirty="0">
              <a:latin typeface="Arial" pitchFamily="34" charset="0"/>
              <a:cs typeface="Arial" pitchFamily="34" charset="0"/>
            </a:endParaRPr>
          </a:p>
        </p:txBody>
      </p:sp>
      <p:sp>
        <p:nvSpPr>
          <p:cNvPr id="8" name="Content Placeholder 7"/>
          <p:cNvSpPr>
            <a:spLocks noGrp="1"/>
          </p:cNvSpPr>
          <p:nvPr>
            <p:ph sz="half" idx="2"/>
          </p:nvPr>
        </p:nvSpPr>
        <p:spPr>
          <a:xfrm>
            <a:off x="4648200" y="3352800"/>
            <a:ext cx="4267200" cy="2895600"/>
          </a:xfrm>
        </p:spPr>
        <p:style>
          <a:lnRef idx="1">
            <a:schemeClr val="accent5"/>
          </a:lnRef>
          <a:fillRef idx="2">
            <a:schemeClr val="accent5"/>
          </a:fillRef>
          <a:effectRef idx="1">
            <a:schemeClr val="accent5"/>
          </a:effectRef>
          <a:fontRef idx="minor">
            <a:schemeClr val="dk1"/>
          </a:fontRef>
        </p:style>
        <p:txBody>
          <a:bodyPr>
            <a:normAutofit fontScale="47500" lnSpcReduction="20000"/>
          </a:bodyPr>
          <a:lstStyle/>
          <a:p>
            <a:r>
              <a:rPr lang="en-US" sz="2900" b="1" dirty="0" smtClean="0">
                <a:latin typeface="Arial" pitchFamily="34" charset="0"/>
                <a:cs typeface="Arial" pitchFamily="34" charset="0"/>
              </a:rPr>
              <a:t>Testing Approach</a:t>
            </a:r>
          </a:p>
          <a:p>
            <a:r>
              <a:rPr lang="en-US" sz="2900" b="1" dirty="0" smtClean="0">
                <a:latin typeface="Arial" pitchFamily="34" charset="0"/>
                <a:cs typeface="Arial" pitchFamily="34" charset="0"/>
              </a:rPr>
              <a:t>First, </a:t>
            </a:r>
            <a:r>
              <a:rPr lang="en-US" sz="2900" dirty="0" smtClean="0">
                <a:latin typeface="Arial" pitchFamily="34" charset="0"/>
                <a:cs typeface="Arial" pitchFamily="34" charset="0"/>
              </a:rPr>
              <a:t>HTML should be validate to make sure that there are no egregious errors.</a:t>
            </a:r>
          </a:p>
          <a:p>
            <a:r>
              <a:rPr lang="en-US" sz="2900" b="1" dirty="0" smtClean="0">
                <a:latin typeface="Arial" pitchFamily="34" charset="0"/>
                <a:cs typeface="Arial" pitchFamily="34" charset="0"/>
              </a:rPr>
              <a:t>Next test </a:t>
            </a:r>
            <a:r>
              <a:rPr lang="en-US" sz="2900" dirty="0" smtClean="0">
                <a:latin typeface="Arial" pitchFamily="34" charset="0"/>
                <a:cs typeface="Arial" pitchFamily="34" charset="0"/>
              </a:rPr>
              <a:t>on the desktop browser to find the functional bugs and make sure that functionality of the site is stable. </a:t>
            </a:r>
          </a:p>
          <a:p>
            <a:r>
              <a:rPr lang="en-US" sz="2900" dirty="0" smtClean="0">
                <a:latin typeface="Arial" pitchFamily="34" charset="0"/>
                <a:cs typeface="Arial" pitchFamily="34" charset="0"/>
              </a:rPr>
              <a:t>Once the site or module functionality is complete, then </a:t>
            </a:r>
            <a:r>
              <a:rPr lang="en-US" sz="2900" b="1" dirty="0" smtClean="0">
                <a:latin typeface="Arial" pitchFamily="34" charset="0"/>
                <a:cs typeface="Arial" pitchFamily="34" charset="0"/>
              </a:rPr>
              <a:t>test on the device emulator to get the browser/platform coverage</a:t>
            </a:r>
            <a:r>
              <a:rPr lang="en-US" sz="2900" dirty="0" smtClean="0">
                <a:latin typeface="Arial" pitchFamily="34" charset="0"/>
                <a:cs typeface="Arial" pitchFamily="34" charset="0"/>
              </a:rPr>
              <a:t> (in case if you don’t have the device). </a:t>
            </a:r>
          </a:p>
          <a:p>
            <a:r>
              <a:rPr lang="en-US" sz="2900" dirty="0" smtClean="0">
                <a:latin typeface="Arial" pitchFamily="34" charset="0"/>
                <a:cs typeface="Arial" pitchFamily="34" charset="0"/>
              </a:rPr>
              <a:t>If device is already available, then </a:t>
            </a:r>
            <a:r>
              <a:rPr lang="en-US" sz="2900" b="1" dirty="0" smtClean="0">
                <a:latin typeface="Arial" pitchFamily="34" charset="0"/>
                <a:cs typeface="Arial" pitchFamily="34" charset="0"/>
              </a:rPr>
              <a:t>test on the device itself to find the device specific bugs</a:t>
            </a:r>
            <a:r>
              <a:rPr lang="en-US" sz="2900" dirty="0" smtClean="0">
                <a:latin typeface="Arial" pitchFamily="34" charset="0"/>
                <a:cs typeface="Arial" pitchFamily="34" charset="0"/>
              </a:rPr>
              <a:t> instead of testing on the emulator.</a:t>
            </a:r>
          </a:p>
          <a:p>
            <a:pPr>
              <a:buNone/>
            </a:pPr>
            <a:endParaRPr lang="en-US" sz="2300" dirty="0" smtClean="0">
              <a:latin typeface="Arial" pitchFamily="34" charset="0"/>
              <a:cs typeface="Arial" pitchFamily="34" charset="0"/>
            </a:endParaRPr>
          </a:p>
          <a:p>
            <a:endParaRPr lang="en-US" sz="2300" dirty="0" smtClean="0">
              <a:latin typeface="Arial" pitchFamily="34" charset="0"/>
              <a:cs typeface="Arial" pitchFamily="34" charset="0"/>
            </a:endParaRPr>
          </a:p>
          <a:p>
            <a:endParaRPr lang="en-US" dirty="0"/>
          </a:p>
        </p:txBody>
      </p:sp>
      <p:sp>
        <p:nvSpPr>
          <p:cNvPr id="3" name="Footer Placeholder 2"/>
          <p:cNvSpPr>
            <a:spLocks noGrp="1"/>
          </p:cNvSpPr>
          <p:nvPr>
            <p:ph type="ftr" sz="quarter" idx="11"/>
          </p:nvPr>
        </p:nvSpPr>
        <p:spPr>
          <a:xfrm>
            <a:off x="5410200" y="6407944"/>
            <a:ext cx="32004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36</a:t>
            </a:fld>
            <a:endParaRPr lang="en-US" dirty="0">
              <a:solidFill>
                <a:schemeClr val="tx2">
                  <a:lumMod val="25000"/>
                </a:schemeClr>
              </a:solidFill>
            </a:endParaRPr>
          </a:p>
        </p:txBody>
      </p:sp>
      <p:sp>
        <p:nvSpPr>
          <p:cNvPr id="6" name="Title 5"/>
          <p:cNvSpPr>
            <a:spLocks noGrp="1"/>
          </p:cNvSpPr>
          <p:nvPr>
            <p:ph type="title"/>
          </p:nvPr>
        </p:nvSpPr>
        <p:spPr>
          <a:xfrm>
            <a:off x="228600" y="152400"/>
            <a:ext cx="8763000" cy="8382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100" dirty="0" smtClean="0">
                <a:solidFill>
                  <a:srgbClr val="FF0000"/>
                </a:solidFill>
                <a:latin typeface="Arial" pitchFamily="34" charset="0"/>
                <a:cs typeface="Arial" pitchFamily="34" charset="0"/>
              </a:rPr>
              <a:t/>
            </a:r>
            <a:br>
              <a:rPr lang="en-US" sz="3100" dirty="0" smtClean="0">
                <a:solidFill>
                  <a:srgbClr val="FF0000"/>
                </a:solidFill>
                <a:latin typeface="Arial" pitchFamily="34" charset="0"/>
                <a:cs typeface="Arial" pitchFamily="34" charset="0"/>
              </a:rPr>
            </a:b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sz="3600" dirty="0" smtClean="0">
                <a:solidFill>
                  <a:srgbClr val="FF0000"/>
                </a:solidFill>
                <a:latin typeface="Arial" pitchFamily="34" charset="0"/>
                <a:cs typeface="Arial" pitchFamily="34" charset="0"/>
              </a:rPr>
              <a:t> 3. How would you test the mobile app page?	1</a:t>
            </a:r>
            <a:endParaRPr lang="en-US" sz="3600" dirty="0"/>
          </a:p>
        </p:txBody>
      </p:sp>
      <p:sp>
        <p:nvSpPr>
          <p:cNvPr id="10" name="Rectangle 9"/>
          <p:cNvSpPr/>
          <p:nvPr/>
        </p:nvSpPr>
        <p:spPr>
          <a:xfrm>
            <a:off x="2895600" y="5943600"/>
            <a:ext cx="1954381" cy="276999"/>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sz="1200" dirty="0" smtClean="0">
                <a:solidFill>
                  <a:schemeClr val="tx1"/>
                </a:solidFill>
                <a:latin typeface="Arial" pitchFamily="34" charset="0"/>
                <a:cs typeface="Arial" pitchFamily="34" charset="0"/>
              </a:rPr>
              <a:t>http://metrics.admob.com </a:t>
            </a:r>
            <a:endParaRPr lang="en-US" sz="1200" dirty="0">
              <a:solidFill>
                <a:schemeClr val="tx1"/>
              </a:solidFill>
              <a:latin typeface="Arial" pitchFamily="34" charset="0"/>
              <a:cs typeface="Arial" pitchFamily="34" charset="0"/>
            </a:endParaRPr>
          </a:p>
        </p:txBody>
      </p:sp>
      <p:pic>
        <p:nvPicPr>
          <p:cNvPr id="3075" name="Picture 3" descr="C:\Users\IVA\Pictures\MOBILE TESTING\application_development[1].jpg"/>
          <p:cNvPicPr>
            <a:picLocks noChangeAspect="1" noChangeArrowheads="1"/>
          </p:cNvPicPr>
          <p:nvPr/>
        </p:nvPicPr>
        <p:blipFill>
          <a:blip r:embed="rId3" cstate="print"/>
          <a:srcRect/>
          <a:stretch>
            <a:fillRect/>
          </a:stretch>
        </p:blipFill>
        <p:spPr bwMode="auto">
          <a:xfrm>
            <a:off x="5257800" y="1066800"/>
            <a:ext cx="3282462" cy="2133600"/>
          </a:xfrm>
          <a:prstGeom prst="rect">
            <a:avLst/>
          </a:prstGeom>
          <a:noFill/>
        </p:spPr>
      </p:pic>
      <p:sp>
        <p:nvSpPr>
          <p:cNvPr id="11" name="Rectangle 10"/>
          <p:cNvSpPr/>
          <p:nvPr/>
        </p:nvSpPr>
        <p:spPr>
          <a:xfrm>
            <a:off x="914400" y="6400800"/>
            <a:ext cx="42672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http://webdesign.about.com/od/validators/l/bl_validation.htm</a:t>
            </a:r>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04800" y="1143000"/>
            <a:ext cx="4038600" cy="2362200"/>
          </a:xfrm>
        </p:spPr>
        <p:style>
          <a:lnRef idx="1">
            <a:schemeClr val="accent1"/>
          </a:lnRef>
          <a:fillRef idx="2">
            <a:schemeClr val="accent1"/>
          </a:fillRef>
          <a:effectRef idx="1">
            <a:schemeClr val="accent1"/>
          </a:effectRef>
          <a:fontRef idx="minor">
            <a:schemeClr val="dk1"/>
          </a:fontRef>
        </p:style>
        <p:txBody>
          <a:bodyPr>
            <a:noAutofit/>
          </a:bodyPr>
          <a:lstStyle/>
          <a:p>
            <a:endParaRPr lang="en-US" sz="1600" dirty="0" smtClean="0">
              <a:latin typeface="Arial" pitchFamily="34" charset="0"/>
              <a:cs typeface="Arial" pitchFamily="34" charset="0"/>
            </a:endParaRPr>
          </a:p>
          <a:p>
            <a:r>
              <a:rPr lang="en-US" sz="1800" b="1" dirty="0" smtClean="0">
                <a:latin typeface="Arial" pitchFamily="34" charset="0"/>
                <a:cs typeface="Arial" pitchFamily="34" charset="0"/>
              </a:rPr>
              <a:t>Create a Check List:</a:t>
            </a:r>
          </a:p>
          <a:p>
            <a:r>
              <a:rPr lang="en-US" sz="1600" b="1" dirty="0" smtClean="0">
                <a:latin typeface="Arial" pitchFamily="34" charset="0"/>
                <a:cs typeface="Arial" pitchFamily="34" charset="0"/>
              </a:rPr>
              <a:t>1) </a:t>
            </a:r>
            <a:r>
              <a:rPr lang="en-US" sz="1600" dirty="0" smtClean="0">
                <a:latin typeface="Arial" pitchFamily="34" charset="0"/>
                <a:cs typeface="Arial" pitchFamily="34" charset="0"/>
              </a:rPr>
              <a:t>Functionality Testing</a:t>
            </a:r>
            <a:br>
              <a:rPr lang="en-US" sz="1600" dirty="0" smtClean="0">
                <a:latin typeface="Arial" pitchFamily="34" charset="0"/>
                <a:cs typeface="Arial" pitchFamily="34" charset="0"/>
              </a:rPr>
            </a:br>
            <a:r>
              <a:rPr lang="en-US" sz="1600" b="1" dirty="0" smtClean="0">
                <a:latin typeface="Arial" pitchFamily="34" charset="0"/>
                <a:cs typeface="Arial" pitchFamily="34" charset="0"/>
              </a:rPr>
              <a:t>2)</a:t>
            </a:r>
            <a:r>
              <a:rPr lang="en-US" sz="1600" dirty="0" smtClean="0">
                <a:latin typeface="Arial" pitchFamily="34" charset="0"/>
                <a:cs typeface="Arial" pitchFamily="34" charset="0"/>
              </a:rPr>
              <a:t> Usability testing</a:t>
            </a:r>
            <a:br>
              <a:rPr lang="en-US" sz="1600" dirty="0" smtClean="0">
                <a:latin typeface="Arial" pitchFamily="34" charset="0"/>
                <a:cs typeface="Arial" pitchFamily="34" charset="0"/>
              </a:rPr>
            </a:br>
            <a:r>
              <a:rPr lang="en-US" sz="1600" b="1" dirty="0" smtClean="0">
                <a:latin typeface="Arial" pitchFamily="34" charset="0"/>
                <a:cs typeface="Arial" pitchFamily="34" charset="0"/>
              </a:rPr>
              <a:t>3) </a:t>
            </a:r>
            <a:r>
              <a:rPr lang="en-US" sz="1600" dirty="0" smtClean="0">
                <a:latin typeface="Arial" pitchFamily="34" charset="0"/>
                <a:cs typeface="Arial" pitchFamily="34" charset="0"/>
              </a:rPr>
              <a:t>Interface testing</a:t>
            </a:r>
            <a:br>
              <a:rPr lang="en-US" sz="1600" dirty="0" smtClean="0">
                <a:latin typeface="Arial" pitchFamily="34" charset="0"/>
                <a:cs typeface="Arial" pitchFamily="34" charset="0"/>
              </a:rPr>
            </a:br>
            <a:r>
              <a:rPr lang="en-US" sz="1600" b="1" dirty="0" smtClean="0">
                <a:latin typeface="Arial" pitchFamily="34" charset="0"/>
                <a:cs typeface="Arial" pitchFamily="34" charset="0"/>
              </a:rPr>
              <a:t>4)</a:t>
            </a:r>
            <a:r>
              <a:rPr lang="en-US" sz="1600" dirty="0" smtClean="0">
                <a:latin typeface="Arial" pitchFamily="34" charset="0"/>
                <a:cs typeface="Arial" pitchFamily="34" charset="0"/>
              </a:rPr>
              <a:t> Compatibility testing</a:t>
            </a:r>
            <a:br>
              <a:rPr lang="en-US" sz="1600" dirty="0" smtClean="0">
                <a:latin typeface="Arial" pitchFamily="34" charset="0"/>
                <a:cs typeface="Arial" pitchFamily="34" charset="0"/>
              </a:rPr>
            </a:br>
            <a:r>
              <a:rPr lang="en-US" sz="1600" b="1" dirty="0" smtClean="0">
                <a:latin typeface="Arial" pitchFamily="34" charset="0"/>
                <a:cs typeface="Arial" pitchFamily="34" charset="0"/>
              </a:rPr>
              <a:t>5)</a:t>
            </a:r>
            <a:r>
              <a:rPr lang="en-US" sz="1600" dirty="0" smtClean="0">
                <a:latin typeface="Arial" pitchFamily="34" charset="0"/>
                <a:cs typeface="Arial" pitchFamily="34" charset="0"/>
              </a:rPr>
              <a:t> Performance testing</a:t>
            </a:r>
            <a:br>
              <a:rPr lang="en-US" sz="1600" dirty="0" smtClean="0">
                <a:latin typeface="Arial" pitchFamily="34" charset="0"/>
                <a:cs typeface="Arial" pitchFamily="34" charset="0"/>
              </a:rPr>
            </a:br>
            <a:r>
              <a:rPr lang="en-US" sz="1600" b="1" dirty="0" smtClean="0">
                <a:latin typeface="Arial" pitchFamily="34" charset="0"/>
                <a:cs typeface="Arial" pitchFamily="34" charset="0"/>
              </a:rPr>
              <a:t>6) </a:t>
            </a:r>
            <a:r>
              <a:rPr lang="en-US" sz="1600" dirty="0" smtClean="0">
                <a:latin typeface="Arial" pitchFamily="34" charset="0"/>
                <a:cs typeface="Arial" pitchFamily="34" charset="0"/>
              </a:rPr>
              <a:t>Security testing</a:t>
            </a:r>
            <a:r>
              <a:rPr lang="en-US" sz="1400" dirty="0" smtClean="0"/>
              <a:t/>
            </a:r>
            <a:br>
              <a:rPr lang="en-US" sz="1400" dirty="0" smtClean="0"/>
            </a:br>
            <a:endParaRPr lang="en-US" sz="1400" dirty="0" smtClean="0"/>
          </a:p>
          <a:p>
            <a:pPr>
              <a:buNone/>
            </a:pPr>
            <a:endParaRPr lang="en-US" sz="1400" dirty="0">
              <a:latin typeface="Arial" pitchFamily="34" charset="0"/>
              <a:cs typeface="Arial" pitchFamily="34" charset="0"/>
            </a:endParaRPr>
          </a:p>
        </p:txBody>
      </p:sp>
      <p:sp>
        <p:nvSpPr>
          <p:cNvPr id="3" name="Footer Placeholder 2"/>
          <p:cNvSpPr>
            <a:spLocks noGrp="1"/>
          </p:cNvSpPr>
          <p:nvPr>
            <p:ph type="ftr" sz="quarter" idx="11"/>
          </p:nvPr>
        </p:nvSpPr>
        <p:spPr>
          <a:xfrm>
            <a:off x="5181600" y="6407944"/>
            <a:ext cx="32766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37</a:t>
            </a:fld>
            <a:endParaRPr lang="en-US" dirty="0">
              <a:solidFill>
                <a:schemeClr val="tx2">
                  <a:lumMod val="25000"/>
                </a:schemeClr>
              </a:solidFill>
            </a:endParaRPr>
          </a:p>
        </p:txBody>
      </p:sp>
      <p:sp>
        <p:nvSpPr>
          <p:cNvPr id="6" name="Title 5"/>
          <p:cNvSpPr>
            <a:spLocks noGrp="1"/>
          </p:cNvSpPr>
          <p:nvPr>
            <p:ph type="title"/>
          </p:nvPr>
        </p:nvSpPr>
        <p:spPr>
          <a:xfrm>
            <a:off x="304800" y="152400"/>
            <a:ext cx="8610600" cy="762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3100" dirty="0" smtClean="0">
                <a:solidFill>
                  <a:srgbClr val="FF0000"/>
                </a:solidFill>
                <a:latin typeface="Arial" pitchFamily="34" charset="0"/>
                <a:cs typeface="Arial" pitchFamily="34" charset="0"/>
              </a:rPr>
              <a:t>3. How would you test the mobile app page?      2</a:t>
            </a:r>
            <a:endParaRPr lang="en-US" dirty="0"/>
          </a:p>
        </p:txBody>
      </p:sp>
      <p:pic>
        <p:nvPicPr>
          <p:cNvPr id="4099" name="Picture 3" descr="C:\Users\IVA\Pictures\MOBILE TESTING\Checklist[1].jpg"/>
          <p:cNvPicPr>
            <a:picLocks noChangeAspect="1" noChangeArrowheads="1"/>
          </p:cNvPicPr>
          <p:nvPr/>
        </p:nvPicPr>
        <p:blipFill>
          <a:blip r:embed="rId2" cstate="print"/>
          <a:srcRect/>
          <a:stretch>
            <a:fillRect/>
          </a:stretch>
        </p:blipFill>
        <p:spPr bwMode="auto">
          <a:xfrm>
            <a:off x="4534110" y="1143000"/>
            <a:ext cx="4339481" cy="2887663"/>
          </a:xfrm>
          <a:prstGeom prst="rect">
            <a:avLst/>
          </a:prstGeom>
          <a:noFill/>
        </p:spPr>
      </p:pic>
      <p:pic>
        <p:nvPicPr>
          <p:cNvPr id="4100" name="Picture 4" descr="C:\Users\IVA\Pictures\MOBILE TESTING\apps_modules_puzzle[1].jpg"/>
          <p:cNvPicPr>
            <a:picLocks noChangeAspect="1" noChangeArrowheads="1"/>
          </p:cNvPicPr>
          <p:nvPr/>
        </p:nvPicPr>
        <p:blipFill>
          <a:blip r:embed="rId3" cstate="print"/>
          <a:srcRect/>
          <a:stretch>
            <a:fillRect/>
          </a:stretch>
        </p:blipFill>
        <p:spPr bwMode="auto">
          <a:xfrm>
            <a:off x="609600" y="3657600"/>
            <a:ext cx="2672261" cy="2362200"/>
          </a:xfrm>
          <a:prstGeom prst="rect">
            <a:avLst/>
          </a:prstGeom>
          <a:noFill/>
        </p:spPr>
      </p:pic>
      <p:sp>
        <p:nvSpPr>
          <p:cNvPr id="13" name="Rectangle 12"/>
          <p:cNvSpPr/>
          <p:nvPr/>
        </p:nvSpPr>
        <p:spPr>
          <a:xfrm>
            <a:off x="5257800" y="5867400"/>
            <a:ext cx="31242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http://www.mobileappstesting.com/tag/testing-checklist-for-mobile-application/</a:t>
            </a:r>
            <a:endParaRPr lang="en-US" sz="1200" dirty="0">
              <a:solidFill>
                <a:schemeClr val="tx1"/>
              </a:solidFill>
              <a:latin typeface="Arial" pitchFamily="34" charset="0"/>
              <a:cs typeface="Arial" pitchFamily="34" charset="0"/>
            </a:endParaRPr>
          </a:p>
        </p:txBody>
      </p:sp>
      <p:sp>
        <p:nvSpPr>
          <p:cNvPr id="14" name="Rectangle 13"/>
          <p:cNvSpPr/>
          <p:nvPr/>
        </p:nvSpPr>
        <p:spPr>
          <a:xfrm>
            <a:off x="4114800" y="4572000"/>
            <a:ext cx="4648200" cy="1143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latin typeface="Arial" pitchFamily="34" charset="0"/>
                <a:cs typeface="Arial" pitchFamily="34" charset="0"/>
              </a:rPr>
              <a:t>Get prepared to Interview ‘SMART’ way and print the Mobile Application Checklist from the Answer to  the Question # 4 and take it to Interview.</a:t>
            </a:r>
            <a:endParaRPr lang="en-US" sz="1600" dirty="0">
              <a:latin typeface="Arial" pitchFamily="34" charset="0"/>
              <a:cs typeface="Arial" pitchFamily="34" charset="0"/>
            </a:endParaRPr>
          </a:p>
        </p:txBody>
      </p:sp>
      <p:sp>
        <p:nvSpPr>
          <p:cNvPr id="15" name="Rectangle 14"/>
          <p:cNvSpPr/>
          <p:nvPr/>
        </p:nvSpPr>
        <p:spPr>
          <a:xfrm>
            <a:off x="3581400" y="3733800"/>
            <a:ext cx="914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rial" pitchFamily="34" charset="0"/>
                <a:cs typeface="Arial" pitchFamily="34" charset="0"/>
              </a:rPr>
              <a:t>OR</a:t>
            </a:r>
            <a:endParaRPr lang="en-US" b="1" dirty="0">
              <a:solidFill>
                <a:srgbClr val="FFFF00"/>
              </a:solidFill>
              <a:latin typeface="Arial" pitchFamily="34" charset="0"/>
              <a:cs typeface="Arial" pitchFamily="34" charset="0"/>
            </a:endParaRPr>
          </a:p>
        </p:txBody>
      </p:sp>
      <p:sp>
        <p:nvSpPr>
          <p:cNvPr id="12" name="Rectangle 11"/>
          <p:cNvSpPr/>
          <p:nvPr/>
        </p:nvSpPr>
        <p:spPr>
          <a:xfrm>
            <a:off x="990600" y="6096000"/>
            <a:ext cx="33528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http://sixrevisions.com/tools/10-excellent-tools-for-testing-your-site-on-mobile-devices/</a:t>
            </a:r>
            <a:endParaRPr lang="en-US" sz="1200" dirty="0">
              <a:solidFill>
                <a:schemeClr val="tx1"/>
              </a:solidFill>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VA\Pictures\MOBILE TESTING\mobile_apps_1[1].gif"/>
          <p:cNvPicPr>
            <a:picLocks noChangeAspect="1" noChangeArrowheads="1"/>
          </p:cNvPicPr>
          <p:nvPr/>
        </p:nvPicPr>
        <p:blipFill>
          <a:blip r:embed="rId2" cstate="print"/>
          <a:srcRect/>
          <a:stretch>
            <a:fillRect/>
          </a:stretch>
        </p:blipFill>
        <p:spPr bwMode="auto">
          <a:xfrm>
            <a:off x="2590800" y="1905000"/>
            <a:ext cx="3505201" cy="4705350"/>
          </a:xfrm>
          <a:prstGeom prst="rect">
            <a:avLst/>
          </a:prstGeom>
          <a:noFill/>
        </p:spPr>
      </p:pic>
      <p:sp>
        <p:nvSpPr>
          <p:cNvPr id="2" name="Content Placeholder 1"/>
          <p:cNvSpPr>
            <a:spLocks noGrp="1"/>
          </p:cNvSpPr>
          <p:nvPr>
            <p:ph sz="half" idx="1"/>
          </p:nvPr>
        </p:nvSpPr>
        <p:spPr>
          <a:xfrm>
            <a:off x="304800" y="2057400"/>
            <a:ext cx="2590800" cy="4343400"/>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r>
              <a:rPr lang="en-US" sz="2900" b="1" dirty="0" smtClean="0">
                <a:latin typeface="Arial" pitchFamily="34" charset="0"/>
                <a:cs typeface="Arial" pitchFamily="34" charset="0"/>
              </a:rPr>
              <a:t>Check all the links:</a:t>
            </a:r>
            <a:endParaRPr lang="en-US" sz="2900" dirty="0" smtClean="0">
              <a:latin typeface="Arial" pitchFamily="34" charset="0"/>
              <a:cs typeface="Arial" pitchFamily="34" charset="0"/>
            </a:endParaRPr>
          </a:p>
          <a:p>
            <a:r>
              <a:rPr lang="en-US" sz="2900" dirty="0" smtClean="0">
                <a:latin typeface="Arial" pitchFamily="34" charset="0"/>
                <a:cs typeface="Arial" pitchFamily="34" charset="0"/>
              </a:rPr>
              <a:t>Test the outgoing links from all the pages from specific domain under test.</a:t>
            </a:r>
          </a:p>
          <a:p>
            <a:r>
              <a:rPr lang="en-US" sz="2900" dirty="0" smtClean="0">
                <a:latin typeface="Arial" pitchFamily="34" charset="0"/>
                <a:cs typeface="Arial" pitchFamily="34" charset="0"/>
              </a:rPr>
              <a:t>Test all internal links.</a:t>
            </a:r>
          </a:p>
          <a:p>
            <a:r>
              <a:rPr lang="en-US" sz="2900" dirty="0" smtClean="0">
                <a:latin typeface="Arial" pitchFamily="34" charset="0"/>
                <a:cs typeface="Arial" pitchFamily="34" charset="0"/>
              </a:rPr>
              <a:t>Test links jumping on the same pages.</a:t>
            </a:r>
          </a:p>
          <a:p>
            <a:r>
              <a:rPr lang="en-US" sz="2900" dirty="0" smtClean="0">
                <a:latin typeface="Arial" pitchFamily="34" charset="0"/>
                <a:cs typeface="Arial" pitchFamily="34" charset="0"/>
              </a:rPr>
              <a:t>Test links used to send the email to admin or other users from web pages.</a:t>
            </a:r>
          </a:p>
          <a:p>
            <a:r>
              <a:rPr lang="en-US" sz="2900" dirty="0" smtClean="0">
                <a:latin typeface="Arial" pitchFamily="34" charset="0"/>
                <a:cs typeface="Arial" pitchFamily="34" charset="0"/>
              </a:rPr>
              <a:t>Test to check if there are any orphan pages.</a:t>
            </a:r>
          </a:p>
          <a:p>
            <a:r>
              <a:rPr lang="en-US" sz="2900" dirty="0" smtClean="0">
                <a:latin typeface="Arial" pitchFamily="34" charset="0"/>
                <a:cs typeface="Arial" pitchFamily="34" charset="0"/>
              </a:rPr>
              <a:t>Lastly in link checking, check for broken links in all above-mentioned links</a:t>
            </a:r>
            <a:r>
              <a:rPr lang="en-US" sz="2900" dirty="0" smtClean="0"/>
              <a:t>.</a:t>
            </a:r>
          </a:p>
          <a:p>
            <a:endParaRPr lang="en-US" dirty="0"/>
          </a:p>
        </p:txBody>
      </p:sp>
      <p:sp>
        <p:nvSpPr>
          <p:cNvPr id="3" name="Content Placeholder 2"/>
          <p:cNvSpPr>
            <a:spLocks noGrp="1"/>
          </p:cNvSpPr>
          <p:nvPr>
            <p:ph sz="half" idx="2"/>
          </p:nvPr>
        </p:nvSpPr>
        <p:spPr>
          <a:xfrm>
            <a:off x="5715000" y="2133600"/>
            <a:ext cx="3200400" cy="4267200"/>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r>
              <a:rPr lang="en-US" sz="2900" b="1" dirty="0" smtClean="0">
                <a:latin typeface="Arial" pitchFamily="34" charset="0"/>
                <a:cs typeface="Arial" pitchFamily="34" charset="0"/>
              </a:rPr>
              <a:t>Test forms in all pages:</a:t>
            </a:r>
            <a:r>
              <a:rPr lang="en-US" sz="2900" dirty="0" smtClean="0">
                <a:latin typeface="Arial" pitchFamily="34" charset="0"/>
                <a:cs typeface="Arial" pitchFamily="34" charset="0"/>
              </a:rPr>
              <a:t/>
            </a:r>
            <a:br>
              <a:rPr lang="en-US" sz="2900" dirty="0" smtClean="0">
                <a:latin typeface="Arial" pitchFamily="34" charset="0"/>
                <a:cs typeface="Arial" pitchFamily="34" charset="0"/>
              </a:rPr>
            </a:br>
            <a:r>
              <a:rPr lang="en-US" sz="2900" dirty="0" smtClean="0">
                <a:latin typeface="Arial" pitchFamily="34" charset="0"/>
                <a:cs typeface="Arial" pitchFamily="34" charset="0"/>
              </a:rPr>
              <a:t>Forms are the integral part of any web site. Forms are used to get information from users and to keep interaction with them. So what should be checked on these forms?</a:t>
            </a:r>
          </a:p>
          <a:p>
            <a:r>
              <a:rPr lang="en-US" sz="2900" dirty="0" smtClean="0">
                <a:latin typeface="Arial" pitchFamily="34" charset="0"/>
                <a:cs typeface="Arial" pitchFamily="34" charset="0"/>
              </a:rPr>
              <a:t>First check all the validations on each field.</a:t>
            </a:r>
          </a:p>
          <a:p>
            <a:r>
              <a:rPr lang="en-US" sz="2900" dirty="0" smtClean="0">
                <a:latin typeface="Arial" pitchFamily="34" charset="0"/>
                <a:cs typeface="Arial" pitchFamily="34" charset="0"/>
              </a:rPr>
              <a:t>Check for the default values of fields.</a:t>
            </a:r>
          </a:p>
          <a:p>
            <a:r>
              <a:rPr lang="en-US" sz="2900" dirty="0" smtClean="0">
                <a:latin typeface="Arial" pitchFamily="34" charset="0"/>
                <a:cs typeface="Arial" pitchFamily="34" charset="0"/>
              </a:rPr>
              <a:t>Wrong inputs to the fields in the forms.</a:t>
            </a:r>
          </a:p>
          <a:p>
            <a:r>
              <a:rPr lang="en-US" sz="2900" dirty="0" smtClean="0">
                <a:latin typeface="Arial" pitchFamily="34" charset="0"/>
                <a:cs typeface="Arial" pitchFamily="34" charset="0"/>
              </a:rPr>
              <a:t>Options to create forms if any, form delete, view or modify the forms.</a:t>
            </a:r>
          </a:p>
          <a:p>
            <a:endParaRPr lang="en-US" dirty="0"/>
          </a:p>
        </p:txBody>
      </p:sp>
      <p:sp>
        <p:nvSpPr>
          <p:cNvPr id="4" name="Footer Placeholder 3"/>
          <p:cNvSpPr>
            <a:spLocks noGrp="1"/>
          </p:cNvSpPr>
          <p:nvPr>
            <p:ph type="ftr" sz="quarter" idx="11"/>
          </p:nvPr>
        </p:nvSpPr>
        <p:spPr>
          <a:xfrm>
            <a:off x="5943600" y="6407944"/>
            <a:ext cx="3200400" cy="365125"/>
          </a:xfrm>
        </p:spPr>
        <p:txBody>
          <a:bodyPr/>
          <a:lstStyle/>
          <a:p>
            <a:r>
              <a:rPr lang="en-US" dirty="0" smtClean="0">
                <a:solidFill>
                  <a:schemeClr val="accent1">
                    <a:lumMod val="75000"/>
                  </a:schemeClr>
                </a:solidFill>
              </a:rPr>
              <a:t>Copyright </a:t>
            </a:r>
            <a:r>
              <a:rPr lang="en-US" dirty="0"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38</a:t>
            </a:fld>
            <a:endParaRPr lang="en-US" dirty="0">
              <a:solidFill>
                <a:schemeClr val="accent1">
                  <a:lumMod val="75000"/>
                </a:schemeClr>
              </a:solidFill>
            </a:endParaRPr>
          </a:p>
        </p:txBody>
      </p:sp>
      <p:sp>
        <p:nvSpPr>
          <p:cNvPr id="6" name="Title 5"/>
          <p:cNvSpPr>
            <a:spLocks noGrp="1"/>
          </p:cNvSpPr>
          <p:nvPr>
            <p:ph type="title"/>
          </p:nvPr>
        </p:nvSpPr>
        <p:spPr>
          <a:xfrm>
            <a:off x="304800" y="274638"/>
            <a:ext cx="8610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800" dirty="0" smtClean="0">
                <a:solidFill>
                  <a:srgbClr val="FF0000"/>
                </a:solidFill>
                <a:latin typeface="Arial" pitchFamily="34" charset="0"/>
                <a:cs typeface="Arial" pitchFamily="34" charset="0"/>
              </a:rPr>
              <a:t>3. How would you test the mobile app page?		3</a:t>
            </a:r>
            <a:endParaRPr lang="en-US" sz="2800" dirty="0"/>
          </a:p>
        </p:txBody>
      </p:sp>
      <p:sp>
        <p:nvSpPr>
          <p:cNvPr id="7" name="Rectangle 6"/>
          <p:cNvSpPr/>
          <p:nvPr/>
        </p:nvSpPr>
        <p:spPr>
          <a:xfrm>
            <a:off x="457200" y="1066800"/>
            <a:ext cx="81534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b="1" dirty="0" smtClean="0">
                <a:latin typeface="Arial" pitchFamily="34" charset="0"/>
                <a:cs typeface="Arial" pitchFamily="34" charset="0"/>
              </a:rPr>
              <a:t>1. Functionality Testing:</a:t>
            </a: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Test for – all the links in web pages, database connection, forms used in the web pages for submitting or getting information from user, Cookie testing.</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IVA\Pictures\MOBILE TESTING\mobile_apps_1[1].gif"/>
          <p:cNvPicPr>
            <a:picLocks noChangeAspect="1" noChangeArrowheads="1"/>
          </p:cNvPicPr>
          <p:nvPr/>
        </p:nvPicPr>
        <p:blipFill>
          <a:blip r:embed="rId2" cstate="print"/>
          <a:srcRect/>
          <a:stretch>
            <a:fillRect/>
          </a:stretch>
        </p:blipFill>
        <p:spPr bwMode="auto">
          <a:xfrm>
            <a:off x="2743200" y="1524000"/>
            <a:ext cx="3505201" cy="4705350"/>
          </a:xfrm>
          <a:prstGeom prst="rect">
            <a:avLst/>
          </a:prstGeom>
          <a:noFill/>
        </p:spPr>
      </p:pic>
      <p:sp>
        <p:nvSpPr>
          <p:cNvPr id="2" name="Content Placeholder 1"/>
          <p:cNvSpPr>
            <a:spLocks noGrp="1"/>
          </p:cNvSpPr>
          <p:nvPr>
            <p:ph sz="half" idx="1"/>
          </p:nvPr>
        </p:nvSpPr>
        <p:spPr>
          <a:xfrm>
            <a:off x="228600" y="1371600"/>
            <a:ext cx="2895600" cy="4919472"/>
          </a:xfrm>
        </p:spPr>
        <p:style>
          <a:lnRef idx="1">
            <a:schemeClr val="accent5"/>
          </a:lnRef>
          <a:fillRef idx="2">
            <a:schemeClr val="accent5"/>
          </a:fillRef>
          <a:effectRef idx="1">
            <a:schemeClr val="accent5"/>
          </a:effectRef>
          <a:fontRef idx="minor">
            <a:schemeClr val="dk1"/>
          </a:fontRef>
        </p:style>
        <p:txBody>
          <a:bodyPr>
            <a:noAutofit/>
          </a:bodyPr>
          <a:lstStyle/>
          <a:p>
            <a:pPr>
              <a:buNone/>
            </a:pPr>
            <a:r>
              <a:rPr lang="en-US" sz="1400" b="1" dirty="0" smtClean="0">
                <a:latin typeface="Arial" pitchFamily="34" charset="0"/>
                <a:cs typeface="Arial" pitchFamily="34" charset="0"/>
              </a:rPr>
              <a:t>Cookies testing:</a:t>
            </a:r>
            <a:endParaRPr lang="en-US" sz="1400" dirty="0" smtClean="0">
              <a:latin typeface="Arial" pitchFamily="34" charset="0"/>
              <a:cs typeface="Arial" pitchFamily="34" charset="0"/>
            </a:endParaRPr>
          </a:p>
          <a:p>
            <a:pPr>
              <a:buNone/>
            </a:pPr>
            <a:r>
              <a:rPr lang="en-US" sz="1200" dirty="0" smtClean="0">
                <a:latin typeface="Arial" pitchFamily="34" charset="0"/>
                <a:cs typeface="Arial" pitchFamily="34" charset="0"/>
              </a:rPr>
              <a:t>Cookies are small files stored</a:t>
            </a:r>
          </a:p>
          <a:p>
            <a:pPr>
              <a:buNone/>
            </a:pPr>
            <a:r>
              <a:rPr lang="en-US" sz="1200" dirty="0" smtClean="0">
                <a:latin typeface="Arial" pitchFamily="34" charset="0"/>
                <a:cs typeface="Arial" pitchFamily="34" charset="0"/>
              </a:rPr>
              <a:t>on user machine. These are</a:t>
            </a:r>
          </a:p>
          <a:p>
            <a:pPr>
              <a:buNone/>
            </a:pPr>
            <a:r>
              <a:rPr lang="en-US" sz="1200" dirty="0" smtClean="0">
                <a:latin typeface="Arial" pitchFamily="34" charset="0"/>
                <a:cs typeface="Arial" pitchFamily="34" charset="0"/>
              </a:rPr>
              <a:t>basically used to maintain the</a:t>
            </a:r>
          </a:p>
          <a:p>
            <a:pPr>
              <a:buNone/>
            </a:pPr>
            <a:r>
              <a:rPr lang="en-US" sz="1200" dirty="0" smtClean="0">
                <a:latin typeface="Arial" pitchFamily="34" charset="0"/>
                <a:cs typeface="Arial" pitchFamily="34" charset="0"/>
              </a:rPr>
              <a:t>session mainly login sessions.</a:t>
            </a:r>
          </a:p>
          <a:p>
            <a:pPr>
              <a:buNone/>
            </a:pPr>
            <a:r>
              <a:rPr lang="en-US" sz="1200" dirty="0" smtClean="0">
                <a:latin typeface="Arial" pitchFamily="34" charset="0"/>
                <a:cs typeface="Arial" pitchFamily="34" charset="0"/>
              </a:rPr>
              <a:t>Test the application by</a:t>
            </a:r>
          </a:p>
          <a:p>
            <a:pPr>
              <a:buNone/>
            </a:pPr>
            <a:r>
              <a:rPr lang="en-US" sz="1200" dirty="0" smtClean="0">
                <a:latin typeface="Arial" pitchFamily="34" charset="0"/>
                <a:cs typeface="Arial" pitchFamily="34" charset="0"/>
              </a:rPr>
              <a:t>enabling or disabling the</a:t>
            </a:r>
          </a:p>
          <a:p>
            <a:pPr>
              <a:buNone/>
            </a:pPr>
            <a:r>
              <a:rPr lang="en-US" sz="1200" dirty="0" smtClean="0">
                <a:latin typeface="Arial" pitchFamily="34" charset="0"/>
                <a:cs typeface="Arial" pitchFamily="34" charset="0"/>
              </a:rPr>
              <a:t>cookies in your browser</a:t>
            </a:r>
          </a:p>
          <a:p>
            <a:pPr>
              <a:buNone/>
            </a:pPr>
            <a:r>
              <a:rPr lang="en-US" sz="1200" dirty="0" smtClean="0">
                <a:latin typeface="Arial" pitchFamily="34" charset="0"/>
                <a:cs typeface="Arial" pitchFamily="34" charset="0"/>
              </a:rPr>
              <a:t>options. </a:t>
            </a:r>
          </a:p>
          <a:p>
            <a:pPr>
              <a:buNone/>
            </a:pPr>
            <a:r>
              <a:rPr lang="en-US" sz="1200" dirty="0" smtClean="0">
                <a:latin typeface="Arial" pitchFamily="34" charset="0"/>
                <a:cs typeface="Arial" pitchFamily="34" charset="0"/>
              </a:rPr>
              <a:t>Test if the cookies are</a:t>
            </a:r>
          </a:p>
          <a:p>
            <a:pPr>
              <a:buNone/>
            </a:pPr>
            <a:r>
              <a:rPr lang="en-US" sz="1200" dirty="0" smtClean="0">
                <a:latin typeface="Arial" pitchFamily="34" charset="0"/>
                <a:cs typeface="Arial" pitchFamily="34" charset="0"/>
              </a:rPr>
              <a:t>encrypted before writing to</a:t>
            </a:r>
          </a:p>
          <a:p>
            <a:pPr>
              <a:buNone/>
            </a:pPr>
            <a:r>
              <a:rPr lang="en-US" sz="1200" dirty="0" smtClean="0">
                <a:latin typeface="Arial" pitchFamily="34" charset="0"/>
                <a:cs typeface="Arial" pitchFamily="34" charset="0"/>
              </a:rPr>
              <a:t>user machine.</a:t>
            </a:r>
          </a:p>
          <a:p>
            <a:pPr>
              <a:buNone/>
            </a:pPr>
            <a:r>
              <a:rPr lang="en-US" sz="1200" dirty="0" smtClean="0">
                <a:latin typeface="Arial" pitchFamily="34" charset="0"/>
                <a:cs typeface="Arial" pitchFamily="34" charset="0"/>
              </a:rPr>
              <a:t>If you are testing the session</a:t>
            </a:r>
          </a:p>
          <a:p>
            <a:pPr>
              <a:buNone/>
            </a:pPr>
            <a:r>
              <a:rPr lang="en-US" sz="1200" dirty="0" smtClean="0">
                <a:latin typeface="Arial" pitchFamily="34" charset="0"/>
                <a:cs typeface="Arial" pitchFamily="34" charset="0"/>
              </a:rPr>
              <a:t>cookies (i.e. cookies expire</a:t>
            </a:r>
          </a:p>
          <a:p>
            <a:pPr>
              <a:buNone/>
            </a:pPr>
            <a:r>
              <a:rPr lang="en-US" sz="1200" dirty="0" smtClean="0">
                <a:latin typeface="Arial" pitchFamily="34" charset="0"/>
                <a:cs typeface="Arial" pitchFamily="34" charset="0"/>
              </a:rPr>
              <a:t>after the sessions ends) check</a:t>
            </a:r>
          </a:p>
          <a:p>
            <a:pPr>
              <a:buNone/>
            </a:pPr>
            <a:r>
              <a:rPr lang="en-US" sz="1200" dirty="0" smtClean="0">
                <a:latin typeface="Arial" pitchFamily="34" charset="0"/>
                <a:cs typeface="Arial" pitchFamily="34" charset="0"/>
              </a:rPr>
              <a:t>for login sessions and user</a:t>
            </a:r>
          </a:p>
          <a:p>
            <a:pPr>
              <a:buNone/>
            </a:pPr>
            <a:r>
              <a:rPr lang="en-US" sz="1200" dirty="0" smtClean="0">
                <a:latin typeface="Arial" pitchFamily="34" charset="0"/>
                <a:cs typeface="Arial" pitchFamily="34" charset="0"/>
              </a:rPr>
              <a:t>stats after session end. Check</a:t>
            </a:r>
          </a:p>
          <a:p>
            <a:pPr>
              <a:buNone/>
            </a:pPr>
            <a:r>
              <a:rPr lang="en-US" sz="1200" dirty="0" smtClean="0">
                <a:latin typeface="Arial" pitchFamily="34" charset="0"/>
                <a:cs typeface="Arial" pitchFamily="34" charset="0"/>
              </a:rPr>
              <a:t>effect on application security</a:t>
            </a:r>
          </a:p>
          <a:p>
            <a:pPr>
              <a:buNone/>
            </a:pPr>
            <a:r>
              <a:rPr lang="en-US" sz="1200" dirty="0" smtClean="0">
                <a:latin typeface="Arial" pitchFamily="34" charset="0"/>
                <a:cs typeface="Arial" pitchFamily="34" charset="0"/>
              </a:rPr>
              <a:t>by deleting the cookies.</a:t>
            </a:r>
            <a:endParaRPr lang="en-US" sz="1200" dirty="0">
              <a:latin typeface="Arial" pitchFamily="34" charset="0"/>
              <a:cs typeface="Arial" pitchFamily="34" charset="0"/>
            </a:endParaRPr>
          </a:p>
        </p:txBody>
      </p:sp>
      <p:sp>
        <p:nvSpPr>
          <p:cNvPr id="3" name="Content Placeholder 2"/>
          <p:cNvSpPr>
            <a:spLocks noGrp="1"/>
          </p:cNvSpPr>
          <p:nvPr>
            <p:ph sz="half" idx="2"/>
          </p:nvPr>
        </p:nvSpPr>
        <p:spPr>
          <a:xfrm>
            <a:off x="5867400" y="1371600"/>
            <a:ext cx="3048000" cy="4876800"/>
          </a:xfrm>
        </p:spPr>
        <p:style>
          <a:lnRef idx="1">
            <a:schemeClr val="accent5"/>
          </a:lnRef>
          <a:fillRef idx="2">
            <a:schemeClr val="accent5"/>
          </a:fillRef>
          <a:effectRef idx="1">
            <a:schemeClr val="accent5"/>
          </a:effectRef>
          <a:fontRef idx="minor">
            <a:schemeClr val="dk1"/>
          </a:fontRef>
        </p:style>
        <p:txBody>
          <a:bodyPr>
            <a:normAutofit fontScale="40000" lnSpcReduction="20000"/>
          </a:bodyPr>
          <a:lstStyle/>
          <a:p>
            <a:pPr>
              <a:buNone/>
            </a:pPr>
            <a:r>
              <a:rPr lang="en-US" sz="4000" b="1" dirty="0" smtClean="0">
                <a:latin typeface="Arial" pitchFamily="34" charset="0"/>
                <a:cs typeface="Arial" pitchFamily="34" charset="0"/>
              </a:rPr>
              <a:t>Validate your HTML/CSS:</a:t>
            </a:r>
            <a:endParaRPr lang="en-US" sz="4000" dirty="0" smtClean="0">
              <a:latin typeface="Arial" pitchFamily="34" charset="0"/>
              <a:cs typeface="Arial" pitchFamily="34" charset="0"/>
            </a:endParaRPr>
          </a:p>
          <a:p>
            <a:pPr>
              <a:buNone/>
            </a:pPr>
            <a:r>
              <a:rPr lang="en-US" sz="3500" dirty="0" smtClean="0">
                <a:latin typeface="Arial" pitchFamily="34" charset="0"/>
                <a:cs typeface="Arial" pitchFamily="34" charset="0"/>
              </a:rPr>
              <a:t>If you are optimizing your site</a:t>
            </a:r>
          </a:p>
          <a:p>
            <a:pPr>
              <a:buNone/>
            </a:pPr>
            <a:r>
              <a:rPr lang="en-US" sz="3500" dirty="0" smtClean="0">
                <a:latin typeface="Arial" pitchFamily="34" charset="0"/>
                <a:cs typeface="Arial" pitchFamily="34" charset="0"/>
              </a:rPr>
              <a:t>for Search engines then</a:t>
            </a:r>
          </a:p>
          <a:p>
            <a:pPr>
              <a:buNone/>
            </a:pPr>
            <a:r>
              <a:rPr lang="en-US" sz="3500" dirty="0" smtClean="0">
                <a:latin typeface="Arial" pitchFamily="34" charset="0"/>
                <a:cs typeface="Arial" pitchFamily="34" charset="0"/>
              </a:rPr>
              <a:t>HTML/CSS validation is very</a:t>
            </a:r>
          </a:p>
          <a:p>
            <a:pPr>
              <a:buNone/>
            </a:pPr>
            <a:r>
              <a:rPr lang="en-US" sz="3500" dirty="0" smtClean="0">
                <a:latin typeface="Arial" pitchFamily="34" charset="0"/>
                <a:cs typeface="Arial" pitchFamily="34" charset="0"/>
              </a:rPr>
              <a:t>important. Mainly validate the</a:t>
            </a:r>
          </a:p>
          <a:p>
            <a:pPr>
              <a:buNone/>
            </a:pPr>
            <a:r>
              <a:rPr lang="en-US" sz="3500" dirty="0" smtClean="0">
                <a:latin typeface="Arial" pitchFamily="34" charset="0"/>
                <a:cs typeface="Arial" pitchFamily="34" charset="0"/>
              </a:rPr>
              <a:t>site for HTML syntax errors.</a:t>
            </a:r>
          </a:p>
          <a:p>
            <a:pPr>
              <a:buNone/>
            </a:pPr>
            <a:r>
              <a:rPr lang="en-US" sz="3500" dirty="0" smtClean="0">
                <a:latin typeface="Arial" pitchFamily="34" charset="0"/>
                <a:cs typeface="Arial" pitchFamily="34" charset="0"/>
              </a:rPr>
              <a:t>Check app’s behavior on </a:t>
            </a:r>
          </a:p>
          <a:p>
            <a:pPr>
              <a:buNone/>
            </a:pPr>
            <a:r>
              <a:rPr lang="en-US" sz="3500" dirty="0" smtClean="0">
                <a:latin typeface="Arial" pitchFamily="34" charset="0"/>
                <a:cs typeface="Arial" pitchFamily="34" charset="0"/>
              </a:rPr>
              <a:t>different search engines.</a:t>
            </a:r>
          </a:p>
          <a:p>
            <a:pPr>
              <a:buNone/>
            </a:pPr>
            <a:r>
              <a:rPr lang="en-US" sz="4000" b="1" dirty="0" smtClean="0">
                <a:latin typeface="Arial" pitchFamily="34" charset="0"/>
                <a:cs typeface="Arial" pitchFamily="34" charset="0"/>
              </a:rPr>
              <a:t>Database testing:</a:t>
            </a:r>
            <a:endParaRPr lang="en-US" sz="4000" dirty="0" smtClean="0">
              <a:latin typeface="Arial" pitchFamily="34" charset="0"/>
              <a:cs typeface="Arial" pitchFamily="34" charset="0"/>
            </a:endParaRPr>
          </a:p>
          <a:p>
            <a:pPr>
              <a:buNone/>
            </a:pPr>
            <a:r>
              <a:rPr lang="en-US" sz="3500" dirty="0" smtClean="0">
                <a:latin typeface="Arial" pitchFamily="34" charset="0"/>
                <a:cs typeface="Arial" pitchFamily="34" charset="0"/>
              </a:rPr>
              <a:t>Data consistency and sync are</a:t>
            </a:r>
          </a:p>
          <a:p>
            <a:pPr>
              <a:buNone/>
            </a:pPr>
            <a:r>
              <a:rPr lang="en-US" sz="3500" dirty="0" smtClean="0">
                <a:latin typeface="Arial" pitchFamily="34" charset="0"/>
                <a:cs typeface="Arial" pitchFamily="34" charset="0"/>
              </a:rPr>
              <a:t>very important in Mobile</a:t>
            </a:r>
          </a:p>
          <a:p>
            <a:pPr>
              <a:buNone/>
            </a:pPr>
            <a:r>
              <a:rPr lang="en-US" sz="3500" dirty="0" smtClean="0">
                <a:latin typeface="Arial" pitchFamily="34" charset="0"/>
                <a:cs typeface="Arial" pitchFamily="34" charset="0"/>
              </a:rPr>
              <a:t>application. Check for data</a:t>
            </a:r>
          </a:p>
          <a:p>
            <a:pPr>
              <a:buNone/>
            </a:pPr>
            <a:r>
              <a:rPr lang="en-US" sz="3500" dirty="0" smtClean="0">
                <a:latin typeface="Arial" pitchFamily="34" charset="0"/>
                <a:cs typeface="Arial" pitchFamily="34" charset="0"/>
              </a:rPr>
              <a:t>integrity and errors while you edit,</a:t>
            </a:r>
          </a:p>
          <a:p>
            <a:pPr>
              <a:buNone/>
            </a:pPr>
            <a:r>
              <a:rPr lang="en-US" sz="3500" dirty="0" smtClean="0">
                <a:latin typeface="Arial" pitchFamily="34" charset="0"/>
                <a:cs typeface="Arial" pitchFamily="34" charset="0"/>
              </a:rPr>
              <a:t>delete, modify the forms or do any</a:t>
            </a:r>
          </a:p>
          <a:p>
            <a:pPr>
              <a:buNone/>
            </a:pPr>
            <a:r>
              <a:rPr lang="en-US" sz="3500" dirty="0" smtClean="0">
                <a:latin typeface="Arial" pitchFamily="34" charset="0"/>
                <a:cs typeface="Arial" pitchFamily="34" charset="0"/>
              </a:rPr>
              <a:t>DB related functionality.</a:t>
            </a:r>
          </a:p>
          <a:p>
            <a:pPr>
              <a:buNone/>
            </a:pPr>
            <a:r>
              <a:rPr lang="en-US" sz="3500" dirty="0" smtClean="0">
                <a:latin typeface="Arial" pitchFamily="34" charset="0"/>
                <a:cs typeface="Arial" pitchFamily="34" charset="0"/>
              </a:rPr>
              <a:t>Check if all the database queries</a:t>
            </a:r>
          </a:p>
          <a:p>
            <a:pPr>
              <a:buNone/>
            </a:pPr>
            <a:r>
              <a:rPr lang="en-US" sz="3500" dirty="0" smtClean="0">
                <a:latin typeface="Arial" pitchFamily="34" charset="0"/>
                <a:cs typeface="Arial" pitchFamily="34" charset="0"/>
              </a:rPr>
              <a:t>are executing correctly, data is</a:t>
            </a:r>
          </a:p>
          <a:p>
            <a:pPr>
              <a:buNone/>
            </a:pPr>
            <a:r>
              <a:rPr lang="en-US" sz="3500" dirty="0" smtClean="0">
                <a:latin typeface="Arial" pitchFamily="34" charset="0"/>
                <a:cs typeface="Arial" pitchFamily="34" charset="0"/>
              </a:rPr>
              <a:t>retrieved correctly and also</a:t>
            </a:r>
          </a:p>
          <a:p>
            <a:pPr>
              <a:buNone/>
            </a:pPr>
            <a:r>
              <a:rPr lang="en-US" sz="3500" dirty="0" smtClean="0">
                <a:latin typeface="Arial" pitchFamily="34" charset="0"/>
                <a:cs typeface="Arial" pitchFamily="34" charset="0"/>
              </a:rPr>
              <a:t>updated correctly.</a:t>
            </a:r>
          </a:p>
        </p:txBody>
      </p:sp>
      <p:sp>
        <p:nvSpPr>
          <p:cNvPr id="4" name="Footer Placeholder 3"/>
          <p:cNvSpPr>
            <a:spLocks noGrp="1"/>
          </p:cNvSpPr>
          <p:nvPr>
            <p:ph type="ftr" sz="quarter" idx="11"/>
          </p:nvPr>
        </p:nvSpPr>
        <p:spPr>
          <a:xfrm>
            <a:off x="5562600" y="6407944"/>
            <a:ext cx="3886200" cy="365125"/>
          </a:xfrm>
        </p:spPr>
        <p:txBody>
          <a:bodyPr/>
          <a:lstStyle/>
          <a:p>
            <a:r>
              <a:rPr lang="en-US" dirty="0" smtClean="0">
                <a:solidFill>
                  <a:schemeClr val="accent1">
                    <a:lumMod val="75000"/>
                  </a:schemeClr>
                </a:solidFill>
              </a:rPr>
              <a:t>Copyright </a:t>
            </a:r>
            <a:r>
              <a:rPr lang="en-US" dirty="0"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5" name="Slide Number Placeholder 4"/>
          <p:cNvSpPr>
            <a:spLocks noGrp="1"/>
          </p:cNvSpPr>
          <p:nvPr>
            <p:ph type="sldNum" sz="quarter" idx="12"/>
          </p:nvPr>
        </p:nvSpPr>
        <p:spPr>
          <a:xfrm>
            <a:off x="146304" y="6324600"/>
            <a:ext cx="457200" cy="342900"/>
          </a:xfrm>
        </p:spPr>
        <p:txBody>
          <a:bodyPr/>
          <a:lstStyle/>
          <a:p>
            <a:fld id="{B6F15528-21DE-4FAA-801E-634DDDAF4B2B}" type="slidenum">
              <a:rPr lang="en-US" smtClean="0">
                <a:solidFill>
                  <a:schemeClr val="accent1">
                    <a:lumMod val="75000"/>
                  </a:schemeClr>
                </a:solidFill>
              </a:rPr>
              <a:pPr/>
              <a:t>39</a:t>
            </a:fld>
            <a:endParaRPr lang="en-US" dirty="0">
              <a:solidFill>
                <a:schemeClr val="accent1">
                  <a:lumMod val="75000"/>
                </a:schemeClr>
              </a:solidFill>
            </a:endParaRPr>
          </a:p>
        </p:txBody>
      </p:sp>
      <p:sp>
        <p:nvSpPr>
          <p:cNvPr id="6" name="Title 5"/>
          <p:cNvSpPr>
            <a:spLocks noGrp="1"/>
          </p:cNvSpPr>
          <p:nvPr>
            <p:ph type="title"/>
          </p:nvPr>
        </p:nvSpPr>
        <p:spPr>
          <a:xfrm>
            <a:off x="304800" y="274638"/>
            <a:ext cx="8610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800" dirty="0" smtClean="0">
                <a:solidFill>
                  <a:srgbClr val="FF0000"/>
                </a:solidFill>
                <a:latin typeface="Arial" pitchFamily="34" charset="0"/>
                <a:cs typeface="Arial" pitchFamily="34" charset="0"/>
              </a:rPr>
              <a:t>3. How would you test the mobile app page?		4</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371600"/>
            <a:ext cx="4038600" cy="4876800"/>
          </a:xfrm>
        </p:spPr>
        <p:txBody>
          <a:bodyPr>
            <a:normAutofit/>
          </a:bodyPr>
          <a:lstStyle/>
          <a:p>
            <a:pPr lvl="1"/>
            <a:r>
              <a:rPr lang="en-US" sz="1800" dirty="0" smtClean="0">
                <a:solidFill>
                  <a:schemeClr val="tx2">
                    <a:lumMod val="25000"/>
                  </a:schemeClr>
                </a:solidFill>
                <a:latin typeface="Arial" pitchFamily="34" charset="0"/>
                <a:cs typeface="Arial" pitchFamily="34" charset="0"/>
              </a:rPr>
              <a:t>  </a:t>
            </a:r>
            <a:endParaRPr lang="en-US" sz="1800" b="1" dirty="0" smtClean="0">
              <a:solidFill>
                <a:srgbClr val="C00000"/>
              </a:solidFill>
              <a:latin typeface="Arial" pitchFamily="34" charset="0"/>
              <a:cs typeface="Arial" pitchFamily="34" charset="0"/>
            </a:endParaRPr>
          </a:p>
          <a:p>
            <a:pPr lvl="1"/>
            <a:endParaRPr lang="en-US" sz="1800" dirty="0" smtClean="0">
              <a:solidFill>
                <a:schemeClr val="tx2">
                  <a:lumMod val="25000"/>
                </a:schemeClr>
              </a:solidFill>
              <a:latin typeface="Arial" pitchFamily="34" charset="0"/>
              <a:cs typeface="Arial" pitchFamily="34" charset="0"/>
            </a:endParaRPr>
          </a:p>
          <a:p>
            <a:pPr lvl="1"/>
            <a:endParaRPr lang="en-US" sz="1800" dirty="0" smtClean="0">
              <a:solidFill>
                <a:schemeClr val="tx2">
                  <a:lumMod val="25000"/>
                </a:schemeClr>
              </a:solidFill>
              <a:latin typeface="Arial" pitchFamily="34" charset="0"/>
              <a:cs typeface="Arial" pitchFamily="34" charset="0"/>
            </a:endParaRPr>
          </a:p>
          <a:p>
            <a:pPr lvl="1"/>
            <a:r>
              <a:rPr lang="en-US" sz="1800" dirty="0" smtClean="0">
                <a:solidFill>
                  <a:schemeClr val="tx2">
                    <a:lumMod val="25000"/>
                  </a:schemeClr>
                </a:solidFill>
                <a:latin typeface="Arial" pitchFamily="34" charset="0"/>
                <a:cs typeface="Arial" pitchFamily="34" charset="0"/>
              </a:rPr>
              <a:t>  The helpful online Resources</a:t>
            </a:r>
          </a:p>
          <a:p>
            <a:pPr lvl="1"/>
            <a:endParaRPr lang="en-US" sz="1800" dirty="0" smtClean="0">
              <a:solidFill>
                <a:schemeClr val="tx2">
                  <a:lumMod val="25000"/>
                </a:schemeClr>
              </a:solidFill>
              <a:latin typeface="Arial" pitchFamily="34" charset="0"/>
              <a:cs typeface="Arial" pitchFamily="34" charset="0"/>
            </a:endParaRPr>
          </a:p>
          <a:p>
            <a:pPr lvl="1"/>
            <a:r>
              <a:rPr lang="en-US" sz="1800" dirty="0" smtClean="0">
                <a:solidFill>
                  <a:schemeClr val="tx2">
                    <a:lumMod val="25000"/>
                  </a:schemeClr>
                </a:solidFill>
                <a:latin typeface="Arial" pitchFamily="34" charset="0"/>
                <a:cs typeface="Arial" pitchFamily="34" charset="0"/>
              </a:rPr>
              <a:t>  The information you should                                        remember</a:t>
            </a:r>
          </a:p>
          <a:p>
            <a:pPr lvl="1"/>
            <a:endParaRPr lang="en-US" sz="1800" dirty="0" smtClean="0">
              <a:solidFill>
                <a:schemeClr val="tx2">
                  <a:lumMod val="25000"/>
                </a:schemeClr>
              </a:solidFill>
              <a:latin typeface="Arial" pitchFamily="34" charset="0"/>
              <a:cs typeface="Arial" pitchFamily="34" charset="0"/>
            </a:endParaRPr>
          </a:p>
          <a:p>
            <a:pPr lvl="1"/>
            <a:r>
              <a:rPr lang="en-US" sz="1800" dirty="0" smtClean="0">
                <a:solidFill>
                  <a:schemeClr val="tx2">
                    <a:lumMod val="25000"/>
                  </a:schemeClr>
                </a:solidFill>
                <a:latin typeface="Arial" pitchFamily="34" charset="0"/>
                <a:cs typeface="Arial" pitchFamily="34" charset="0"/>
              </a:rPr>
              <a:t>  Last Minute Update </a:t>
            </a:r>
          </a:p>
          <a:p>
            <a:pPr lvl="1">
              <a:buNone/>
            </a:pPr>
            <a:r>
              <a:rPr lang="en-US" sz="1800" dirty="0" smtClean="0">
                <a:solidFill>
                  <a:schemeClr val="tx2">
                    <a:lumMod val="25000"/>
                  </a:schemeClr>
                </a:solidFill>
                <a:latin typeface="Arial" pitchFamily="34" charset="0"/>
                <a:cs typeface="Arial" pitchFamily="34" charset="0"/>
              </a:rPr>
              <a:t>	</a:t>
            </a:r>
          </a:p>
          <a:p>
            <a:pPr lvl="1">
              <a:buNone/>
            </a:pPr>
            <a:endParaRPr lang="en-US" sz="1800" dirty="0" smtClean="0">
              <a:solidFill>
                <a:schemeClr val="tx2">
                  <a:lumMod val="25000"/>
                </a:schemeClr>
              </a:solidFill>
              <a:latin typeface="Arial" pitchFamily="34" charset="0"/>
              <a:cs typeface="Arial" pitchFamily="34" charset="0"/>
            </a:endParaRPr>
          </a:p>
        </p:txBody>
      </p:sp>
      <p:sp>
        <p:nvSpPr>
          <p:cNvPr id="4" name="Footer Placeholder 3"/>
          <p:cNvSpPr>
            <a:spLocks noGrp="1"/>
          </p:cNvSpPr>
          <p:nvPr>
            <p:ph type="ftr" sz="quarter" idx="11"/>
          </p:nvPr>
        </p:nvSpPr>
        <p:spPr>
          <a:xfrm>
            <a:off x="5638800" y="6407944"/>
            <a:ext cx="3505200" cy="365125"/>
          </a:xfrm>
        </p:spPr>
        <p:txBody>
          <a:bodyPr/>
          <a:lstStyle/>
          <a:p>
            <a:r>
              <a:rPr lang="en-US" dirty="0" smtClean="0">
                <a:solidFill>
                  <a:schemeClr val="tx2">
                    <a:lumMod val="75000"/>
                  </a:schemeClr>
                </a:solidFill>
              </a:rPr>
              <a:t>Copyright Portnov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4</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715962"/>
          </a:xfrm>
        </p:spPr>
        <p:style>
          <a:lnRef idx="3">
            <a:schemeClr val="lt1"/>
          </a:lnRef>
          <a:fillRef idx="1">
            <a:schemeClr val="accent4"/>
          </a:fillRef>
          <a:effectRef idx="1">
            <a:schemeClr val="accent4"/>
          </a:effectRef>
          <a:fontRef idx="minor">
            <a:schemeClr val="lt1"/>
          </a:fontRef>
        </p:style>
        <p:txBody>
          <a:bodyPr>
            <a:normAutofit/>
          </a:bodyPr>
          <a:lstStyle/>
          <a:p>
            <a:r>
              <a:rPr lang="en-US" sz="3200" dirty="0" smtClean="0">
                <a:latin typeface="Arial" pitchFamily="34" charset="0"/>
                <a:cs typeface="Arial" pitchFamily="34" charset="0"/>
              </a:rPr>
              <a:t>To use the presentation effectively:</a:t>
            </a:r>
            <a:endParaRPr lang="en-US" sz="3200" dirty="0">
              <a:latin typeface="Arial" pitchFamily="34" charset="0"/>
              <a:cs typeface="Arial" pitchFamily="34" charset="0"/>
            </a:endParaRPr>
          </a:p>
        </p:txBody>
      </p:sp>
      <p:pic>
        <p:nvPicPr>
          <p:cNvPr id="4098" name="Picture 2" descr="C:\Users\IVA\Pictures\LOGOS\29c1e6a11659e483d035d72f81180fa1[1].jpg"/>
          <p:cNvPicPr>
            <a:picLocks noGrp="1" noChangeAspect="1" noChangeArrowheads="1"/>
          </p:cNvPicPr>
          <p:nvPr>
            <p:ph sz="half" idx="2"/>
          </p:nvPr>
        </p:nvPicPr>
        <p:blipFill>
          <a:blip r:embed="rId2" cstate="print"/>
          <a:srcRect/>
          <a:stretch>
            <a:fillRect/>
          </a:stretch>
        </p:blipFill>
        <p:spPr bwMode="auto">
          <a:xfrm>
            <a:off x="4724400" y="2133600"/>
            <a:ext cx="4038600" cy="2991556"/>
          </a:xfrm>
          <a:prstGeom prst="rect">
            <a:avLst/>
          </a:prstGeom>
          <a:noFill/>
        </p:spPr>
      </p:pic>
      <p:sp>
        <p:nvSpPr>
          <p:cNvPr id="8" name="Rounded Rectangle 7"/>
          <p:cNvSpPr/>
          <p:nvPr/>
        </p:nvSpPr>
        <p:spPr>
          <a:xfrm>
            <a:off x="609600" y="4648200"/>
            <a:ext cx="4572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p:cNvSpPr/>
          <p:nvPr/>
        </p:nvSpPr>
        <p:spPr>
          <a:xfrm>
            <a:off x="609600" y="2209800"/>
            <a:ext cx="457200" cy="4572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0" name="Rounded Rectangle 9"/>
          <p:cNvSpPr/>
          <p:nvPr/>
        </p:nvSpPr>
        <p:spPr>
          <a:xfrm>
            <a:off x="609600" y="2971800"/>
            <a:ext cx="4572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1" name="Rounded Rectangle 10"/>
          <p:cNvSpPr/>
          <p:nvPr/>
        </p:nvSpPr>
        <p:spPr>
          <a:xfrm>
            <a:off x="609600" y="3810000"/>
            <a:ext cx="4572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rgbClr val="0070C0"/>
                </a:solidFill>
                <a:latin typeface="Arial" pitchFamily="34" charset="0"/>
                <a:cs typeface="Arial" pitchFamily="34" charset="0"/>
              </a:rPr>
              <a:t>U</a:t>
            </a:r>
            <a:endParaRPr lang="en-US" sz="2000" b="1" dirty="0">
              <a:solidFill>
                <a:srgbClr val="0070C0"/>
              </a:solidFill>
              <a:latin typeface="Arial" pitchFamily="34" charset="0"/>
              <a:cs typeface="Arial" pitchFamily="34" charset="0"/>
            </a:endParaRPr>
          </a:p>
        </p:txBody>
      </p:sp>
      <p:sp>
        <p:nvSpPr>
          <p:cNvPr id="12" name="Rounded Rectangle 11"/>
          <p:cNvSpPr/>
          <p:nvPr/>
        </p:nvSpPr>
        <p:spPr>
          <a:xfrm>
            <a:off x="609600" y="1447800"/>
            <a:ext cx="4572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smtClean="0">
                <a:solidFill>
                  <a:srgbClr val="C00000"/>
                </a:solidFill>
                <a:latin typeface="Arial" pitchFamily="34" charset="0"/>
                <a:cs typeface="Arial" pitchFamily="34" charset="0"/>
              </a:rPr>
              <a:t>Q</a:t>
            </a:r>
            <a:endParaRPr lang="en-US" sz="2000" b="1" dirty="0">
              <a:solidFill>
                <a:srgbClr val="C00000"/>
              </a:solidFill>
              <a:latin typeface="Arial" pitchFamily="34" charset="0"/>
              <a:cs typeface="Arial" pitchFamily="34" charset="0"/>
            </a:endParaRPr>
          </a:p>
        </p:txBody>
      </p:sp>
      <p:sp>
        <p:nvSpPr>
          <p:cNvPr id="14" name="Rectangle 13"/>
          <p:cNvSpPr/>
          <p:nvPr/>
        </p:nvSpPr>
        <p:spPr>
          <a:xfrm rot="10800000" flipV="1">
            <a:off x="1066800" y="4572000"/>
            <a:ext cx="4572000" cy="646331"/>
          </a:xfrm>
          <a:prstGeom prst="rect">
            <a:avLst/>
          </a:prstGeom>
        </p:spPr>
        <p:txBody>
          <a:bodyPr wrap="square">
            <a:spAutoFit/>
          </a:bodyPr>
          <a:lstStyle/>
          <a:p>
            <a:r>
              <a:rPr lang="en-US" dirty="0" smtClean="0">
                <a:solidFill>
                  <a:schemeClr val="tx2">
                    <a:lumMod val="25000"/>
                  </a:schemeClr>
                </a:solidFill>
                <a:latin typeface="Arial" pitchFamily="34" charset="0"/>
                <a:cs typeface="Arial" pitchFamily="34" charset="0"/>
              </a:rPr>
              <a:t>The information you need to find </a:t>
            </a:r>
          </a:p>
          <a:p>
            <a:r>
              <a:rPr lang="en-US" dirty="0" smtClean="0">
                <a:solidFill>
                  <a:schemeClr val="tx2">
                    <a:lumMod val="25000"/>
                  </a:schemeClr>
                </a:solidFill>
                <a:latin typeface="Arial" pitchFamily="34" charset="0"/>
                <a:cs typeface="Arial" pitchFamily="34" charset="0"/>
              </a:rPr>
              <a:t>by yourself and learn</a:t>
            </a:r>
            <a:endParaRPr lang="en-US" dirty="0"/>
          </a:p>
        </p:txBody>
      </p:sp>
      <p:sp>
        <p:nvSpPr>
          <p:cNvPr id="15" name="Rectangle 14"/>
          <p:cNvSpPr/>
          <p:nvPr/>
        </p:nvSpPr>
        <p:spPr>
          <a:xfrm>
            <a:off x="1219200" y="1524000"/>
            <a:ext cx="2249334" cy="369332"/>
          </a:xfrm>
          <a:prstGeom prst="rect">
            <a:avLst/>
          </a:prstGeom>
        </p:spPr>
        <p:txBody>
          <a:bodyPr wrap="none">
            <a:spAutoFit/>
          </a:bodyPr>
          <a:lstStyle/>
          <a:p>
            <a:r>
              <a:rPr lang="en-US" b="1" dirty="0" smtClean="0">
                <a:solidFill>
                  <a:srgbClr val="C00000"/>
                </a:solidFill>
                <a:latin typeface="Arial" pitchFamily="34" charset="0"/>
                <a:cs typeface="Arial" pitchFamily="34" charset="0"/>
              </a:rPr>
              <a:t>Interview Question</a:t>
            </a:r>
            <a:endParaRPr 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IVA\Pictures\MOBILE TESTING\mobile_apps_1[1].gif"/>
          <p:cNvPicPr>
            <a:picLocks noChangeAspect="1" noChangeArrowheads="1"/>
          </p:cNvPicPr>
          <p:nvPr/>
        </p:nvPicPr>
        <p:blipFill>
          <a:blip r:embed="rId2" cstate="print"/>
          <a:srcRect/>
          <a:stretch>
            <a:fillRect/>
          </a:stretch>
        </p:blipFill>
        <p:spPr bwMode="auto">
          <a:xfrm>
            <a:off x="2895600" y="1447800"/>
            <a:ext cx="3505201" cy="4705350"/>
          </a:xfrm>
          <a:prstGeom prst="rect">
            <a:avLst/>
          </a:prstGeom>
          <a:noFill/>
        </p:spPr>
      </p:pic>
      <p:sp>
        <p:nvSpPr>
          <p:cNvPr id="2" name="Content Placeholder 1"/>
          <p:cNvSpPr>
            <a:spLocks noGrp="1"/>
          </p:cNvSpPr>
          <p:nvPr>
            <p:ph sz="half" idx="1"/>
          </p:nvPr>
        </p:nvSpPr>
        <p:spPr>
          <a:xfrm>
            <a:off x="228600" y="1143000"/>
            <a:ext cx="3048000" cy="5029200"/>
          </a:xfrm>
        </p:spPr>
        <p:style>
          <a:lnRef idx="1">
            <a:schemeClr val="accent5"/>
          </a:lnRef>
          <a:fillRef idx="2">
            <a:schemeClr val="accent5"/>
          </a:fillRef>
          <a:effectRef idx="1">
            <a:schemeClr val="accent5"/>
          </a:effectRef>
          <a:fontRef idx="minor">
            <a:schemeClr val="dk1"/>
          </a:fontRef>
        </p:style>
        <p:txBody>
          <a:bodyPr>
            <a:noAutofit/>
          </a:bodyPr>
          <a:lstStyle/>
          <a:p>
            <a:pPr>
              <a:buNone/>
            </a:pPr>
            <a:r>
              <a:rPr lang="en-US" sz="1400" b="1" dirty="0" smtClean="0">
                <a:latin typeface="Arial" pitchFamily="34" charset="0"/>
                <a:cs typeface="Arial" pitchFamily="34" charset="0"/>
              </a:rPr>
              <a:t>Test for navigation:</a:t>
            </a:r>
          </a:p>
          <a:p>
            <a:pPr>
              <a:buNone/>
            </a:pPr>
            <a:r>
              <a:rPr lang="en-US" sz="1200" dirty="0" smtClean="0">
                <a:latin typeface="Arial" pitchFamily="34" charset="0"/>
                <a:cs typeface="Arial" pitchFamily="34" charset="0"/>
              </a:rPr>
              <a:t>Navigation means how the user surfs the</a:t>
            </a:r>
          </a:p>
          <a:p>
            <a:pPr>
              <a:buNone/>
            </a:pPr>
            <a:r>
              <a:rPr lang="en-US" sz="1200" dirty="0" smtClean="0">
                <a:latin typeface="Arial" pitchFamily="34" charset="0"/>
                <a:cs typeface="Arial" pitchFamily="34" charset="0"/>
              </a:rPr>
              <a:t>web pages, different controls like buttons,</a:t>
            </a:r>
          </a:p>
          <a:p>
            <a:pPr>
              <a:buNone/>
            </a:pPr>
            <a:r>
              <a:rPr lang="en-US" sz="1200" dirty="0" smtClean="0">
                <a:latin typeface="Arial" pitchFamily="34" charset="0"/>
                <a:cs typeface="Arial" pitchFamily="34" charset="0"/>
              </a:rPr>
              <a:t>boxes or how user using the links on the</a:t>
            </a:r>
          </a:p>
          <a:p>
            <a:pPr>
              <a:buNone/>
            </a:pPr>
            <a:r>
              <a:rPr lang="en-US" sz="1200" dirty="0" smtClean="0">
                <a:latin typeface="Arial" pitchFamily="34" charset="0"/>
                <a:cs typeface="Arial" pitchFamily="34" charset="0"/>
              </a:rPr>
              <a:t>pages to surf different pages.</a:t>
            </a:r>
          </a:p>
          <a:p>
            <a:pPr>
              <a:buNone/>
            </a:pPr>
            <a:r>
              <a:rPr lang="en-US" sz="1200" dirty="0" smtClean="0">
                <a:latin typeface="Arial" pitchFamily="34" charset="0"/>
                <a:cs typeface="Arial" pitchFamily="34" charset="0"/>
              </a:rPr>
              <a:t>Mobile site should be easy to use.</a:t>
            </a:r>
          </a:p>
          <a:p>
            <a:pPr>
              <a:buNone/>
            </a:pPr>
            <a:r>
              <a:rPr lang="en-US" sz="1200" dirty="0" smtClean="0">
                <a:latin typeface="Arial" pitchFamily="34" charset="0"/>
                <a:cs typeface="Arial" pitchFamily="34" charset="0"/>
              </a:rPr>
              <a:t>Many popular mobile devices use </a:t>
            </a:r>
            <a:r>
              <a:rPr lang="en-US" sz="1200" b="1" dirty="0" smtClean="0">
                <a:latin typeface="Arial" pitchFamily="34" charset="0"/>
                <a:cs typeface="Arial" pitchFamily="34" charset="0"/>
              </a:rPr>
              <a:t>touch</a:t>
            </a:r>
          </a:p>
          <a:p>
            <a:pPr>
              <a:buNone/>
            </a:pPr>
            <a:r>
              <a:rPr lang="en-US" sz="1200" b="1" dirty="0" smtClean="0">
                <a:latin typeface="Arial" pitchFamily="34" charset="0"/>
                <a:cs typeface="Arial" pitchFamily="34" charset="0"/>
              </a:rPr>
              <a:t>and gestural input.</a:t>
            </a:r>
            <a:r>
              <a:rPr lang="en-US" sz="1200" dirty="0" smtClean="0">
                <a:latin typeface="Arial" pitchFamily="34" charset="0"/>
                <a:cs typeface="Arial" pitchFamily="34" charset="0"/>
              </a:rPr>
              <a:t> </a:t>
            </a:r>
          </a:p>
          <a:p>
            <a:pPr>
              <a:buNone/>
            </a:pPr>
            <a:r>
              <a:rPr lang="en-US" sz="1200" dirty="0" smtClean="0">
                <a:latin typeface="Arial" pitchFamily="34" charset="0"/>
                <a:cs typeface="Arial" pitchFamily="34" charset="0"/>
              </a:rPr>
              <a:t>Touch targets, such as buttons, must be</a:t>
            </a:r>
          </a:p>
          <a:p>
            <a:pPr>
              <a:buNone/>
            </a:pPr>
            <a:r>
              <a:rPr lang="en-US" sz="1200" dirty="0" smtClean="0">
                <a:latin typeface="Arial" pitchFamily="34" charset="0"/>
                <a:cs typeface="Arial" pitchFamily="34" charset="0"/>
              </a:rPr>
              <a:t>fairly large and widely spaced in</a:t>
            </a:r>
          </a:p>
          <a:p>
            <a:pPr>
              <a:buNone/>
            </a:pPr>
            <a:r>
              <a:rPr lang="en-US" sz="1200" dirty="0" smtClean="0">
                <a:latin typeface="Arial" pitchFamily="34" charset="0"/>
                <a:cs typeface="Arial" pitchFamily="34" charset="0"/>
              </a:rPr>
              <a:t>comparison with the mouse and pointer</a:t>
            </a:r>
          </a:p>
          <a:p>
            <a:pPr>
              <a:buNone/>
            </a:pPr>
            <a:r>
              <a:rPr lang="en-US" sz="1200" dirty="0" smtClean="0">
                <a:latin typeface="Arial" pitchFamily="34" charset="0"/>
                <a:cs typeface="Arial" pitchFamily="34" charset="0"/>
              </a:rPr>
              <a:t>style input in conventional installed or web</a:t>
            </a:r>
          </a:p>
          <a:p>
            <a:pPr>
              <a:buNone/>
            </a:pPr>
            <a:r>
              <a:rPr lang="en-US" sz="1200" dirty="0" smtClean="0">
                <a:latin typeface="Arial" pitchFamily="34" charset="0"/>
                <a:cs typeface="Arial" pitchFamily="34" charset="0"/>
              </a:rPr>
              <a:t>applications. On phones, constrained</a:t>
            </a:r>
          </a:p>
          <a:p>
            <a:pPr>
              <a:buNone/>
            </a:pPr>
            <a:r>
              <a:rPr lang="en-US" sz="1200" dirty="0" smtClean="0">
                <a:latin typeface="Arial" pitchFamily="34" charset="0"/>
                <a:cs typeface="Arial" pitchFamily="34" charset="0"/>
              </a:rPr>
              <a:t>Screen sizes, coupled with large</a:t>
            </a:r>
          </a:p>
          <a:p>
            <a:pPr>
              <a:buNone/>
            </a:pPr>
            <a:r>
              <a:rPr lang="en-US" sz="1200" dirty="0" smtClean="0">
                <a:latin typeface="Arial" pitchFamily="34" charset="0"/>
                <a:cs typeface="Arial" pitchFamily="34" charset="0"/>
              </a:rPr>
              <a:t>interaction targets, result in fewer</a:t>
            </a:r>
          </a:p>
          <a:p>
            <a:pPr>
              <a:buNone/>
            </a:pPr>
            <a:r>
              <a:rPr lang="en-US" sz="1200" dirty="0" smtClean="0">
                <a:latin typeface="Arial" pitchFamily="34" charset="0"/>
                <a:cs typeface="Arial" pitchFamily="34" charset="0"/>
              </a:rPr>
              <a:t>controls per panel. </a:t>
            </a:r>
          </a:p>
          <a:p>
            <a:pPr>
              <a:buNone/>
            </a:pPr>
            <a:r>
              <a:rPr lang="en-US" sz="1200" dirty="0" smtClean="0">
                <a:latin typeface="Arial" pitchFamily="34" charset="0"/>
                <a:cs typeface="Arial" pitchFamily="34" charset="0"/>
              </a:rPr>
              <a:t>The input characteristics of</a:t>
            </a:r>
          </a:p>
          <a:p>
            <a:pPr>
              <a:buNone/>
            </a:pPr>
            <a:r>
              <a:rPr lang="en-US" sz="1200" dirty="0" smtClean="0">
                <a:latin typeface="Arial" pitchFamily="34" charset="0"/>
                <a:cs typeface="Arial" pitchFamily="34" charset="0"/>
              </a:rPr>
              <a:t>Different types of devices also</a:t>
            </a:r>
          </a:p>
          <a:p>
            <a:pPr>
              <a:buNone/>
            </a:pPr>
            <a:r>
              <a:rPr lang="en-US" sz="1200" dirty="0" smtClean="0">
                <a:latin typeface="Arial" pitchFamily="34" charset="0"/>
                <a:cs typeface="Arial" pitchFamily="34" charset="0"/>
              </a:rPr>
              <a:t>must be considered.</a:t>
            </a:r>
          </a:p>
          <a:p>
            <a:pPr>
              <a:buNone/>
            </a:pPr>
            <a:r>
              <a:rPr lang="en-US" sz="1200" dirty="0" smtClean="0">
                <a:latin typeface="Arial" pitchFamily="34" charset="0"/>
                <a:cs typeface="Arial" pitchFamily="34" charset="0"/>
              </a:rPr>
              <a:t> </a:t>
            </a:r>
            <a:endParaRPr lang="en-US" sz="1200" dirty="0"/>
          </a:p>
        </p:txBody>
      </p:sp>
      <p:sp>
        <p:nvSpPr>
          <p:cNvPr id="3" name="Content Placeholder 2"/>
          <p:cNvSpPr>
            <a:spLocks noGrp="1"/>
          </p:cNvSpPr>
          <p:nvPr>
            <p:ph sz="half" idx="2"/>
          </p:nvPr>
        </p:nvSpPr>
        <p:spPr>
          <a:xfrm>
            <a:off x="6019800" y="1219200"/>
            <a:ext cx="2895600" cy="4953000"/>
          </a:xfrm>
        </p:spPr>
        <p:style>
          <a:lnRef idx="1">
            <a:schemeClr val="accent5"/>
          </a:lnRef>
          <a:fillRef idx="2">
            <a:schemeClr val="accent5"/>
          </a:fillRef>
          <a:effectRef idx="1">
            <a:schemeClr val="accent5"/>
          </a:effectRef>
          <a:fontRef idx="minor">
            <a:schemeClr val="dk1"/>
          </a:fontRef>
        </p:style>
        <p:txBody>
          <a:bodyPr>
            <a:noAutofit/>
          </a:bodyPr>
          <a:lstStyle/>
          <a:p>
            <a:pPr>
              <a:buNone/>
            </a:pPr>
            <a:r>
              <a:rPr lang="en-US" sz="1400" b="1" dirty="0" smtClean="0">
                <a:solidFill>
                  <a:schemeClr val="tx1"/>
                </a:solidFill>
                <a:latin typeface="Arial" pitchFamily="34" charset="0"/>
                <a:cs typeface="Arial" pitchFamily="34" charset="0"/>
              </a:rPr>
              <a:t>  Content checking: </a:t>
            </a:r>
            <a:endParaRPr lang="en-US" sz="1400" dirty="0" smtClean="0">
              <a:solidFill>
                <a:schemeClr val="tx1"/>
              </a:solidFill>
              <a:latin typeface="Arial" pitchFamily="34" charset="0"/>
              <a:cs typeface="Arial" pitchFamily="34" charset="0"/>
            </a:endParaRPr>
          </a:p>
          <a:p>
            <a:pPr>
              <a:buNone/>
            </a:pPr>
            <a:r>
              <a:rPr lang="en-US" sz="1200" dirty="0" smtClean="0">
                <a:latin typeface="Arial" pitchFamily="34" charset="0"/>
                <a:cs typeface="Arial" pitchFamily="34" charset="0"/>
              </a:rPr>
              <a:t>Content should be logical and</a:t>
            </a:r>
          </a:p>
          <a:p>
            <a:pPr>
              <a:buNone/>
            </a:pPr>
            <a:r>
              <a:rPr lang="en-US" sz="1200" dirty="0" smtClean="0">
                <a:latin typeface="Arial" pitchFamily="34" charset="0"/>
                <a:cs typeface="Arial" pitchFamily="34" charset="0"/>
              </a:rPr>
              <a:t>easy to understand. </a:t>
            </a:r>
          </a:p>
          <a:p>
            <a:pPr>
              <a:buNone/>
            </a:pPr>
            <a:r>
              <a:rPr lang="en-US" sz="1200" dirty="0" smtClean="0">
                <a:latin typeface="Arial" pitchFamily="34" charset="0"/>
                <a:cs typeface="Arial" pitchFamily="34" charset="0"/>
              </a:rPr>
              <a:t>Check for spelling errors. </a:t>
            </a:r>
          </a:p>
          <a:p>
            <a:pPr>
              <a:buNone/>
            </a:pPr>
            <a:r>
              <a:rPr lang="en-US" sz="1200" dirty="0" smtClean="0">
                <a:latin typeface="Arial" pitchFamily="34" charset="0"/>
                <a:cs typeface="Arial" pitchFamily="34" charset="0"/>
              </a:rPr>
              <a:t>Use of dark colors annoys users </a:t>
            </a:r>
          </a:p>
          <a:p>
            <a:pPr>
              <a:buNone/>
            </a:pPr>
            <a:r>
              <a:rPr lang="en-US" sz="1200" dirty="0" smtClean="0">
                <a:latin typeface="Arial" pitchFamily="34" charset="0"/>
                <a:cs typeface="Arial" pitchFamily="34" charset="0"/>
              </a:rPr>
              <a:t>and should not be used in site </a:t>
            </a:r>
          </a:p>
          <a:p>
            <a:pPr>
              <a:buNone/>
            </a:pPr>
            <a:r>
              <a:rPr lang="en-US" sz="1200" dirty="0" smtClean="0">
                <a:latin typeface="Arial" pitchFamily="34" charset="0"/>
                <a:cs typeface="Arial" pitchFamily="34" charset="0"/>
              </a:rPr>
              <a:t>theme. </a:t>
            </a:r>
          </a:p>
          <a:p>
            <a:pPr>
              <a:buNone/>
            </a:pPr>
            <a:r>
              <a:rPr lang="en-US" sz="1200" dirty="0" smtClean="0">
                <a:latin typeface="Arial" pitchFamily="34" charset="0"/>
                <a:cs typeface="Arial" pitchFamily="34" charset="0"/>
              </a:rPr>
              <a:t>You can follow some standards </a:t>
            </a:r>
          </a:p>
          <a:p>
            <a:pPr>
              <a:buNone/>
            </a:pPr>
            <a:r>
              <a:rPr lang="en-US" sz="1200" dirty="0" smtClean="0">
                <a:latin typeface="Arial" pitchFamily="34" charset="0"/>
                <a:cs typeface="Arial" pitchFamily="34" charset="0"/>
              </a:rPr>
              <a:t>that are used for web page and</a:t>
            </a:r>
          </a:p>
          <a:p>
            <a:pPr>
              <a:buNone/>
            </a:pPr>
            <a:r>
              <a:rPr lang="en-US" sz="1200" dirty="0" smtClean="0">
                <a:latin typeface="Arial" pitchFamily="34" charset="0"/>
                <a:cs typeface="Arial" pitchFamily="34" charset="0"/>
              </a:rPr>
              <a:t>content building. These are </a:t>
            </a:r>
          </a:p>
          <a:p>
            <a:pPr>
              <a:buNone/>
            </a:pPr>
            <a:r>
              <a:rPr lang="en-US" sz="1200" dirty="0" smtClean="0">
                <a:latin typeface="Arial" pitchFamily="34" charset="0"/>
                <a:cs typeface="Arial" pitchFamily="34" charset="0"/>
              </a:rPr>
              <a:t>common accepted standards</a:t>
            </a:r>
          </a:p>
          <a:p>
            <a:pPr>
              <a:buNone/>
            </a:pPr>
            <a:r>
              <a:rPr lang="en-US" sz="1200" dirty="0" smtClean="0">
                <a:latin typeface="Arial" pitchFamily="34" charset="0"/>
                <a:cs typeface="Arial" pitchFamily="34" charset="0"/>
              </a:rPr>
              <a:t>like annoying colors, fonts,</a:t>
            </a:r>
          </a:p>
          <a:p>
            <a:pPr>
              <a:buNone/>
            </a:pPr>
            <a:r>
              <a:rPr lang="en-US" sz="1200" dirty="0" smtClean="0">
                <a:latin typeface="Arial" pitchFamily="34" charset="0"/>
                <a:cs typeface="Arial" pitchFamily="34" charset="0"/>
              </a:rPr>
              <a:t>frames,</a:t>
            </a:r>
          </a:p>
          <a:p>
            <a:pPr>
              <a:buNone/>
            </a:pPr>
            <a:r>
              <a:rPr lang="en-US" sz="1200" dirty="0" smtClean="0">
                <a:latin typeface="Arial" pitchFamily="34" charset="0"/>
                <a:cs typeface="Arial" pitchFamily="34" charset="0"/>
              </a:rPr>
              <a:t>Content should be meaningful. </a:t>
            </a:r>
          </a:p>
          <a:p>
            <a:pPr>
              <a:buNone/>
            </a:pPr>
            <a:r>
              <a:rPr lang="en-US" sz="1200" dirty="0" smtClean="0">
                <a:latin typeface="Arial" pitchFamily="34" charset="0"/>
                <a:cs typeface="Arial" pitchFamily="34" charset="0"/>
              </a:rPr>
              <a:t>All the anchor text links should </a:t>
            </a:r>
          </a:p>
          <a:p>
            <a:pPr>
              <a:buNone/>
            </a:pPr>
            <a:r>
              <a:rPr lang="en-US" sz="1200" dirty="0" smtClean="0">
                <a:latin typeface="Arial" pitchFamily="34" charset="0"/>
                <a:cs typeface="Arial" pitchFamily="34" charset="0"/>
              </a:rPr>
              <a:t>Be working properly. </a:t>
            </a:r>
          </a:p>
          <a:p>
            <a:pPr>
              <a:buNone/>
            </a:pPr>
            <a:r>
              <a:rPr lang="en-US" sz="1200" dirty="0" smtClean="0">
                <a:latin typeface="Arial" pitchFamily="34" charset="0"/>
                <a:cs typeface="Arial" pitchFamily="34" charset="0"/>
              </a:rPr>
              <a:t>Images should be placed</a:t>
            </a:r>
          </a:p>
          <a:p>
            <a:pPr>
              <a:buNone/>
            </a:pPr>
            <a:r>
              <a:rPr lang="en-US" sz="1200" dirty="0" smtClean="0">
                <a:latin typeface="Arial" pitchFamily="34" charset="0"/>
                <a:cs typeface="Arial" pitchFamily="34" charset="0"/>
              </a:rPr>
              <a:t>properly with proper sizes</a:t>
            </a:r>
            <a:r>
              <a:rPr lang="en-US" sz="1400" dirty="0" smtClean="0">
                <a:latin typeface="Arial" pitchFamily="34" charset="0"/>
                <a:cs typeface="Arial" pitchFamily="34" charset="0"/>
              </a:rPr>
              <a:t>.</a:t>
            </a:r>
          </a:p>
        </p:txBody>
      </p:sp>
      <p:sp>
        <p:nvSpPr>
          <p:cNvPr id="4" name="Footer Placeholder 3"/>
          <p:cNvSpPr>
            <a:spLocks noGrp="1"/>
          </p:cNvSpPr>
          <p:nvPr>
            <p:ph type="ftr" sz="quarter" idx="11"/>
          </p:nvPr>
        </p:nvSpPr>
        <p:spPr>
          <a:xfrm>
            <a:off x="5867400" y="6407944"/>
            <a:ext cx="29718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10000"/>
                  </a:schemeClr>
                </a:solidFill>
              </a:rPr>
              <a:pPr/>
              <a:t>40</a:t>
            </a:fld>
            <a:endParaRPr lang="en-US" dirty="0">
              <a:solidFill>
                <a:schemeClr val="tx2">
                  <a:lumMod val="10000"/>
                </a:schemeClr>
              </a:solidFill>
            </a:endParaRPr>
          </a:p>
        </p:txBody>
      </p:sp>
      <p:sp>
        <p:nvSpPr>
          <p:cNvPr id="6" name="Title 5"/>
          <p:cNvSpPr>
            <a:spLocks noGrp="1"/>
          </p:cNvSpPr>
          <p:nvPr>
            <p:ph type="title"/>
          </p:nvPr>
        </p:nvSpPr>
        <p:spPr>
          <a:xfrm>
            <a:off x="304800" y="274638"/>
            <a:ext cx="8610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800" dirty="0" smtClean="0">
                <a:solidFill>
                  <a:srgbClr val="FF0000"/>
                </a:solidFill>
                <a:latin typeface="Arial" pitchFamily="34" charset="0"/>
                <a:cs typeface="Arial" pitchFamily="34" charset="0"/>
              </a:rPr>
              <a:t>3. How would you test the mobile app page?		5</a:t>
            </a:r>
            <a:endParaRPr lang="en-US" sz="2800" dirty="0"/>
          </a:p>
        </p:txBody>
      </p:sp>
      <p:sp>
        <p:nvSpPr>
          <p:cNvPr id="8" name="Rectangle 7"/>
          <p:cNvSpPr/>
          <p:nvPr/>
        </p:nvSpPr>
        <p:spPr>
          <a:xfrm>
            <a:off x="3200400" y="1066800"/>
            <a:ext cx="289560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000" b="1" dirty="0" smtClean="0">
                <a:latin typeface="Arial" pitchFamily="34" charset="0"/>
                <a:cs typeface="Arial" pitchFamily="34" charset="0"/>
              </a:rPr>
              <a:t>2.  Usability Testing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752600"/>
            <a:ext cx="4114800" cy="4114800"/>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a:buNone/>
            </a:pPr>
            <a:r>
              <a:rPr lang="en-US" sz="2900" dirty="0" smtClean="0">
                <a:latin typeface="Arial" pitchFamily="34" charset="0"/>
                <a:cs typeface="Arial" pitchFamily="34" charset="0"/>
              </a:rPr>
              <a:t/>
            </a:r>
            <a:br>
              <a:rPr lang="en-US" sz="2900" dirty="0" smtClean="0">
                <a:latin typeface="Arial" pitchFamily="34" charset="0"/>
                <a:cs typeface="Arial" pitchFamily="34" charset="0"/>
              </a:rPr>
            </a:br>
            <a:r>
              <a:rPr lang="en-US" sz="2900" dirty="0" smtClean="0">
                <a:latin typeface="Arial" pitchFamily="34" charset="0"/>
                <a:cs typeface="Arial" pitchFamily="34" charset="0"/>
              </a:rPr>
              <a:t>The main interfaces are:</a:t>
            </a:r>
            <a:br>
              <a:rPr lang="en-US" sz="2900" dirty="0" smtClean="0">
                <a:latin typeface="Arial" pitchFamily="34" charset="0"/>
                <a:cs typeface="Arial" pitchFamily="34" charset="0"/>
              </a:rPr>
            </a:br>
            <a:r>
              <a:rPr lang="en-US" sz="2900" dirty="0" smtClean="0">
                <a:latin typeface="Arial" pitchFamily="34" charset="0"/>
                <a:cs typeface="Arial" pitchFamily="34" charset="0"/>
              </a:rPr>
              <a:t>	Mobile Web server and Mobile 	app server interface</a:t>
            </a:r>
            <a:br>
              <a:rPr lang="en-US" sz="2900" dirty="0" smtClean="0">
                <a:latin typeface="Arial" pitchFamily="34" charset="0"/>
                <a:cs typeface="Arial" pitchFamily="34" charset="0"/>
              </a:rPr>
            </a:br>
            <a:r>
              <a:rPr lang="en-US" sz="2900" dirty="0" smtClean="0">
                <a:latin typeface="Arial" pitchFamily="34" charset="0"/>
                <a:cs typeface="Arial" pitchFamily="34" charset="0"/>
              </a:rPr>
              <a:t>	Mobile Application server and 	Database server interface.</a:t>
            </a:r>
          </a:p>
          <a:p>
            <a:r>
              <a:rPr lang="en-US" sz="2900" dirty="0" smtClean="0">
                <a:latin typeface="Arial" pitchFamily="34" charset="0"/>
                <a:cs typeface="Arial" pitchFamily="34" charset="0"/>
              </a:rPr>
              <a:t>Check if all the interactions between these servers are executed properly.</a:t>
            </a:r>
          </a:p>
          <a:p>
            <a:r>
              <a:rPr lang="en-US" sz="2900" dirty="0" smtClean="0">
                <a:latin typeface="Arial" pitchFamily="34" charset="0"/>
                <a:cs typeface="Arial" pitchFamily="34" charset="0"/>
              </a:rPr>
              <a:t>Errors are handled properly. If database or web server returns any error message for any query by application server then application server should catch and display these error messages appropriately to users.</a:t>
            </a:r>
          </a:p>
          <a:p>
            <a:r>
              <a:rPr lang="en-US" sz="2900" dirty="0" smtClean="0">
                <a:latin typeface="Arial" pitchFamily="34" charset="0"/>
                <a:cs typeface="Arial" pitchFamily="34" charset="0"/>
              </a:rPr>
              <a:t>Check what happens if user interrupts any transaction in-between? </a:t>
            </a:r>
          </a:p>
          <a:p>
            <a:r>
              <a:rPr lang="en-US" sz="2900" dirty="0" smtClean="0">
                <a:latin typeface="Arial" pitchFamily="34" charset="0"/>
                <a:cs typeface="Arial" pitchFamily="34" charset="0"/>
              </a:rPr>
              <a:t>Check what happens if connection to web server is reset in between?</a:t>
            </a:r>
          </a:p>
          <a:p>
            <a:endParaRPr lang="en-US" dirty="0"/>
          </a:p>
        </p:txBody>
      </p:sp>
      <p:sp>
        <p:nvSpPr>
          <p:cNvPr id="4" name="Footer Placeholder 3"/>
          <p:cNvSpPr>
            <a:spLocks noGrp="1"/>
          </p:cNvSpPr>
          <p:nvPr>
            <p:ph type="ftr" sz="quarter" idx="11"/>
          </p:nvPr>
        </p:nvSpPr>
        <p:spPr>
          <a:xfrm>
            <a:off x="5562600" y="6407944"/>
            <a:ext cx="2971800" cy="365125"/>
          </a:xfrm>
        </p:spPr>
        <p:txBody>
          <a:bodyPr/>
          <a:lstStyle/>
          <a:p>
            <a:r>
              <a:rPr lang="en-US" dirty="0" smtClean="0">
                <a:solidFill>
                  <a:schemeClr val="accent1">
                    <a:lumMod val="75000"/>
                  </a:schemeClr>
                </a:solidFill>
              </a:rPr>
              <a:t>Copyright </a:t>
            </a:r>
            <a:r>
              <a:rPr lang="en-US" dirty="0"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41</a:t>
            </a:fld>
            <a:endParaRPr lang="en-US" dirty="0">
              <a:solidFill>
                <a:schemeClr val="accent1">
                  <a:lumMod val="75000"/>
                </a:schemeClr>
              </a:solidFill>
            </a:endParaRPr>
          </a:p>
        </p:txBody>
      </p:sp>
      <p:sp>
        <p:nvSpPr>
          <p:cNvPr id="6" name="Title 5"/>
          <p:cNvSpPr>
            <a:spLocks noGrp="1"/>
          </p:cNvSpPr>
          <p:nvPr>
            <p:ph type="title"/>
          </p:nvPr>
        </p:nvSpPr>
        <p:spPr>
          <a:xfrm>
            <a:off x="304800" y="274638"/>
            <a:ext cx="8610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800" dirty="0" smtClean="0">
                <a:solidFill>
                  <a:srgbClr val="FF0000"/>
                </a:solidFill>
                <a:latin typeface="Arial" pitchFamily="34" charset="0"/>
                <a:cs typeface="Arial" pitchFamily="34" charset="0"/>
              </a:rPr>
              <a:t>3. How would you test the mobile app page?		6</a:t>
            </a:r>
            <a:endParaRPr lang="en-US" sz="2800" dirty="0"/>
          </a:p>
        </p:txBody>
      </p:sp>
      <p:pic>
        <p:nvPicPr>
          <p:cNvPr id="7" name="Picture 2" descr="C:\Users\IVA\Pictures\MOBILE TESTING\mobile_apps_1[1].gif"/>
          <p:cNvPicPr>
            <a:picLocks noGrp="1" noChangeAspect="1" noChangeArrowheads="1"/>
          </p:cNvPicPr>
          <p:nvPr>
            <p:ph sz="half" idx="2"/>
          </p:nvPr>
        </p:nvPicPr>
        <p:blipFill>
          <a:blip r:embed="rId2" cstate="print"/>
          <a:srcRect/>
          <a:stretch>
            <a:fillRect/>
          </a:stretch>
        </p:blipFill>
        <p:spPr bwMode="auto">
          <a:xfrm>
            <a:off x="4899277" y="1481138"/>
            <a:ext cx="3536446" cy="4525962"/>
          </a:xfrm>
          <a:prstGeom prst="rect">
            <a:avLst/>
          </a:prstGeom>
          <a:noFill/>
        </p:spPr>
      </p:pic>
      <p:sp>
        <p:nvSpPr>
          <p:cNvPr id="8" name="Rounded Rectangle 7"/>
          <p:cNvSpPr/>
          <p:nvPr/>
        </p:nvSpPr>
        <p:spPr>
          <a:xfrm>
            <a:off x="1066800" y="1219200"/>
            <a:ext cx="2743200" cy="457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US" sz="2000" b="1" dirty="0" smtClean="0">
                <a:latin typeface="Arial" pitchFamily="34" charset="0"/>
                <a:cs typeface="Arial" pitchFamily="34" charset="0"/>
              </a:rPr>
              <a:t>3. Interface Testing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IVA\Pictures\MOBILE TESTING\mobile_apps_1[1].gif"/>
          <p:cNvPicPr>
            <a:picLocks noGrp="1" noChangeAspect="1" noChangeArrowheads="1"/>
          </p:cNvPicPr>
          <p:nvPr>
            <p:ph sz="half" idx="1"/>
          </p:nvPr>
        </p:nvPicPr>
        <p:blipFill>
          <a:blip r:embed="rId2" cstate="print"/>
          <a:srcRect/>
          <a:stretch>
            <a:fillRect/>
          </a:stretch>
        </p:blipFill>
        <p:spPr bwMode="auto">
          <a:xfrm>
            <a:off x="609600" y="1447800"/>
            <a:ext cx="3536446" cy="4525962"/>
          </a:xfrm>
          <a:prstGeom prst="rect">
            <a:avLst/>
          </a:prstGeom>
          <a:noFill/>
        </p:spPr>
      </p:pic>
      <p:sp>
        <p:nvSpPr>
          <p:cNvPr id="3" name="Content Placeholder 2"/>
          <p:cNvSpPr>
            <a:spLocks noGrp="1"/>
          </p:cNvSpPr>
          <p:nvPr>
            <p:ph sz="half" idx="2"/>
          </p:nvPr>
        </p:nvSpPr>
        <p:spPr>
          <a:xfrm>
            <a:off x="4495800" y="2133600"/>
            <a:ext cx="4114800" cy="2590800"/>
          </a:xfrm>
        </p:spPr>
        <p:style>
          <a:lnRef idx="1">
            <a:schemeClr val="accent5"/>
          </a:lnRef>
          <a:fillRef idx="2">
            <a:schemeClr val="accent5"/>
          </a:fillRef>
          <a:effectRef idx="1">
            <a:schemeClr val="accent5"/>
          </a:effectRef>
          <a:fontRef idx="minor">
            <a:schemeClr val="dk1"/>
          </a:fontRef>
        </p:style>
        <p:txBody>
          <a:bodyPr>
            <a:normAutofit/>
          </a:bodyPr>
          <a:lstStyle/>
          <a:p>
            <a:r>
              <a:rPr lang="en-US" sz="1900" dirty="0" smtClean="0">
                <a:latin typeface="Arial" pitchFamily="34" charset="0"/>
                <a:cs typeface="Arial" pitchFamily="34" charset="0"/>
              </a:rPr>
              <a:t/>
            </a:r>
            <a:br>
              <a:rPr lang="en-US" sz="1900" dirty="0" smtClean="0">
                <a:latin typeface="Arial" pitchFamily="34" charset="0"/>
                <a:cs typeface="Arial" pitchFamily="34" charset="0"/>
              </a:rPr>
            </a:br>
            <a:r>
              <a:rPr lang="en-US" sz="1600" dirty="0" smtClean="0">
                <a:latin typeface="Arial" pitchFamily="34" charset="0"/>
                <a:cs typeface="Arial" pitchFamily="34" charset="0"/>
              </a:rPr>
              <a:t>Compatibility of your Mobile web site is very important testing aspect. See which compatibility test to be executed:</a:t>
            </a:r>
          </a:p>
          <a:p>
            <a:r>
              <a:rPr lang="en-US" sz="1600" dirty="0" smtClean="0">
                <a:latin typeface="Arial" pitchFamily="34" charset="0"/>
                <a:cs typeface="Arial" pitchFamily="34" charset="0"/>
              </a:rPr>
              <a:t>Browser compatibility</a:t>
            </a:r>
          </a:p>
          <a:p>
            <a:r>
              <a:rPr lang="en-US" sz="1600" dirty="0" smtClean="0">
                <a:latin typeface="Arial" pitchFamily="34" charset="0"/>
                <a:cs typeface="Arial" pitchFamily="34" charset="0"/>
              </a:rPr>
              <a:t>Operating system compatibility</a:t>
            </a:r>
          </a:p>
          <a:p>
            <a:r>
              <a:rPr lang="en-US" sz="1600" dirty="0" smtClean="0">
                <a:latin typeface="Arial" pitchFamily="34" charset="0"/>
                <a:cs typeface="Arial" pitchFamily="34" charset="0"/>
              </a:rPr>
              <a:t>Printing options</a:t>
            </a:r>
          </a:p>
        </p:txBody>
      </p:sp>
      <p:sp>
        <p:nvSpPr>
          <p:cNvPr id="4" name="Footer Placeholder 3"/>
          <p:cNvSpPr>
            <a:spLocks noGrp="1"/>
          </p:cNvSpPr>
          <p:nvPr>
            <p:ph type="ftr" sz="quarter" idx="11"/>
          </p:nvPr>
        </p:nvSpPr>
        <p:spPr>
          <a:xfrm>
            <a:off x="5943600" y="6407944"/>
            <a:ext cx="3200400" cy="365125"/>
          </a:xfrm>
        </p:spPr>
        <p:txBody>
          <a:bodyPr/>
          <a:lstStyle/>
          <a:p>
            <a:r>
              <a:rPr lang="en-US" dirty="0" smtClean="0">
                <a:solidFill>
                  <a:schemeClr val="accent1">
                    <a:lumMod val="75000"/>
                  </a:schemeClr>
                </a:solidFill>
              </a:rPr>
              <a:t>Copyright </a:t>
            </a:r>
            <a:r>
              <a:rPr lang="en-US" dirty="0"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42</a:t>
            </a:fld>
            <a:endParaRPr lang="en-US" dirty="0">
              <a:solidFill>
                <a:schemeClr val="accent1">
                  <a:lumMod val="75000"/>
                </a:schemeClr>
              </a:solidFill>
            </a:endParaRPr>
          </a:p>
        </p:txBody>
      </p:sp>
      <p:sp>
        <p:nvSpPr>
          <p:cNvPr id="6" name="Title 5"/>
          <p:cNvSpPr>
            <a:spLocks noGrp="1"/>
          </p:cNvSpPr>
          <p:nvPr>
            <p:ph type="title"/>
          </p:nvPr>
        </p:nvSpPr>
        <p:spPr>
          <a:xfrm>
            <a:off x="304800" y="274638"/>
            <a:ext cx="8610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800" dirty="0" smtClean="0">
                <a:solidFill>
                  <a:srgbClr val="FF0000"/>
                </a:solidFill>
                <a:latin typeface="Arial" pitchFamily="34" charset="0"/>
                <a:cs typeface="Arial" pitchFamily="34" charset="0"/>
              </a:rPr>
              <a:t>3. How would you test the mobile app page?		      7</a:t>
            </a:r>
            <a:endParaRPr lang="en-US" sz="2800" dirty="0"/>
          </a:p>
        </p:txBody>
      </p:sp>
      <p:sp>
        <p:nvSpPr>
          <p:cNvPr id="8" name="Rounded Rectangle 7"/>
          <p:cNvSpPr/>
          <p:nvPr/>
        </p:nvSpPr>
        <p:spPr>
          <a:xfrm>
            <a:off x="4800600" y="1371600"/>
            <a:ext cx="3200400" cy="533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Arial" pitchFamily="34" charset="0"/>
                <a:cs typeface="Arial" pitchFamily="34" charset="0"/>
              </a:rPr>
              <a:t>4. Compatibility Testing</a:t>
            </a:r>
            <a:endParaRPr lang="en-US"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IVA\Pictures\MOBILE TESTING\mobile_apps_1[1].gif"/>
          <p:cNvPicPr>
            <a:picLocks noGrp="1" noChangeAspect="1" noChangeArrowheads="1"/>
          </p:cNvPicPr>
          <p:nvPr>
            <p:ph sz="half" idx="1"/>
          </p:nvPr>
        </p:nvPicPr>
        <p:blipFill>
          <a:blip r:embed="rId2" cstate="print"/>
          <a:srcRect/>
          <a:stretch>
            <a:fillRect/>
          </a:stretch>
        </p:blipFill>
        <p:spPr bwMode="auto">
          <a:xfrm>
            <a:off x="2971800" y="1447800"/>
            <a:ext cx="3536446" cy="4525962"/>
          </a:xfrm>
          <a:prstGeom prst="rect">
            <a:avLst/>
          </a:prstGeom>
          <a:noFill/>
        </p:spPr>
      </p:pic>
      <p:sp>
        <p:nvSpPr>
          <p:cNvPr id="3" name="Content Placeholder 2"/>
          <p:cNvSpPr>
            <a:spLocks noGrp="1"/>
          </p:cNvSpPr>
          <p:nvPr>
            <p:ph sz="half" idx="2"/>
          </p:nvPr>
        </p:nvSpPr>
        <p:spPr>
          <a:xfrm>
            <a:off x="228600" y="1371600"/>
            <a:ext cx="3124200" cy="5105400"/>
          </a:xfrm>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r>
              <a:rPr lang="en-US" sz="6400" b="1" dirty="0" smtClean="0">
                <a:latin typeface="Arial" pitchFamily="34" charset="0"/>
                <a:cs typeface="Arial" pitchFamily="34" charset="0"/>
              </a:rPr>
              <a:t>Browser compatibility:</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6400" dirty="0" smtClean="0">
                <a:latin typeface="Arial" pitchFamily="34" charset="0"/>
                <a:cs typeface="Arial" pitchFamily="34" charset="0"/>
              </a:rPr>
              <a:t>Some applications are very dependent on browsers.</a:t>
            </a:r>
          </a:p>
          <a:p>
            <a:r>
              <a:rPr lang="en-US" sz="6400" dirty="0" smtClean="0">
                <a:latin typeface="Arial" pitchFamily="34" charset="0"/>
                <a:cs typeface="Arial" pitchFamily="34" charset="0"/>
              </a:rPr>
              <a:t>Different browsers have different configurations and settings that Mobile page should be compatible with. The Mobile site coding should be cross browser platform compatible. </a:t>
            </a:r>
          </a:p>
          <a:p>
            <a:r>
              <a:rPr lang="en-US" sz="6400" dirty="0" smtClean="0">
                <a:latin typeface="Arial" pitchFamily="34" charset="0"/>
                <a:cs typeface="Arial" pitchFamily="34" charset="0"/>
              </a:rPr>
              <a:t>If we are using Java scripts or HTML5 calls for UI functionality, performing security checks or validations then give more stress on browser compatibility testing of Mobile application.</a:t>
            </a:r>
          </a:p>
          <a:p>
            <a:r>
              <a:rPr lang="en-US" sz="6400" dirty="0" smtClean="0">
                <a:latin typeface="Arial" pitchFamily="34" charset="0"/>
                <a:cs typeface="Arial" pitchFamily="34" charset="0"/>
              </a:rPr>
              <a:t>Test web application on different browsers like Safari, Opera, Opera Mini, Dolphin,  Fennec, Google Chrome,  Mozilla Firefox browsers with different versions.</a:t>
            </a:r>
            <a:endParaRPr lang="en-US" sz="6400" dirty="0">
              <a:latin typeface="Arial" pitchFamily="34" charset="0"/>
              <a:cs typeface="Arial" pitchFamily="34" charset="0"/>
            </a:endParaRPr>
          </a:p>
        </p:txBody>
      </p:sp>
      <p:sp>
        <p:nvSpPr>
          <p:cNvPr id="4" name="Footer Placeholder 3"/>
          <p:cNvSpPr>
            <a:spLocks noGrp="1"/>
          </p:cNvSpPr>
          <p:nvPr>
            <p:ph type="ftr" sz="quarter" idx="11"/>
          </p:nvPr>
        </p:nvSpPr>
        <p:spPr>
          <a:xfrm>
            <a:off x="5562600" y="6407944"/>
            <a:ext cx="2971800" cy="365125"/>
          </a:xfrm>
        </p:spPr>
        <p:txBody>
          <a:bodyPr/>
          <a:lstStyle/>
          <a:p>
            <a:r>
              <a:rPr lang="en-US" dirty="0" smtClean="0">
                <a:solidFill>
                  <a:schemeClr val="accent1">
                    <a:lumMod val="75000"/>
                  </a:schemeClr>
                </a:solidFill>
              </a:rPr>
              <a:t>Copyright </a:t>
            </a:r>
            <a:r>
              <a:rPr lang="en-US" dirty="0"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43</a:t>
            </a:fld>
            <a:endParaRPr lang="en-US" dirty="0">
              <a:solidFill>
                <a:schemeClr val="accent1">
                  <a:lumMod val="75000"/>
                </a:schemeClr>
              </a:solidFill>
            </a:endParaRPr>
          </a:p>
        </p:txBody>
      </p:sp>
      <p:sp>
        <p:nvSpPr>
          <p:cNvPr id="6" name="Title 5"/>
          <p:cNvSpPr>
            <a:spLocks noGrp="1"/>
          </p:cNvSpPr>
          <p:nvPr>
            <p:ph type="title"/>
          </p:nvPr>
        </p:nvSpPr>
        <p:spPr>
          <a:xfrm>
            <a:off x="304800" y="274638"/>
            <a:ext cx="8610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800" dirty="0" smtClean="0">
                <a:solidFill>
                  <a:srgbClr val="FF0000"/>
                </a:solidFill>
                <a:latin typeface="Arial" pitchFamily="34" charset="0"/>
                <a:cs typeface="Arial" pitchFamily="34" charset="0"/>
              </a:rPr>
              <a:t>3. How would you test the mobile app page?		8</a:t>
            </a:r>
            <a:endParaRPr lang="en-US" sz="2800" dirty="0"/>
          </a:p>
        </p:txBody>
      </p:sp>
      <p:sp>
        <p:nvSpPr>
          <p:cNvPr id="8" name="Rectangle 7"/>
          <p:cNvSpPr/>
          <p:nvPr/>
        </p:nvSpPr>
        <p:spPr>
          <a:xfrm>
            <a:off x="6096000" y="1600200"/>
            <a:ext cx="2667000" cy="427809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600" b="1" dirty="0" smtClean="0">
                <a:latin typeface="Arial" pitchFamily="34" charset="0"/>
                <a:cs typeface="Arial" pitchFamily="34" charset="0"/>
              </a:rPr>
              <a:t>OS compatibility:</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Some functionality in the Mobile Web application may not be compatible with all operating systems.</a:t>
            </a:r>
          </a:p>
          <a:p>
            <a:r>
              <a:rPr lang="en-US" sz="1600" dirty="0" smtClean="0">
                <a:latin typeface="Arial" pitchFamily="34" charset="0"/>
                <a:cs typeface="Arial" pitchFamily="34" charset="0"/>
              </a:rPr>
              <a:t> All new technologies used in Mobile development like graphics designs and API’s,  may not be available in all Operating Systems.</a:t>
            </a:r>
            <a:br>
              <a:rPr lang="en-US" sz="1600" dirty="0" smtClean="0">
                <a:latin typeface="Arial" pitchFamily="34" charset="0"/>
                <a:cs typeface="Arial" pitchFamily="34" charset="0"/>
              </a:rPr>
            </a:br>
            <a:r>
              <a:rPr lang="en-US" sz="1600" dirty="0" smtClean="0">
                <a:latin typeface="Arial" pitchFamily="34" charset="0"/>
                <a:cs typeface="Arial" pitchFamily="34" charset="0"/>
              </a:rPr>
              <a:t>We need to test the Mobile Web application on different operating systems like </a:t>
            </a:r>
            <a:r>
              <a:rPr lang="en-US" sz="1600" dirty="0" smtClean="0">
                <a:latin typeface="Arial" pitchFamily="34" charset="0"/>
                <a:cs typeface="Arial" pitchFamily="34" charset="0"/>
              </a:rPr>
              <a:t>iOS</a:t>
            </a:r>
            <a:r>
              <a:rPr lang="en-US" sz="1600" dirty="0" smtClean="0">
                <a:latin typeface="Arial" pitchFamily="34" charset="0"/>
                <a:cs typeface="Arial" pitchFamily="34" charset="0"/>
              </a:rPr>
              <a:t>, Android, BBX QNX, Window Phone with different OS flavors.</a:t>
            </a:r>
            <a:endParaRPr lang="en-US" sz="1600" dirty="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2819400"/>
            <a:ext cx="4038600" cy="1947672"/>
          </a:xfrm>
        </p:spPr>
        <p:style>
          <a:lnRef idx="1">
            <a:schemeClr val="accent5"/>
          </a:lnRef>
          <a:fillRef idx="2">
            <a:schemeClr val="accent5"/>
          </a:fillRef>
          <a:effectRef idx="1">
            <a:schemeClr val="accent5"/>
          </a:effectRef>
          <a:fontRef idx="minor">
            <a:schemeClr val="dk1"/>
          </a:fontRef>
        </p:style>
        <p:txBody>
          <a:bodyPr>
            <a:normAutofit/>
          </a:bodyPr>
          <a:lstStyle/>
          <a:p>
            <a:r>
              <a:rPr lang="en-US" sz="1800" b="1" dirty="0" smtClean="0">
                <a:latin typeface="Arial" pitchFamily="34" charset="0"/>
                <a:cs typeface="Arial" pitchFamily="34" charset="0"/>
              </a:rPr>
              <a:t>Printing options:</a:t>
            </a:r>
            <a:r>
              <a:rPr lang="en-US" dirty="0" smtClean="0"/>
              <a:t/>
            </a:r>
            <a:br>
              <a:rPr lang="en-US" dirty="0" smtClean="0"/>
            </a:br>
            <a:r>
              <a:rPr lang="en-US" sz="1600" dirty="0" smtClean="0">
                <a:latin typeface="Arial" pitchFamily="34" charset="0"/>
                <a:cs typeface="Arial" pitchFamily="34" charset="0"/>
              </a:rPr>
              <a:t>If you are giving page-printing options then make sure fonts, page alignment, page graphics getting printed properly. Pages should be fit to paper size or as per the size mentioned in printing option.</a:t>
            </a:r>
          </a:p>
          <a:p>
            <a:endParaRPr lang="en-US" dirty="0"/>
          </a:p>
        </p:txBody>
      </p:sp>
      <p:sp>
        <p:nvSpPr>
          <p:cNvPr id="4" name="Footer Placeholder 3"/>
          <p:cNvSpPr>
            <a:spLocks noGrp="1"/>
          </p:cNvSpPr>
          <p:nvPr>
            <p:ph type="ftr" sz="quarter" idx="11"/>
          </p:nvPr>
        </p:nvSpPr>
        <p:spPr>
          <a:xfrm>
            <a:off x="5791200" y="6407944"/>
            <a:ext cx="3581400" cy="365125"/>
          </a:xfrm>
        </p:spPr>
        <p:txBody>
          <a:bodyPr/>
          <a:lstStyle/>
          <a:p>
            <a:r>
              <a:rPr lang="en-US" dirty="0" smtClean="0">
                <a:solidFill>
                  <a:schemeClr val="accent1">
                    <a:lumMod val="75000"/>
                  </a:schemeClr>
                </a:solidFill>
              </a:rPr>
              <a:t>Copyright </a:t>
            </a:r>
            <a:r>
              <a:rPr lang="en-US" dirty="0"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44</a:t>
            </a:fld>
            <a:endParaRPr lang="en-US" dirty="0">
              <a:solidFill>
                <a:schemeClr val="accent1">
                  <a:lumMod val="75000"/>
                </a:schemeClr>
              </a:solidFill>
            </a:endParaRPr>
          </a:p>
        </p:txBody>
      </p:sp>
      <p:sp>
        <p:nvSpPr>
          <p:cNvPr id="6" name="Title 5"/>
          <p:cNvSpPr>
            <a:spLocks noGrp="1"/>
          </p:cNvSpPr>
          <p:nvPr>
            <p:ph type="title"/>
          </p:nvPr>
        </p:nvSpPr>
        <p:spPr>
          <a:xfrm>
            <a:off x="304800" y="274638"/>
            <a:ext cx="8610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800" dirty="0" smtClean="0">
                <a:solidFill>
                  <a:srgbClr val="FF0000"/>
                </a:solidFill>
                <a:latin typeface="Arial" pitchFamily="34" charset="0"/>
                <a:cs typeface="Arial" pitchFamily="34" charset="0"/>
              </a:rPr>
              <a:t>3. How would you test the mobile app page?		9</a:t>
            </a:r>
            <a:endParaRPr lang="en-US" sz="2800" dirty="0"/>
          </a:p>
        </p:txBody>
      </p:sp>
      <p:pic>
        <p:nvPicPr>
          <p:cNvPr id="7" name="Picture 2" descr="C:\Users\IVA\Pictures\MOBILE TESTING\mobile_apps_1[1].gif"/>
          <p:cNvPicPr>
            <a:picLocks noGrp="1" noChangeAspect="1" noChangeArrowheads="1"/>
          </p:cNvPicPr>
          <p:nvPr>
            <p:ph sz="half" idx="2"/>
          </p:nvPr>
        </p:nvPicPr>
        <p:blipFill>
          <a:blip r:embed="rId2" cstate="print"/>
          <a:srcRect/>
          <a:stretch>
            <a:fillRect/>
          </a:stretch>
        </p:blipFill>
        <p:spPr bwMode="auto">
          <a:xfrm>
            <a:off x="4899277" y="1481138"/>
            <a:ext cx="3536446" cy="452596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2133600"/>
            <a:ext cx="4038600" cy="4157472"/>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a:buNone/>
            </a:pPr>
            <a:r>
              <a:rPr lang="en-US" sz="2100" dirty="0" smtClean="0">
                <a:latin typeface="Arial" pitchFamily="34" charset="0"/>
                <a:cs typeface="Arial" pitchFamily="34" charset="0"/>
              </a:rPr>
              <a:t/>
            </a:r>
            <a:br>
              <a:rPr lang="en-US" sz="2100" dirty="0" smtClean="0">
                <a:latin typeface="Arial" pitchFamily="34" charset="0"/>
                <a:cs typeface="Arial" pitchFamily="34" charset="0"/>
              </a:rPr>
            </a:br>
            <a:r>
              <a:rPr lang="en-US" sz="2100" dirty="0" smtClean="0">
                <a:latin typeface="Arial" pitchFamily="34" charset="0"/>
                <a:cs typeface="Arial" pitchFamily="34" charset="0"/>
              </a:rPr>
              <a:t>Mobile  application should sustain to heavy load. </a:t>
            </a:r>
          </a:p>
          <a:p>
            <a:pPr marL="91440">
              <a:spcBef>
                <a:spcPts val="0"/>
              </a:spcBef>
            </a:pPr>
            <a:r>
              <a:rPr lang="en-US" sz="2100" dirty="0" smtClean="0">
                <a:latin typeface="Arial" pitchFamily="34" charset="0"/>
                <a:cs typeface="Arial" pitchFamily="34" charset="0"/>
              </a:rPr>
              <a:t>Mobile performance testing should        include:</a:t>
            </a:r>
            <a:br>
              <a:rPr lang="en-US" sz="2100" dirty="0" smtClean="0">
                <a:latin typeface="Arial" pitchFamily="34" charset="0"/>
                <a:cs typeface="Arial" pitchFamily="34" charset="0"/>
              </a:rPr>
            </a:br>
            <a:r>
              <a:rPr lang="en-US" sz="2100" dirty="0" smtClean="0">
                <a:latin typeface="Arial" pitchFamily="34" charset="0"/>
                <a:cs typeface="Arial" pitchFamily="34" charset="0"/>
              </a:rPr>
              <a:t>   Web Load Testing</a:t>
            </a:r>
            <a:br>
              <a:rPr lang="en-US" sz="2100" dirty="0" smtClean="0">
                <a:latin typeface="Arial" pitchFamily="34" charset="0"/>
                <a:cs typeface="Arial" pitchFamily="34" charset="0"/>
              </a:rPr>
            </a:br>
            <a:r>
              <a:rPr lang="en-US" sz="2100" dirty="0" smtClean="0">
                <a:latin typeface="Arial" pitchFamily="34" charset="0"/>
                <a:cs typeface="Arial" pitchFamily="34" charset="0"/>
              </a:rPr>
              <a:t>   Web Stress Testing</a:t>
            </a:r>
          </a:p>
          <a:p>
            <a:pPr marL="91440">
              <a:spcBef>
                <a:spcPts val="0"/>
              </a:spcBef>
              <a:buNone/>
            </a:pPr>
            <a:r>
              <a:rPr lang="en-US" sz="2100" dirty="0" smtClean="0">
                <a:latin typeface="Arial" pitchFamily="34" charset="0"/>
                <a:cs typeface="Arial" pitchFamily="34" charset="0"/>
              </a:rPr>
              <a:t>     Analytics Testing</a:t>
            </a:r>
          </a:p>
          <a:p>
            <a:r>
              <a:rPr lang="en-US" sz="2100" dirty="0" smtClean="0">
                <a:latin typeface="Arial" pitchFamily="34" charset="0"/>
                <a:cs typeface="Arial" pitchFamily="34" charset="0"/>
              </a:rPr>
              <a:t>Test application performance on different internet connection speed.</a:t>
            </a:r>
          </a:p>
          <a:p>
            <a:r>
              <a:rPr lang="en-US" sz="2100" dirty="0" smtClean="0">
                <a:latin typeface="Arial" pitchFamily="34" charset="0"/>
                <a:cs typeface="Arial" pitchFamily="34" charset="0"/>
              </a:rPr>
              <a:t>In </a:t>
            </a:r>
            <a:r>
              <a:rPr lang="en-US" sz="2100" b="1" dirty="0" smtClean="0">
                <a:latin typeface="Arial" pitchFamily="34" charset="0"/>
                <a:cs typeface="Arial" pitchFamily="34" charset="0"/>
              </a:rPr>
              <a:t>Mobile load testing</a:t>
            </a:r>
            <a:r>
              <a:rPr lang="en-US" sz="2100" dirty="0" smtClean="0">
                <a:latin typeface="Arial" pitchFamily="34" charset="0"/>
                <a:cs typeface="Arial" pitchFamily="34" charset="0"/>
              </a:rPr>
              <a:t> test if many users are accessing or requesting the same page. </a:t>
            </a:r>
          </a:p>
          <a:p>
            <a:r>
              <a:rPr lang="en-US" sz="2100" dirty="0" smtClean="0">
                <a:latin typeface="Arial" pitchFamily="34" charset="0"/>
                <a:cs typeface="Arial" pitchFamily="34" charset="0"/>
              </a:rPr>
              <a:t>Can system sustain in peak load times? Site should handle many simultaneous user requests, large input data from users, Simultaneous connection to DB, heavy load on specific pages etc.</a:t>
            </a:r>
          </a:p>
          <a:p>
            <a:endParaRPr lang="en-US" dirty="0"/>
          </a:p>
        </p:txBody>
      </p:sp>
      <p:sp>
        <p:nvSpPr>
          <p:cNvPr id="4" name="Footer Placeholder 3"/>
          <p:cNvSpPr>
            <a:spLocks noGrp="1"/>
          </p:cNvSpPr>
          <p:nvPr>
            <p:ph type="ftr" sz="quarter" idx="11"/>
          </p:nvPr>
        </p:nvSpPr>
        <p:spPr>
          <a:xfrm>
            <a:off x="5867400" y="6407944"/>
            <a:ext cx="3276600" cy="365125"/>
          </a:xfrm>
        </p:spPr>
        <p:txBody>
          <a:bodyPr/>
          <a:lstStyle/>
          <a:p>
            <a:r>
              <a:rPr lang="en-US" dirty="0" smtClean="0">
                <a:solidFill>
                  <a:schemeClr val="accent1">
                    <a:lumMod val="75000"/>
                  </a:schemeClr>
                </a:solidFill>
              </a:rPr>
              <a:t>Copyright </a:t>
            </a:r>
            <a:r>
              <a:rPr lang="en-US" dirty="0"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45</a:t>
            </a:fld>
            <a:endParaRPr lang="en-US" dirty="0">
              <a:solidFill>
                <a:schemeClr val="accent1">
                  <a:lumMod val="75000"/>
                </a:schemeClr>
              </a:solidFill>
            </a:endParaRPr>
          </a:p>
        </p:txBody>
      </p:sp>
      <p:sp>
        <p:nvSpPr>
          <p:cNvPr id="6" name="Title 5"/>
          <p:cNvSpPr>
            <a:spLocks noGrp="1"/>
          </p:cNvSpPr>
          <p:nvPr>
            <p:ph type="title"/>
          </p:nvPr>
        </p:nvSpPr>
        <p:spPr>
          <a:xfrm>
            <a:off x="304800" y="274638"/>
            <a:ext cx="8534400" cy="7921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800" dirty="0" smtClean="0">
                <a:solidFill>
                  <a:srgbClr val="FF0000"/>
                </a:solidFill>
                <a:latin typeface="Arial" pitchFamily="34" charset="0"/>
                <a:cs typeface="Arial" pitchFamily="34" charset="0"/>
              </a:rPr>
              <a:t/>
            </a:r>
            <a:br>
              <a:rPr lang="en-US" sz="2800" dirty="0" smtClean="0">
                <a:solidFill>
                  <a:srgbClr val="FF0000"/>
                </a:solidFill>
                <a:latin typeface="Arial" pitchFamily="34" charset="0"/>
                <a:cs typeface="Arial" pitchFamily="34" charset="0"/>
              </a:rPr>
            </a:br>
            <a:r>
              <a:rPr lang="en-US" sz="2800" dirty="0" smtClean="0">
                <a:solidFill>
                  <a:srgbClr val="FF0000"/>
                </a:solidFill>
                <a:latin typeface="Arial" pitchFamily="34" charset="0"/>
                <a:cs typeface="Arial" pitchFamily="34" charset="0"/>
              </a:rPr>
              <a:t/>
            </a:r>
            <a:br>
              <a:rPr lang="en-US" sz="2800" dirty="0" smtClean="0">
                <a:solidFill>
                  <a:srgbClr val="FF0000"/>
                </a:solidFill>
                <a:latin typeface="Arial" pitchFamily="34" charset="0"/>
                <a:cs typeface="Arial" pitchFamily="34" charset="0"/>
              </a:rPr>
            </a:br>
            <a:r>
              <a:rPr lang="en-US" sz="2800" dirty="0" smtClean="0">
                <a:solidFill>
                  <a:srgbClr val="FF0000"/>
                </a:solidFill>
                <a:latin typeface="Arial" pitchFamily="34" charset="0"/>
                <a:cs typeface="Arial" pitchFamily="34" charset="0"/>
              </a:rPr>
              <a:t> 3. How would you test the mobile app page?    10		</a:t>
            </a:r>
            <a:endParaRPr lang="en-US" sz="2800" dirty="0"/>
          </a:p>
        </p:txBody>
      </p:sp>
      <p:pic>
        <p:nvPicPr>
          <p:cNvPr id="7" name="Picture 2" descr="C:\Users\IVA\Pictures\MOBILE TESTING\mobile_apps_1[1].gif"/>
          <p:cNvPicPr>
            <a:picLocks noGrp="1" noChangeAspect="1" noChangeArrowheads="1"/>
          </p:cNvPicPr>
          <p:nvPr>
            <p:ph sz="half" idx="1"/>
          </p:nvPr>
        </p:nvPicPr>
        <p:blipFill>
          <a:blip r:embed="rId2" cstate="print"/>
          <a:srcRect/>
          <a:stretch>
            <a:fillRect/>
          </a:stretch>
        </p:blipFill>
        <p:spPr bwMode="auto">
          <a:xfrm>
            <a:off x="708277" y="1481138"/>
            <a:ext cx="3536446" cy="4525962"/>
          </a:xfrm>
          <a:prstGeom prst="rect">
            <a:avLst/>
          </a:prstGeom>
          <a:noFill/>
        </p:spPr>
      </p:pic>
      <p:sp>
        <p:nvSpPr>
          <p:cNvPr id="8" name="Rounded Rectangle 7"/>
          <p:cNvSpPr/>
          <p:nvPr/>
        </p:nvSpPr>
        <p:spPr>
          <a:xfrm>
            <a:off x="5029200" y="1219200"/>
            <a:ext cx="3048000" cy="762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Arial" pitchFamily="34" charset="0"/>
                <a:cs typeface="Arial" pitchFamily="34" charset="0"/>
              </a:rPr>
              <a:t>5. Performance testing</a:t>
            </a:r>
            <a:endParaRPr lang="en-US"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76400"/>
            <a:ext cx="4038600" cy="4233672"/>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r>
              <a:rPr lang="en-US" b="1" dirty="0" smtClean="0">
                <a:latin typeface="Arial" pitchFamily="34" charset="0"/>
                <a:cs typeface="Arial" pitchFamily="34" charset="0"/>
              </a:rPr>
              <a:t> Stress testing:</a:t>
            </a:r>
            <a:r>
              <a:rPr lang="en-US" dirty="0" smtClean="0">
                <a:latin typeface="Arial" pitchFamily="34" charset="0"/>
                <a:cs typeface="Arial" pitchFamily="34" charset="0"/>
              </a:rPr>
              <a:t> </a:t>
            </a:r>
          </a:p>
          <a:p>
            <a:r>
              <a:rPr lang="en-US" dirty="0" smtClean="0">
                <a:latin typeface="Arial" pitchFamily="34" charset="0"/>
                <a:cs typeface="Arial" pitchFamily="34" charset="0"/>
              </a:rPr>
              <a:t>Generally stress means stretching the system beyond its specification limits. </a:t>
            </a:r>
          </a:p>
          <a:p>
            <a:r>
              <a:rPr lang="en-US" dirty="0" smtClean="0">
                <a:latin typeface="Arial" pitchFamily="34" charset="0"/>
                <a:cs typeface="Arial" pitchFamily="34" charset="0"/>
              </a:rPr>
              <a:t>Mobile stress testing is performed to break the site by giving stress and checked how system reacts to stress and how system recovers from crashes.</a:t>
            </a:r>
            <a:br>
              <a:rPr lang="en-US" dirty="0" smtClean="0">
                <a:latin typeface="Arial" pitchFamily="34" charset="0"/>
                <a:cs typeface="Arial" pitchFamily="34" charset="0"/>
              </a:rPr>
            </a:br>
            <a:r>
              <a:rPr lang="en-US" dirty="0" smtClean="0">
                <a:latin typeface="Arial" pitchFamily="34" charset="0"/>
                <a:cs typeface="Arial" pitchFamily="34" charset="0"/>
              </a:rPr>
              <a:t>Stress is generally given on input fields, login and sign up areas.</a:t>
            </a:r>
          </a:p>
          <a:p>
            <a:r>
              <a:rPr lang="en-US" dirty="0" smtClean="0">
                <a:latin typeface="Arial" pitchFamily="34" charset="0"/>
                <a:cs typeface="Arial" pitchFamily="34" charset="0"/>
              </a:rPr>
              <a:t>In Mobile performance testing Mobile page functionality on different operating systems and  different hardware platforms is checked for software, hardware memory leakage errors.</a:t>
            </a:r>
          </a:p>
          <a:p>
            <a:endParaRPr lang="en-US" dirty="0"/>
          </a:p>
        </p:txBody>
      </p:sp>
      <p:sp>
        <p:nvSpPr>
          <p:cNvPr id="4" name="Footer Placeholder 3"/>
          <p:cNvSpPr>
            <a:spLocks noGrp="1"/>
          </p:cNvSpPr>
          <p:nvPr>
            <p:ph type="ftr" sz="quarter" idx="11"/>
          </p:nvPr>
        </p:nvSpPr>
        <p:spPr>
          <a:xfrm>
            <a:off x="5562600" y="6407944"/>
            <a:ext cx="3581400" cy="365125"/>
          </a:xfrm>
        </p:spPr>
        <p:txBody>
          <a:bodyPr/>
          <a:lstStyle/>
          <a:p>
            <a:r>
              <a:rPr lang="en-US" dirty="0" smtClean="0">
                <a:solidFill>
                  <a:schemeClr val="accent1">
                    <a:lumMod val="75000"/>
                  </a:schemeClr>
                </a:solidFill>
              </a:rPr>
              <a:t>Copyright </a:t>
            </a:r>
            <a:r>
              <a:rPr lang="en-US" dirty="0"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46</a:t>
            </a:fld>
            <a:endParaRPr lang="en-US" dirty="0">
              <a:solidFill>
                <a:schemeClr val="accent1">
                  <a:lumMod val="75000"/>
                </a:schemeClr>
              </a:solidFill>
            </a:endParaRPr>
          </a:p>
        </p:txBody>
      </p:sp>
      <p:sp>
        <p:nvSpPr>
          <p:cNvPr id="6" name="Title 5"/>
          <p:cNvSpPr>
            <a:spLocks noGrp="1"/>
          </p:cNvSpPr>
          <p:nvPr>
            <p:ph type="title"/>
          </p:nvPr>
        </p:nvSpPr>
        <p:spPr>
          <a:xfrm>
            <a:off x="304800" y="274638"/>
            <a:ext cx="8610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solidFill>
                  <a:srgbClr val="FF0000"/>
                </a:solidFill>
                <a:latin typeface="Arial" pitchFamily="34" charset="0"/>
                <a:cs typeface="Arial" pitchFamily="34" charset="0"/>
              </a:rPr>
              <a:t>3. How would you test the mobile app page?	      11</a:t>
            </a:r>
            <a:endParaRPr lang="en-US" sz="2800" dirty="0"/>
          </a:p>
        </p:txBody>
      </p:sp>
      <p:pic>
        <p:nvPicPr>
          <p:cNvPr id="7" name="Picture 2" descr="C:\Users\IVA\Pictures\MOBILE TESTING\mobile_apps_1[1].gif"/>
          <p:cNvPicPr>
            <a:picLocks noGrp="1" noChangeAspect="1" noChangeArrowheads="1"/>
          </p:cNvPicPr>
          <p:nvPr>
            <p:ph sz="half" idx="2"/>
          </p:nvPr>
        </p:nvPicPr>
        <p:blipFill>
          <a:blip r:embed="rId2" cstate="print"/>
          <a:srcRect/>
          <a:stretch>
            <a:fillRect/>
          </a:stretch>
        </p:blipFill>
        <p:spPr bwMode="auto">
          <a:xfrm>
            <a:off x="4899277" y="1481138"/>
            <a:ext cx="3536446" cy="452596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905000"/>
            <a:ext cx="4038600" cy="3505200"/>
          </a:xfrm>
        </p:spPr>
        <p:style>
          <a:lnRef idx="1">
            <a:schemeClr val="accent5"/>
          </a:lnRef>
          <a:fillRef idx="2">
            <a:schemeClr val="accent5"/>
          </a:fillRef>
          <a:effectRef idx="1">
            <a:schemeClr val="accent5"/>
          </a:effectRef>
          <a:fontRef idx="minor">
            <a:schemeClr val="dk1"/>
          </a:fontRef>
        </p:style>
        <p:txBody>
          <a:bodyPr>
            <a:normAutofit fontScale="40000" lnSpcReduction="20000"/>
          </a:bodyPr>
          <a:lstStyle/>
          <a:p>
            <a:r>
              <a:rPr lang="en-US" sz="4000" dirty="0" smtClean="0">
                <a:latin typeface="Arial" pitchFamily="34" charset="0"/>
                <a:cs typeface="Arial" pitchFamily="34" charset="0"/>
              </a:rPr>
              <a:t>Following are some test cases for Mobile security testing:</a:t>
            </a:r>
          </a:p>
          <a:p>
            <a:r>
              <a:rPr lang="en-US" sz="4000" dirty="0" smtClean="0">
                <a:latin typeface="Arial" pitchFamily="34" charset="0"/>
                <a:cs typeface="Arial" pitchFamily="34" charset="0"/>
              </a:rPr>
              <a:t>Test by pasting internal URL directly into browser address bar without login. Internal pages should not open.</a:t>
            </a:r>
          </a:p>
          <a:p>
            <a:r>
              <a:rPr lang="en-US" sz="4000" dirty="0" smtClean="0">
                <a:latin typeface="Arial" pitchFamily="34" charset="0"/>
                <a:cs typeface="Arial" pitchFamily="34" charset="0"/>
              </a:rPr>
              <a:t>If you are logged in using username and password, and browsing internal pages, then try changing URL options directly. </a:t>
            </a:r>
          </a:p>
          <a:p>
            <a:r>
              <a:rPr lang="en-US" sz="4000" dirty="0" smtClean="0">
                <a:latin typeface="Arial" pitchFamily="34" charset="0"/>
                <a:cs typeface="Arial" pitchFamily="34" charset="0"/>
              </a:rPr>
              <a:t>If you are checking some publisher site statistics with publisher site ID= 123. Try directly changing the URL site ID parameter to different site ID which is not related to logged in user. Access should denied for this user to view others stats.</a:t>
            </a:r>
          </a:p>
          <a:p>
            <a:endParaRPr lang="en-US" dirty="0"/>
          </a:p>
        </p:txBody>
      </p:sp>
      <p:sp>
        <p:nvSpPr>
          <p:cNvPr id="3" name="Content Placeholder 2"/>
          <p:cNvSpPr>
            <a:spLocks noGrp="1"/>
          </p:cNvSpPr>
          <p:nvPr>
            <p:ph sz="half" idx="2"/>
          </p:nvPr>
        </p:nvSpPr>
        <p:spPr>
          <a:xfrm>
            <a:off x="4572000" y="2667000"/>
            <a:ext cx="4343400" cy="3776472"/>
          </a:xfrm>
        </p:spPr>
        <p:style>
          <a:lnRef idx="1">
            <a:schemeClr val="accent5"/>
          </a:lnRef>
          <a:fillRef idx="2">
            <a:schemeClr val="accent5"/>
          </a:fillRef>
          <a:effectRef idx="1">
            <a:schemeClr val="accent5"/>
          </a:effectRef>
          <a:fontRef idx="minor">
            <a:schemeClr val="dk1"/>
          </a:fontRef>
        </p:style>
        <p:txBody>
          <a:bodyPr>
            <a:normAutofit fontScale="40000" lnSpcReduction="20000"/>
          </a:bodyPr>
          <a:lstStyle/>
          <a:p>
            <a:r>
              <a:rPr lang="en-US" sz="4000" dirty="0" smtClean="0">
                <a:latin typeface="Arial" pitchFamily="34" charset="0"/>
                <a:cs typeface="Arial" pitchFamily="34" charset="0"/>
              </a:rPr>
              <a:t>Try some invalid inputs in input fields like login username, password, input text boxes. Check the system reaction on all invalid inputs.</a:t>
            </a:r>
          </a:p>
          <a:p>
            <a:r>
              <a:rPr lang="en-US" sz="4000" dirty="0" smtClean="0">
                <a:latin typeface="Arial" pitchFamily="34" charset="0"/>
                <a:cs typeface="Arial" pitchFamily="34" charset="0"/>
              </a:rPr>
              <a:t>Web directories or files should not be accessible directly unless given download option.</a:t>
            </a:r>
          </a:p>
          <a:p>
            <a:r>
              <a:rPr lang="en-US" sz="4000" dirty="0" smtClean="0">
                <a:latin typeface="Arial" pitchFamily="34" charset="0"/>
                <a:cs typeface="Arial" pitchFamily="34" charset="0"/>
              </a:rPr>
              <a:t>Test the CAPTCHA for automates scripts logins.</a:t>
            </a:r>
          </a:p>
          <a:p>
            <a:r>
              <a:rPr lang="en-US" sz="4000" dirty="0" smtClean="0">
                <a:latin typeface="Arial" pitchFamily="34" charset="0"/>
                <a:cs typeface="Arial" pitchFamily="34" charset="0"/>
              </a:rPr>
              <a:t>Test if SSL is used for security measures. If used proper message should get displayed when user switch from non-secure http:// pages to secure https:// pages and vice versa.</a:t>
            </a:r>
          </a:p>
          <a:p>
            <a:r>
              <a:rPr lang="en-US" sz="4000" dirty="0" smtClean="0">
                <a:latin typeface="Arial" pitchFamily="34" charset="0"/>
                <a:cs typeface="Arial" pitchFamily="34" charset="0"/>
              </a:rPr>
              <a:t>All transactions, error messages, security breach attempts should get logged in log files somewhere on Mobile web server.</a:t>
            </a:r>
          </a:p>
          <a:p>
            <a:endParaRPr lang="en-US" dirty="0"/>
          </a:p>
        </p:txBody>
      </p:sp>
      <p:sp>
        <p:nvSpPr>
          <p:cNvPr id="4" name="Footer Placeholder 3"/>
          <p:cNvSpPr>
            <a:spLocks noGrp="1"/>
          </p:cNvSpPr>
          <p:nvPr>
            <p:ph type="ftr" sz="quarter" idx="11"/>
          </p:nvPr>
        </p:nvSpPr>
        <p:spPr>
          <a:xfrm>
            <a:off x="5257800" y="6407944"/>
            <a:ext cx="3276600" cy="365125"/>
          </a:xfrm>
        </p:spPr>
        <p:txBody>
          <a:bodyPr/>
          <a:lstStyle/>
          <a:p>
            <a:r>
              <a:rPr lang="en-US" dirty="0" smtClean="0">
                <a:solidFill>
                  <a:schemeClr val="accent1">
                    <a:lumMod val="75000"/>
                  </a:schemeClr>
                </a:solidFill>
              </a:rPr>
              <a:t>Copyright </a:t>
            </a:r>
            <a:r>
              <a:rPr lang="en-US" dirty="0"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47</a:t>
            </a:fld>
            <a:endParaRPr lang="en-US" dirty="0">
              <a:solidFill>
                <a:schemeClr val="accent1">
                  <a:lumMod val="75000"/>
                </a:schemeClr>
              </a:solidFill>
            </a:endParaRPr>
          </a:p>
        </p:txBody>
      </p:sp>
      <p:sp>
        <p:nvSpPr>
          <p:cNvPr id="6" name="Title 5"/>
          <p:cNvSpPr>
            <a:spLocks noGrp="1"/>
          </p:cNvSpPr>
          <p:nvPr>
            <p:ph type="title"/>
          </p:nvPr>
        </p:nvSpPr>
        <p:spPr>
          <a:xfrm>
            <a:off x="304800" y="274638"/>
            <a:ext cx="8610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solidFill>
                  <a:srgbClr val="FF0000"/>
                </a:solidFill>
                <a:latin typeface="Arial" pitchFamily="34" charset="0"/>
                <a:cs typeface="Arial" pitchFamily="34" charset="0"/>
              </a:rPr>
              <a:t>3. How would you test the mobile app page?	      12</a:t>
            </a:r>
            <a:endParaRPr lang="en-US" sz="2800" dirty="0"/>
          </a:p>
        </p:txBody>
      </p:sp>
      <p:sp>
        <p:nvSpPr>
          <p:cNvPr id="7" name="Rounded Rectangle 6"/>
          <p:cNvSpPr/>
          <p:nvPr/>
        </p:nvSpPr>
        <p:spPr>
          <a:xfrm>
            <a:off x="914400" y="1143000"/>
            <a:ext cx="2514600" cy="609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US" sz="2000" b="1" dirty="0" smtClean="0">
                <a:latin typeface="Arial" pitchFamily="34" charset="0"/>
                <a:cs typeface="Arial" pitchFamily="34" charset="0"/>
              </a:rPr>
              <a:t>Security Testing</a:t>
            </a:r>
            <a:endParaRPr lang="en-US" sz="2000" dirty="0" smtClean="0">
              <a:latin typeface="Arial" pitchFamily="34" charset="0"/>
              <a:cs typeface="Arial" pitchFamily="34" charset="0"/>
            </a:endParaRPr>
          </a:p>
        </p:txBody>
      </p:sp>
      <p:pic>
        <p:nvPicPr>
          <p:cNvPr id="1026" name="Picture 2" descr="C:\Users\IVA\Pictures\MOBILE TESTING\web_application_development[1].jpg"/>
          <p:cNvPicPr>
            <a:picLocks noChangeAspect="1" noChangeArrowheads="1"/>
          </p:cNvPicPr>
          <p:nvPr/>
        </p:nvPicPr>
        <p:blipFill>
          <a:blip r:embed="rId2" cstate="print"/>
          <a:srcRect/>
          <a:stretch>
            <a:fillRect/>
          </a:stretch>
        </p:blipFill>
        <p:spPr bwMode="auto">
          <a:xfrm>
            <a:off x="1905000" y="5181600"/>
            <a:ext cx="2495550" cy="1447800"/>
          </a:xfrm>
          <a:prstGeom prst="rect">
            <a:avLst/>
          </a:prstGeom>
          <a:noFill/>
        </p:spPr>
      </p:pic>
      <p:pic>
        <p:nvPicPr>
          <p:cNvPr id="1027" name="Picture 3" descr="C:\Users\IVA\Pictures\MOBILE TESTING\hackers-hacking-hacks[1].jpg"/>
          <p:cNvPicPr>
            <a:picLocks noChangeAspect="1" noChangeArrowheads="1"/>
          </p:cNvPicPr>
          <p:nvPr/>
        </p:nvPicPr>
        <p:blipFill>
          <a:blip r:embed="rId3" cstate="print"/>
          <a:srcRect/>
          <a:stretch>
            <a:fillRect/>
          </a:stretch>
        </p:blipFill>
        <p:spPr bwMode="auto">
          <a:xfrm>
            <a:off x="5486400" y="1155170"/>
            <a:ext cx="2475802" cy="1435629"/>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 y="1295400"/>
            <a:ext cx="8686800" cy="480060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en-US" b="1" dirty="0" smtClean="0"/>
              <a:t> </a:t>
            </a:r>
            <a:endParaRPr lang="en-US" sz="2600" dirty="0" smtClean="0"/>
          </a:p>
          <a:p>
            <a:pPr lvl="0">
              <a:buNone/>
            </a:pPr>
            <a:r>
              <a:rPr lang="en-US" sz="2600" dirty="0" smtClean="0">
                <a:solidFill>
                  <a:schemeClr val="bg1">
                    <a:lumMod val="65000"/>
                  </a:schemeClr>
                </a:solidFill>
                <a:latin typeface="Arial" pitchFamily="34" charset="0"/>
                <a:cs typeface="Arial" pitchFamily="34" charset="0"/>
              </a:rPr>
              <a:t>1. How do you usually explore the new Mobile Device/Phone?</a:t>
            </a:r>
          </a:p>
          <a:p>
            <a:pPr lvl="0">
              <a:buNone/>
            </a:pPr>
            <a:r>
              <a:rPr lang="en-US" sz="2600" dirty="0" smtClean="0">
                <a:solidFill>
                  <a:schemeClr val="bg1">
                    <a:lumMod val="65000"/>
                  </a:schemeClr>
                </a:solidFill>
                <a:latin typeface="Arial" pitchFamily="34" charset="0"/>
                <a:cs typeface="Arial" pitchFamily="34" charset="0"/>
              </a:rPr>
              <a:t>2. How would you test UI of mobile app?</a:t>
            </a:r>
          </a:p>
          <a:p>
            <a:pPr>
              <a:buNone/>
            </a:pPr>
            <a:r>
              <a:rPr lang="en-US" sz="2600" dirty="0" smtClean="0">
                <a:solidFill>
                  <a:schemeClr val="bg1">
                    <a:lumMod val="65000"/>
                  </a:schemeClr>
                </a:solidFill>
                <a:latin typeface="Arial" pitchFamily="34" charset="0"/>
                <a:cs typeface="Arial" pitchFamily="34" charset="0"/>
              </a:rPr>
              <a:t>3. How would you test the mobile app page?</a:t>
            </a:r>
          </a:p>
          <a:p>
            <a:pPr lvl="0">
              <a:buNone/>
            </a:pPr>
            <a:r>
              <a:rPr lang="en-US" sz="2600" dirty="0" smtClean="0">
                <a:solidFill>
                  <a:srgbClr val="FF0000"/>
                </a:solidFill>
                <a:latin typeface="Arial" pitchFamily="34" charset="0"/>
                <a:cs typeface="Arial" pitchFamily="34" charset="0"/>
              </a:rPr>
              <a:t>4. Give Examples of Major Test Cases for mobile device</a:t>
            </a:r>
          </a:p>
          <a:p>
            <a:pPr lvl="0">
              <a:buNone/>
            </a:pPr>
            <a:r>
              <a:rPr lang="en-US" sz="2600" dirty="0" smtClean="0">
                <a:latin typeface="Arial" pitchFamily="34" charset="0"/>
                <a:cs typeface="Arial" pitchFamily="34" charset="0"/>
              </a:rPr>
              <a:t>5. Write as many Test Cases you can for the following: Mobile device, simple app with three buttons (1,2,3) that making the sounds.</a:t>
            </a:r>
          </a:p>
          <a:p>
            <a:pPr lvl="0">
              <a:buNone/>
            </a:pPr>
            <a:r>
              <a:rPr lang="en-US" sz="2600" dirty="0" smtClean="0">
                <a:latin typeface="Arial" pitchFamily="34" charset="0"/>
                <a:cs typeface="Arial" pitchFamily="34" charset="0"/>
              </a:rPr>
              <a:t>6. How would you troubleshoot networking issues on </a:t>
            </a:r>
            <a:r>
              <a:rPr lang="en-US" sz="2600" dirty="0" smtClean="0">
                <a:latin typeface="Arial" pitchFamily="34" charset="0"/>
                <a:cs typeface="Arial" pitchFamily="34" charset="0"/>
              </a:rPr>
              <a:t>iPhone</a:t>
            </a:r>
            <a:r>
              <a:rPr lang="en-US" sz="2600" dirty="0" smtClean="0">
                <a:latin typeface="Arial" pitchFamily="34" charset="0"/>
                <a:cs typeface="Arial" pitchFamily="34" charset="0"/>
              </a:rPr>
              <a:t>?</a:t>
            </a:r>
          </a:p>
          <a:p>
            <a:pPr lvl="0">
              <a:buNone/>
            </a:pPr>
            <a:r>
              <a:rPr lang="en-US" sz="2600" dirty="0" smtClean="0">
                <a:latin typeface="Arial" pitchFamily="34" charset="0"/>
                <a:cs typeface="Arial" pitchFamily="34" charset="0"/>
              </a:rPr>
              <a:t>7. How would you test the following: you send Yahoo message from your mobile device to someone else device, and recipient doesn’t receive a message?</a:t>
            </a:r>
          </a:p>
          <a:p>
            <a:pPr>
              <a:buNone/>
            </a:pPr>
            <a:r>
              <a:rPr lang="en-US" sz="2600" dirty="0" smtClean="0">
                <a:latin typeface="Arial" pitchFamily="34" charset="0"/>
                <a:cs typeface="Arial" pitchFamily="34" charset="0"/>
              </a:rPr>
              <a:t>8. What is your Stress test approach when testing </a:t>
            </a:r>
            <a:r>
              <a:rPr lang="en-US" sz="2600" dirty="0" smtClean="0">
                <a:latin typeface="Arial" pitchFamily="34" charset="0"/>
                <a:cs typeface="Arial" pitchFamily="34" charset="0"/>
              </a:rPr>
              <a:t>Face time </a:t>
            </a:r>
            <a:r>
              <a:rPr lang="en-US" sz="2600" dirty="0" smtClean="0">
                <a:latin typeface="Arial" pitchFamily="34" charset="0"/>
                <a:cs typeface="Arial" pitchFamily="34" charset="0"/>
              </a:rPr>
              <a:t>on </a:t>
            </a:r>
            <a:r>
              <a:rPr lang="en-US" sz="2600" dirty="0" smtClean="0">
                <a:latin typeface="Arial" pitchFamily="34" charset="0"/>
                <a:cs typeface="Arial" pitchFamily="34" charset="0"/>
              </a:rPr>
              <a:t>iPhone</a:t>
            </a:r>
            <a:r>
              <a:rPr lang="en-US" sz="2600" dirty="0" smtClean="0">
                <a:latin typeface="Arial" pitchFamily="34" charset="0"/>
                <a:cs typeface="Arial" pitchFamily="34" charset="0"/>
              </a:rPr>
              <a:t>?</a:t>
            </a:r>
          </a:p>
          <a:p>
            <a:pPr lvl="0">
              <a:buNone/>
            </a:pPr>
            <a:r>
              <a:rPr lang="en-US" sz="2600" dirty="0" smtClean="0">
                <a:latin typeface="Arial" pitchFamily="34" charset="0"/>
                <a:cs typeface="Arial" pitchFamily="34" charset="0"/>
              </a:rPr>
              <a:t>9. How do you do Boundary testing to verify a battery’s life, if a game application suppose to last for 24 hours?	</a:t>
            </a:r>
          </a:p>
          <a:p>
            <a:pPr lvl="0">
              <a:buNone/>
            </a:pPr>
            <a:r>
              <a:rPr lang="en-US" sz="2600" dirty="0" smtClean="0">
                <a:latin typeface="Arial" pitchFamily="34" charset="0"/>
                <a:cs typeface="Arial" pitchFamily="34" charset="0"/>
              </a:rPr>
              <a:t>10. Tell me about Specifics of the Mobile games testing?</a:t>
            </a:r>
          </a:p>
          <a:p>
            <a:endParaRPr lang="en-US" dirty="0"/>
          </a:p>
        </p:txBody>
      </p:sp>
      <p:sp>
        <p:nvSpPr>
          <p:cNvPr id="4" name="Footer Placeholder 3"/>
          <p:cNvSpPr>
            <a:spLocks noGrp="1"/>
          </p:cNvSpPr>
          <p:nvPr>
            <p:ph type="ftr" sz="quarter" idx="11"/>
          </p:nvPr>
        </p:nvSpPr>
        <p:spPr>
          <a:xfrm>
            <a:off x="5334000" y="6407944"/>
            <a:ext cx="38100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a:xfrm>
            <a:off x="146304" y="6248400"/>
            <a:ext cx="457200" cy="419100"/>
          </a:xfrm>
        </p:spPr>
        <p:txBody>
          <a:bodyPr/>
          <a:lstStyle/>
          <a:p>
            <a:fld id="{B6F15528-21DE-4FAA-801E-634DDDAF4B2B}" type="slidenum">
              <a:rPr lang="en-US" smtClean="0">
                <a:solidFill>
                  <a:schemeClr val="bg2">
                    <a:lumMod val="25000"/>
                  </a:schemeClr>
                </a:solidFill>
              </a:rPr>
              <a:pPr/>
              <a:t>48</a:t>
            </a:fld>
            <a:endParaRPr lang="en-US" dirty="0">
              <a:solidFill>
                <a:schemeClr val="bg2">
                  <a:lumMod val="25000"/>
                </a:schemeClr>
              </a:solidFill>
            </a:endParaRPr>
          </a:p>
        </p:txBody>
      </p:sp>
      <p:sp>
        <p:nvSpPr>
          <p:cNvPr id="7" name="Title 6"/>
          <p:cNvSpPr>
            <a:spLocks noGrp="1"/>
          </p:cNvSpPr>
          <p:nvPr>
            <p:ph type="title"/>
          </p:nvPr>
        </p:nvSpPr>
        <p:spPr>
          <a:xfrm>
            <a:off x="304800" y="304800"/>
            <a:ext cx="8610600" cy="685800"/>
          </a:xfrm>
        </p:spPr>
        <p:style>
          <a:lnRef idx="1">
            <a:schemeClr val="accent5"/>
          </a:lnRef>
          <a:fillRef idx="2">
            <a:schemeClr val="accent5"/>
          </a:fillRef>
          <a:effectRef idx="1">
            <a:schemeClr val="accent5"/>
          </a:effectRef>
          <a:fontRef idx="minor">
            <a:schemeClr val="dk1"/>
          </a:fontRef>
        </p:style>
        <p:txBody>
          <a:bodyPr>
            <a:noAutofit/>
          </a:bodyPr>
          <a:lstStyle/>
          <a:p>
            <a:r>
              <a:rPr lang="en-US" sz="3600" dirty="0" smtClean="0">
                <a:solidFill>
                  <a:srgbClr val="FF0000"/>
                </a:solidFill>
                <a:latin typeface="Arial" pitchFamily="34" charset="0"/>
                <a:cs typeface="Arial" pitchFamily="34" charset="0"/>
              </a:rPr>
              <a:t>Specific of Mobile Testing</a:t>
            </a:r>
            <a:endParaRPr lang="en-US" sz="3600" dirty="0">
              <a:solidFill>
                <a:srgbClr val="FF0000"/>
              </a:solidFill>
            </a:endParaRPr>
          </a:p>
        </p:txBody>
      </p:sp>
      <p:sp>
        <p:nvSpPr>
          <p:cNvPr id="9" name="Rounded Rectangle 8"/>
          <p:cNvSpPr/>
          <p:nvPr/>
        </p:nvSpPr>
        <p:spPr>
          <a:xfrm>
            <a:off x="6400800" y="990600"/>
            <a:ext cx="2438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Arial" pitchFamily="34" charset="0"/>
                <a:cs typeface="Arial" pitchFamily="34" charset="0"/>
              </a:rPr>
              <a:t>Section 4</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228600" y="1295403"/>
          <a:ext cx="8686800" cy="4952998"/>
        </p:xfrm>
        <a:graphic>
          <a:graphicData uri="http://schemas.openxmlformats.org/drawingml/2006/table">
            <a:tbl>
              <a:tblPr firstRow="1" bandRow="1">
                <a:tableStyleId>{5C22544A-7EE6-4342-B048-85BDC9FD1C3A}</a:tableStyleId>
              </a:tblPr>
              <a:tblGrid>
                <a:gridCol w="2171700"/>
                <a:gridCol w="1286934"/>
                <a:gridCol w="3056466"/>
                <a:gridCol w="2171700"/>
              </a:tblGrid>
              <a:tr h="741030">
                <a:tc>
                  <a:txBody>
                    <a:bodyPr/>
                    <a:lstStyle/>
                    <a:p>
                      <a:r>
                        <a:rPr lang="en-US" sz="1800" dirty="0" smtClean="0">
                          <a:solidFill>
                            <a:srgbClr val="FFFF00"/>
                          </a:solidFill>
                          <a:latin typeface="Arial" pitchFamily="34" charset="0"/>
                          <a:cs typeface="Arial" pitchFamily="34" charset="0"/>
                        </a:rPr>
                        <a:t>Category</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Sub-Category</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Description</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Result</a:t>
                      </a:r>
                      <a:endParaRPr lang="en-US" sz="1800" dirty="0">
                        <a:solidFill>
                          <a:srgbClr val="FFFF00"/>
                        </a:solidFill>
                        <a:latin typeface="Arial" pitchFamily="34" charset="0"/>
                        <a:cs typeface="Arial" pitchFamily="34" charset="0"/>
                      </a:endParaRPr>
                    </a:p>
                  </a:txBody>
                  <a:tcPr/>
                </a:tc>
              </a:tr>
              <a:tr h="695787">
                <a:tc>
                  <a:txBody>
                    <a:bodyPr/>
                    <a:lstStyle/>
                    <a:p>
                      <a:r>
                        <a:rPr lang="en-US" sz="1600" b="1" dirty="0" smtClean="0">
                          <a:latin typeface="Arial" pitchFamily="34" charset="0"/>
                          <a:cs typeface="Arial" pitchFamily="34" charset="0"/>
                        </a:rPr>
                        <a:t>1. Installation</a:t>
                      </a:r>
                      <a:endParaRPr lang="en-US" sz="1600" b="1" dirty="0">
                        <a:latin typeface="Arial" pitchFamily="34" charset="0"/>
                        <a:cs typeface="Arial" pitchFamily="34" charset="0"/>
                      </a:endParaRPr>
                    </a:p>
                  </a:txBody>
                  <a:tcPr/>
                </a:tc>
                <a:tc>
                  <a:txBody>
                    <a:bodyPr/>
                    <a:lstStyle/>
                    <a:p>
                      <a:endParaRPr lang="en-US" sz="16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a:t>
                      </a:r>
                      <a:r>
                        <a:rPr lang="en-US" sz="1400" baseline="0" dirty="0" smtClean="0">
                          <a:latin typeface="Arial" pitchFamily="34" charset="0"/>
                          <a:cs typeface="Arial" pitchFamily="34" charset="0"/>
                        </a:rPr>
                        <a:t> app can be Installed Successfully</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App should be able to install Successful</a:t>
                      </a:r>
                      <a:endParaRPr lang="en-US" sz="1400" dirty="0">
                        <a:latin typeface="Arial" pitchFamily="34" charset="0"/>
                        <a:cs typeface="Arial" pitchFamily="34" charset="0"/>
                      </a:endParaRPr>
                    </a:p>
                  </a:txBody>
                  <a:tcPr/>
                </a:tc>
              </a:tr>
              <a:tr h="952753">
                <a:tc>
                  <a:txBody>
                    <a:bodyPr/>
                    <a:lstStyle/>
                    <a:p>
                      <a:r>
                        <a:rPr lang="en-US" sz="1600" b="1" dirty="0" smtClean="0">
                          <a:latin typeface="Arial" pitchFamily="34" charset="0"/>
                          <a:cs typeface="Arial" pitchFamily="34" charset="0"/>
                        </a:rPr>
                        <a:t>2. Un-installation</a:t>
                      </a:r>
                      <a:endParaRPr lang="en-US" sz="1600" b="1" dirty="0">
                        <a:latin typeface="Arial" pitchFamily="34" charset="0"/>
                        <a:cs typeface="Arial" pitchFamily="34" charset="0"/>
                      </a:endParaRPr>
                    </a:p>
                  </a:txBody>
                  <a:tcPr/>
                </a:tc>
                <a:tc>
                  <a:txBody>
                    <a:bodyPr/>
                    <a:lstStyle/>
                    <a:p>
                      <a:endParaRPr lang="en-US" sz="16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a:t>
                      </a:r>
                      <a:r>
                        <a:rPr lang="en-US" sz="1400" baseline="0" dirty="0" smtClean="0">
                          <a:latin typeface="Arial" pitchFamily="34" charset="0"/>
                          <a:cs typeface="Arial" pitchFamily="34" charset="0"/>
                        </a:rPr>
                        <a:t> app can be </a:t>
                      </a:r>
                      <a:r>
                        <a:rPr lang="en-US" sz="1400" dirty="0" smtClean="0">
                          <a:latin typeface="Arial" pitchFamily="34" charset="0"/>
                          <a:cs typeface="Arial" pitchFamily="34" charset="0"/>
                        </a:rPr>
                        <a:t>Uninstall Successfully</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User should be able to uninstall the app successfully</a:t>
                      </a:r>
                      <a:endParaRPr lang="en-US" sz="1400" dirty="0">
                        <a:latin typeface="Arial" pitchFamily="34" charset="0"/>
                        <a:cs typeface="Arial" pitchFamily="34" charset="0"/>
                      </a:endParaRPr>
                    </a:p>
                  </a:txBody>
                  <a:tcPr/>
                </a:tc>
              </a:tr>
              <a:tr h="1281714">
                <a:tc>
                  <a:txBody>
                    <a:bodyPr/>
                    <a:lstStyle/>
                    <a:p>
                      <a:r>
                        <a:rPr lang="en-US" sz="1600" b="1" dirty="0" smtClean="0">
                          <a:latin typeface="Arial" pitchFamily="34" charset="0"/>
                          <a:cs typeface="Arial" pitchFamily="34" charset="0"/>
                        </a:rPr>
                        <a:t>3. Network Test Cases</a:t>
                      </a:r>
                      <a:endParaRPr lang="en-US" sz="1600" b="1" dirty="0">
                        <a:latin typeface="Arial" pitchFamily="34" charset="0"/>
                        <a:cs typeface="Arial" pitchFamily="34" charset="0"/>
                      </a:endParaRPr>
                    </a:p>
                  </a:txBody>
                  <a:tcPr/>
                </a:tc>
                <a:tc>
                  <a:txBody>
                    <a:bodyPr/>
                    <a:lstStyle/>
                    <a:p>
                      <a:endParaRPr lang="en-US" sz="16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the behavior</a:t>
                      </a:r>
                      <a:r>
                        <a:rPr lang="en-US" sz="1400" baseline="0" dirty="0" smtClean="0">
                          <a:latin typeface="Arial" pitchFamily="34" charset="0"/>
                          <a:cs typeface="Arial" pitchFamily="34" charset="0"/>
                        </a:rPr>
                        <a:t> of app when there is Network problem and user is performing operations for data call</a:t>
                      </a:r>
                      <a:endParaRPr lang="en-US" sz="1400" dirty="0">
                        <a:latin typeface="Arial" pitchFamily="34" charset="0"/>
                        <a:cs typeface="Arial" pitchFamily="34" charset="0"/>
                      </a:endParaRPr>
                    </a:p>
                  </a:txBody>
                  <a:tcPr/>
                </a:tc>
                <a:tc>
                  <a:txBody>
                    <a:bodyPr/>
                    <a:lstStyle/>
                    <a:p>
                      <a:r>
                        <a:rPr lang="en-US" sz="1400" baseline="0" dirty="0" smtClean="0">
                          <a:latin typeface="Arial" pitchFamily="34" charset="0"/>
                          <a:cs typeface="Arial" pitchFamily="34" charset="0"/>
                        </a:rPr>
                        <a:t>User should get proper error message like “Network error. Please try later”…</a:t>
                      </a:r>
                      <a:endParaRPr lang="en-US" sz="1400" dirty="0">
                        <a:latin typeface="Arial" pitchFamily="34" charset="0"/>
                        <a:cs typeface="Arial" pitchFamily="34" charset="0"/>
                      </a:endParaRPr>
                    </a:p>
                  </a:txBody>
                  <a:tcPr/>
                </a:tc>
              </a:tr>
              <a:tr h="1281714">
                <a:tc>
                  <a:txBody>
                    <a:bodyPr/>
                    <a:lstStyle/>
                    <a:p>
                      <a:endParaRPr lang="en-US" sz="1600" dirty="0">
                        <a:latin typeface="Arial" pitchFamily="34" charset="0"/>
                        <a:cs typeface="Arial" pitchFamily="34" charset="0"/>
                      </a:endParaRPr>
                    </a:p>
                  </a:txBody>
                  <a:tcPr/>
                </a:tc>
                <a:tc>
                  <a:txBody>
                    <a:bodyPr/>
                    <a:lstStyle/>
                    <a:p>
                      <a:endParaRPr lang="en-US" sz="16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 User</a:t>
                      </a:r>
                      <a:r>
                        <a:rPr lang="en-US" sz="1400" baseline="0" dirty="0" smtClean="0">
                          <a:latin typeface="Arial" pitchFamily="34" charset="0"/>
                          <a:cs typeface="Arial" pitchFamily="34" charset="0"/>
                        </a:rPr>
                        <a:t> is able to establish data call when Network is back in action</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User should be able to establish data call when Network is back in action</a:t>
                      </a:r>
                      <a:endParaRPr lang="en-US" sz="1400" dirty="0">
                        <a:latin typeface="Arial" pitchFamily="34" charset="0"/>
                        <a:cs typeface="Arial" pitchFamily="34" charset="0"/>
                      </a:endParaRPr>
                    </a:p>
                  </a:txBody>
                  <a:tcPr/>
                </a:tc>
              </a:tr>
            </a:tbl>
          </a:graphicData>
        </a:graphic>
      </p:graphicFrame>
      <p:sp>
        <p:nvSpPr>
          <p:cNvPr id="3" name="Footer Placeholder 2"/>
          <p:cNvSpPr>
            <a:spLocks noGrp="1"/>
          </p:cNvSpPr>
          <p:nvPr>
            <p:ph type="ftr" sz="quarter" idx="11"/>
          </p:nvPr>
        </p:nvSpPr>
        <p:spPr>
          <a:xfrm>
            <a:off x="5562600" y="6407944"/>
            <a:ext cx="33528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49</a:t>
            </a:fld>
            <a:endParaRPr lang="en-US" dirty="0">
              <a:solidFill>
                <a:schemeClr val="bg2">
                  <a:lumMod val="25000"/>
                </a:schemeClr>
              </a:solidFill>
            </a:endParaRPr>
          </a:p>
        </p:txBody>
      </p:sp>
      <p:sp>
        <p:nvSpPr>
          <p:cNvPr id="6" name="Title 5"/>
          <p:cNvSpPr>
            <a:spLocks noGrp="1"/>
          </p:cNvSpPr>
          <p:nvPr>
            <p:ph type="title"/>
          </p:nvPr>
        </p:nvSpPr>
        <p:spPr>
          <a:xfrm>
            <a:off x="152400" y="304800"/>
            <a:ext cx="8763000" cy="685800"/>
          </a:xfrm>
        </p:spPr>
        <p:style>
          <a:lnRef idx="1">
            <a:schemeClr val="accent1"/>
          </a:lnRef>
          <a:fillRef idx="2">
            <a:schemeClr val="accent1"/>
          </a:fillRef>
          <a:effectRef idx="1">
            <a:schemeClr val="accent1"/>
          </a:effectRef>
          <a:fontRef idx="minor">
            <a:schemeClr val="dk1"/>
          </a:fontRef>
        </p:style>
        <p:txBody>
          <a:bodyPr>
            <a:normAutofit/>
          </a:bodyPr>
          <a:lstStyle/>
          <a:p>
            <a:pPr lvl="0"/>
            <a:r>
              <a:rPr lang="en-US" sz="2400" dirty="0" smtClean="0">
                <a:solidFill>
                  <a:srgbClr val="FF0000"/>
                </a:solidFill>
                <a:latin typeface="Arial" pitchFamily="34" charset="0"/>
                <a:cs typeface="Arial" pitchFamily="34" charset="0"/>
              </a:rPr>
              <a:t>4. Give Examples of Major Test Cases for mobile device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Pictures\MOBILE TESTING\webdesignberkshire-postcard1[1].jpg"/>
          <p:cNvPicPr>
            <a:picLocks noChangeAspect="1" noChangeArrowheads="1"/>
          </p:cNvPicPr>
          <p:nvPr/>
        </p:nvPicPr>
        <p:blipFill>
          <a:blip r:embed="rId2" cstate="print"/>
          <a:srcRect/>
          <a:stretch>
            <a:fillRect/>
          </a:stretch>
        </p:blipFill>
        <p:spPr bwMode="auto">
          <a:xfrm>
            <a:off x="190500" y="1238250"/>
            <a:ext cx="8763000" cy="5162550"/>
          </a:xfrm>
          <a:prstGeom prst="rect">
            <a:avLst/>
          </a:prstGeom>
          <a:noFill/>
        </p:spPr>
      </p:pic>
      <p:sp>
        <p:nvSpPr>
          <p:cNvPr id="5" name="Content Placeholder 4"/>
          <p:cNvSpPr>
            <a:spLocks noGrp="1"/>
          </p:cNvSpPr>
          <p:nvPr>
            <p:ph sz="half" idx="1"/>
          </p:nvPr>
        </p:nvSpPr>
        <p:spPr>
          <a:xfrm>
            <a:off x="457200" y="1600200"/>
            <a:ext cx="4038600" cy="4081272"/>
          </a:xfrm>
        </p:spPr>
        <p:style>
          <a:lnRef idx="1">
            <a:schemeClr val="accent4"/>
          </a:lnRef>
          <a:fillRef idx="2">
            <a:schemeClr val="accent4"/>
          </a:fillRef>
          <a:effectRef idx="1">
            <a:schemeClr val="accent4"/>
          </a:effectRef>
          <a:fontRef idx="minor">
            <a:schemeClr val="dk1"/>
          </a:fontRef>
        </p:style>
        <p:txBody>
          <a:bodyPr>
            <a:noAutofit/>
          </a:bodyPr>
          <a:lstStyle/>
          <a:p>
            <a:pPr lvl="0"/>
            <a:endParaRPr lang="en-US" sz="1600" dirty="0" smtClean="0">
              <a:latin typeface="Arial" pitchFamily="34" charset="0"/>
              <a:cs typeface="Arial" pitchFamily="34" charset="0"/>
            </a:endParaRPr>
          </a:p>
          <a:p>
            <a:pPr lvl="0"/>
            <a:r>
              <a:rPr lang="en-US" sz="1600" dirty="0" smtClean="0">
                <a:latin typeface="Arial" pitchFamily="34" charset="0"/>
                <a:cs typeface="Arial" pitchFamily="34" charset="0"/>
              </a:rPr>
              <a:t>Five Interchangeable means of Platform</a:t>
            </a:r>
          </a:p>
          <a:p>
            <a:pPr lvl="0"/>
            <a:r>
              <a:rPr lang="en-US" sz="1600" dirty="0" smtClean="0">
                <a:latin typeface="Arial" pitchFamily="34" charset="0"/>
                <a:cs typeface="Arial" pitchFamily="34" charset="0"/>
              </a:rPr>
              <a:t>Three types of Platforms</a:t>
            </a:r>
          </a:p>
          <a:p>
            <a:pPr lvl="0"/>
            <a:r>
              <a:rPr lang="en-US" sz="1600" dirty="0" smtClean="0">
                <a:latin typeface="Arial" pitchFamily="34" charset="0"/>
                <a:cs typeface="Arial" pitchFamily="34" charset="0"/>
              </a:rPr>
              <a:t>Operating System</a:t>
            </a:r>
          </a:p>
          <a:p>
            <a:pPr lvl="0"/>
            <a:r>
              <a:rPr lang="en-US" sz="1600" dirty="0" smtClean="0">
                <a:latin typeface="Arial" pitchFamily="34" charset="0"/>
                <a:cs typeface="Arial" pitchFamily="34" charset="0"/>
              </a:rPr>
              <a:t>Open vs. Closed Operating System</a:t>
            </a:r>
          </a:p>
          <a:p>
            <a:pPr lvl="0"/>
            <a:r>
              <a:rPr lang="en-US" sz="1600" dirty="0" smtClean="0">
                <a:latin typeface="Arial" pitchFamily="34" charset="0"/>
                <a:cs typeface="Arial" pitchFamily="34" charset="0"/>
              </a:rPr>
              <a:t>Four types of Operating System</a:t>
            </a:r>
          </a:p>
          <a:p>
            <a:pPr lvl="0"/>
            <a:r>
              <a:rPr lang="en-US" sz="1600" dirty="0" smtClean="0">
                <a:latin typeface="Arial" pitchFamily="34" charset="0"/>
                <a:cs typeface="Arial" pitchFamily="34" charset="0"/>
              </a:rPr>
              <a:t>Framework</a:t>
            </a:r>
          </a:p>
          <a:p>
            <a:pPr lvl="0"/>
            <a:r>
              <a:rPr lang="en-US" sz="1600" dirty="0" smtClean="0">
                <a:latin typeface="Arial" pitchFamily="34" charset="0"/>
                <a:cs typeface="Arial" pitchFamily="34" charset="0"/>
              </a:rPr>
              <a:t>Kernel</a:t>
            </a:r>
          </a:p>
          <a:p>
            <a:pPr lvl="0"/>
            <a:r>
              <a:rPr lang="en-US" sz="1600" dirty="0" smtClean="0">
                <a:latin typeface="Arial" pitchFamily="34" charset="0"/>
                <a:cs typeface="Arial" pitchFamily="34" charset="0"/>
              </a:rPr>
              <a:t>Machine code</a:t>
            </a:r>
          </a:p>
          <a:p>
            <a:pPr lvl="0"/>
            <a:r>
              <a:rPr lang="en-US" sz="1600" dirty="0" smtClean="0">
                <a:latin typeface="Arial" pitchFamily="34" charset="0"/>
                <a:cs typeface="Arial" pitchFamily="34" charset="0"/>
              </a:rPr>
              <a:t>Source code</a:t>
            </a:r>
          </a:p>
          <a:p>
            <a:pPr lvl="0"/>
            <a:r>
              <a:rPr lang="en-US" sz="1600" dirty="0" smtClean="0">
                <a:latin typeface="Arial" pitchFamily="34" charset="0"/>
                <a:cs typeface="Arial" pitchFamily="34" charset="0"/>
              </a:rPr>
              <a:t>Logic Code</a:t>
            </a:r>
          </a:p>
        </p:txBody>
      </p:sp>
      <p:sp>
        <p:nvSpPr>
          <p:cNvPr id="6" name="Content Placeholder 5"/>
          <p:cNvSpPr>
            <a:spLocks noGrp="1"/>
          </p:cNvSpPr>
          <p:nvPr>
            <p:ph sz="half" idx="2"/>
          </p:nvPr>
        </p:nvSpPr>
        <p:spPr>
          <a:xfrm>
            <a:off x="4648200" y="1600200"/>
            <a:ext cx="4038600" cy="4525963"/>
          </a:xfrm>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pPr lvl="0"/>
            <a:endParaRPr lang="en-US" sz="2900" dirty="0" smtClean="0">
              <a:latin typeface="Arial" pitchFamily="34" charset="0"/>
              <a:cs typeface="Arial" pitchFamily="34" charset="0"/>
            </a:endParaRPr>
          </a:p>
          <a:p>
            <a:pPr lvl="0"/>
            <a:r>
              <a:rPr lang="en-US" sz="2900" dirty="0" smtClean="0">
                <a:latin typeface="Arial" pitchFamily="34" charset="0"/>
                <a:cs typeface="Arial" pitchFamily="34" charset="0"/>
              </a:rPr>
              <a:t>Operators/Carriers/Providers</a:t>
            </a:r>
          </a:p>
          <a:p>
            <a:pPr lvl="0"/>
            <a:r>
              <a:rPr lang="en-US" sz="2900" dirty="0" smtClean="0">
                <a:latin typeface="Arial" pitchFamily="34" charset="0"/>
                <a:cs typeface="Arial" pitchFamily="34" charset="0"/>
              </a:rPr>
              <a:t>Makers/Manufactures</a:t>
            </a:r>
          </a:p>
          <a:p>
            <a:pPr lvl="0"/>
            <a:r>
              <a:rPr lang="en-US" sz="2900" dirty="0" smtClean="0">
                <a:latin typeface="Arial" pitchFamily="34" charset="0"/>
                <a:cs typeface="Arial" pitchFamily="34" charset="0"/>
              </a:rPr>
              <a:t>Two major Network types in US</a:t>
            </a:r>
          </a:p>
          <a:p>
            <a:pPr lvl="0"/>
            <a:r>
              <a:rPr lang="en-US" sz="2900" dirty="0" smtClean="0">
                <a:latin typeface="Arial" pitchFamily="34" charset="0"/>
                <a:cs typeface="Arial" pitchFamily="34" charset="0"/>
              </a:rPr>
              <a:t>The rate of data transmission that the Network is capable to deliver under GSM, CDMA, </a:t>
            </a:r>
            <a:r>
              <a:rPr lang="en-US" sz="2900" dirty="0" smtClean="0">
                <a:latin typeface="Arial" pitchFamily="34" charset="0"/>
                <a:cs typeface="Arial" pitchFamily="34" charset="0"/>
              </a:rPr>
              <a:t>WiMax</a:t>
            </a:r>
            <a:r>
              <a:rPr lang="en-US" sz="2900" dirty="0" smtClean="0">
                <a:latin typeface="Arial" pitchFamily="34" charset="0"/>
                <a:cs typeface="Arial" pitchFamily="34" charset="0"/>
              </a:rPr>
              <a:t>, and LTE</a:t>
            </a:r>
          </a:p>
          <a:p>
            <a:pPr lvl="0"/>
            <a:r>
              <a:rPr lang="en-US" sz="2900" dirty="0" smtClean="0">
                <a:latin typeface="Arial" pitchFamily="34" charset="0"/>
                <a:cs typeface="Arial" pitchFamily="34" charset="0"/>
              </a:rPr>
              <a:t>Tethering</a:t>
            </a:r>
          </a:p>
          <a:p>
            <a:pPr lvl="0"/>
            <a:r>
              <a:rPr lang="en-US" sz="2900" dirty="0" smtClean="0">
                <a:latin typeface="Arial" pitchFamily="34" charset="0"/>
                <a:cs typeface="Arial" pitchFamily="34" charset="0"/>
              </a:rPr>
              <a:t>API</a:t>
            </a:r>
          </a:p>
          <a:p>
            <a:pPr lvl="0"/>
            <a:r>
              <a:rPr lang="en-US" sz="2900" dirty="0" smtClean="0">
                <a:latin typeface="Arial" pitchFamily="34" charset="0"/>
                <a:cs typeface="Arial" pitchFamily="34" charset="0"/>
              </a:rPr>
              <a:t>Application Framework (name at least two with some brand’s examples)</a:t>
            </a:r>
          </a:p>
          <a:p>
            <a:pPr lvl="0"/>
            <a:r>
              <a:rPr lang="en-US" sz="2900" dirty="0" smtClean="0">
                <a:latin typeface="Arial" pitchFamily="34" charset="0"/>
                <a:cs typeface="Arial" pitchFamily="34" charset="0"/>
              </a:rPr>
              <a:t>HTML 5</a:t>
            </a:r>
          </a:p>
          <a:p>
            <a:pPr lvl="0"/>
            <a:r>
              <a:rPr lang="en-US" sz="2900" dirty="0" smtClean="0">
                <a:latin typeface="Arial" pitchFamily="34" charset="0"/>
                <a:cs typeface="Arial" pitchFamily="34" charset="0"/>
              </a:rPr>
              <a:t>Fragmentation</a:t>
            </a:r>
          </a:p>
          <a:p>
            <a:pPr lvl="0"/>
            <a:r>
              <a:rPr lang="en-US" sz="2900" dirty="0" smtClean="0">
                <a:latin typeface="Arial" pitchFamily="34" charset="0"/>
                <a:cs typeface="Arial" pitchFamily="34" charset="0"/>
              </a:rPr>
              <a:t>SDK</a:t>
            </a:r>
          </a:p>
          <a:p>
            <a:pPr lvl="0"/>
            <a:r>
              <a:rPr lang="en-US" sz="2900" dirty="0" smtClean="0">
                <a:latin typeface="Arial" pitchFamily="34" charset="0"/>
                <a:cs typeface="Arial" pitchFamily="34" charset="0"/>
              </a:rPr>
              <a:t>Rooted vs. un-rooted phone</a:t>
            </a:r>
          </a:p>
          <a:p>
            <a:pPr lvl="0"/>
            <a:r>
              <a:rPr lang="en-US" sz="2900" dirty="0" smtClean="0">
                <a:latin typeface="Arial" pitchFamily="34" charset="0"/>
                <a:cs typeface="Arial" pitchFamily="34" charset="0"/>
              </a:rPr>
              <a:t>Locked vs. un-locked phone</a:t>
            </a:r>
          </a:p>
          <a:p>
            <a:pPr lvl="0"/>
            <a:r>
              <a:rPr lang="en-US" sz="2900" dirty="0" smtClean="0">
                <a:latin typeface="Arial" pitchFamily="34" charset="0"/>
                <a:cs typeface="Arial" pitchFamily="34" charset="0"/>
              </a:rPr>
              <a:t>Jailbreak</a:t>
            </a:r>
          </a:p>
          <a:p>
            <a:endParaRPr lang="en-US" dirty="0"/>
          </a:p>
        </p:txBody>
      </p:sp>
      <p:sp>
        <p:nvSpPr>
          <p:cNvPr id="4" name="Title 3"/>
          <p:cNvSpPr>
            <a:spLocks noGrp="1"/>
          </p:cNvSpPr>
          <p:nvPr>
            <p:ph type="title"/>
          </p:nvPr>
        </p:nvSpPr>
        <p:spPr>
          <a:xfrm>
            <a:off x="304800" y="274638"/>
            <a:ext cx="8382000" cy="639762"/>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latin typeface="Arial" pitchFamily="34" charset="0"/>
                <a:cs typeface="Arial" pitchFamily="34" charset="0"/>
              </a:rPr>
              <a:t>The Terms and Definitions you should know:</a:t>
            </a:r>
            <a:endParaRPr lang="en-US" sz="2800"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chemeClr val="tx2">
                    <a:lumMod val="25000"/>
                  </a:schemeClr>
                </a:solidFill>
              </a:rPr>
              <a:pPr/>
              <a:t>5</a:t>
            </a:fld>
            <a:endParaRPr lang="en-US" dirty="0">
              <a:solidFill>
                <a:schemeClr val="tx2">
                  <a:lumMod val="25000"/>
                </a:schemeClr>
              </a:solidFill>
            </a:endParaRPr>
          </a:p>
        </p:txBody>
      </p:sp>
      <p:sp>
        <p:nvSpPr>
          <p:cNvPr id="8" name="Footer Placeholder 7"/>
          <p:cNvSpPr>
            <a:spLocks noGrp="1"/>
          </p:cNvSpPr>
          <p:nvPr>
            <p:ph type="ftr" sz="quarter" idx="11"/>
          </p:nvPr>
        </p:nvSpPr>
        <p:spPr>
          <a:xfrm>
            <a:off x="5562600" y="6407944"/>
            <a:ext cx="34290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10" name="Rectangle 9"/>
          <p:cNvSpPr/>
          <p:nvPr/>
        </p:nvSpPr>
        <p:spPr>
          <a:xfrm>
            <a:off x="609600" y="6324600"/>
            <a:ext cx="36576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http://www.youtube.com/watch?v=nLTlu62sKAM</a:t>
            </a:r>
            <a:endParaRPr lang="en-US" sz="1200" dirty="0">
              <a:solidFill>
                <a:schemeClr val="tx1"/>
              </a:solidFill>
              <a:latin typeface="Arial" pitchFamily="34" charset="0"/>
              <a:cs typeface="Arial" pitchFamily="34" charset="0"/>
            </a:endParaRPr>
          </a:p>
        </p:txBody>
      </p:sp>
      <p:sp>
        <p:nvSpPr>
          <p:cNvPr id="11" name="Rounded Rectangle 10"/>
          <p:cNvSpPr/>
          <p:nvPr/>
        </p:nvSpPr>
        <p:spPr>
          <a:xfrm>
            <a:off x="609600" y="5638800"/>
            <a:ext cx="3657600" cy="609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smtClean="0">
                <a:latin typeface="Arial" pitchFamily="34" charset="0"/>
                <a:cs typeface="Arial" pitchFamily="34" charset="0"/>
              </a:rPr>
              <a:t>Mobile Terminology basics:</a:t>
            </a:r>
            <a:endParaRPr lang="en-US" b="1" dirty="0">
              <a:latin typeface="Arial" pitchFamily="34" charset="0"/>
              <a:cs typeface="Arial" pitchFamily="34" charset="0"/>
            </a:endParaRPr>
          </a:p>
        </p:txBody>
      </p:sp>
      <p:sp>
        <p:nvSpPr>
          <p:cNvPr id="12" name="Rectangle 11"/>
          <p:cNvSpPr/>
          <p:nvPr/>
        </p:nvSpPr>
        <p:spPr>
          <a:xfrm>
            <a:off x="5029200" y="6096000"/>
            <a:ext cx="30480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http://www.gsmarena.com/glossary.php3</a:t>
            </a:r>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t"/>
            <a:endParaRPr lang="en-US" dirty="0" smtClean="0"/>
          </a:p>
          <a:p>
            <a:pPr fontAlgn="t"/>
            <a:endParaRPr lang="en-US" dirty="0" smtClean="0"/>
          </a:p>
          <a:p>
            <a:endParaRPr lang="en-US" dirty="0"/>
          </a:p>
        </p:txBody>
      </p:sp>
      <p:sp>
        <p:nvSpPr>
          <p:cNvPr id="3" name="Footer Placeholder 2"/>
          <p:cNvSpPr>
            <a:spLocks noGrp="1"/>
          </p:cNvSpPr>
          <p:nvPr>
            <p:ph type="ftr" sz="quarter" idx="11"/>
          </p:nvPr>
        </p:nvSpPr>
        <p:spPr>
          <a:xfrm>
            <a:off x="5562600" y="6407944"/>
            <a:ext cx="35814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50</a:t>
            </a:fld>
            <a:endParaRPr lang="en-US" dirty="0">
              <a:solidFill>
                <a:schemeClr val="bg2">
                  <a:lumMod val="25000"/>
                </a:schemeClr>
              </a:solidFill>
            </a:endParaRPr>
          </a:p>
        </p:txBody>
      </p:sp>
      <p:sp>
        <p:nvSpPr>
          <p:cNvPr id="5" name="Title 4"/>
          <p:cNvSpPr>
            <a:spLocks noGrp="1"/>
          </p:cNvSpPr>
          <p:nvPr>
            <p:ph type="title"/>
          </p:nvPr>
        </p:nvSpPr>
        <p:spPr>
          <a:xfrm>
            <a:off x="228600" y="304800"/>
            <a:ext cx="8686800" cy="838200"/>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2700" dirty="0" smtClean="0">
                <a:solidFill>
                  <a:srgbClr val="FF0000"/>
                </a:solidFill>
                <a:latin typeface="Arial" pitchFamily="34" charset="0"/>
                <a:cs typeface="Arial" pitchFamily="34" charset="0"/>
              </a:rPr>
              <a:t/>
            </a:r>
            <a:br>
              <a:rPr lang="en-US" sz="2700" dirty="0" smtClean="0">
                <a:solidFill>
                  <a:srgbClr val="FF0000"/>
                </a:solidFill>
                <a:latin typeface="Arial" pitchFamily="34" charset="0"/>
                <a:cs typeface="Arial" pitchFamily="34" charset="0"/>
              </a:rPr>
            </a:br>
            <a:r>
              <a:rPr lang="en-US" sz="2700" dirty="0" smtClean="0">
                <a:solidFill>
                  <a:srgbClr val="FF0000"/>
                </a:solidFill>
                <a:latin typeface="Arial" pitchFamily="34" charset="0"/>
                <a:cs typeface="Arial" pitchFamily="34" charset="0"/>
              </a:rPr>
              <a:t/>
            </a:r>
            <a:br>
              <a:rPr lang="en-US" sz="2700" dirty="0" smtClean="0">
                <a:solidFill>
                  <a:srgbClr val="FF0000"/>
                </a:solidFill>
                <a:latin typeface="Arial" pitchFamily="34" charset="0"/>
                <a:cs typeface="Arial" pitchFamily="34" charset="0"/>
              </a:rPr>
            </a:b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sz="2700" dirty="0" smtClean="0">
                <a:solidFill>
                  <a:srgbClr val="FF0000"/>
                </a:solidFill>
                <a:latin typeface="Arial" pitchFamily="34" charset="0"/>
                <a:cs typeface="Arial" pitchFamily="34" charset="0"/>
              </a:rPr>
              <a:t> 4. Give Examples of Major Test Cases for mobile device  2</a:t>
            </a:r>
            <a:endParaRPr lang="en-US" sz="2700" dirty="0"/>
          </a:p>
        </p:txBody>
      </p:sp>
      <p:graphicFrame>
        <p:nvGraphicFramePr>
          <p:cNvPr id="6" name="Table 5"/>
          <p:cNvGraphicFramePr>
            <a:graphicFrameLocks noGrp="1"/>
          </p:cNvGraphicFramePr>
          <p:nvPr/>
        </p:nvGraphicFramePr>
        <p:xfrm>
          <a:off x="304800" y="1371600"/>
          <a:ext cx="8305800" cy="4743918"/>
        </p:xfrm>
        <a:graphic>
          <a:graphicData uri="http://schemas.openxmlformats.org/drawingml/2006/table">
            <a:tbl>
              <a:tblPr firstRow="1" bandRow="1">
                <a:tableStyleId>{5C22544A-7EE6-4342-B048-85BDC9FD1C3A}</a:tableStyleId>
              </a:tblPr>
              <a:tblGrid>
                <a:gridCol w="1295400"/>
                <a:gridCol w="1752600"/>
                <a:gridCol w="3181350"/>
                <a:gridCol w="2076450"/>
              </a:tblGrid>
              <a:tr h="457200">
                <a:tc>
                  <a:txBody>
                    <a:bodyPr/>
                    <a:lstStyle/>
                    <a:p>
                      <a:r>
                        <a:rPr lang="en-US" sz="1800" dirty="0" smtClean="0">
                          <a:solidFill>
                            <a:srgbClr val="FFFF00"/>
                          </a:solidFill>
                          <a:latin typeface="Arial" pitchFamily="34" charset="0"/>
                          <a:cs typeface="Arial" pitchFamily="34" charset="0"/>
                        </a:rPr>
                        <a:t>Category</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Sub-Category</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Description</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Result</a:t>
                      </a:r>
                      <a:endParaRPr lang="en-US" sz="1800" dirty="0">
                        <a:solidFill>
                          <a:srgbClr val="FFFF00"/>
                        </a:solidFill>
                        <a:latin typeface="Arial" pitchFamily="34" charset="0"/>
                        <a:cs typeface="Arial" pitchFamily="34" charset="0"/>
                      </a:endParaRPr>
                    </a:p>
                  </a:txBody>
                  <a:tcPr/>
                </a:tc>
              </a:tr>
              <a:tr h="1428906">
                <a:tc>
                  <a:txBody>
                    <a:bodyPr/>
                    <a:lstStyle/>
                    <a:p>
                      <a:r>
                        <a:rPr lang="en-US" sz="1600" b="1" dirty="0" smtClean="0">
                          <a:latin typeface="Arial" pitchFamily="34" charset="0"/>
                          <a:cs typeface="Arial" pitchFamily="34" charset="0"/>
                        </a:rPr>
                        <a:t>4. Voice Call Handling</a:t>
                      </a:r>
                      <a:endParaRPr lang="en-US" sz="1600" b="1"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Call Accept</a:t>
                      </a:r>
                      <a:endParaRPr lang="en-US" sz="16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 User can accept Voice call at the time when app is running and can resume back in app from the same point</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User should be able to accept Voice call at</a:t>
                      </a:r>
                      <a:r>
                        <a:rPr lang="en-US" sz="1400" baseline="0" dirty="0" smtClean="0">
                          <a:latin typeface="Arial" pitchFamily="34" charset="0"/>
                          <a:cs typeface="Arial" pitchFamily="34" charset="0"/>
                        </a:rPr>
                        <a:t> the time when app is running and can resume back in app from the same point</a:t>
                      </a:r>
                      <a:endParaRPr lang="en-US" sz="1400" dirty="0">
                        <a:latin typeface="Arial" pitchFamily="34" charset="0"/>
                        <a:cs typeface="Arial" pitchFamily="34" charset="0"/>
                      </a:endParaRPr>
                    </a:p>
                  </a:txBody>
                  <a:tcPr/>
                </a:tc>
              </a:tr>
              <a:tr h="1428906">
                <a:tc>
                  <a:txBody>
                    <a:bodyPr/>
                    <a:lstStyle/>
                    <a:p>
                      <a:endParaRPr lang="en-US" dirty="0"/>
                    </a:p>
                  </a:txBody>
                  <a:tcPr/>
                </a:tc>
                <a:tc>
                  <a:txBody>
                    <a:bodyPr/>
                    <a:lstStyle/>
                    <a:p>
                      <a:r>
                        <a:rPr lang="en-US" sz="1600" dirty="0" smtClean="0">
                          <a:latin typeface="Arial" pitchFamily="34" charset="0"/>
                          <a:cs typeface="Arial" pitchFamily="34" charset="0"/>
                        </a:rPr>
                        <a:t>Call Rejection</a:t>
                      </a:r>
                      <a:endParaRPr lang="en-US" sz="16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 User can reject the Voice call at the time when app is running and can resume back in app from the same</a:t>
                      </a:r>
                      <a:r>
                        <a:rPr lang="en-US" sz="1400" baseline="0" dirty="0" smtClean="0">
                          <a:latin typeface="Arial" pitchFamily="34" charset="0"/>
                          <a:cs typeface="Arial" pitchFamily="34" charset="0"/>
                        </a:rPr>
                        <a:t> point</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User should be able to reject the Voice call at the time when app is running and can resume back</a:t>
                      </a:r>
                      <a:r>
                        <a:rPr lang="en-US" sz="1400" baseline="0" dirty="0" smtClean="0">
                          <a:latin typeface="Arial" pitchFamily="34" charset="0"/>
                          <a:cs typeface="Arial" pitchFamily="34" charset="0"/>
                        </a:rPr>
                        <a:t> in app from the same point</a:t>
                      </a:r>
                      <a:endParaRPr lang="en-US" sz="1400" dirty="0">
                        <a:latin typeface="Arial" pitchFamily="34" charset="0"/>
                        <a:cs typeface="Arial" pitchFamily="34" charset="0"/>
                      </a:endParaRPr>
                    </a:p>
                  </a:txBody>
                  <a:tcPr/>
                </a:tc>
              </a:tr>
              <a:tr h="1428906">
                <a:tc>
                  <a:txBody>
                    <a:bodyPr/>
                    <a:lstStyle/>
                    <a:p>
                      <a:endParaRPr lang="en-US" dirty="0"/>
                    </a:p>
                  </a:txBody>
                  <a:tcPr/>
                </a:tc>
                <a:tc>
                  <a:txBody>
                    <a:bodyPr/>
                    <a:lstStyle/>
                    <a:p>
                      <a:r>
                        <a:rPr lang="en-US" sz="1600" dirty="0" smtClean="0">
                          <a:latin typeface="Arial" pitchFamily="34" charset="0"/>
                          <a:cs typeface="Arial" pitchFamily="34" charset="0"/>
                        </a:rPr>
                        <a:t>Call Establish</a:t>
                      </a:r>
                      <a:endParaRPr lang="en-US" sz="16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 User can establish</a:t>
                      </a:r>
                      <a:r>
                        <a:rPr lang="en-US" sz="1400" baseline="0" dirty="0" smtClean="0">
                          <a:latin typeface="Arial" pitchFamily="34" charset="0"/>
                          <a:cs typeface="Arial" pitchFamily="34" charset="0"/>
                        </a:rPr>
                        <a:t> a Voice call in case when app data call is running in background</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User should be able to establish a Voice call in case when app data call is running in background</a:t>
                      </a:r>
                      <a:endParaRPr lang="en-US" sz="1400" dirty="0">
                        <a:latin typeface="Arial" pitchFamily="34" charset="0"/>
                        <a:cs typeface="Arial" pitchFamily="34" charset="0"/>
                      </a:endParaRPr>
                    </a:p>
                  </a:txBody>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600" y="1219200"/>
          <a:ext cx="8610600" cy="4876799"/>
        </p:xfrm>
        <a:graphic>
          <a:graphicData uri="http://schemas.openxmlformats.org/drawingml/2006/table">
            <a:tbl>
              <a:tblPr firstRow="1" bandRow="1">
                <a:tableStyleId>{5C22544A-7EE6-4342-B048-85BDC9FD1C3A}</a:tableStyleId>
              </a:tblPr>
              <a:tblGrid>
                <a:gridCol w="2152650"/>
                <a:gridCol w="1338134"/>
                <a:gridCol w="2967166"/>
                <a:gridCol w="2152650"/>
              </a:tblGrid>
              <a:tr h="588580">
                <a:tc>
                  <a:txBody>
                    <a:bodyPr/>
                    <a:lstStyle/>
                    <a:p>
                      <a:r>
                        <a:rPr lang="en-US" sz="1800" dirty="0" smtClean="0">
                          <a:solidFill>
                            <a:srgbClr val="FFFF00"/>
                          </a:solidFill>
                          <a:latin typeface="Arial" pitchFamily="34" charset="0"/>
                          <a:cs typeface="Arial" pitchFamily="34" charset="0"/>
                        </a:rPr>
                        <a:t>Category</a:t>
                      </a:r>
                      <a:endParaRPr lang="en-US" sz="1800" dirty="0">
                        <a:solidFill>
                          <a:srgbClr val="FFFF00"/>
                        </a:solidFill>
                        <a:latin typeface="Arial" pitchFamily="34" charset="0"/>
                        <a:cs typeface="Arial" pitchFamily="34" charset="0"/>
                      </a:endParaRPr>
                    </a:p>
                  </a:txBody>
                  <a:tcPr/>
                </a:tc>
                <a:tc>
                  <a:txBody>
                    <a:bodyPr/>
                    <a:lstStyle/>
                    <a:p>
                      <a:r>
                        <a:rPr lang="en-US" sz="1400" dirty="0" smtClean="0">
                          <a:solidFill>
                            <a:srgbClr val="FFFF00"/>
                          </a:solidFill>
                          <a:latin typeface="Arial" pitchFamily="34" charset="0"/>
                          <a:cs typeface="Arial" pitchFamily="34" charset="0"/>
                        </a:rPr>
                        <a:t>Sub-Category</a:t>
                      </a:r>
                      <a:endParaRPr lang="en-US" sz="14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Description</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Result</a:t>
                      </a:r>
                      <a:endParaRPr lang="en-US" sz="1800" dirty="0">
                        <a:solidFill>
                          <a:srgbClr val="FFFF00"/>
                        </a:solidFill>
                        <a:latin typeface="Arial" pitchFamily="34" charset="0"/>
                        <a:cs typeface="Arial" pitchFamily="34" charset="0"/>
                      </a:endParaRPr>
                    </a:p>
                  </a:txBody>
                  <a:tcPr/>
                </a:tc>
              </a:tr>
              <a:tr h="924910">
                <a:tc>
                  <a:txBody>
                    <a:bodyPr/>
                    <a:lstStyle/>
                    <a:p>
                      <a:r>
                        <a:rPr lang="en-US" sz="1600" b="1" dirty="0" smtClean="0">
                          <a:latin typeface="Arial" pitchFamily="34" charset="0"/>
                          <a:cs typeface="Arial" pitchFamily="34" charset="0"/>
                        </a:rPr>
                        <a:t>5. SMS Handling</a:t>
                      </a:r>
                      <a:endParaRPr lang="en-US" sz="1600" b="1" dirty="0">
                        <a:latin typeface="Arial" pitchFamily="34" charset="0"/>
                        <a:cs typeface="Arial" pitchFamily="34" charset="0"/>
                      </a:endParaRPr>
                    </a:p>
                  </a:txBody>
                  <a:tcPr/>
                </a:tc>
                <a:tc>
                  <a:txBody>
                    <a:bodyPr/>
                    <a:lstStyle/>
                    <a:p>
                      <a:endParaRPr lang="en-US" dirty="0"/>
                    </a:p>
                  </a:txBody>
                  <a:tcPr/>
                </a:tc>
                <a:tc>
                  <a:txBody>
                    <a:bodyPr/>
                    <a:lstStyle/>
                    <a:p>
                      <a:r>
                        <a:rPr lang="en-US" sz="1400" dirty="0" smtClean="0">
                          <a:latin typeface="Arial" pitchFamily="34" charset="0"/>
                          <a:cs typeface="Arial" pitchFamily="34" charset="0"/>
                        </a:rPr>
                        <a:t>Verify that</a:t>
                      </a:r>
                      <a:r>
                        <a:rPr lang="en-US" sz="1400" baseline="0" dirty="0" smtClean="0">
                          <a:latin typeface="Arial" pitchFamily="34" charset="0"/>
                          <a:cs typeface="Arial" pitchFamily="34" charset="0"/>
                        </a:rPr>
                        <a:t> User can get SMS alert when app is running</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User should be able to get SMS alert when app is running</a:t>
                      </a:r>
                      <a:endParaRPr lang="en-US" sz="1400" dirty="0">
                        <a:latin typeface="Arial" pitchFamily="34" charset="0"/>
                        <a:cs typeface="Arial" pitchFamily="34" charset="0"/>
                      </a:endParaRPr>
                    </a:p>
                  </a:txBody>
                  <a:tcPr/>
                </a:tc>
              </a:tr>
              <a:tr h="1042626">
                <a:tc>
                  <a:txBody>
                    <a:bodyPr/>
                    <a:lstStyle/>
                    <a:p>
                      <a:endParaRPr lang="en-US" sz="1600" b="1" dirty="0">
                        <a:latin typeface="Arial" pitchFamily="34" charset="0"/>
                        <a:cs typeface="Arial" pitchFamily="34" charset="0"/>
                      </a:endParaRPr>
                    </a:p>
                  </a:txBody>
                  <a:tcPr/>
                </a:tc>
                <a:tc>
                  <a:txBody>
                    <a:bodyPr/>
                    <a:lstStyle/>
                    <a:p>
                      <a:endParaRPr lang="en-US" dirty="0"/>
                    </a:p>
                  </a:txBody>
                  <a:tcPr/>
                </a:tc>
                <a:tc>
                  <a:txBody>
                    <a:bodyPr/>
                    <a:lstStyle/>
                    <a:p>
                      <a:r>
                        <a:rPr lang="en-US" sz="1400" dirty="0" smtClean="0">
                          <a:latin typeface="Arial" pitchFamily="34" charset="0"/>
                          <a:cs typeface="Arial" pitchFamily="34" charset="0"/>
                        </a:rPr>
                        <a:t>Verify that User can resume back from the same point after reading the SMS</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User should be able to resume back from the same</a:t>
                      </a:r>
                      <a:r>
                        <a:rPr lang="en-US" sz="1400" baseline="0" dirty="0" smtClean="0">
                          <a:latin typeface="Arial" pitchFamily="34" charset="0"/>
                          <a:cs typeface="Arial" pitchFamily="34" charset="0"/>
                        </a:rPr>
                        <a:t> point after reading the SMS</a:t>
                      </a:r>
                      <a:endParaRPr lang="en-US" sz="1400" dirty="0">
                        <a:latin typeface="Arial" pitchFamily="34" charset="0"/>
                        <a:cs typeface="Arial" pitchFamily="34" charset="0"/>
                      </a:endParaRPr>
                    </a:p>
                  </a:txBody>
                  <a:tcPr/>
                </a:tc>
              </a:tr>
              <a:tr h="807194">
                <a:tc>
                  <a:txBody>
                    <a:bodyPr/>
                    <a:lstStyle/>
                    <a:p>
                      <a:r>
                        <a:rPr lang="en-US" sz="1600" b="1" dirty="0" smtClean="0">
                          <a:latin typeface="Arial" pitchFamily="34" charset="0"/>
                          <a:cs typeface="Arial" pitchFamily="34" charset="0"/>
                        </a:rPr>
                        <a:t>6. Unmapped</a:t>
                      </a:r>
                      <a:r>
                        <a:rPr lang="en-US" sz="1600" b="1" baseline="0" dirty="0" smtClean="0">
                          <a:latin typeface="Arial" pitchFamily="34" charset="0"/>
                          <a:cs typeface="Arial" pitchFamily="34" charset="0"/>
                        </a:rPr>
                        <a:t> Keys</a:t>
                      </a:r>
                      <a:endParaRPr lang="en-US" sz="1600" b="1" dirty="0">
                        <a:latin typeface="Arial" pitchFamily="34" charset="0"/>
                        <a:cs typeface="Arial" pitchFamily="34" charset="0"/>
                      </a:endParaRPr>
                    </a:p>
                  </a:txBody>
                  <a:tcPr/>
                </a:tc>
                <a:tc>
                  <a:txBody>
                    <a:bodyPr/>
                    <a:lstStyle/>
                    <a:p>
                      <a:endParaRPr lang="en-US" dirty="0"/>
                    </a:p>
                  </a:txBody>
                  <a:tcPr/>
                </a:tc>
                <a:tc>
                  <a:txBody>
                    <a:bodyPr/>
                    <a:lstStyle/>
                    <a:p>
                      <a:r>
                        <a:rPr lang="en-US" sz="1400" dirty="0" smtClean="0">
                          <a:latin typeface="Arial" pitchFamily="34" charset="0"/>
                          <a:cs typeface="Arial" pitchFamily="34" charset="0"/>
                        </a:rPr>
                        <a:t>Verify that unmapped keys are not working on any screen of app</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Unmapped key should</a:t>
                      </a:r>
                      <a:r>
                        <a:rPr lang="en-US" sz="1400" baseline="0" dirty="0" smtClean="0">
                          <a:latin typeface="Arial" pitchFamily="34" charset="0"/>
                          <a:cs typeface="Arial" pitchFamily="34" charset="0"/>
                        </a:rPr>
                        <a:t> not work on any screen of app</a:t>
                      </a:r>
                      <a:endParaRPr lang="en-US" sz="1400" dirty="0">
                        <a:latin typeface="Arial" pitchFamily="34" charset="0"/>
                        <a:cs typeface="Arial" pitchFamily="34" charset="0"/>
                      </a:endParaRPr>
                    </a:p>
                  </a:txBody>
                  <a:tcPr/>
                </a:tc>
              </a:tr>
              <a:tr h="1513489">
                <a:tc>
                  <a:txBody>
                    <a:bodyPr/>
                    <a:lstStyle/>
                    <a:p>
                      <a:r>
                        <a:rPr lang="en-US" sz="1600" b="1" dirty="0" smtClean="0">
                          <a:latin typeface="Arial" pitchFamily="34" charset="0"/>
                          <a:cs typeface="Arial" pitchFamily="34" charset="0"/>
                        </a:rPr>
                        <a:t>7. Application Logo</a:t>
                      </a:r>
                      <a:endParaRPr lang="en-US" sz="1600" b="1" dirty="0">
                        <a:latin typeface="Arial" pitchFamily="34" charset="0"/>
                        <a:cs typeface="Arial" pitchFamily="34" charset="0"/>
                      </a:endParaRPr>
                    </a:p>
                  </a:txBody>
                  <a:tcPr/>
                </a:tc>
                <a:tc>
                  <a:txBody>
                    <a:bodyPr/>
                    <a:lstStyle/>
                    <a:p>
                      <a:endParaRPr lang="en-US" dirty="0"/>
                    </a:p>
                  </a:txBody>
                  <a:tcPr/>
                </a:tc>
                <a:tc>
                  <a:txBody>
                    <a:bodyPr/>
                    <a:lstStyle/>
                    <a:p>
                      <a:r>
                        <a:rPr lang="en-US" sz="1400" dirty="0" smtClean="0">
                          <a:latin typeface="Arial" pitchFamily="34" charset="0"/>
                          <a:cs typeface="Arial" pitchFamily="34" charset="0"/>
                        </a:rPr>
                        <a:t>Verify that app logo with App Name is present in app manager, on the App screen page, widgets (opt.)  and user can select it</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Application Logo with App Name should be present in app manager, on the App screen page, widgets (opt.) and User can select it.</a:t>
                      </a:r>
                      <a:endParaRPr lang="en-US" sz="1400" dirty="0">
                        <a:latin typeface="Arial" pitchFamily="34" charset="0"/>
                        <a:cs typeface="Arial" pitchFamily="34" charset="0"/>
                      </a:endParaRPr>
                    </a:p>
                  </a:txBody>
                  <a:tcPr/>
                </a:tc>
              </a:tr>
            </a:tbl>
          </a:graphicData>
        </a:graphic>
      </p:graphicFrame>
      <p:sp>
        <p:nvSpPr>
          <p:cNvPr id="3" name="Footer Placeholder 2"/>
          <p:cNvSpPr>
            <a:spLocks noGrp="1"/>
          </p:cNvSpPr>
          <p:nvPr>
            <p:ph type="ftr" sz="quarter" idx="11"/>
          </p:nvPr>
        </p:nvSpPr>
        <p:spPr>
          <a:xfrm>
            <a:off x="5791200" y="6407944"/>
            <a:ext cx="33528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51</a:t>
            </a:fld>
            <a:endParaRPr lang="en-US" dirty="0">
              <a:solidFill>
                <a:schemeClr val="bg2">
                  <a:lumMod val="25000"/>
                </a:schemeClr>
              </a:solidFill>
            </a:endParaRPr>
          </a:p>
        </p:txBody>
      </p:sp>
      <p:sp>
        <p:nvSpPr>
          <p:cNvPr id="5" name="Title 4"/>
          <p:cNvSpPr>
            <a:spLocks noGrp="1"/>
          </p:cNvSpPr>
          <p:nvPr>
            <p:ph type="title"/>
          </p:nvPr>
        </p:nvSpPr>
        <p:spPr>
          <a:xfrm>
            <a:off x="228600" y="304800"/>
            <a:ext cx="8686800" cy="685800"/>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2700" dirty="0" smtClean="0">
                <a:solidFill>
                  <a:srgbClr val="FF0000"/>
                </a:solidFill>
                <a:latin typeface="Arial" pitchFamily="34" charset="0"/>
                <a:cs typeface="Arial" pitchFamily="34" charset="0"/>
              </a:rPr>
              <a:t/>
            </a:r>
            <a:br>
              <a:rPr lang="en-US" sz="2700" dirty="0" smtClean="0">
                <a:solidFill>
                  <a:srgbClr val="FF0000"/>
                </a:solidFill>
                <a:latin typeface="Arial" pitchFamily="34" charset="0"/>
                <a:cs typeface="Arial" pitchFamily="34" charset="0"/>
              </a:rPr>
            </a:b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sz="2700" dirty="0" smtClean="0">
                <a:solidFill>
                  <a:srgbClr val="FF0000"/>
                </a:solidFill>
                <a:latin typeface="Arial" pitchFamily="34" charset="0"/>
                <a:cs typeface="Arial" pitchFamily="34" charset="0"/>
              </a:rPr>
              <a:t> 4. Give Examples of Major Test Cases for mobile device   3</a:t>
            </a:r>
            <a:endParaRPr lang="en-US" sz="27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52400" y="1219200"/>
          <a:ext cx="8763000" cy="5143498"/>
        </p:xfrm>
        <a:graphic>
          <a:graphicData uri="http://schemas.openxmlformats.org/drawingml/2006/table">
            <a:tbl>
              <a:tblPr firstRow="1" bandRow="1">
                <a:tableStyleId>{5C22544A-7EE6-4342-B048-85BDC9FD1C3A}</a:tableStyleId>
              </a:tblPr>
              <a:tblGrid>
                <a:gridCol w="1676400"/>
                <a:gridCol w="1371600"/>
                <a:gridCol w="3124200"/>
                <a:gridCol w="2590800"/>
              </a:tblGrid>
              <a:tr h="500062">
                <a:tc>
                  <a:txBody>
                    <a:bodyPr/>
                    <a:lstStyle/>
                    <a:p>
                      <a:r>
                        <a:rPr lang="en-US" sz="1800" dirty="0" smtClean="0">
                          <a:solidFill>
                            <a:srgbClr val="FFFF00"/>
                          </a:solidFill>
                          <a:latin typeface="Arial" pitchFamily="34" charset="0"/>
                          <a:cs typeface="Arial" pitchFamily="34" charset="0"/>
                        </a:rPr>
                        <a:t>Category</a:t>
                      </a:r>
                      <a:endParaRPr lang="en-US" sz="1800" dirty="0">
                        <a:solidFill>
                          <a:srgbClr val="FFFF00"/>
                        </a:solidFill>
                        <a:latin typeface="Arial" pitchFamily="34" charset="0"/>
                        <a:cs typeface="Arial" pitchFamily="34" charset="0"/>
                      </a:endParaRPr>
                    </a:p>
                  </a:txBody>
                  <a:tcPr/>
                </a:tc>
                <a:tc>
                  <a:txBody>
                    <a:bodyPr/>
                    <a:lstStyle/>
                    <a:p>
                      <a:r>
                        <a:rPr lang="en-US" sz="1400" dirty="0" smtClean="0">
                          <a:solidFill>
                            <a:srgbClr val="FFFF00"/>
                          </a:solidFill>
                          <a:latin typeface="Arial" pitchFamily="34" charset="0"/>
                          <a:cs typeface="Arial" pitchFamily="34" charset="0"/>
                        </a:rPr>
                        <a:t>Sub-Category</a:t>
                      </a:r>
                      <a:endParaRPr lang="en-US" sz="14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Description</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Result</a:t>
                      </a:r>
                      <a:endParaRPr lang="en-US" sz="1800" dirty="0">
                        <a:solidFill>
                          <a:srgbClr val="FFFF00"/>
                        </a:solidFill>
                        <a:latin typeface="Arial" pitchFamily="34" charset="0"/>
                        <a:cs typeface="Arial" pitchFamily="34" charset="0"/>
                      </a:endParaRPr>
                    </a:p>
                  </a:txBody>
                  <a:tcPr/>
                </a:tc>
              </a:tr>
              <a:tr h="1481138">
                <a:tc>
                  <a:txBody>
                    <a:bodyPr/>
                    <a:lstStyle/>
                    <a:p>
                      <a:r>
                        <a:rPr lang="en-US" sz="1600" b="1" dirty="0" smtClean="0">
                          <a:latin typeface="Arial" pitchFamily="34" charset="0"/>
                          <a:cs typeface="Arial" pitchFamily="34" charset="0"/>
                        </a:rPr>
                        <a:t>8. Splash Screen</a:t>
                      </a:r>
                      <a:endParaRPr lang="en-US" sz="1600" b="1" dirty="0">
                        <a:latin typeface="Arial" pitchFamily="34" charset="0"/>
                        <a:cs typeface="Arial" pitchFamily="34" charset="0"/>
                      </a:endParaRPr>
                    </a:p>
                  </a:txBody>
                  <a:tcPr/>
                </a:tc>
                <a:tc>
                  <a:txBody>
                    <a:bodyPr/>
                    <a:lstStyle/>
                    <a:p>
                      <a:endParaRPr lang="en-US"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Verify that when User selects app Logo in Splash</a:t>
                      </a:r>
                      <a:r>
                        <a:rPr lang="en-US" sz="1400" baseline="0" dirty="0" smtClean="0">
                          <a:latin typeface="Arial" pitchFamily="34" charset="0"/>
                          <a:cs typeface="Arial" pitchFamily="34" charset="0"/>
                        </a:rPr>
                        <a:t> is displayed.</a:t>
                      </a:r>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cs typeface="Arial" pitchFamily="34" charset="0"/>
                        </a:rPr>
                        <a:t>Note: </a:t>
                      </a:r>
                      <a:r>
                        <a:rPr lang="en-US" sz="1400" dirty="0" smtClean="0">
                          <a:latin typeface="Arial" pitchFamily="34" charset="0"/>
                          <a:cs typeface="Arial" pitchFamily="34" charset="0"/>
                        </a:rPr>
                        <a:t>Splash do not remain for fore than 3 sec</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cs typeface="Arial" pitchFamily="34" charset="0"/>
                        </a:rPr>
                        <a:t>Note: </a:t>
                      </a:r>
                      <a:r>
                        <a:rPr lang="en-US" sz="1200" b="0" dirty="0" smtClean="0">
                          <a:latin typeface="Arial" pitchFamily="34" charset="0"/>
                          <a:cs typeface="Arial" pitchFamily="34" charset="0"/>
                        </a:rPr>
                        <a:t>A splash screen is an image</a:t>
                      </a:r>
                      <a:r>
                        <a:rPr lang="en-US" sz="1200" b="0" baseline="0" dirty="0" smtClean="0">
                          <a:latin typeface="Arial" pitchFamily="34" charset="0"/>
                          <a:cs typeface="Arial" pitchFamily="34" charset="0"/>
                        </a:rPr>
                        <a:t> </a:t>
                      </a:r>
                      <a:r>
                        <a:rPr lang="en-US" sz="1200" b="0" dirty="0" smtClean="0">
                          <a:latin typeface="Arial" pitchFamily="34" charset="0"/>
                          <a:cs typeface="Arial" pitchFamily="34" charset="0"/>
                        </a:rPr>
                        <a:t>that appears while a game or program is loading.</a:t>
                      </a:r>
                    </a:p>
                    <a:p>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When User selects app, Logo in app Splash should be displayed</a:t>
                      </a:r>
                      <a:endParaRPr lang="en-US" sz="1400" dirty="0">
                        <a:latin typeface="Arial" pitchFamily="34" charset="0"/>
                        <a:cs typeface="Arial" pitchFamily="34" charset="0"/>
                      </a:endParaRPr>
                    </a:p>
                  </a:txBody>
                  <a:tcPr/>
                </a:tc>
              </a:tr>
              <a:tr h="968692">
                <a:tc>
                  <a:txBody>
                    <a:bodyPr/>
                    <a:lstStyle/>
                    <a:p>
                      <a:r>
                        <a:rPr lang="en-US" sz="1600" b="1" dirty="0" smtClean="0">
                          <a:latin typeface="Arial" pitchFamily="34" charset="0"/>
                          <a:cs typeface="Arial" pitchFamily="34" charset="0"/>
                        </a:rPr>
                        <a:t>9.</a:t>
                      </a:r>
                      <a:r>
                        <a:rPr lang="en-US" sz="1600" b="1" baseline="0" dirty="0" smtClean="0">
                          <a:latin typeface="Arial" pitchFamily="34" charset="0"/>
                          <a:cs typeface="Arial" pitchFamily="34" charset="0"/>
                        </a:rPr>
                        <a:t> Low Memory</a:t>
                      </a:r>
                      <a:endParaRPr lang="en-US" sz="1600" b="1" dirty="0">
                        <a:latin typeface="Arial" pitchFamily="34" charset="0"/>
                        <a:cs typeface="Arial" pitchFamily="34" charset="0"/>
                      </a:endParaRPr>
                    </a:p>
                  </a:txBody>
                  <a:tcPr/>
                </a:tc>
                <a:tc>
                  <a:txBody>
                    <a:bodyPr/>
                    <a:lstStyle/>
                    <a:p>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 app displays proper error message when device memory is low and exits gracefully from the situation</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App should display</a:t>
                      </a:r>
                      <a:r>
                        <a:rPr lang="en-US" sz="1400" baseline="0" dirty="0" smtClean="0">
                          <a:latin typeface="Arial" pitchFamily="34" charset="0"/>
                          <a:cs typeface="Arial" pitchFamily="34" charset="0"/>
                        </a:rPr>
                        <a:t> proper error message when device memory is low and exits gracefully from the situation</a:t>
                      </a:r>
                      <a:endParaRPr lang="en-US" sz="1400" dirty="0">
                        <a:latin typeface="Arial" pitchFamily="34" charset="0"/>
                        <a:cs typeface="Arial" pitchFamily="34" charset="0"/>
                      </a:endParaRPr>
                    </a:p>
                  </a:txBody>
                  <a:tcPr/>
                </a:tc>
              </a:tr>
              <a:tr h="968692">
                <a:tc>
                  <a:txBody>
                    <a:bodyPr/>
                    <a:lstStyle/>
                    <a:p>
                      <a:r>
                        <a:rPr lang="en-US" sz="1600" b="1" dirty="0" smtClean="0">
                          <a:latin typeface="Arial" pitchFamily="34" charset="0"/>
                          <a:cs typeface="Arial" pitchFamily="34" charset="0"/>
                        </a:rPr>
                        <a:t>10. Clear/Back Key</a:t>
                      </a:r>
                      <a:endParaRPr lang="en-US" sz="1600" b="1" dirty="0">
                        <a:latin typeface="Arial" pitchFamily="34" charset="0"/>
                        <a:cs typeface="Arial" pitchFamily="34" charset="0"/>
                      </a:endParaRPr>
                    </a:p>
                  </a:txBody>
                  <a:tcPr/>
                </a:tc>
                <a:tc>
                  <a:txBody>
                    <a:bodyPr/>
                    <a:lstStyle/>
                    <a:p>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 Clear key should navigate the User to previous screen</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Clear Key should navigate the User to previous screen</a:t>
                      </a:r>
                      <a:endParaRPr lang="en-US" sz="1400" dirty="0">
                        <a:latin typeface="Arial" pitchFamily="34" charset="0"/>
                        <a:cs typeface="Arial" pitchFamily="34" charset="0"/>
                      </a:endParaRPr>
                    </a:p>
                  </a:txBody>
                  <a:tcPr/>
                </a:tc>
              </a:tr>
              <a:tr h="968692">
                <a:tc>
                  <a:txBody>
                    <a:bodyPr/>
                    <a:lstStyle/>
                    <a:p>
                      <a:r>
                        <a:rPr lang="en-US" sz="1600" b="1" dirty="0" smtClean="0">
                          <a:latin typeface="Arial" pitchFamily="34" charset="0"/>
                          <a:cs typeface="Arial" pitchFamily="34" charset="0"/>
                        </a:rPr>
                        <a:t>11. End/Home Key</a:t>
                      </a:r>
                      <a:endParaRPr lang="en-US" sz="1600" b="1" dirty="0">
                        <a:latin typeface="Arial" pitchFamily="34" charset="0"/>
                        <a:cs typeface="Arial" pitchFamily="34" charset="0"/>
                      </a:endParaRPr>
                    </a:p>
                  </a:txBody>
                  <a:tcPr/>
                </a:tc>
                <a:tc>
                  <a:txBody>
                    <a:bodyPr/>
                    <a:lstStyle/>
                    <a:p>
                      <a:endParaRPr lang="en-US" dirty="0"/>
                    </a:p>
                  </a:txBody>
                  <a:tcPr/>
                </a:tc>
                <a:tc>
                  <a:txBody>
                    <a:bodyPr/>
                    <a:lstStyle/>
                    <a:p>
                      <a:r>
                        <a:rPr lang="en-US" sz="1400" dirty="0" smtClean="0">
                          <a:latin typeface="Arial" pitchFamily="34" charset="0"/>
                          <a:cs typeface="Arial" pitchFamily="34" charset="0"/>
                        </a:rPr>
                        <a:t>Verify that End Key should navigate the User to native Device screen</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End Key should navigate</a:t>
                      </a:r>
                      <a:r>
                        <a:rPr lang="en-US" sz="1400" baseline="0" dirty="0" smtClean="0">
                          <a:latin typeface="Arial" pitchFamily="34" charset="0"/>
                          <a:cs typeface="Arial" pitchFamily="34" charset="0"/>
                        </a:rPr>
                        <a:t> the User to native Device screen</a:t>
                      </a:r>
                      <a:endParaRPr lang="en-US" sz="1400" dirty="0">
                        <a:latin typeface="Arial" pitchFamily="34" charset="0"/>
                        <a:cs typeface="Arial" pitchFamily="34" charset="0"/>
                      </a:endParaRPr>
                    </a:p>
                  </a:txBody>
                  <a:tcPr/>
                </a:tc>
              </a:tr>
            </a:tbl>
          </a:graphicData>
        </a:graphic>
      </p:graphicFrame>
      <p:sp>
        <p:nvSpPr>
          <p:cNvPr id="3" name="Footer Placeholder 2"/>
          <p:cNvSpPr>
            <a:spLocks noGrp="1"/>
          </p:cNvSpPr>
          <p:nvPr>
            <p:ph type="ftr" sz="quarter" idx="11"/>
          </p:nvPr>
        </p:nvSpPr>
        <p:spPr>
          <a:xfrm>
            <a:off x="5867400" y="6407944"/>
            <a:ext cx="32766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52</a:t>
            </a:fld>
            <a:endParaRPr lang="en-US" dirty="0">
              <a:solidFill>
                <a:schemeClr val="bg2">
                  <a:lumMod val="25000"/>
                </a:schemeClr>
              </a:solidFill>
            </a:endParaRPr>
          </a:p>
        </p:txBody>
      </p:sp>
      <p:sp>
        <p:nvSpPr>
          <p:cNvPr id="5" name="Title 4"/>
          <p:cNvSpPr>
            <a:spLocks noGrp="1"/>
          </p:cNvSpPr>
          <p:nvPr>
            <p:ph type="title"/>
          </p:nvPr>
        </p:nvSpPr>
        <p:spPr>
          <a:xfrm>
            <a:off x="228600" y="228600"/>
            <a:ext cx="8686800" cy="762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dirty="0" smtClean="0">
                <a:solidFill>
                  <a:srgbClr val="FF0000"/>
                </a:solidFill>
                <a:latin typeface="Arial" pitchFamily="34" charset="0"/>
                <a:cs typeface="Arial" pitchFamily="34" charset="0"/>
              </a:rPr>
              <a:t/>
            </a:r>
            <a:br>
              <a:rPr lang="en-US" dirty="0" smtClean="0">
                <a:solidFill>
                  <a:srgbClr val="FF0000"/>
                </a:solidFill>
                <a:latin typeface="Arial" pitchFamily="34" charset="0"/>
                <a:cs typeface="Arial" pitchFamily="34" charset="0"/>
              </a:rPr>
            </a:br>
            <a:r>
              <a:rPr lang="en-US" sz="2700" dirty="0" smtClean="0">
                <a:solidFill>
                  <a:srgbClr val="FF0000"/>
                </a:solidFill>
                <a:latin typeface="Arial" pitchFamily="34" charset="0"/>
                <a:cs typeface="Arial" pitchFamily="34" charset="0"/>
              </a:rPr>
              <a:t>4. Give Examples of Major Test Cases for mobile device   4</a:t>
            </a:r>
            <a:endParaRPr lang="en-US" sz="27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143000"/>
          <a:ext cx="8229600" cy="5041582"/>
        </p:xfrm>
        <a:graphic>
          <a:graphicData uri="http://schemas.openxmlformats.org/drawingml/2006/table">
            <a:tbl>
              <a:tblPr firstRow="1" bandRow="1">
                <a:tableStyleId>{5C22544A-7EE6-4342-B048-85BDC9FD1C3A}</a:tableStyleId>
              </a:tblPr>
              <a:tblGrid>
                <a:gridCol w="1524000"/>
                <a:gridCol w="1371600"/>
                <a:gridCol w="3048000"/>
                <a:gridCol w="2286000"/>
              </a:tblGrid>
              <a:tr h="500062">
                <a:tc>
                  <a:txBody>
                    <a:bodyPr/>
                    <a:lstStyle/>
                    <a:p>
                      <a:r>
                        <a:rPr lang="en-US" sz="1800" dirty="0" smtClean="0">
                          <a:solidFill>
                            <a:srgbClr val="FFFF00"/>
                          </a:solidFill>
                          <a:latin typeface="Arial" pitchFamily="34" charset="0"/>
                          <a:cs typeface="Arial" pitchFamily="34" charset="0"/>
                        </a:rPr>
                        <a:t>Category</a:t>
                      </a:r>
                      <a:endParaRPr lang="en-US" sz="1800" dirty="0">
                        <a:solidFill>
                          <a:srgbClr val="FFFF00"/>
                        </a:solidFill>
                        <a:latin typeface="Arial" pitchFamily="34" charset="0"/>
                        <a:cs typeface="Arial" pitchFamily="34" charset="0"/>
                      </a:endParaRPr>
                    </a:p>
                  </a:txBody>
                  <a:tcPr/>
                </a:tc>
                <a:tc>
                  <a:txBody>
                    <a:bodyPr/>
                    <a:lstStyle/>
                    <a:p>
                      <a:r>
                        <a:rPr lang="en-US" sz="1400" dirty="0" smtClean="0">
                          <a:solidFill>
                            <a:srgbClr val="FFFF00"/>
                          </a:solidFill>
                          <a:latin typeface="Arial" pitchFamily="34" charset="0"/>
                          <a:cs typeface="Arial" pitchFamily="34" charset="0"/>
                        </a:rPr>
                        <a:t>Sub-Category</a:t>
                      </a:r>
                      <a:endParaRPr lang="en-US" sz="14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Description</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Result</a:t>
                      </a:r>
                      <a:endParaRPr lang="en-US" sz="1800" dirty="0">
                        <a:solidFill>
                          <a:srgbClr val="FFFF00"/>
                        </a:solidFill>
                        <a:latin typeface="Arial" pitchFamily="34" charset="0"/>
                        <a:cs typeface="Arial" pitchFamily="34" charset="0"/>
                      </a:endParaRPr>
                    </a:p>
                  </a:txBody>
                  <a:tcPr/>
                </a:tc>
              </a:tr>
              <a:tr h="907732">
                <a:tc>
                  <a:txBody>
                    <a:bodyPr/>
                    <a:lstStyle/>
                    <a:p>
                      <a:r>
                        <a:rPr lang="en-US" sz="1600" b="1" dirty="0" smtClean="0">
                          <a:latin typeface="Arial" pitchFamily="34" charset="0"/>
                          <a:cs typeface="Arial" pitchFamily="34" charset="0"/>
                        </a:rPr>
                        <a:t>12.Visual Feedback</a:t>
                      </a:r>
                      <a:endParaRPr lang="en-US" sz="1600" b="1" dirty="0">
                        <a:latin typeface="Arial" pitchFamily="34" charset="0"/>
                        <a:cs typeface="Arial" pitchFamily="34" charset="0"/>
                      </a:endParaRPr>
                    </a:p>
                  </a:txBody>
                  <a:tcPr/>
                </a:tc>
                <a:tc>
                  <a:txBody>
                    <a:bodyPr/>
                    <a:lstStyle/>
                    <a:p>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a:t>
                      </a:r>
                      <a:r>
                        <a:rPr lang="en-US" sz="1400" baseline="0" dirty="0" smtClean="0">
                          <a:latin typeface="Arial" pitchFamily="34" charset="0"/>
                          <a:cs typeface="Arial" pitchFamily="34" charset="0"/>
                        </a:rPr>
                        <a:t> there is visual feedback when response to any action takes more than 3 sec</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There should be visual feedback given when response time for</a:t>
                      </a:r>
                      <a:r>
                        <a:rPr lang="en-US" sz="1400" baseline="0" dirty="0" smtClean="0">
                          <a:latin typeface="Arial" pitchFamily="34" charset="0"/>
                          <a:cs typeface="Arial" pitchFamily="34" charset="0"/>
                        </a:rPr>
                        <a:t> any action is longer than 3 sec</a:t>
                      </a:r>
                      <a:endParaRPr lang="en-US" sz="1400" dirty="0">
                        <a:latin typeface="Arial" pitchFamily="34" charset="0"/>
                        <a:cs typeface="Arial" pitchFamily="34" charset="0"/>
                      </a:endParaRPr>
                    </a:p>
                  </a:txBody>
                  <a:tcPr/>
                </a:tc>
              </a:tr>
              <a:tr h="907732">
                <a:tc>
                  <a:txBody>
                    <a:bodyPr/>
                    <a:lstStyle/>
                    <a:p>
                      <a:r>
                        <a:rPr lang="en-US" sz="1600" b="1" dirty="0" smtClean="0">
                          <a:latin typeface="Arial" pitchFamily="34" charset="0"/>
                          <a:cs typeface="Arial" pitchFamily="34" charset="0"/>
                        </a:rPr>
                        <a:t>13. Continual</a:t>
                      </a:r>
                      <a:r>
                        <a:rPr lang="en-US" sz="1600" b="1" baseline="0" dirty="0" smtClean="0">
                          <a:latin typeface="Arial" pitchFamily="34" charset="0"/>
                          <a:cs typeface="Arial" pitchFamily="34" charset="0"/>
                        </a:rPr>
                        <a:t> Keypad Entry</a:t>
                      </a:r>
                      <a:endParaRPr lang="en-US" sz="1600" b="1" dirty="0">
                        <a:latin typeface="Arial" pitchFamily="34" charset="0"/>
                        <a:cs typeface="Arial" pitchFamily="34" charset="0"/>
                      </a:endParaRPr>
                    </a:p>
                  </a:txBody>
                  <a:tcPr/>
                </a:tc>
                <a:tc>
                  <a:txBody>
                    <a:bodyPr/>
                    <a:lstStyle/>
                    <a:p>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 continual</a:t>
                      </a:r>
                      <a:r>
                        <a:rPr lang="en-US" sz="1400" baseline="0" dirty="0" smtClean="0">
                          <a:latin typeface="Arial" pitchFamily="34" charset="0"/>
                          <a:cs typeface="Arial" pitchFamily="34" charset="0"/>
                        </a:rPr>
                        <a:t> key pad entry do not cause any problem.</a:t>
                      </a:r>
                    </a:p>
                    <a:p>
                      <a:r>
                        <a:rPr lang="en-US" sz="1400" b="1" baseline="0" dirty="0" smtClean="0">
                          <a:latin typeface="Arial" pitchFamily="34" charset="0"/>
                          <a:cs typeface="Arial" pitchFamily="34" charset="0"/>
                        </a:rPr>
                        <a:t>Note:</a:t>
                      </a:r>
                      <a:r>
                        <a:rPr lang="en-US" sz="1200" b="0" baseline="0" dirty="0" smtClean="0">
                          <a:latin typeface="Arial" pitchFamily="34" charset="0"/>
                          <a:cs typeface="Arial" pitchFamily="34" charset="0"/>
                        </a:rPr>
                        <a:t> Continual Keypad </a:t>
                      </a:r>
                      <a:r>
                        <a:rPr lang="en-US" sz="1200" dirty="0" smtClean="0">
                          <a:latin typeface="Arial" pitchFamily="34" charset="0"/>
                          <a:cs typeface="Arial" pitchFamily="34" charset="0"/>
                        </a:rPr>
                        <a:t>test consist in a multiple key press, done quickly as possible, in order to load at maximum capacity the handset's memory</a:t>
                      </a:r>
                      <a:endParaRPr lang="en-US" sz="12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Continual key pad entry should not cause any problem in app</a:t>
                      </a:r>
                      <a:endParaRPr lang="en-US" sz="1400" dirty="0">
                        <a:latin typeface="Arial" pitchFamily="34" charset="0"/>
                        <a:cs typeface="Arial" pitchFamily="34" charset="0"/>
                      </a:endParaRPr>
                    </a:p>
                  </a:txBody>
                  <a:tcPr/>
                </a:tc>
              </a:tr>
              <a:tr h="907732">
                <a:tc>
                  <a:txBody>
                    <a:bodyPr/>
                    <a:lstStyle/>
                    <a:p>
                      <a:r>
                        <a:rPr lang="en-US" sz="1600" b="1" dirty="0" smtClean="0">
                          <a:latin typeface="Arial" pitchFamily="34" charset="0"/>
                          <a:cs typeface="Arial" pitchFamily="34" charset="0"/>
                        </a:rPr>
                        <a:t>14. Exit Application</a:t>
                      </a:r>
                      <a:endParaRPr lang="en-US" sz="1600" b="1" dirty="0">
                        <a:latin typeface="Arial" pitchFamily="34" charset="0"/>
                        <a:cs typeface="Arial" pitchFamily="34" charset="0"/>
                      </a:endParaRPr>
                    </a:p>
                  </a:txBody>
                  <a:tcPr/>
                </a:tc>
                <a:tc>
                  <a:txBody>
                    <a:bodyPr/>
                    <a:lstStyle/>
                    <a:p>
                      <a:endParaRPr lang="en-US" dirty="0"/>
                    </a:p>
                  </a:txBody>
                  <a:tcPr/>
                </a:tc>
                <a:tc>
                  <a:txBody>
                    <a:bodyPr/>
                    <a:lstStyle/>
                    <a:p>
                      <a:r>
                        <a:rPr lang="en-US" sz="1400" dirty="0" smtClean="0">
                          <a:latin typeface="Arial" pitchFamily="34" charset="0"/>
                          <a:cs typeface="Arial" pitchFamily="34" charset="0"/>
                        </a:rPr>
                        <a:t>Verify that User is able to exit from app with every form of exit modes such as  Flap, Slider, Home Key or Exit</a:t>
                      </a:r>
                      <a:r>
                        <a:rPr lang="en-US" sz="1400" baseline="0" dirty="0" smtClean="0">
                          <a:latin typeface="Arial" pitchFamily="34" charset="0"/>
                          <a:cs typeface="Arial" pitchFamily="34" charset="0"/>
                        </a:rPr>
                        <a:t> option from any point of app</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User should be able to exit with every from of exit mode such as Flap,</a:t>
                      </a:r>
                      <a:r>
                        <a:rPr lang="en-US" sz="1400" baseline="0" dirty="0" smtClean="0">
                          <a:latin typeface="Arial" pitchFamily="34" charset="0"/>
                          <a:cs typeface="Arial" pitchFamily="34" charset="0"/>
                        </a:rPr>
                        <a:t> Slider, Home Key or Exit option from any point of app</a:t>
                      </a:r>
                      <a:endParaRPr lang="en-US" sz="1400" dirty="0">
                        <a:latin typeface="Arial" pitchFamily="34" charset="0"/>
                        <a:cs typeface="Arial" pitchFamily="34" charset="0"/>
                      </a:endParaRPr>
                    </a:p>
                  </a:txBody>
                  <a:tcPr/>
                </a:tc>
              </a:tr>
              <a:tr h="907732">
                <a:tc>
                  <a:txBody>
                    <a:bodyPr/>
                    <a:lstStyle/>
                    <a:p>
                      <a:r>
                        <a:rPr lang="en-US" sz="1600" b="1" dirty="0" smtClean="0">
                          <a:latin typeface="Arial" pitchFamily="34" charset="0"/>
                          <a:cs typeface="Arial" pitchFamily="34" charset="0"/>
                        </a:rPr>
                        <a:t>15. Charger Effect</a:t>
                      </a:r>
                      <a:endParaRPr lang="en-US" sz="1600" b="1" dirty="0">
                        <a:latin typeface="Arial" pitchFamily="34" charset="0"/>
                        <a:cs typeface="Arial" pitchFamily="34" charset="0"/>
                      </a:endParaRPr>
                    </a:p>
                  </a:txBody>
                  <a:tcPr/>
                </a:tc>
                <a:tc>
                  <a:txBody>
                    <a:bodyPr/>
                    <a:lstStyle/>
                    <a:p>
                      <a:endParaRPr lang="en-US" dirty="0"/>
                    </a:p>
                  </a:txBody>
                  <a:tcPr/>
                </a:tc>
                <a:tc>
                  <a:txBody>
                    <a:bodyPr/>
                    <a:lstStyle/>
                    <a:p>
                      <a:r>
                        <a:rPr lang="en-US" sz="1400" dirty="0" smtClean="0">
                          <a:latin typeface="Arial" pitchFamily="34" charset="0"/>
                          <a:cs typeface="Arial" pitchFamily="34" charset="0"/>
                        </a:rPr>
                        <a:t>Verify that when app is running then inserting and removing charger do not cause any problem and proper message is displayed when charger is inserted in device</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When app is running,</a:t>
                      </a:r>
                      <a:r>
                        <a:rPr lang="en-US" sz="1400" baseline="0" dirty="0" smtClean="0">
                          <a:latin typeface="Arial" pitchFamily="34" charset="0"/>
                          <a:cs typeface="Arial" pitchFamily="34" charset="0"/>
                        </a:rPr>
                        <a:t> then insertion or remove of  charger not cause any problem, and proper message displayed .</a:t>
                      </a:r>
                      <a:endParaRPr lang="en-US" sz="1400" dirty="0">
                        <a:latin typeface="Arial" pitchFamily="34" charset="0"/>
                        <a:cs typeface="Arial" pitchFamily="34" charset="0"/>
                      </a:endParaRPr>
                    </a:p>
                  </a:txBody>
                  <a:tcPr/>
                </a:tc>
              </a:tr>
            </a:tbl>
          </a:graphicData>
        </a:graphic>
      </p:graphicFrame>
      <p:sp>
        <p:nvSpPr>
          <p:cNvPr id="3" name="Footer Placeholder 2"/>
          <p:cNvSpPr>
            <a:spLocks noGrp="1"/>
          </p:cNvSpPr>
          <p:nvPr>
            <p:ph type="ftr" sz="quarter" idx="11"/>
          </p:nvPr>
        </p:nvSpPr>
        <p:spPr>
          <a:xfrm>
            <a:off x="5867400" y="6407944"/>
            <a:ext cx="32766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53</a:t>
            </a:fld>
            <a:endParaRPr lang="en-US" dirty="0">
              <a:solidFill>
                <a:schemeClr val="bg2">
                  <a:lumMod val="25000"/>
                </a:schemeClr>
              </a:solidFill>
            </a:endParaRPr>
          </a:p>
        </p:txBody>
      </p:sp>
      <p:sp>
        <p:nvSpPr>
          <p:cNvPr id="5" name="Title 4"/>
          <p:cNvSpPr>
            <a:spLocks noGrp="1"/>
          </p:cNvSpPr>
          <p:nvPr>
            <p:ph type="title"/>
          </p:nvPr>
        </p:nvSpPr>
        <p:spPr>
          <a:xfrm>
            <a:off x="228600" y="228600"/>
            <a:ext cx="8686800" cy="762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2700" dirty="0" smtClean="0">
                <a:solidFill>
                  <a:srgbClr val="FF0000"/>
                </a:solidFill>
                <a:latin typeface="Arial" pitchFamily="34" charset="0"/>
                <a:cs typeface="Arial" pitchFamily="34" charset="0"/>
              </a:rPr>
              <a:t/>
            </a:r>
            <a:br>
              <a:rPr lang="en-US" sz="2700" dirty="0" smtClean="0">
                <a:solidFill>
                  <a:srgbClr val="FF0000"/>
                </a:solidFill>
                <a:latin typeface="Arial" pitchFamily="34" charset="0"/>
                <a:cs typeface="Arial" pitchFamily="34" charset="0"/>
              </a:rPr>
            </a:b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dirty="0" smtClean="0">
                <a:solidFill>
                  <a:srgbClr val="FF0000"/>
                </a:solidFill>
                <a:latin typeface="Arial" pitchFamily="34" charset="0"/>
                <a:cs typeface="Arial" pitchFamily="34" charset="0"/>
              </a:rPr>
              <a:t> </a:t>
            </a:r>
            <a:r>
              <a:rPr lang="en-US" sz="2700" dirty="0" smtClean="0">
                <a:solidFill>
                  <a:srgbClr val="FF0000"/>
                </a:solidFill>
                <a:latin typeface="Arial" pitchFamily="34" charset="0"/>
                <a:cs typeface="Arial" pitchFamily="34" charset="0"/>
              </a:rPr>
              <a:t>4. Give Examples of Major Test Cases for mobile device   5</a:t>
            </a:r>
            <a:endParaRPr lang="en-US" sz="27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219200"/>
          <a:ext cx="8229600" cy="5044440"/>
        </p:xfrm>
        <a:graphic>
          <a:graphicData uri="http://schemas.openxmlformats.org/drawingml/2006/table">
            <a:tbl>
              <a:tblPr firstRow="1" bandRow="1">
                <a:tableStyleId>{5C22544A-7EE6-4342-B048-85BDC9FD1C3A}</a:tableStyleId>
              </a:tblPr>
              <a:tblGrid>
                <a:gridCol w="1600200"/>
                <a:gridCol w="1295400"/>
                <a:gridCol w="2743200"/>
                <a:gridCol w="2590800"/>
              </a:tblGrid>
              <a:tr h="533400">
                <a:tc>
                  <a:txBody>
                    <a:bodyPr/>
                    <a:lstStyle/>
                    <a:p>
                      <a:r>
                        <a:rPr lang="en-US" sz="1800" dirty="0" smtClean="0">
                          <a:solidFill>
                            <a:srgbClr val="FFFF00"/>
                          </a:solidFill>
                          <a:latin typeface="Arial" pitchFamily="34" charset="0"/>
                          <a:cs typeface="Arial" pitchFamily="34" charset="0"/>
                        </a:rPr>
                        <a:t>Category</a:t>
                      </a:r>
                      <a:endParaRPr lang="en-US" sz="1800" dirty="0">
                        <a:solidFill>
                          <a:srgbClr val="FFFF00"/>
                        </a:solidFill>
                        <a:latin typeface="Arial" pitchFamily="34" charset="0"/>
                        <a:cs typeface="Arial" pitchFamily="34" charset="0"/>
                      </a:endParaRPr>
                    </a:p>
                  </a:txBody>
                  <a:tcPr/>
                </a:tc>
                <a:tc>
                  <a:txBody>
                    <a:bodyPr/>
                    <a:lstStyle/>
                    <a:p>
                      <a:r>
                        <a:rPr lang="en-US" sz="1400" dirty="0" smtClean="0">
                          <a:solidFill>
                            <a:srgbClr val="FFFF00"/>
                          </a:solidFill>
                          <a:latin typeface="Arial" pitchFamily="34" charset="0"/>
                          <a:cs typeface="Arial" pitchFamily="34" charset="0"/>
                        </a:rPr>
                        <a:t>Sub-Category</a:t>
                      </a:r>
                      <a:endParaRPr lang="en-US" sz="14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Description</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Result</a:t>
                      </a:r>
                      <a:endParaRPr lang="en-US" sz="1800" dirty="0">
                        <a:solidFill>
                          <a:srgbClr val="FFFF00"/>
                        </a:solidFill>
                        <a:latin typeface="Arial" pitchFamily="34" charset="0"/>
                        <a:cs typeface="Arial" pitchFamily="34" charset="0"/>
                      </a:endParaRPr>
                    </a:p>
                  </a:txBody>
                  <a:tcPr/>
                </a:tc>
              </a:tr>
              <a:tr h="990600">
                <a:tc>
                  <a:txBody>
                    <a:bodyPr/>
                    <a:lstStyle/>
                    <a:p>
                      <a:r>
                        <a:rPr lang="en-US" sz="1600" b="1" dirty="0" smtClean="0">
                          <a:latin typeface="Arial" pitchFamily="34" charset="0"/>
                          <a:cs typeface="Arial" pitchFamily="34" charset="0"/>
                        </a:rPr>
                        <a:t>16. Low Battery</a:t>
                      </a:r>
                      <a:endParaRPr lang="en-US" sz="1600" b="1" dirty="0">
                        <a:latin typeface="Arial" pitchFamily="34" charset="0"/>
                        <a:cs typeface="Arial" pitchFamily="34" charset="0"/>
                      </a:endParaRPr>
                    </a:p>
                  </a:txBody>
                  <a:tcPr/>
                </a:tc>
                <a:tc>
                  <a:txBody>
                    <a:bodyPr/>
                    <a:lstStyle/>
                    <a:p>
                      <a:endParaRPr lang="en-US" dirty="0"/>
                    </a:p>
                  </a:txBody>
                  <a:tcPr/>
                </a:tc>
                <a:tc>
                  <a:txBody>
                    <a:bodyPr/>
                    <a:lstStyle/>
                    <a:p>
                      <a:r>
                        <a:rPr lang="en-US" sz="1400" dirty="0" smtClean="0">
                          <a:latin typeface="Arial" pitchFamily="34" charset="0"/>
                          <a:cs typeface="Arial" pitchFamily="34" charset="0"/>
                        </a:rPr>
                        <a:t>Verify that when app is running and battery is low, then</a:t>
                      </a:r>
                      <a:r>
                        <a:rPr lang="en-US" sz="1400" baseline="0" dirty="0" smtClean="0">
                          <a:latin typeface="Arial" pitchFamily="34" charset="0"/>
                          <a:cs typeface="Arial" pitchFamily="34" charset="0"/>
                        </a:rPr>
                        <a:t>  proper message is displayed to the User.</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When app is running and battery is low,</a:t>
                      </a:r>
                      <a:r>
                        <a:rPr lang="en-US" sz="1400" baseline="0" dirty="0" smtClean="0">
                          <a:latin typeface="Arial" pitchFamily="34" charset="0"/>
                          <a:cs typeface="Arial" pitchFamily="34" charset="0"/>
                        </a:rPr>
                        <a:t> there should be proper message displayed to the User</a:t>
                      </a:r>
                      <a:endParaRPr lang="en-US" sz="1400" dirty="0">
                        <a:latin typeface="Arial" pitchFamily="34" charset="0"/>
                        <a:cs typeface="Arial" pitchFamily="34" charset="0"/>
                      </a:endParaRPr>
                    </a:p>
                  </a:txBody>
                  <a:tcPr/>
                </a:tc>
              </a:tr>
              <a:tr h="990600">
                <a:tc>
                  <a:txBody>
                    <a:bodyPr/>
                    <a:lstStyle/>
                    <a:p>
                      <a:r>
                        <a:rPr lang="en-US" sz="1600" b="1" dirty="0" smtClean="0">
                          <a:latin typeface="Arial" pitchFamily="34" charset="0"/>
                          <a:cs typeface="Arial" pitchFamily="34" charset="0"/>
                        </a:rPr>
                        <a:t>17. Removal of Battery </a:t>
                      </a:r>
                      <a:endParaRPr lang="en-US" sz="1600" b="1" dirty="0">
                        <a:latin typeface="Arial" pitchFamily="34" charset="0"/>
                        <a:cs typeface="Arial" pitchFamily="34" charset="0"/>
                      </a:endParaRPr>
                    </a:p>
                  </a:txBody>
                  <a:tcPr/>
                </a:tc>
                <a:tc>
                  <a:txBody>
                    <a:bodyPr/>
                    <a:lstStyle/>
                    <a:p>
                      <a:endParaRPr lang="en-US" dirty="0"/>
                    </a:p>
                  </a:txBody>
                  <a:tcPr/>
                </a:tc>
                <a:tc>
                  <a:txBody>
                    <a:bodyPr/>
                    <a:lstStyle/>
                    <a:p>
                      <a:r>
                        <a:rPr lang="en-US" sz="1400" dirty="0" smtClean="0">
                          <a:latin typeface="Arial" pitchFamily="34" charset="0"/>
                          <a:cs typeface="Arial" pitchFamily="34" charset="0"/>
                        </a:rPr>
                        <a:t>Verify that removal of battery at the time of app data call is going</a:t>
                      </a:r>
                      <a:r>
                        <a:rPr lang="en-US" sz="1400" baseline="0" dirty="0" smtClean="0">
                          <a:latin typeface="Arial" pitchFamily="34" charset="0"/>
                          <a:cs typeface="Arial" pitchFamily="34" charset="0"/>
                        </a:rPr>
                        <a:t> on do not cause interruption and data call is completed after battery is inserted back in the device</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Removal of battery at the time of app data call is going on should not cause interruption and data call should be completed after battery is inserted back in the device</a:t>
                      </a:r>
                      <a:endParaRPr lang="en-US" sz="1400" dirty="0">
                        <a:latin typeface="Arial" pitchFamily="34" charset="0"/>
                        <a:cs typeface="Arial" pitchFamily="34" charset="0"/>
                      </a:endParaRPr>
                    </a:p>
                  </a:txBody>
                  <a:tcPr/>
                </a:tc>
              </a:tr>
              <a:tr h="990600">
                <a:tc>
                  <a:txBody>
                    <a:bodyPr/>
                    <a:lstStyle/>
                    <a:p>
                      <a:r>
                        <a:rPr lang="en-US" sz="1600" b="1" dirty="0" smtClean="0">
                          <a:latin typeface="Arial" pitchFamily="34" charset="0"/>
                          <a:cs typeface="Arial" pitchFamily="34" charset="0"/>
                        </a:rPr>
                        <a:t>18. Battery Consumption</a:t>
                      </a:r>
                      <a:endParaRPr lang="en-US" sz="1600" b="1" dirty="0">
                        <a:latin typeface="Arial" pitchFamily="34" charset="0"/>
                        <a:cs typeface="Arial" pitchFamily="34" charset="0"/>
                      </a:endParaRPr>
                    </a:p>
                  </a:txBody>
                  <a:tcPr/>
                </a:tc>
                <a:tc>
                  <a:txBody>
                    <a:bodyPr/>
                    <a:lstStyle/>
                    <a:p>
                      <a:endParaRPr lang="en-US" dirty="0"/>
                    </a:p>
                  </a:txBody>
                  <a:tcPr/>
                </a:tc>
                <a:tc>
                  <a:txBody>
                    <a:bodyPr/>
                    <a:lstStyle/>
                    <a:p>
                      <a:r>
                        <a:rPr lang="en-US" sz="1400" dirty="0" smtClean="0">
                          <a:latin typeface="Arial" pitchFamily="34" charset="0"/>
                          <a:cs typeface="Arial" pitchFamily="34" charset="0"/>
                        </a:rPr>
                        <a:t>Verify that app does not consume</a:t>
                      </a:r>
                      <a:r>
                        <a:rPr lang="en-US" sz="1400" baseline="0" dirty="0" smtClean="0">
                          <a:latin typeface="Arial" pitchFamily="34" charset="0"/>
                          <a:cs typeface="Arial" pitchFamily="34" charset="0"/>
                        </a:rPr>
                        <a:t> battery excessively</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The app should not consume battery excessively</a:t>
                      </a:r>
                      <a:endParaRPr lang="en-US" sz="1400" dirty="0">
                        <a:latin typeface="Arial" pitchFamily="34" charset="0"/>
                        <a:cs typeface="Arial" pitchFamily="34" charset="0"/>
                      </a:endParaRPr>
                    </a:p>
                  </a:txBody>
                  <a:tcPr/>
                </a:tc>
              </a:tr>
              <a:tr h="990600">
                <a:tc>
                  <a:txBody>
                    <a:bodyPr/>
                    <a:lstStyle/>
                    <a:p>
                      <a:r>
                        <a:rPr lang="en-US" sz="1600" b="1" dirty="0" smtClean="0">
                          <a:latin typeface="Arial" pitchFamily="34" charset="0"/>
                          <a:cs typeface="Arial" pitchFamily="34" charset="0"/>
                        </a:rPr>
                        <a:t>19.</a:t>
                      </a:r>
                      <a:r>
                        <a:rPr lang="en-US" sz="1600" b="1" baseline="0" dirty="0" smtClean="0">
                          <a:latin typeface="Arial" pitchFamily="34" charset="0"/>
                          <a:cs typeface="Arial" pitchFamily="34" charset="0"/>
                        </a:rPr>
                        <a:t> Application Start/Restart</a:t>
                      </a:r>
                      <a:endParaRPr lang="en-US" sz="1600" b="1" dirty="0">
                        <a:latin typeface="Arial" pitchFamily="34" charset="0"/>
                        <a:cs typeface="Arial" pitchFamily="34" charset="0"/>
                      </a:endParaRPr>
                    </a:p>
                  </a:txBody>
                  <a:tcPr/>
                </a:tc>
                <a:tc>
                  <a:txBody>
                    <a:bodyPr/>
                    <a:lstStyle/>
                    <a:p>
                      <a:endParaRPr lang="en-US" dirty="0"/>
                    </a:p>
                  </a:txBody>
                  <a:tcPr/>
                </a:tc>
                <a:tc>
                  <a:txBody>
                    <a:bodyPr/>
                    <a:lstStyle/>
                    <a:p>
                      <a:r>
                        <a:rPr lang="en-US" sz="1400" dirty="0" smtClean="0">
                          <a:latin typeface="Arial" pitchFamily="34" charset="0"/>
                          <a:cs typeface="Arial" pitchFamily="34" charset="0"/>
                        </a:rPr>
                        <a:t>Find</a:t>
                      </a:r>
                      <a:r>
                        <a:rPr lang="en-US" sz="1400" baseline="0" dirty="0" smtClean="0">
                          <a:latin typeface="Arial" pitchFamily="34" charset="0"/>
                          <a:cs typeface="Arial" pitchFamily="34" charset="0"/>
                        </a:rPr>
                        <a:t> the app icon and select it.</a:t>
                      </a:r>
                    </a:p>
                    <a:p>
                      <a:r>
                        <a:rPr lang="en-US" sz="1400" baseline="0" dirty="0" smtClean="0">
                          <a:latin typeface="Arial" pitchFamily="34" charset="0"/>
                          <a:cs typeface="Arial" pitchFamily="34" charset="0"/>
                        </a:rPr>
                        <a:t>Press tab on the Device to launch the  app.</a:t>
                      </a:r>
                    </a:p>
                    <a:p>
                      <a:r>
                        <a:rPr lang="en-US" sz="1400" baseline="0" dirty="0" smtClean="0">
                          <a:latin typeface="Arial" pitchFamily="34" charset="0"/>
                          <a:cs typeface="Arial" pitchFamily="34" charset="0"/>
                        </a:rPr>
                        <a:t>Observe the app launch in the timeline defined.</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App must not take longer than 25 sec to start</a:t>
                      </a:r>
                      <a:endParaRPr lang="en-US" sz="1400" dirty="0">
                        <a:latin typeface="Arial" pitchFamily="34" charset="0"/>
                        <a:cs typeface="Arial" pitchFamily="34" charset="0"/>
                      </a:endParaRPr>
                    </a:p>
                  </a:txBody>
                  <a:tcPr/>
                </a:tc>
              </a:tr>
            </a:tbl>
          </a:graphicData>
        </a:graphic>
      </p:graphicFrame>
      <p:sp>
        <p:nvSpPr>
          <p:cNvPr id="3" name="Footer Placeholder 2"/>
          <p:cNvSpPr>
            <a:spLocks noGrp="1"/>
          </p:cNvSpPr>
          <p:nvPr>
            <p:ph type="ftr" sz="quarter" idx="11"/>
          </p:nvPr>
        </p:nvSpPr>
        <p:spPr>
          <a:xfrm>
            <a:off x="5867400" y="6407944"/>
            <a:ext cx="32766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54</a:t>
            </a:fld>
            <a:endParaRPr lang="en-US" dirty="0">
              <a:solidFill>
                <a:schemeClr val="bg2">
                  <a:lumMod val="25000"/>
                </a:schemeClr>
              </a:solidFill>
            </a:endParaRPr>
          </a:p>
        </p:txBody>
      </p:sp>
      <p:sp>
        <p:nvSpPr>
          <p:cNvPr id="5" name="Title 4"/>
          <p:cNvSpPr>
            <a:spLocks noGrp="1"/>
          </p:cNvSpPr>
          <p:nvPr>
            <p:ph type="title"/>
          </p:nvPr>
        </p:nvSpPr>
        <p:spPr>
          <a:xfrm>
            <a:off x="228600" y="228600"/>
            <a:ext cx="8686800" cy="762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2700" dirty="0" smtClean="0">
                <a:solidFill>
                  <a:srgbClr val="FF0000"/>
                </a:solidFill>
                <a:latin typeface="Arial" pitchFamily="34" charset="0"/>
                <a:cs typeface="Arial" pitchFamily="34" charset="0"/>
              </a:rPr>
              <a:t/>
            </a:r>
            <a:br>
              <a:rPr lang="en-US" sz="2700" dirty="0" smtClean="0">
                <a:solidFill>
                  <a:srgbClr val="FF0000"/>
                </a:solidFill>
                <a:latin typeface="Arial" pitchFamily="34" charset="0"/>
                <a:cs typeface="Arial" pitchFamily="34" charset="0"/>
              </a:rPr>
            </a:b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sz="2700" dirty="0" smtClean="0">
                <a:solidFill>
                  <a:srgbClr val="FF0000"/>
                </a:solidFill>
                <a:latin typeface="Arial" pitchFamily="34" charset="0"/>
                <a:cs typeface="Arial" pitchFamily="34" charset="0"/>
              </a:rPr>
              <a:t> 4. Give Examples of Major Test Cases for mobile device   6</a:t>
            </a:r>
            <a:endParaRPr lang="en-US" sz="27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143000"/>
          <a:ext cx="8229600" cy="5045709"/>
        </p:xfrm>
        <a:graphic>
          <a:graphicData uri="http://schemas.openxmlformats.org/drawingml/2006/table">
            <a:tbl>
              <a:tblPr firstRow="1" bandRow="1">
                <a:tableStyleId>{5C22544A-7EE6-4342-B048-85BDC9FD1C3A}</a:tableStyleId>
              </a:tblPr>
              <a:tblGrid>
                <a:gridCol w="1752600"/>
                <a:gridCol w="1371600"/>
                <a:gridCol w="2819400"/>
                <a:gridCol w="2286000"/>
              </a:tblGrid>
              <a:tr h="500062">
                <a:tc>
                  <a:txBody>
                    <a:bodyPr/>
                    <a:lstStyle/>
                    <a:p>
                      <a:r>
                        <a:rPr lang="en-US" sz="1800" dirty="0" smtClean="0">
                          <a:solidFill>
                            <a:srgbClr val="FFFF00"/>
                          </a:solidFill>
                          <a:latin typeface="Arial" pitchFamily="34" charset="0"/>
                          <a:cs typeface="Arial" pitchFamily="34" charset="0"/>
                        </a:rPr>
                        <a:t>Category</a:t>
                      </a:r>
                      <a:endParaRPr lang="en-US" sz="1800" dirty="0">
                        <a:solidFill>
                          <a:srgbClr val="FFFF00"/>
                        </a:solidFill>
                        <a:latin typeface="Arial" pitchFamily="34" charset="0"/>
                        <a:cs typeface="Arial" pitchFamily="34" charset="0"/>
                      </a:endParaRPr>
                    </a:p>
                  </a:txBody>
                  <a:tcPr/>
                </a:tc>
                <a:tc>
                  <a:txBody>
                    <a:bodyPr/>
                    <a:lstStyle/>
                    <a:p>
                      <a:r>
                        <a:rPr lang="en-US" sz="1400" dirty="0" smtClean="0">
                          <a:solidFill>
                            <a:srgbClr val="FFFF00"/>
                          </a:solidFill>
                          <a:latin typeface="Arial" pitchFamily="34" charset="0"/>
                          <a:cs typeface="Arial" pitchFamily="34" charset="0"/>
                        </a:rPr>
                        <a:t>Sub-Category</a:t>
                      </a:r>
                      <a:endParaRPr lang="en-US" sz="14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Description</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Result</a:t>
                      </a:r>
                      <a:endParaRPr lang="en-US" sz="1800" dirty="0">
                        <a:solidFill>
                          <a:srgbClr val="FFFF00"/>
                        </a:solidFill>
                        <a:latin typeface="Arial" pitchFamily="34" charset="0"/>
                        <a:cs typeface="Arial" pitchFamily="34" charset="0"/>
                      </a:endParaRPr>
                    </a:p>
                  </a:txBody>
                  <a:tcPr/>
                </a:tc>
              </a:tr>
              <a:tr h="827087">
                <a:tc>
                  <a:txBody>
                    <a:bodyPr/>
                    <a:lstStyle/>
                    <a:p>
                      <a:r>
                        <a:rPr lang="en-US" sz="1600" b="1" dirty="0" smtClean="0">
                          <a:latin typeface="Arial" pitchFamily="34" charset="0"/>
                          <a:cs typeface="Arial" pitchFamily="34" charset="0"/>
                        </a:rPr>
                        <a:t>20. Application Side Effects</a:t>
                      </a:r>
                      <a:endParaRPr lang="en-US" sz="1600" b="1" dirty="0">
                        <a:latin typeface="Arial" pitchFamily="34" charset="0"/>
                        <a:cs typeface="Arial" pitchFamily="34" charset="0"/>
                      </a:endParaRPr>
                    </a:p>
                  </a:txBody>
                  <a:tcPr/>
                </a:tc>
                <a:tc>
                  <a:txBody>
                    <a:bodyPr/>
                    <a:lstStyle/>
                    <a:p>
                      <a:endParaRPr lang="en-US" dirty="0"/>
                    </a:p>
                  </a:txBody>
                  <a:tcPr/>
                </a:tc>
                <a:tc>
                  <a:txBody>
                    <a:bodyPr/>
                    <a:lstStyle/>
                    <a:p>
                      <a:r>
                        <a:rPr lang="en-US" sz="1400" dirty="0" smtClean="0">
                          <a:latin typeface="Arial" pitchFamily="34" charset="0"/>
                          <a:cs typeface="Arial" pitchFamily="34" charset="0"/>
                        </a:rPr>
                        <a:t>Make sure that your app is not causing other apps of device to hamper</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Installed app should not cause other apps of device to hamper</a:t>
                      </a:r>
                      <a:endParaRPr lang="en-US" sz="1400" dirty="0">
                        <a:latin typeface="Arial" pitchFamily="34" charset="0"/>
                        <a:cs typeface="Arial" pitchFamily="34" charset="0"/>
                      </a:endParaRPr>
                    </a:p>
                  </a:txBody>
                  <a:tcPr/>
                </a:tc>
              </a:tr>
              <a:tr h="827087">
                <a:tc>
                  <a:txBody>
                    <a:bodyPr/>
                    <a:lstStyle/>
                    <a:p>
                      <a:r>
                        <a:rPr lang="en-US" sz="1600" b="1" dirty="0" smtClean="0">
                          <a:latin typeface="Arial" pitchFamily="34" charset="0"/>
                          <a:cs typeface="Arial" pitchFamily="34" charset="0"/>
                        </a:rPr>
                        <a:t>21. External incoming</a:t>
                      </a:r>
                      <a:r>
                        <a:rPr lang="en-US" sz="1600" b="1" baseline="0" dirty="0" smtClean="0">
                          <a:latin typeface="Arial" pitchFamily="34" charset="0"/>
                          <a:cs typeface="Arial" pitchFamily="34" charset="0"/>
                        </a:rPr>
                        <a:t> communication infrared</a:t>
                      </a:r>
                      <a:endParaRPr lang="en-US" sz="1600" b="1" dirty="0">
                        <a:latin typeface="Arial" pitchFamily="34" charset="0"/>
                        <a:cs typeface="Arial" pitchFamily="34" charset="0"/>
                      </a:endParaRPr>
                    </a:p>
                  </a:txBody>
                  <a:tcPr/>
                </a:tc>
                <a:tc>
                  <a:txBody>
                    <a:bodyPr/>
                    <a:lstStyle/>
                    <a:p>
                      <a:endParaRPr lang="en-US" dirty="0"/>
                    </a:p>
                  </a:txBody>
                  <a:tcPr/>
                </a:tc>
                <a:tc>
                  <a:txBody>
                    <a:bodyPr/>
                    <a:lstStyle/>
                    <a:p>
                      <a:r>
                        <a:rPr lang="en-US" sz="1400" dirty="0" smtClean="0">
                          <a:latin typeface="Arial" pitchFamily="34" charset="0"/>
                          <a:cs typeface="Arial" pitchFamily="34" charset="0"/>
                        </a:rPr>
                        <a:t>App</a:t>
                      </a:r>
                      <a:r>
                        <a:rPr lang="en-US" sz="1400" baseline="0" dirty="0" smtClean="0">
                          <a:latin typeface="Arial" pitchFamily="34" charset="0"/>
                          <a:cs typeface="Arial" pitchFamily="34" charset="0"/>
                        </a:rPr>
                        <a:t> should gracefully handle the condition when incoming communication is made via InfraRed</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When incoming communication enters the device,</a:t>
                      </a:r>
                      <a:r>
                        <a:rPr lang="en-US" sz="1400" baseline="0" dirty="0" smtClean="0">
                          <a:latin typeface="Arial" pitchFamily="34" charset="0"/>
                          <a:cs typeface="Arial" pitchFamily="34" charset="0"/>
                        </a:rPr>
                        <a:t> the app must at least respect one of the following:</a:t>
                      </a:r>
                    </a:p>
                    <a:p>
                      <a:pPr marL="342900" indent="-342900">
                        <a:buAutoNum type="alphaUcPeriod"/>
                      </a:pPr>
                      <a:r>
                        <a:rPr lang="en-US" sz="1400" baseline="0" dirty="0" smtClean="0">
                          <a:latin typeface="Arial" pitchFamily="34" charset="0"/>
                          <a:cs typeface="Arial" pitchFamily="34" charset="0"/>
                        </a:rPr>
                        <a:t>Go into pause state during InfraRed session and automatically continue from the point it was suspended at after the  InfraRed session is done</a:t>
                      </a:r>
                    </a:p>
                    <a:p>
                      <a:pPr marL="342900" indent="-342900">
                        <a:buAutoNum type="alphaUcPeriod"/>
                      </a:pPr>
                      <a:r>
                        <a:rPr lang="en-US" sz="1400" baseline="0" dirty="0" smtClean="0">
                          <a:latin typeface="Arial" pitchFamily="34" charset="0"/>
                          <a:cs typeface="Arial" pitchFamily="34" charset="0"/>
                        </a:rPr>
                        <a:t>Give a visual or audible notification</a:t>
                      </a:r>
                    </a:p>
                    <a:p>
                      <a:pPr marL="342900" indent="-342900">
                        <a:buNone/>
                      </a:pPr>
                      <a:r>
                        <a:rPr lang="en-US" sz="1400" baseline="0" dirty="0" smtClean="0">
                          <a:latin typeface="Arial" pitchFamily="34" charset="0"/>
                          <a:cs typeface="Arial" pitchFamily="34" charset="0"/>
                        </a:rPr>
                        <a:t>The app must not crash or hung.</a:t>
                      </a:r>
                      <a:endParaRPr lang="en-US" sz="1400" dirty="0">
                        <a:latin typeface="Arial" pitchFamily="34" charset="0"/>
                        <a:cs typeface="Arial" pitchFamily="34" charset="0"/>
                      </a:endParaRPr>
                    </a:p>
                  </a:txBody>
                  <a:tcPr/>
                </a:tc>
              </a:tr>
            </a:tbl>
          </a:graphicData>
        </a:graphic>
      </p:graphicFrame>
      <p:sp>
        <p:nvSpPr>
          <p:cNvPr id="3" name="Footer Placeholder 2"/>
          <p:cNvSpPr>
            <a:spLocks noGrp="1"/>
          </p:cNvSpPr>
          <p:nvPr>
            <p:ph type="ftr" sz="quarter" idx="11"/>
          </p:nvPr>
        </p:nvSpPr>
        <p:spPr>
          <a:xfrm>
            <a:off x="5943600" y="6407944"/>
            <a:ext cx="32004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55</a:t>
            </a:fld>
            <a:endParaRPr lang="en-US" dirty="0">
              <a:solidFill>
                <a:schemeClr val="bg2">
                  <a:lumMod val="25000"/>
                </a:schemeClr>
              </a:solidFill>
            </a:endParaRPr>
          </a:p>
        </p:txBody>
      </p:sp>
      <p:sp>
        <p:nvSpPr>
          <p:cNvPr id="5" name="Title 4"/>
          <p:cNvSpPr>
            <a:spLocks noGrp="1"/>
          </p:cNvSpPr>
          <p:nvPr>
            <p:ph type="title"/>
          </p:nvPr>
        </p:nvSpPr>
        <p:spPr>
          <a:xfrm>
            <a:off x="228600" y="228600"/>
            <a:ext cx="8686800" cy="762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2700" dirty="0" smtClean="0">
                <a:solidFill>
                  <a:srgbClr val="FF0000"/>
                </a:solidFill>
                <a:latin typeface="Arial" pitchFamily="34" charset="0"/>
                <a:cs typeface="Arial" pitchFamily="34" charset="0"/>
              </a:rPr>
              <a:t/>
            </a:r>
            <a:br>
              <a:rPr lang="en-US" sz="2700" dirty="0" smtClean="0">
                <a:solidFill>
                  <a:srgbClr val="FF0000"/>
                </a:solidFill>
                <a:latin typeface="Arial" pitchFamily="34" charset="0"/>
                <a:cs typeface="Arial" pitchFamily="34" charset="0"/>
              </a:rPr>
            </a:b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dirty="0" smtClean="0">
                <a:solidFill>
                  <a:srgbClr val="FF0000"/>
                </a:solidFill>
                <a:latin typeface="Arial" pitchFamily="34" charset="0"/>
                <a:cs typeface="Arial" pitchFamily="34" charset="0"/>
              </a:rPr>
              <a:t> </a:t>
            </a:r>
            <a:r>
              <a:rPr lang="en-US" sz="2700" dirty="0" smtClean="0">
                <a:solidFill>
                  <a:srgbClr val="FF0000"/>
                </a:solidFill>
                <a:latin typeface="Arial" pitchFamily="34" charset="0"/>
                <a:cs typeface="Arial" pitchFamily="34" charset="0"/>
              </a:rPr>
              <a:t>4. Give Examples of Major Test Cases for mobile device   7</a:t>
            </a:r>
            <a:endParaRPr lang="en-US" sz="27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 y="1219200"/>
            <a:ext cx="8686800" cy="487680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en-US" b="1" dirty="0" smtClean="0"/>
              <a:t> </a:t>
            </a:r>
            <a:endParaRPr lang="en-US" sz="2600" dirty="0" smtClean="0"/>
          </a:p>
          <a:p>
            <a:pPr lvl="0">
              <a:buNone/>
            </a:pPr>
            <a:r>
              <a:rPr lang="en-US" sz="2600" dirty="0" smtClean="0">
                <a:solidFill>
                  <a:schemeClr val="bg1">
                    <a:lumMod val="65000"/>
                  </a:schemeClr>
                </a:solidFill>
                <a:latin typeface="Arial" pitchFamily="34" charset="0"/>
                <a:cs typeface="Arial" pitchFamily="34" charset="0"/>
              </a:rPr>
              <a:t>1. How do you usually explore the new Mobile Device/Phone?</a:t>
            </a:r>
          </a:p>
          <a:p>
            <a:pPr lvl="0">
              <a:buNone/>
            </a:pPr>
            <a:r>
              <a:rPr lang="en-US" sz="2600" dirty="0" smtClean="0">
                <a:solidFill>
                  <a:schemeClr val="bg1">
                    <a:lumMod val="65000"/>
                  </a:schemeClr>
                </a:solidFill>
                <a:latin typeface="Arial" pitchFamily="34" charset="0"/>
                <a:cs typeface="Arial" pitchFamily="34" charset="0"/>
              </a:rPr>
              <a:t>2. How would you test UI of mobile app?</a:t>
            </a:r>
          </a:p>
          <a:p>
            <a:pPr>
              <a:buNone/>
            </a:pPr>
            <a:r>
              <a:rPr lang="en-US" sz="2600" dirty="0" smtClean="0">
                <a:solidFill>
                  <a:schemeClr val="bg1">
                    <a:lumMod val="65000"/>
                  </a:schemeClr>
                </a:solidFill>
                <a:latin typeface="Arial" pitchFamily="34" charset="0"/>
                <a:cs typeface="Arial" pitchFamily="34" charset="0"/>
              </a:rPr>
              <a:t>3. How would you test the mobile app page?</a:t>
            </a:r>
          </a:p>
          <a:p>
            <a:pPr lvl="0">
              <a:buNone/>
            </a:pPr>
            <a:r>
              <a:rPr lang="en-US" sz="2600" dirty="0" smtClean="0">
                <a:solidFill>
                  <a:schemeClr val="bg1">
                    <a:lumMod val="65000"/>
                  </a:schemeClr>
                </a:solidFill>
                <a:latin typeface="Arial" pitchFamily="34" charset="0"/>
                <a:cs typeface="Arial" pitchFamily="34" charset="0"/>
              </a:rPr>
              <a:t>4. Give Examples of Major Test Cases for mobile device</a:t>
            </a:r>
          </a:p>
          <a:p>
            <a:pPr lvl="0">
              <a:buNone/>
            </a:pPr>
            <a:r>
              <a:rPr lang="en-US" sz="2600" dirty="0" smtClean="0">
                <a:solidFill>
                  <a:srgbClr val="FF0000"/>
                </a:solidFill>
                <a:latin typeface="Arial" pitchFamily="34" charset="0"/>
                <a:cs typeface="Arial" pitchFamily="34" charset="0"/>
              </a:rPr>
              <a:t>5. Write as many Test Cases you can for the following: Mobile device, simple app with three buttons (1,2,3) that making the sounds.</a:t>
            </a:r>
          </a:p>
          <a:p>
            <a:pPr lvl="0">
              <a:buNone/>
            </a:pPr>
            <a:r>
              <a:rPr lang="en-US" sz="2600" dirty="0" smtClean="0">
                <a:latin typeface="Arial" pitchFamily="34" charset="0"/>
                <a:cs typeface="Arial" pitchFamily="34" charset="0"/>
              </a:rPr>
              <a:t>6. How would you troubleshoot networking issues on </a:t>
            </a:r>
            <a:r>
              <a:rPr lang="en-US" sz="2600" dirty="0" smtClean="0">
                <a:latin typeface="Arial" pitchFamily="34" charset="0"/>
                <a:cs typeface="Arial" pitchFamily="34" charset="0"/>
              </a:rPr>
              <a:t>iPhone</a:t>
            </a:r>
            <a:r>
              <a:rPr lang="en-US" sz="2600" dirty="0" smtClean="0">
                <a:latin typeface="Arial" pitchFamily="34" charset="0"/>
                <a:cs typeface="Arial" pitchFamily="34" charset="0"/>
              </a:rPr>
              <a:t>?</a:t>
            </a:r>
          </a:p>
          <a:p>
            <a:pPr lvl="0">
              <a:buNone/>
            </a:pPr>
            <a:r>
              <a:rPr lang="en-US" sz="2600" dirty="0" smtClean="0">
                <a:latin typeface="Arial" pitchFamily="34" charset="0"/>
                <a:cs typeface="Arial" pitchFamily="34" charset="0"/>
              </a:rPr>
              <a:t>7. How would you test the following: you send Yahoo message from your mobile device to someone else device, and recipient doesn’t receive a message?</a:t>
            </a:r>
          </a:p>
          <a:p>
            <a:pPr>
              <a:buNone/>
            </a:pPr>
            <a:r>
              <a:rPr lang="en-US" sz="2600" dirty="0" smtClean="0">
                <a:latin typeface="Arial" pitchFamily="34" charset="0"/>
                <a:cs typeface="Arial" pitchFamily="34" charset="0"/>
              </a:rPr>
              <a:t>8. What is your Stress test approach when testing </a:t>
            </a:r>
            <a:r>
              <a:rPr lang="en-US" sz="2600" dirty="0" smtClean="0">
                <a:latin typeface="Arial" pitchFamily="34" charset="0"/>
                <a:cs typeface="Arial" pitchFamily="34" charset="0"/>
              </a:rPr>
              <a:t>Face time </a:t>
            </a:r>
            <a:r>
              <a:rPr lang="en-US" sz="2600" dirty="0" smtClean="0">
                <a:latin typeface="Arial" pitchFamily="34" charset="0"/>
                <a:cs typeface="Arial" pitchFamily="34" charset="0"/>
              </a:rPr>
              <a:t>on </a:t>
            </a:r>
            <a:r>
              <a:rPr lang="en-US" sz="2600" dirty="0" smtClean="0">
                <a:latin typeface="Arial" pitchFamily="34" charset="0"/>
                <a:cs typeface="Arial" pitchFamily="34" charset="0"/>
              </a:rPr>
              <a:t>iPhone</a:t>
            </a:r>
            <a:r>
              <a:rPr lang="en-US" sz="2600" dirty="0" smtClean="0">
                <a:latin typeface="Arial" pitchFamily="34" charset="0"/>
                <a:cs typeface="Arial" pitchFamily="34" charset="0"/>
              </a:rPr>
              <a:t>?</a:t>
            </a:r>
          </a:p>
          <a:p>
            <a:pPr lvl="0">
              <a:buNone/>
            </a:pPr>
            <a:r>
              <a:rPr lang="en-US" sz="2600" dirty="0" smtClean="0">
                <a:latin typeface="Arial" pitchFamily="34" charset="0"/>
                <a:cs typeface="Arial" pitchFamily="34" charset="0"/>
              </a:rPr>
              <a:t>9. How do you do Boundary testing to verify a battery’s life, if a game application suppose to last for 24 hours?	</a:t>
            </a:r>
          </a:p>
          <a:p>
            <a:pPr lvl="0">
              <a:buNone/>
            </a:pPr>
            <a:r>
              <a:rPr lang="en-US" sz="2600" dirty="0" smtClean="0">
                <a:latin typeface="Arial" pitchFamily="34" charset="0"/>
                <a:cs typeface="Arial" pitchFamily="34" charset="0"/>
              </a:rPr>
              <a:t>10. Tell me about Specifics of the Mobile games testing?</a:t>
            </a:r>
          </a:p>
          <a:p>
            <a:endParaRPr lang="en-US" dirty="0"/>
          </a:p>
        </p:txBody>
      </p:sp>
      <p:sp>
        <p:nvSpPr>
          <p:cNvPr id="4" name="Footer Placeholder 3"/>
          <p:cNvSpPr>
            <a:spLocks noGrp="1"/>
          </p:cNvSpPr>
          <p:nvPr>
            <p:ph type="ftr" sz="quarter" idx="11"/>
          </p:nvPr>
        </p:nvSpPr>
        <p:spPr>
          <a:xfrm>
            <a:off x="5486400" y="6407944"/>
            <a:ext cx="32766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bg2">
                    <a:lumMod val="25000"/>
                  </a:schemeClr>
                </a:solidFill>
              </a:rPr>
              <a:pPr/>
              <a:t>56</a:t>
            </a:fld>
            <a:endParaRPr lang="en-US" dirty="0">
              <a:solidFill>
                <a:schemeClr val="bg2">
                  <a:lumMod val="25000"/>
                </a:schemeClr>
              </a:solidFill>
            </a:endParaRPr>
          </a:p>
        </p:txBody>
      </p:sp>
      <p:sp>
        <p:nvSpPr>
          <p:cNvPr id="7" name="Title 6"/>
          <p:cNvSpPr>
            <a:spLocks noGrp="1"/>
          </p:cNvSpPr>
          <p:nvPr>
            <p:ph type="title"/>
          </p:nvPr>
        </p:nvSpPr>
        <p:spPr>
          <a:xfrm>
            <a:off x="228600" y="152400"/>
            <a:ext cx="8610600" cy="685800"/>
          </a:xfrm>
        </p:spPr>
        <p:style>
          <a:lnRef idx="1">
            <a:schemeClr val="accent5"/>
          </a:lnRef>
          <a:fillRef idx="2">
            <a:schemeClr val="accent5"/>
          </a:fillRef>
          <a:effectRef idx="1">
            <a:schemeClr val="accent5"/>
          </a:effectRef>
          <a:fontRef idx="minor">
            <a:schemeClr val="dk1"/>
          </a:fontRef>
        </p:style>
        <p:txBody>
          <a:bodyPr>
            <a:noAutofit/>
          </a:bodyPr>
          <a:lstStyle/>
          <a:p>
            <a:r>
              <a:rPr lang="en-US" sz="3600" dirty="0" smtClean="0">
                <a:solidFill>
                  <a:srgbClr val="FF0000"/>
                </a:solidFill>
                <a:latin typeface="Arial" pitchFamily="34" charset="0"/>
                <a:cs typeface="Arial" pitchFamily="34" charset="0"/>
              </a:rPr>
              <a:t>Specific of Mobile Testing</a:t>
            </a:r>
            <a:endParaRPr lang="en-US" sz="3600" dirty="0">
              <a:solidFill>
                <a:srgbClr val="FF0000"/>
              </a:solidFill>
            </a:endParaRPr>
          </a:p>
        </p:txBody>
      </p:sp>
      <p:sp>
        <p:nvSpPr>
          <p:cNvPr id="9" name="Rounded Rectangle 8"/>
          <p:cNvSpPr/>
          <p:nvPr/>
        </p:nvSpPr>
        <p:spPr>
          <a:xfrm>
            <a:off x="6400800" y="762000"/>
            <a:ext cx="2438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Arial" pitchFamily="34" charset="0"/>
                <a:cs typeface="Arial" pitchFamily="34" charset="0"/>
              </a:rPr>
              <a:t>Section 4</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838200" y="1828800"/>
            <a:ext cx="4038600" cy="31242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sz="2000" dirty="0" smtClean="0">
                <a:latin typeface="Arial" pitchFamily="34" charset="0"/>
                <a:cs typeface="Arial" pitchFamily="34" charset="0"/>
              </a:rPr>
              <a:t>1. Stay with the TC Plan to cover different area of testing:</a:t>
            </a:r>
          </a:p>
          <a:p>
            <a:r>
              <a:rPr lang="en-US" sz="2000" b="1" dirty="0" smtClean="0">
                <a:latin typeface="Arial" pitchFamily="34" charset="0"/>
                <a:cs typeface="Arial" pitchFamily="34" charset="0"/>
              </a:rPr>
              <a:t>1) </a:t>
            </a:r>
            <a:r>
              <a:rPr lang="en-US" sz="2000" dirty="0" smtClean="0">
                <a:latin typeface="Arial" pitchFamily="34" charset="0"/>
                <a:cs typeface="Arial" pitchFamily="34" charset="0"/>
              </a:rPr>
              <a:t>Functionality Testing</a:t>
            </a:r>
            <a:br>
              <a:rPr lang="en-US" sz="2000" dirty="0" smtClean="0">
                <a:latin typeface="Arial" pitchFamily="34" charset="0"/>
                <a:cs typeface="Arial" pitchFamily="34" charset="0"/>
              </a:rPr>
            </a:br>
            <a:r>
              <a:rPr lang="en-US" sz="2000" b="1" dirty="0" smtClean="0">
                <a:latin typeface="Arial" pitchFamily="34" charset="0"/>
                <a:cs typeface="Arial" pitchFamily="34" charset="0"/>
              </a:rPr>
              <a:t>2)</a:t>
            </a:r>
            <a:r>
              <a:rPr lang="en-US" sz="2000" dirty="0" smtClean="0">
                <a:latin typeface="Arial" pitchFamily="34" charset="0"/>
                <a:cs typeface="Arial" pitchFamily="34" charset="0"/>
              </a:rPr>
              <a:t> Usability testing</a:t>
            </a:r>
            <a:br>
              <a:rPr lang="en-US" sz="2000" dirty="0" smtClean="0">
                <a:latin typeface="Arial" pitchFamily="34" charset="0"/>
                <a:cs typeface="Arial" pitchFamily="34" charset="0"/>
              </a:rPr>
            </a:br>
            <a:r>
              <a:rPr lang="en-US" sz="2000" b="1" dirty="0" smtClean="0">
                <a:latin typeface="Arial" pitchFamily="34" charset="0"/>
                <a:cs typeface="Arial" pitchFamily="34" charset="0"/>
              </a:rPr>
              <a:t>3) </a:t>
            </a:r>
            <a:r>
              <a:rPr lang="en-US" sz="2000" dirty="0" smtClean="0">
                <a:latin typeface="Arial" pitchFamily="34" charset="0"/>
                <a:cs typeface="Arial" pitchFamily="34" charset="0"/>
              </a:rPr>
              <a:t>Interface testing</a:t>
            </a:r>
            <a:br>
              <a:rPr lang="en-US" sz="2000" dirty="0" smtClean="0">
                <a:latin typeface="Arial" pitchFamily="34" charset="0"/>
                <a:cs typeface="Arial" pitchFamily="34" charset="0"/>
              </a:rPr>
            </a:br>
            <a:r>
              <a:rPr lang="en-US" sz="2000" b="1" dirty="0" smtClean="0">
                <a:latin typeface="Arial" pitchFamily="34" charset="0"/>
                <a:cs typeface="Arial" pitchFamily="34" charset="0"/>
              </a:rPr>
              <a:t>4)</a:t>
            </a:r>
            <a:r>
              <a:rPr lang="en-US" sz="2000" dirty="0" smtClean="0">
                <a:latin typeface="Arial" pitchFamily="34" charset="0"/>
                <a:cs typeface="Arial" pitchFamily="34" charset="0"/>
              </a:rPr>
              <a:t> Compatibility testing</a:t>
            </a:r>
            <a:br>
              <a:rPr lang="en-US" sz="2000" dirty="0" smtClean="0">
                <a:latin typeface="Arial" pitchFamily="34" charset="0"/>
                <a:cs typeface="Arial" pitchFamily="34" charset="0"/>
              </a:rPr>
            </a:br>
            <a:r>
              <a:rPr lang="en-US" sz="2000" b="1" dirty="0" smtClean="0">
                <a:latin typeface="Arial" pitchFamily="34" charset="0"/>
                <a:cs typeface="Arial" pitchFamily="34" charset="0"/>
              </a:rPr>
              <a:t>5)</a:t>
            </a:r>
            <a:r>
              <a:rPr lang="en-US" sz="2000" dirty="0" smtClean="0">
                <a:latin typeface="Arial" pitchFamily="34" charset="0"/>
                <a:cs typeface="Arial" pitchFamily="34" charset="0"/>
              </a:rPr>
              <a:t> Performance testing </a:t>
            </a:r>
            <a:r>
              <a:rPr lang="en-US" sz="1600" dirty="0" smtClean="0">
                <a:latin typeface="Arial" pitchFamily="34" charset="0"/>
                <a:cs typeface="Arial" pitchFamily="34" charset="0"/>
              </a:rPr>
              <a:t>(with Soak Testing)</a:t>
            </a:r>
          </a:p>
          <a:p>
            <a:pPr>
              <a:buNone/>
            </a:pP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Add Audible specific Testing</a:t>
            </a:r>
          </a:p>
          <a:p>
            <a:endParaRPr lang="en-US" dirty="0"/>
          </a:p>
        </p:txBody>
      </p:sp>
      <p:sp>
        <p:nvSpPr>
          <p:cNvPr id="3" name="Footer Placeholder 2"/>
          <p:cNvSpPr>
            <a:spLocks noGrp="1"/>
          </p:cNvSpPr>
          <p:nvPr>
            <p:ph type="ftr" sz="quarter" idx="11"/>
          </p:nvPr>
        </p:nvSpPr>
        <p:spPr>
          <a:xfrm>
            <a:off x="5562600" y="6407944"/>
            <a:ext cx="31242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57</a:t>
            </a:fld>
            <a:endParaRPr lang="en-US" dirty="0">
              <a:solidFill>
                <a:schemeClr val="tx2">
                  <a:lumMod val="25000"/>
                </a:schemeClr>
              </a:solidFill>
            </a:endParaRPr>
          </a:p>
        </p:txBody>
      </p:sp>
      <p:sp>
        <p:nvSpPr>
          <p:cNvPr id="6" name="Title 5"/>
          <p:cNvSpPr>
            <a:spLocks noGrp="1"/>
          </p:cNvSpPr>
          <p:nvPr>
            <p:ph type="title"/>
          </p:nvPr>
        </p:nvSpPr>
        <p:spPr>
          <a:xfrm>
            <a:off x="228600" y="152400"/>
            <a:ext cx="8686800" cy="1371600"/>
          </a:xfrm>
        </p:spPr>
        <p:style>
          <a:lnRef idx="1">
            <a:schemeClr val="accent1"/>
          </a:lnRef>
          <a:fillRef idx="2">
            <a:schemeClr val="accent1"/>
          </a:fillRef>
          <a:effectRef idx="1">
            <a:schemeClr val="accent1"/>
          </a:effectRef>
          <a:fontRef idx="minor">
            <a:schemeClr val="dk1"/>
          </a:fontRef>
        </p:style>
        <p:txBody>
          <a:bodyPr>
            <a:normAutofit/>
          </a:bodyPr>
          <a:lstStyle/>
          <a:p>
            <a:pPr lvl="0"/>
            <a:r>
              <a:rPr lang="en-US" sz="2700" dirty="0" smtClean="0">
                <a:solidFill>
                  <a:srgbClr val="FF0000"/>
                </a:solidFill>
                <a:latin typeface="Arial" pitchFamily="34" charset="0"/>
                <a:cs typeface="Arial" pitchFamily="34" charset="0"/>
              </a:rPr>
              <a:t>5. Write as many Test Cases you can for the following: Mobile device, simple app with three buttons (1,2,3) that making the sounds.					       </a:t>
            </a:r>
            <a:r>
              <a:rPr lang="en-US" sz="2700" dirty="0" smtClean="0">
                <a:solidFill>
                  <a:srgbClr val="FFFF00"/>
                </a:solidFill>
                <a:latin typeface="Arial" pitchFamily="34" charset="0"/>
                <a:cs typeface="Arial" pitchFamily="34" charset="0"/>
              </a:rPr>
              <a:t>1</a:t>
            </a:r>
            <a:endParaRPr lang="en-US" dirty="0">
              <a:solidFill>
                <a:srgbClr val="FFFF00"/>
              </a:solidFill>
            </a:endParaRPr>
          </a:p>
        </p:txBody>
      </p:sp>
      <p:pic>
        <p:nvPicPr>
          <p:cNvPr id="2050" name="Picture 2" descr="C:\Users\IVA\Pictures\MOBILE TESTING\IC513003[1].png"/>
          <p:cNvPicPr>
            <a:picLocks noGrp="1" noChangeAspect="1" noChangeArrowheads="1"/>
          </p:cNvPicPr>
          <p:nvPr>
            <p:ph sz="half" idx="2"/>
          </p:nvPr>
        </p:nvPicPr>
        <p:blipFill>
          <a:blip r:embed="rId2" cstate="print"/>
          <a:srcRect/>
          <a:stretch>
            <a:fillRect/>
          </a:stretch>
        </p:blipFill>
        <p:spPr bwMode="auto">
          <a:xfrm>
            <a:off x="5715000" y="1600200"/>
            <a:ext cx="2667000" cy="4445000"/>
          </a:xfrm>
          <a:prstGeom prst="rect">
            <a:avLst/>
          </a:prstGeom>
          <a:noFill/>
        </p:spPr>
      </p:pic>
      <p:sp>
        <p:nvSpPr>
          <p:cNvPr id="10" name="Rectangle 9"/>
          <p:cNvSpPr/>
          <p:nvPr/>
        </p:nvSpPr>
        <p:spPr>
          <a:xfrm>
            <a:off x="5410200" y="6172200"/>
            <a:ext cx="29718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http://en.wikipedia.org/wiki/Soak_testing</a:t>
            </a:r>
            <a:endParaRPr lang="en-US" sz="1200" dirty="0">
              <a:solidFill>
                <a:schemeClr val="tx1"/>
              </a:solidFill>
              <a:latin typeface="Arial" pitchFamily="34" charset="0"/>
              <a:cs typeface="Arial" pitchFamily="34" charset="0"/>
            </a:endParaRPr>
          </a:p>
        </p:txBody>
      </p:sp>
      <p:sp>
        <p:nvSpPr>
          <p:cNvPr id="8" name="Rectangle 7"/>
          <p:cNvSpPr/>
          <p:nvPr/>
        </p:nvSpPr>
        <p:spPr>
          <a:xfrm>
            <a:off x="1981200" y="5562600"/>
            <a:ext cx="3429000" cy="30777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400" dirty="0" smtClean="0">
                <a:solidFill>
                  <a:schemeClr val="tx1"/>
                </a:solidFill>
                <a:latin typeface="Arial" pitchFamily="34" charset="0"/>
                <a:cs typeface="Arial" pitchFamily="34" charset="0"/>
              </a:rPr>
              <a:t>http://www.guru99.com/testing-tools.html</a:t>
            </a:r>
            <a:endParaRPr lang="en-US" sz="1400" dirty="0">
              <a:solidFill>
                <a:schemeClr val="tx1"/>
              </a:solidFill>
              <a:latin typeface="Arial" pitchFamily="34" charset="0"/>
              <a:cs typeface="Arial" pitchFamily="34" charset="0"/>
            </a:endParaRPr>
          </a:p>
        </p:txBody>
      </p:sp>
      <p:sp>
        <p:nvSpPr>
          <p:cNvPr id="9" name="Rounded Rectangle 8"/>
          <p:cNvSpPr/>
          <p:nvPr/>
        </p:nvSpPr>
        <p:spPr>
          <a:xfrm>
            <a:off x="304800" y="5029200"/>
            <a:ext cx="3048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Self-Learning:</a:t>
            </a:r>
            <a:endParaRPr lang="en-US" sz="2400" b="1" dirty="0">
              <a:latin typeface="Arial" pitchFamily="34" charset="0"/>
              <a:cs typeface="Arial" pitchFamily="34" charset="0"/>
            </a:endParaRPr>
          </a:p>
        </p:txBody>
      </p:sp>
      <p:sp>
        <p:nvSpPr>
          <p:cNvPr id="11" name="Rectangle 10"/>
          <p:cNvSpPr/>
          <p:nvPr/>
        </p:nvSpPr>
        <p:spPr>
          <a:xfrm>
            <a:off x="914400" y="6096000"/>
            <a:ext cx="34290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http://www.mobileapptesting.com/the-best-tools-for-mobile-app-testing/2011/08/</a:t>
            </a:r>
            <a:endParaRPr lang="en-US" sz="1200" dirty="0">
              <a:solidFill>
                <a:schemeClr val="tx1"/>
              </a:solidFill>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715000" y="6407944"/>
            <a:ext cx="34290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a:xfrm>
            <a:off x="146304" y="6324600"/>
            <a:ext cx="457200" cy="342900"/>
          </a:xfrm>
        </p:spPr>
        <p:txBody>
          <a:bodyPr/>
          <a:lstStyle/>
          <a:p>
            <a:fld id="{B6F15528-21DE-4FAA-801E-634DDDAF4B2B}" type="slidenum">
              <a:rPr lang="en-US" smtClean="0">
                <a:solidFill>
                  <a:schemeClr val="tx2">
                    <a:lumMod val="25000"/>
                  </a:schemeClr>
                </a:solidFill>
              </a:rPr>
              <a:pPr/>
              <a:t>58</a:t>
            </a:fld>
            <a:endParaRPr lang="en-US" dirty="0">
              <a:solidFill>
                <a:schemeClr val="tx2">
                  <a:lumMod val="25000"/>
                </a:schemeClr>
              </a:solidFill>
            </a:endParaRPr>
          </a:p>
        </p:txBody>
      </p:sp>
      <p:sp>
        <p:nvSpPr>
          <p:cNvPr id="6" name="Title 5"/>
          <p:cNvSpPr>
            <a:spLocks noGrp="1"/>
          </p:cNvSpPr>
          <p:nvPr>
            <p:ph type="title"/>
          </p:nvPr>
        </p:nvSpPr>
        <p:spPr>
          <a:xfrm>
            <a:off x="228600" y="152400"/>
            <a:ext cx="8686800" cy="1265238"/>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2700" dirty="0" smtClean="0">
                <a:solidFill>
                  <a:srgbClr val="FF0000"/>
                </a:solidFill>
                <a:latin typeface="Arial" pitchFamily="34" charset="0"/>
                <a:cs typeface="Arial" pitchFamily="34" charset="0"/>
              </a:rPr>
              <a:t/>
            </a:r>
            <a:br>
              <a:rPr lang="en-US" sz="2700" dirty="0" smtClean="0">
                <a:solidFill>
                  <a:srgbClr val="FF0000"/>
                </a:solidFill>
                <a:latin typeface="Arial" pitchFamily="34" charset="0"/>
                <a:cs typeface="Arial" pitchFamily="34" charset="0"/>
              </a:rPr>
            </a:br>
            <a:r>
              <a:rPr lang="en-US" sz="2700" dirty="0" smtClean="0">
                <a:solidFill>
                  <a:srgbClr val="FF0000"/>
                </a:solidFill>
                <a:latin typeface="Arial" pitchFamily="34" charset="0"/>
                <a:cs typeface="Arial" pitchFamily="34" charset="0"/>
              </a:rPr>
              <a:t>						</a:t>
            </a:r>
            <a:br>
              <a:rPr lang="en-US" sz="2700" dirty="0" smtClean="0">
                <a:solidFill>
                  <a:srgbClr val="FF0000"/>
                </a:solidFill>
                <a:latin typeface="Arial" pitchFamily="34" charset="0"/>
                <a:cs typeface="Arial" pitchFamily="34" charset="0"/>
              </a:rPr>
            </a:br>
            <a:r>
              <a:rPr lang="en-US" sz="2700" dirty="0" smtClean="0">
                <a:solidFill>
                  <a:srgbClr val="FF0000"/>
                </a:solidFill>
                <a:latin typeface="Arial" pitchFamily="34" charset="0"/>
                <a:cs typeface="Arial" pitchFamily="34" charset="0"/>
              </a:rPr>
              <a:t> 5. Write as many Test Cases you can for the following: Mobile device, simple app with three buttons (1,2,3) that making the sounds.							      </a:t>
            </a:r>
            <a:r>
              <a:rPr lang="en-US" sz="2700" dirty="0" smtClean="0">
                <a:solidFill>
                  <a:srgbClr val="FFFF00"/>
                </a:solidFill>
                <a:latin typeface="Arial" pitchFamily="34" charset="0"/>
                <a:cs typeface="Arial" pitchFamily="34" charset="0"/>
              </a:rPr>
              <a:t> 2</a:t>
            </a:r>
            <a:endParaRPr lang="en-US" sz="2700" dirty="0">
              <a:solidFill>
                <a:srgbClr val="FFFF00"/>
              </a:solidFill>
            </a:endParaRPr>
          </a:p>
        </p:txBody>
      </p:sp>
      <p:pic>
        <p:nvPicPr>
          <p:cNvPr id="9" name="Picture 2" descr="C:\Users\IVA\Pictures\MOBILE TESTING\IC513003[1].png"/>
          <p:cNvPicPr>
            <a:picLocks noGrp="1" noChangeAspect="1" noChangeArrowheads="1"/>
          </p:cNvPicPr>
          <p:nvPr>
            <p:ph sz="half" idx="1"/>
          </p:nvPr>
        </p:nvPicPr>
        <p:blipFill>
          <a:blip r:embed="rId2" cstate="print"/>
          <a:srcRect/>
          <a:stretch>
            <a:fillRect/>
          </a:stretch>
        </p:blipFill>
        <p:spPr bwMode="auto">
          <a:xfrm>
            <a:off x="381000" y="1600200"/>
            <a:ext cx="2788920" cy="4648200"/>
          </a:xfrm>
          <a:prstGeom prst="rect">
            <a:avLst/>
          </a:prstGeom>
          <a:noFill/>
        </p:spPr>
      </p:pic>
      <p:graphicFrame>
        <p:nvGraphicFramePr>
          <p:cNvPr id="10" name="Table 9"/>
          <p:cNvGraphicFramePr>
            <a:graphicFrameLocks noGrp="1"/>
          </p:cNvGraphicFramePr>
          <p:nvPr/>
        </p:nvGraphicFramePr>
        <p:xfrm>
          <a:off x="3429000" y="1600200"/>
          <a:ext cx="5486400" cy="4516120"/>
        </p:xfrm>
        <a:graphic>
          <a:graphicData uri="http://schemas.openxmlformats.org/drawingml/2006/table">
            <a:tbl>
              <a:tblPr firstRow="1" bandRow="1">
                <a:tableStyleId>{5C22544A-7EE6-4342-B048-85BDC9FD1C3A}</a:tableStyleId>
              </a:tblPr>
              <a:tblGrid>
                <a:gridCol w="1028700"/>
                <a:gridCol w="1988820"/>
                <a:gridCol w="2468880"/>
              </a:tblGrid>
              <a:tr h="370840">
                <a:tc>
                  <a:txBody>
                    <a:bodyPr/>
                    <a:lstStyle/>
                    <a:p>
                      <a:r>
                        <a:rPr lang="en-US" dirty="0" smtClean="0"/>
                        <a:t>Module</a:t>
                      </a:r>
                      <a:endParaRPr lang="en-US" dirty="0"/>
                    </a:p>
                  </a:txBody>
                  <a:tcPr>
                    <a:solidFill>
                      <a:schemeClr val="accent4">
                        <a:lumMod val="60000"/>
                        <a:lumOff val="40000"/>
                      </a:schemeClr>
                    </a:solidFill>
                  </a:tcPr>
                </a:tc>
                <a:tc>
                  <a:txBody>
                    <a:bodyPr/>
                    <a:lstStyle/>
                    <a:p>
                      <a:r>
                        <a:rPr lang="en-US" dirty="0" smtClean="0"/>
                        <a:t>Description</a:t>
                      </a:r>
                      <a:endParaRPr lang="en-US" dirty="0"/>
                    </a:p>
                  </a:txBody>
                  <a:tcPr/>
                </a:tc>
                <a:tc>
                  <a:txBody>
                    <a:bodyPr/>
                    <a:lstStyle/>
                    <a:p>
                      <a:r>
                        <a:rPr lang="en-US" dirty="0" smtClean="0"/>
                        <a:t>Result</a:t>
                      </a:r>
                      <a:endParaRPr lang="en-US" dirty="0"/>
                    </a:p>
                  </a:txBody>
                  <a:tcPr/>
                </a:tc>
              </a:tr>
              <a:tr h="370840">
                <a:tc>
                  <a:txBody>
                    <a:bodyPr/>
                    <a:lstStyle/>
                    <a:p>
                      <a:r>
                        <a:rPr lang="en-US" sz="1600" dirty="0" smtClean="0">
                          <a:latin typeface="Arial" pitchFamily="34" charset="0"/>
                          <a:cs typeface="Arial" pitchFamily="34" charset="0"/>
                        </a:rPr>
                        <a:t>Button A</a:t>
                      </a:r>
                      <a:endParaRPr lang="en-US" sz="1600" dirty="0">
                        <a:latin typeface="Arial" pitchFamily="34" charset="0"/>
                        <a:cs typeface="Arial" pitchFamily="34" charset="0"/>
                      </a:endParaRPr>
                    </a:p>
                  </a:txBody>
                  <a:tcPr/>
                </a:tc>
                <a:tc>
                  <a:txBody>
                    <a:bodyPr/>
                    <a:lstStyle/>
                    <a:p>
                      <a:r>
                        <a:rPr lang="en-US" sz="1400" dirty="0" smtClean="0">
                          <a:solidFill>
                            <a:schemeClr val="bg1"/>
                          </a:solidFill>
                          <a:latin typeface="Arial" pitchFamily="34" charset="0"/>
                          <a:cs typeface="Arial" pitchFamily="34" charset="0"/>
                        </a:rPr>
                        <a:t>Verify that when Button A is pressed, sound tone A appeared</a:t>
                      </a:r>
                      <a:endParaRPr lang="en-US" sz="1400" dirty="0">
                        <a:solidFill>
                          <a:schemeClr val="bg1"/>
                        </a:solidFill>
                        <a:latin typeface="Arial" pitchFamily="34" charset="0"/>
                        <a:cs typeface="Arial" pitchFamily="34" charset="0"/>
                      </a:endParaRPr>
                    </a:p>
                  </a:txBody>
                  <a:tcPr>
                    <a:solidFill>
                      <a:schemeClr val="tx2">
                        <a:lumMod val="75000"/>
                      </a:schemeClr>
                    </a:solidFill>
                  </a:tcPr>
                </a:tc>
                <a:tc>
                  <a:txBody>
                    <a:bodyPr/>
                    <a:lstStyle/>
                    <a:p>
                      <a:r>
                        <a:rPr lang="en-US" sz="1400" dirty="0" smtClean="0">
                          <a:solidFill>
                            <a:schemeClr val="bg1"/>
                          </a:solidFill>
                          <a:latin typeface="Arial" pitchFamily="34" charset="0"/>
                          <a:cs typeface="Arial" pitchFamily="34" charset="0"/>
                        </a:rPr>
                        <a:t>When button A is pressed the sound tone A should be audible</a:t>
                      </a:r>
                      <a:endParaRPr lang="en-US" sz="1400" dirty="0">
                        <a:solidFill>
                          <a:schemeClr val="bg1"/>
                        </a:solidFill>
                        <a:latin typeface="Arial" pitchFamily="34" charset="0"/>
                        <a:cs typeface="Arial" pitchFamily="34" charset="0"/>
                      </a:endParaRPr>
                    </a:p>
                  </a:txBody>
                  <a:tcPr>
                    <a:blipFill>
                      <a:blip r:embed="rId3"/>
                      <a:tile tx="0" ty="0" sx="100000" sy="100000" flip="none" algn="tl"/>
                    </a:blipFill>
                  </a:tcPr>
                </a:tc>
              </a:tr>
              <a:tr h="370840">
                <a:tc>
                  <a:txBody>
                    <a:bodyPr/>
                    <a:lstStyle/>
                    <a:p>
                      <a:r>
                        <a:rPr lang="en-US" sz="1600" dirty="0" smtClean="0">
                          <a:latin typeface="Arial" pitchFamily="34" charset="0"/>
                          <a:cs typeface="Arial" pitchFamily="34" charset="0"/>
                        </a:rPr>
                        <a:t>Button B</a:t>
                      </a:r>
                      <a:endParaRPr lang="en-US" sz="1600" dirty="0">
                        <a:latin typeface="Arial" pitchFamily="34" charset="0"/>
                        <a:cs typeface="Arial" pitchFamily="34" charset="0"/>
                      </a:endParaRPr>
                    </a:p>
                  </a:txBody>
                  <a:tcPr/>
                </a:tc>
                <a:tc>
                  <a:txBody>
                    <a:bodyPr/>
                    <a:lstStyle/>
                    <a:p>
                      <a:r>
                        <a:rPr lang="en-US" sz="1400" dirty="0" smtClean="0">
                          <a:solidFill>
                            <a:schemeClr val="bg1"/>
                          </a:solidFill>
                          <a:latin typeface="Arial" pitchFamily="34" charset="0"/>
                          <a:cs typeface="Arial" pitchFamily="34" charset="0"/>
                        </a:rPr>
                        <a:t>Verify that when Button B is pressed, sound tone B appeared</a:t>
                      </a:r>
                      <a:endParaRPr lang="en-US" sz="1400" dirty="0">
                        <a:solidFill>
                          <a:schemeClr val="bg1"/>
                        </a:solidFill>
                        <a:latin typeface="Arial" pitchFamily="34" charset="0"/>
                        <a:cs typeface="Arial" pitchFamily="34" charset="0"/>
                      </a:endParaRPr>
                    </a:p>
                  </a:txBody>
                  <a:tcPr>
                    <a:solidFill>
                      <a:schemeClr val="tx2">
                        <a:lumMod val="75000"/>
                      </a:schemeClr>
                    </a:solidFill>
                  </a:tcPr>
                </a:tc>
                <a:tc>
                  <a:txBody>
                    <a:bodyPr/>
                    <a:lstStyle/>
                    <a:p>
                      <a:r>
                        <a:rPr lang="en-US" sz="1400" dirty="0" smtClean="0">
                          <a:solidFill>
                            <a:schemeClr val="bg1"/>
                          </a:solidFill>
                          <a:latin typeface="Arial" pitchFamily="34" charset="0"/>
                          <a:cs typeface="Arial" pitchFamily="34" charset="0"/>
                        </a:rPr>
                        <a:t>When button B is pressed the sound tone B should be audible</a:t>
                      </a:r>
                      <a:endParaRPr lang="en-US" sz="1400" dirty="0">
                        <a:solidFill>
                          <a:schemeClr val="bg1"/>
                        </a:solidFill>
                        <a:latin typeface="Arial" pitchFamily="34" charset="0"/>
                        <a:cs typeface="Arial" pitchFamily="34" charset="0"/>
                      </a:endParaRPr>
                    </a:p>
                  </a:txBody>
                  <a:tcPr>
                    <a:blipFill>
                      <a:blip r:embed="rId3"/>
                      <a:tile tx="0" ty="0" sx="100000" sy="100000" flip="none" algn="tl"/>
                    </a:blipFill>
                  </a:tcPr>
                </a:tc>
              </a:tr>
              <a:tr h="370840">
                <a:tc>
                  <a:txBody>
                    <a:bodyPr/>
                    <a:lstStyle/>
                    <a:p>
                      <a:r>
                        <a:rPr lang="en-US" sz="1600" dirty="0" smtClean="0">
                          <a:latin typeface="Arial" pitchFamily="34" charset="0"/>
                          <a:cs typeface="Arial" pitchFamily="34" charset="0"/>
                        </a:rPr>
                        <a:t>Button C</a:t>
                      </a:r>
                      <a:endParaRPr lang="en-US" sz="1600" dirty="0">
                        <a:latin typeface="Arial" pitchFamily="34" charset="0"/>
                        <a:cs typeface="Arial" pitchFamily="34" charset="0"/>
                      </a:endParaRPr>
                    </a:p>
                  </a:txBody>
                  <a:tcPr/>
                </a:tc>
                <a:tc>
                  <a:txBody>
                    <a:bodyPr/>
                    <a:lstStyle/>
                    <a:p>
                      <a:r>
                        <a:rPr lang="en-US" sz="1400" dirty="0" smtClean="0">
                          <a:solidFill>
                            <a:schemeClr val="bg1"/>
                          </a:solidFill>
                          <a:latin typeface="Arial" pitchFamily="34" charset="0"/>
                          <a:cs typeface="Arial" pitchFamily="34" charset="0"/>
                        </a:rPr>
                        <a:t>Verify that when Button C is pressed, sound tone C appeared</a:t>
                      </a:r>
                      <a:endParaRPr lang="en-US" sz="1400" dirty="0">
                        <a:solidFill>
                          <a:schemeClr val="bg1"/>
                        </a:solidFill>
                        <a:latin typeface="Arial" pitchFamily="34" charset="0"/>
                        <a:cs typeface="Arial" pitchFamily="34" charset="0"/>
                      </a:endParaRPr>
                    </a:p>
                  </a:txBody>
                  <a:tcPr>
                    <a:solidFill>
                      <a:schemeClr val="tx2">
                        <a:lumMod val="75000"/>
                      </a:schemeClr>
                    </a:solidFill>
                  </a:tcPr>
                </a:tc>
                <a:tc>
                  <a:txBody>
                    <a:bodyPr/>
                    <a:lstStyle/>
                    <a:p>
                      <a:r>
                        <a:rPr lang="en-US" sz="1400" dirty="0" smtClean="0">
                          <a:solidFill>
                            <a:schemeClr val="bg1"/>
                          </a:solidFill>
                          <a:latin typeface="Arial" pitchFamily="34" charset="0"/>
                          <a:cs typeface="Arial" pitchFamily="34" charset="0"/>
                        </a:rPr>
                        <a:t>When button C is pressed the sound tone C should be audible</a:t>
                      </a:r>
                      <a:endParaRPr lang="en-US" sz="1400" dirty="0">
                        <a:solidFill>
                          <a:schemeClr val="bg1"/>
                        </a:solidFill>
                        <a:latin typeface="Arial" pitchFamily="34" charset="0"/>
                        <a:cs typeface="Arial" pitchFamily="34" charset="0"/>
                      </a:endParaRPr>
                    </a:p>
                  </a:txBody>
                  <a:tcPr>
                    <a:blipFill>
                      <a:blip r:embed="rId3"/>
                      <a:tile tx="0" ty="0" sx="100000" sy="100000" flip="none" algn="tl"/>
                    </a:blipFill>
                  </a:tcPr>
                </a:tc>
              </a:tr>
              <a:tr h="370840">
                <a:tc>
                  <a:txBody>
                    <a:bodyPr/>
                    <a:lstStyle/>
                    <a:p>
                      <a:r>
                        <a:rPr lang="en-US" sz="1600" dirty="0" smtClean="0">
                          <a:latin typeface="Arial" pitchFamily="34" charset="0"/>
                          <a:cs typeface="Arial" pitchFamily="34" charset="0"/>
                        </a:rPr>
                        <a:t>Combination of buttons and sounds</a:t>
                      </a:r>
                      <a:endParaRPr lang="en-US" sz="1600" dirty="0">
                        <a:latin typeface="Arial" pitchFamily="34" charset="0"/>
                        <a:cs typeface="Arial" pitchFamily="34" charset="0"/>
                      </a:endParaRPr>
                    </a:p>
                  </a:txBody>
                  <a:tcPr/>
                </a:tc>
                <a:tc>
                  <a:txBody>
                    <a:bodyPr/>
                    <a:lstStyle/>
                    <a:p>
                      <a:r>
                        <a:rPr lang="en-US" sz="1400" dirty="0" smtClean="0">
                          <a:solidFill>
                            <a:schemeClr val="bg1"/>
                          </a:solidFill>
                          <a:latin typeface="Arial" pitchFamily="34" charset="0"/>
                          <a:cs typeface="Arial" pitchFamily="34" charset="0"/>
                        </a:rPr>
                        <a:t>Verify that when A,B,C</a:t>
                      </a:r>
                      <a:r>
                        <a:rPr lang="en-US" sz="1400" baseline="0" dirty="0" smtClean="0">
                          <a:solidFill>
                            <a:schemeClr val="bg1"/>
                          </a:solidFill>
                          <a:latin typeface="Arial" pitchFamily="34" charset="0"/>
                          <a:cs typeface="Arial" pitchFamily="34" charset="0"/>
                        </a:rPr>
                        <a:t> buttons  are pressed consecutively, the specific sound  A,B,C  is appeared</a:t>
                      </a:r>
                      <a:endParaRPr lang="en-US" sz="1400" dirty="0">
                        <a:solidFill>
                          <a:schemeClr val="bg1"/>
                        </a:solidFill>
                        <a:latin typeface="Arial" pitchFamily="34" charset="0"/>
                        <a:cs typeface="Arial" pitchFamily="34" charset="0"/>
                      </a:endParaRPr>
                    </a:p>
                  </a:txBody>
                  <a:tcPr>
                    <a:solidFill>
                      <a:schemeClr val="tx2">
                        <a:lumMod val="75000"/>
                      </a:schemeClr>
                    </a:solidFill>
                  </a:tcPr>
                </a:tc>
                <a:tc>
                  <a:txBody>
                    <a:bodyPr/>
                    <a:lstStyle/>
                    <a:p>
                      <a:r>
                        <a:rPr lang="en-US" sz="1400" dirty="0" smtClean="0">
                          <a:solidFill>
                            <a:schemeClr val="bg1"/>
                          </a:solidFill>
                          <a:latin typeface="Arial" pitchFamily="34" charset="0"/>
                          <a:cs typeface="Arial" pitchFamily="34" charset="0"/>
                        </a:rPr>
                        <a:t>When</a:t>
                      </a:r>
                      <a:r>
                        <a:rPr lang="en-US" sz="1400" baseline="0" dirty="0" smtClean="0">
                          <a:solidFill>
                            <a:schemeClr val="bg1"/>
                          </a:solidFill>
                          <a:latin typeface="Arial" pitchFamily="34" charset="0"/>
                          <a:cs typeface="Arial" pitchFamily="34" charset="0"/>
                        </a:rPr>
                        <a:t> buttons A,B, C are pressed consecutively, the audible tones A, B, C should be observed</a:t>
                      </a:r>
                      <a:endParaRPr lang="en-US" sz="1400" dirty="0">
                        <a:solidFill>
                          <a:schemeClr val="bg1"/>
                        </a:solidFill>
                        <a:latin typeface="Arial" pitchFamily="34" charset="0"/>
                        <a:cs typeface="Arial" pitchFamily="34" charset="0"/>
                      </a:endParaRPr>
                    </a:p>
                  </a:txBody>
                  <a:tcPr>
                    <a:blipFill>
                      <a:blip r:embed="rId3"/>
                      <a:tile tx="0" ty="0" sx="100000" sy="100000" flip="none" algn="tl"/>
                    </a:blipFill>
                  </a:tcPr>
                </a:tc>
              </a:tr>
            </a:tbl>
          </a:graphicData>
        </a:graphic>
      </p:graphicFrame>
      <p:sp>
        <p:nvSpPr>
          <p:cNvPr id="11" name="Rounded Rectangle 10"/>
          <p:cNvSpPr/>
          <p:nvPr/>
        </p:nvSpPr>
        <p:spPr>
          <a:xfrm>
            <a:off x="914400" y="6248400"/>
            <a:ext cx="2971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Functional Testing</a:t>
            </a:r>
            <a:endParaRPr lang="en-US"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715000" y="6407944"/>
            <a:ext cx="2971800" cy="365125"/>
          </a:xfrm>
        </p:spPr>
        <p:txBody>
          <a:bodyPr/>
          <a:lstStyle/>
          <a:p>
            <a:r>
              <a:rPr lang="en-US" dirty="0" smtClean="0">
                <a:solidFill>
                  <a:schemeClr val="tx2">
                    <a:lumMod val="25000"/>
                  </a:schemeClr>
                </a:solidFill>
              </a:rPr>
              <a:t>Copyright </a:t>
            </a:r>
            <a:r>
              <a:rPr lang="en-US" dirty="0"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4" name="Slide Number Placeholder 3"/>
          <p:cNvSpPr>
            <a:spLocks noGrp="1"/>
          </p:cNvSpPr>
          <p:nvPr>
            <p:ph type="sldNum" sz="quarter" idx="12"/>
          </p:nvPr>
        </p:nvSpPr>
        <p:spPr>
          <a:xfrm>
            <a:off x="0" y="6515100"/>
            <a:ext cx="457200" cy="342900"/>
          </a:xfrm>
        </p:spPr>
        <p:txBody>
          <a:bodyPr/>
          <a:lstStyle/>
          <a:p>
            <a:fld id="{B6F15528-21DE-4FAA-801E-634DDDAF4B2B}" type="slidenum">
              <a:rPr lang="en-US" smtClean="0">
                <a:solidFill>
                  <a:schemeClr val="tx2">
                    <a:lumMod val="25000"/>
                  </a:schemeClr>
                </a:solidFill>
              </a:rPr>
              <a:pPr/>
              <a:t>59</a:t>
            </a:fld>
            <a:endParaRPr lang="en-US" dirty="0">
              <a:solidFill>
                <a:schemeClr val="tx2">
                  <a:lumMod val="25000"/>
                </a:schemeClr>
              </a:solidFill>
            </a:endParaRPr>
          </a:p>
        </p:txBody>
      </p:sp>
      <p:sp>
        <p:nvSpPr>
          <p:cNvPr id="6" name="Title 5"/>
          <p:cNvSpPr>
            <a:spLocks noGrp="1"/>
          </p:cNvSpPr>
          <p:nvPr>
            <p:ph type="title"/>
          </p:nvPr>
        </p:nvSpPr>
        <p:spPr>
          <a:xfrm>
            <a:off x="228600" y="152400"/>
            <a:ext cx="86868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2700" dirty="0" smtClean="0">
                <a:solidFill>
                  <a:srgbClr val="FF0000"/>
                </a:solidFill>
                <a:latin typeface="Arial" pitchFamily="34" charset="0"/>
                <a:cs typeface="Arial" pitchFamily="34" charset="0"/>
              </a:rPr>
              <a:t/>
            </a:r>
            <a:br>
              <a:rPr lang="en-US" sz="2700" dirty="0" smtClean="0">
                <a:solidFill>
                  <a:srgbClr val="FF0000"/>
                </a:solidFill>
                <a:latin typeface="Arial" pitchFamily="34" charset="0"/>
                <a:cs typeface="Arial" pitchFamily="34" charset="0"/>
              </a:rPr>
            </a:br>
            <a:r>
              <a:rPr lang="en-US" sz="2700" dirty="0" smtClean="0">
                <a:solidFill>
                  <a:srgbClr val="FF0000"/>
                </a:solidFill>
                <a:latin typeface="Arial" pitchFamily="34" charset="0"/>
                <a:cs typeface="Arial" pitchFamily="34" charset="0"/>
              </a:rPr>
              <a:t>					</a:t>
            </a:r>
            <a:r>
              <a:rPr lang="en-US" sz="2700" dirty="0" smtClean="0">
                <a:solidFill>
                  <a:srgbClr val="FFFF00"/>
                </a:solidFill>
                <a:latin typeface="Arial" pitchFamily="34" charset="0"/>
                <a:cs typeface="Arial" pitchFamily="34" charset="0"/>
              </a:rPr>
              <a:t>	</a:t>
            </a:r>
            <a:r>
              <a:rPr lang="en-US" sz="2700" dirty="0" smtClean="0">
                <a:solidFill>
                  <a:srgbClr val="FF0000"/>
                </a:solidFill>
                <a:latin typeface="Arial" pitchFamily="34" charset="0"/>
                <a:cs typeface="Arial" pitchFamily="34" charset="0"/>
              </a:rPr>
              <a:t/>
            </a:r>
            <a:br>
              <a:rPr lang="en-US" sz="2700" dirty="0" smtClean="0">
                <a:solidFill>
                  <a:srgbClr val="FF0000"/>
                </a:solidFill>
                <a:latin typeface="Arial" pitchFamily="34" charset="0"/>
                <a:cs typeface="Arial" pitchFamily="34" charset="0"/>
              </a:rPr>
            </a:br>
            <a:r>
              <a:rPr lang="en-US" sz="2700" dirty="0" smtClean="0">
                <a:solidFill>
                  <a:srgbClr val="FF0000"/>
                </a:solidFill>
                <a:latin typeface="Arial" pitchFamily="34" charset="0"/>
                <a:cs typeface="Arial" pitchFamily="34" charset="0"/>
              </a:rPr>
              <a:t> 5. Write as many Test Cases you can for the following: Mobile device, simple app with three buttons (1,2,3) that making the sounds.							        </a:t>
            </a:r>
            <a:r>
              <a:rPr lang="en-US" sz="2700" dirty="0" smtClean="0">
                <a:solidFill>
                  <a:srgbClr val="FFFF00"/>
                </a:solidFill>
                <a:latin typeface="Arial" pitchFamily="34" charset="0"/>
                <a:cs typeface="Arial" pitchFamily="34" charset="0"/>
              </a:rPr>
              <a:t> 3</a:t>
            </a:r>
            <a:endParaRPr lang="en-US" sz="2700" dirty="0">
              <a:solidFill>
                <a:srgbClr val="FFFF00"/>
              </a:solidFill>
            </a:endParaRPr>
          </a:p>
        </p:txBody>
      </p:sp>
      <p:pic>
        <p:nvPicPr>
          <p:cNvPr id="2050" name="Picture 2" descr="C:\Users\IVA\Pictures\MOBILE TESTING\IC513003[1].png"/>
          <p:cNvPicPr>
            <a:picLocks noGrp="1" noChangeAspect="1" noChangeArrowheads="1"/>
          </p:cNvPicPr>
          <p:nvPr>
            <p:ph sz="half" idx="2"/>
          </p:nvPr>
        </p:nvPicPr>
        <p:blipFill>
          <a:blip r:embed="rId2" cstate="print"/>
          <a:srcRect/>
          <a:stretch>
            <a:fillRect/>
          </a:stretch>
        </p:blipFill>
        <p:spPr bwMode="auto">
          <a:xfrm>
            <a:off x="6172201" y="1676400"/>
            <a:ext cx="2560320" cy="4267200"/>
          </a:xfrm>
          <a:prstGeom prst="rect">
            <a:avLst/>
          </a:prstGeom>
          <a:noFill/>
        </p:spPr>
      </p:pic>
      <p:graphicFrame>
        <p:nvGraphicFramePr>
          <p:cNvPr id="10" name="Content Placeholder 9"/>
          <p:cNvGraphicFramePr>
            <a:graphicFrameLocks noGrp="1"/>
          </p:cNvGraphicFramePr>
          <p:nvPr>
            <p:ph sz="half" idx="1"/>
          </p:nvPr>
        </p:nvGraphicFramePr>
        <p:xfrm>
          <a:off x="228600" y="1371601"/>
          <a:ext cx="5410200" cy="5143075"/>
        </p:xfrm>
        <a:graphic>
          <a:graphicData uri="http://schemas.openxmlformats.org/drawingml/2006/table">
            <a:tbl>
              <a:tblPr firstRow="1" bandRow="1">
                <a:tableStyleId>{5C22544A-7EE6-4342-B048-85BDC9FD1C3A}</a:tableStyleId>
              </a:tblPr>
              <a:tblGrid>
                <a:gridCol w="1803400"/>
                <a:gridCol w="1803400"/>
                <a:gridCol w="1803400"/>
              </a:tblGrid>
              <a:tr h="388195">
                <a:tc>
                  <a:txBody>
                    <a:bodyPr/>
                    <a:lstStyle/>
                    <a:p>
                      <a:r>
                        <a:rPr lang="en-US" dirty="0" smtClean="0"/>
                        <a:t>Module</a:t>
                      </a:r>
                      <a:endParaRPr lang="en-US" dirty="0"/>
                    </a:p>
                  </a:txBody>
                  <a:tcPr/>
                </a:tc>
                <a:tc>
                  <a:txBody>
                    <a:bodyPr/>
                    <a:lstStyle/>
                    <a:p>
                      <a:r>
                        <a:rPr lang="en-US" dirty="0" smtClean="0"/>
                        <a:t>Description</a:t>
                      </a:r>
                      <a:endParaRPr lang="en-US" dirty="0"/>
                    </a:p>
                  </a:txBody>
                  <a:tcPr/>
                </a:tc>
                <a:tc>
                  <a:txBody>
                    <a:bodyPr/>
                    <a:lstStyle/>
                    <a:p>
                      <a:r>
                        <a:rPr lang="en-US" dirty="0" smtClean="0"/>
                        <a:t>Result</a:t>
                      </a:r>
                      <a:endParaRPr lang="en-US" dirty="0"/>
                    </a:p>
                  </a:txBody>
                  <a:tcPr/>
                </a:tc>
              </a:tr>
              <a:tr h="1995741">
                <a:tc>
                  <a:txBody>
                    <a:bodyPr/>
                    <a:lstStyle/>
                    <a:p>
                      <a:r>
                        <a:rPr lang="en-US" sz="1600" b="1" dirty="0" smtClean="0">
                          <a:latin typeface="Arial" pitchFamily="34" charset="0"/>
                          <a:cs typeface="Arial" pitchFamily="34" charset="0"/>
                        </a:rPr>
                        <a:t>Panning</a:t>
                      </a:r>
                    </a:p>
                    <a:p>
                      <a:r>
                        <a:rPr lang="en-US" sz="1400" baseline="0" dirty="0" smtClean="0">
                          <a:latin typeface="Arial" pitchFamily="34" charset="0"/>
                          <a:cs typeface="Arial" pitchFamily="34" charset="0"/>
                        </a:rPr>
                        <a:t>(sliding horizontally </a:t>
                      </a:r>
                    </a:p>
                    <a:p>
                      <a:r>
                        <a:rPr lang="en-US" sz="1400" baseline="0" dirty="0" smtClean="0">
                          <a:latin typeface="Arial" pitchFamily="34" charset="0"/>
                          <a:cs typeface="Arial" pitchFamily="34" charset="0"/>
                        </a:rPr>
                        <a:t>left-right)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Swiping</a:t>
                      </a:r>
                    </a:p>
                    <a:p>
                      <a:endParaRPr lang="en-US" sz="1400" dirty="0"/>
                    </a:p>
                  </a:txBody>
                  <a:tcPr/>
                </a:tc>
                <a:tc>
                  <a:txBody>
                    <a:bodyPr/>
                    <a:lstStyle/>
                    <a:p>
                      <a:r>
                        <a:rPr lang="en-US" sz="1400" dirty="0" smtClean="0">
                          <a:solidFill>
                            <a:schemeClr val="bg1"/>
                          </a:solidFill>
                          <a:latin typeface="Arial" pitchFamily="34" charset="0"/>
                          <a:cs typeface="Arial" pitchFamily="34" charset="0"/>
                        </a:rPr>
                        <a:t>Verify that when main Page is panned/swiped</a:t>
                      </a:r>
                      <a:r>
                        <a:rPr lang="en-US" sz="1400" baseline="0" dirty="0" smtClean="0">
                          <a:solidFill>
                            <a:schemeClr val="bg1"/>
                          </a:solidFill>
                          <a:latin typeface="Arial" pitchFamily="34" charset="0"/>
                          <a:cs typeface="Arial" pitchFamily="34" charset="0"/>
                        </a:rPr>
                        <a:t>, the sound buttons A,B,C remains in the same order, the same position on the page screen, and do not make sound</a:t>
                      </a:r>
                      <a:endParaRPr lang="en-US" sz="1400" dirty="0">
                        <a:solidFill>
                          <a:schemeClr val="bg1"/>
                        </a:solidFill>
                        <a:latin typeface="Arial" pitchFamily="34" charset="0"/>
                        <a:cs typeface="Arial" pitchFamily="34" charset="0"/>
                      </a:endParaRPr>
                    </a:p>
                  </a:txBody>
                  <a:tcPr>
                    <a:solidFill>
                      <a:schemeClr val="tx2">
                        <a:lumMod val="75000"/>
                      </a:schemeClr>
                    </a:solidFill>
                  </a:tcPr>
                </a:tc>
                <a:tc>
                  <a:txBody>
                    <a:bodyPr/>
                    <a:lstStyle/>
                    <a:p>
                      <a:r>
                        <a:rPr lang="en-US" sz="1400" dirty="0" smtClean="0">
                          <a:solidFill>
                            <a:schemeClr val="bg1"/>
                          </a:solidFill>
                          <a:latin typeface="Arial" pitchFamily="34" charset="0"/>
                          <a:cs typeface="Arial" pitchFamily="34" charset="0"/>
                        </a:rPr>
                        <a:t>The buttons A,B,C, should not loose the order or make any sound</a:t>
                      </a:r>
                      <a:r>
                        <a:rPr lang="en-US" sz="1400" baseline="0" dirty="0" smtClean="0">
                          <a:solidFill>
                            <a:schemeClr val="bg1"/>
                          </a:solidFill>
                          <a:latin typeface="Arial" pitchFamily="34" charset="0"/>
                          <a:cs typeface="Arial" pitchFamily="34" charset="0"/>
                        </a:rPr>
                        <a:t> during panning/swiping gestural input procedures</a:t>
                      </a:r>
                      <a:endParaRPr lang="en-US" sz="1400" dirty="0">
                        <a:solidFill>
                          <a:schemeClr val="bg1"/>
                        </a:solidFill>
                        <a:latin typeface="Arial" pitchFamily="34" charset="0"/>
                        <a:cs typeface="Arial" pitchFamily="34" charset="0"/>
                      </a:endParaRPr>
                    </a:p>
                  </a:txBody>
                  <a:tcPr>
                    <a:blipFill>
                      <a:blip r:embed="rId3"/>
                      <a:tile tx="0" ty="0" sx="100000" sy="100000" flip="none" algn="tl"/>
                    </a:blipFill>
                  </a:tcPr>
                </a:tc>
              </a:tr>
              <a:tr h="1360732">
                <a:tc>
                  <a:txBody>
                    <a:bodyPr/>
                    <a:lstStyle/>
                    <a:p>
                      <a:r>
                        <a:rPr lang="en-US" sz="1600" b="1" dirty="0" smtClean="0">
                          <a:latin typeface="Arial" pitchFamily="34" charset="0"/>
                          <a:cs typeface="Arial" pitchFamily="34" charset="0"/>
                        </a:rPr>
                        <a:t>Rotation</a:t>
                      </a:r>
                      <a:endParaRPr lang="en-US" sz="1600" b="1" dirty="0">
                        <a:latin typeface="Arial" pitchFamily="34" charset="0"/>
                        <a:cs typeface="Arial" pitchFamily="34" charset="0"/>
                      </a:endParaRPr>
                    </a:p>
                  </a:txBody>
                  <a:tcPr/>
                </a:tc>
                <a:tc>
                  <a:txBody>
                    <a:bodyPr/>
                    <a:lstStyle/>
                    <a:p>
                      <a:r>
                        <a:rPr lang="en-US" sz="1400" dirty="0" smtClean="0">
                          <a:solidFill>
                            <a:schemeClr val="bg1"/>
                          </a:solidFill>
                          <a:latin typeface="Arial" pitchFamily="34" charset="0"/>
                          <a:cs typeface="Arial" pitchFamily="34" charset="0"/>
                        </a:rPr>
                        <a:t>Verify that</a:t>
                      </a:r>
                      <a:r>
                        <a:rPr lang="en-US" sz="1400" baseline="0" dirty="0" smtClean="0">
                          <a:solidFill>
                            <a:schemeClr val="bg1"/>
                          </a:solidFill>
                          <a:latin typeface="Arial" pitchFamily="34" charset="0"/>
                          <a:cs typeface="Arial" pitchFamily="34" charset="0"/>
                        </a:rPr>
                        <a:t> when device is rotated, Buttons ABC should not loose it’s order and make any sound</a:t>
                      </a:r>
                      <a:endParaRPr lang="en-US" sz="1400" dirty="0">
                        <a:solidFill>
                          <a:schemeClr val="bg1"/>
                        </a:solidFill>
                        <a:latin typeface="Arial" pitchFamily="34" charset="0"/>
                        <a:cs typeface="Arial" pitchFamily="34" charset="0"/>
                      </a:endParaRPr>
                    </a:p>
                  </a:txBody>
                  <a:tcPr>
                    <a:solidFill>
                      <a:schemeClr val="tx2">
                        <a:lumMod val="75000"/>
                      </a:schemeClr>
                    </a:solidFill>
                  </a:tcPr>
                </a:tc>
                <a:tc>
                  <a:txBody>
                    <a:bodyPr/>
                    <a:lstStyle/>
                    <a:p>
                      <a:r>
                        <a:rPr lang="en-US" sz="1400" dirty="0" smtClean="0">
                          <a:solidFill>
                            <a:schemeClr val="bg1"/>
                          </a:solidFill>
                        </a:rPr>
                        <a:t>During device’s rotation Buttons ABC should not loose it’s order and make any sound</a:t>
                      </a:r>
                      <a:endParaRPr lang="en-US" sz="1400" dirty="0">
                        <a:solidFill>
                          <a:schemeClr val="bg1"/>
                        </a:solidFill>
                      </a:endParaRPr>
                    </a:p>
                  </a:txBody>
                  <a:tcPr>
                    <a:blipFill>
                      <a:blip r:embed="rId3"/>
                      <a:tile tx="0" ty="0" sx="100000" sy="100000" flip="none" algn="tl"/>
                    </a:blipFill>
                  </a:tcPr>
                </a:tc>
              </a:tr>
              <a:tr h="1360732">
                <a:tc>
                  <a:txBody>
                    <a:bodyPr/>
                    <a:lstStyle/>
                    <a:p>
                      <a:r>
                        <a:rPr lang="en-US" sz="1600" b="1" dirty="0" smtClean="0">
                          <a:latin typeface="Arial" pitchFamily="34" charset="0"/>
                          <a:cs typeface="Arial" pitchFamily="34" charset="0"/>
                        </a:rPr>
                        <a:t>Zooming</a:t>
                      </a:r>
                      <a:endParaRPr lang="en-US" sz="1600" b="1" dirty="0">
                        <a:latin typeface="Arial" pitchFamily="34" charset="0"/>
                        <a:cs typeface="Arial" pitchFamily="34" charset="0"/>
                      </a:endParaRPr>
                    </a:p>
                  </a:txBody>
                  <a:tcPr/>
                </a:tc>
                <a:tc>
                  <a:txBody>
                    <a:bodyPr/>
                    <a:lstStyle/>
                    <a:p>
                      <a:r>
                        <a:rPr lang="en-US" sz="1400" dirty="0" smtClean="0">
                          <a:solidFill>
                            <a:schemeClr val="bg1"/>
                          </a:solidFill>
                          <a:latin typeface="Arial" pitchFamily="34" charset="0"/>
                          <a:cs typeface="Arial" pitchFamily="34" charset="0"/>
                        </a:rPr>
                        <a:t>Verify that buttons A,B,</a:t>
                      </a:r>
                      <a:r>
                        <a:rPr lang="en-US" sz="1400" baseline="0" dirty="0" smtClean="0">
                          <a:solidFill>
                            <a:schemeClr val="bg1"/>
                          </a:solidFill>
                          <a:latin typeface="Arial" pitchFamily="34" charset="0"/>
                          <a:cs typeface="Arial" pitchFamily="34" charset="0"/>
                        </a:rPr>
                        <a:t> C should not loose the order or make any sound during the Zooming gestural procedure</a:t>
                      </a:r>
                      <a:endParaRPr lang="en-US" sz="1400" dirty="0">
                        <a:solidFill>
                          <a:schemeClr val="bg1"/>
                        </a:solidFill>
                        <a:latin typeface="Arial" pitchFamily="34" charset="0"/>
                        <a:cs typeface="Arial" pitchFamily="34" charset="0"/>
                      </a:endParaRPr>
                    </a:p>
                  </a:txBody>
                  <a:tcPr>
                    <a:solidFill>
                      <a:schemeClr val="tx2">
                        <a:lumMod val="75000"/>
                      </a:schemeClr>
                    </a:solidFill>
                  </a:tcPr>
                </a:tc>
                <a:tc>
                  <a:txBody>
                    <a:bodyPr/>
                    <a:lstStyle/>
                    <a:p>
                      <a:r>
                        <a:rPr lang="en-US" sz="1400" dirty="0" smtClean="0">
                          <a:solidFill>
                            <a:schemeClr val="bg1"/>
                          </a:solidFill>
                          <a:latin typeface="Arial" pitchFamily="34" charset="0"/>
                          <a:cs typeface="Arial" pitchFamily="34" charset="0"/>
                        </a:rPr>
                        <a:t>Buttons A,B,C should not loose the order or make and sound during the Zooming procedure</a:t>
                      </a:r>
                      <a:endParaRPr lang="en-US" sz="1400" dirty="0">
                        <a:solidFill>
                          <a:schemeClr val="bg1"/>
                        </a:solidFill>
                        <a:latin typeface="Arial" pitchFamily="34" charset="0"/>
                        <a:cs typeface="Arial" pitchFamily="34" charset="0"/>
                      </a:endParaRPr>
                    </a:p>
                  </a:txBody>
                  <a:tcPr>
                    <a:blipFill>
                      <a:blip r:embed="rId3"/>
                      <a:tile tx="0" ty="0" sx="100000" sy="100000" flip="none" algn="tl"/>
                    </a:blipFill>
                  </a:tcPr>
                </a:tc>
              </a:tr>
            </a:tbl>
          </a:graphicData>
        </a:graphic>
      </p:graphicFrame>
      <p:sp>
        <p:nvSpPr>
          <p:cNvPr id="11" name="Rounded Rectangle 10"/>
          <p:cNvSpPr/>
          <p:nvPr/>
        </p:nvSpPr>
        <p:spPr>
          <a:xfrm>
            <a:off x="5943600" y="6019800"/>
            <a:ext cx="2971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Usability Testing</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791200" y="6407944"/>
            <a:ext cx="35052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bg2">
                    <a:lumMod val="25000"/>
                  </a:schemeClr>
                </a:solidFill>
              </a:rPr>
              <a:pPr/>
              <a:t>6</a:t>
            </a:fld>
            <a:endParaRPr lang="en-US" dirty="0">
              <a:solidFill>
                <a:schemeClr val="bg2">
                  <a:lumMod val="25000"/>
                </a:schemeClr>
              </a:solidFill>
            </a:endParaRPr>
          </a:p>
        </p:txBody>
      </p:sp>
      <p:sp>
        <p:nvSpPr>
          <p:cNvPr id="7" name="Title 6"/>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latin typeface="Arial" pitchFamily="34" charset="0"/>
                <a:cs typeface="Arial" pitchFamily="34" charset="0"/>
              </a:rPr>
              <a:t>Mobile/Software Literacy</a:t>
            </a:r>
            <a:endParaRPr lang="en-US" sz="3600" dirty="0">
              <a:latin typeface="Arial" pitchFamily="34" charset="0"/>
              <a:cs typeface="Arial" pitchFamily="34" charset="0"/>
            </a:endParaRPr>
          </a:p>
        </p:txBody>
      </p:sp>
      <p:pic>
        <p:nvPicPr>
          <p:cNvPr id="2" name="Picture 2" descr="C:\Users\IVA\Pictures\MOBILE TESTING\ApplicationDevelopment[1].jpg"/>
          <p:cNvPicPr>
            <a:picLocks noChangeAspect="1" noChangeArrowheads="1"/>
          </p:cNvPicPr>
          <p:nvPr/>
        </p:nvPicPr>
        <p:blipFill>
          <a:blip r:embed="rId2" cstate="print"/>
          <a:srcRect/>
          <a:stretch>
            <a:fillRect/>
          </a:stretch>
        </p:blipFill>
        <p:spPr bwMode="auto">
          <a:xfrm>
            <a:off x="1676400" y="1524000"/>
            <a:ext cx="5918200" cy="4438650"/>
          </a:xfrm>
          <a:prstGeom prst="rect">
            <a:avLst/>
          </a:prstGeom>
          <a:noFill/>
        </p:spPr>
      </p:pic>
      <p:sp>
        <p:nvSpPr>
          <p:cNvPr id="6" name="Rounded Rectangle 5"/>
          <p:cNvSpPr/>
          <p:nvPr/>
        </p:nvSpPr>
        <p:spPr>
          <a:xfrm>
            <a:off x="457200" y="1371600"/>
            <a:ext cx="2667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itchFamily="34" charset="0"/>
                <a:cs typeface="Arial" pitchFamily="34" charset="0"/>
              </a:rPr>
              <a:t>Section 3</a:t>
            </a:r>
            <a:endParaRPr lang="en-US" sz="28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791200" y="6407944"/>
            <a:ext cx="33528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60</a:t>
            </a:fld>
            <a:endParaRPr lang="en-US" dirty="0">
              <a:solidFill>
                <a:schemeClr val="tx2">
                  <a:lumMod val="25000"/>
                </a:schemeClr>
              </a:solidFill>
            </a:endParaRPr>
          </a:p>
        </p:txBody>
      </p:sp>
      <p:sp>
        <p:nvSpPr>
          <p:cNvPr id="6" name="Title 5"/>
          <p:cNvSpPr>
            <a:spLocks noGrp="1"/>
          </p:cNvSpPr>
          <p:nvPr>
            <p:ph type="title"/>
          </p:nvPr>
        </p:nvSpPr>
        <p:spPr>
          <a:xfrm>
            <a:off x="228600" y="152400"/>
            <a:ext cx="8686800" cy="1219200"/>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2700" dirty="0" smtClean="0">
                <a:solidFill>
                  <a:srgbClr val="FF0000"/>
                </a:solidFill>
                <a:latin typeface="Arial" pitchFamily="34" charset="0"/>
                <a:cs typeface="Arial" pitchFamily="34" charset="0"/>
              </a:rPr>
              <a:t/>
            </a:r>
            <a:br>
              <a:rPr lang="en-US" sz="2700" dirty="0" smtClean="0">
                <a:solidFill>
                  <a:srgbClr val="FF0000"/>
                </a:solidFill>
                <a:latin typeface="Arial" pitchFamily="34" charset="0"/>
                <a:cs typeface="Arial" pitchFamily="34" charset="0"/>
              </a:rPr>
            </a:br>
            <a:r>
              <a:rPr lang="en-US" sz="2700" dirty="0" smtClean="0">
                <a:solidFill>
                  <a:srgbClr val="FF0000"/>
                </a:solidFill>
                <a:latin typeface="Arial" pitchFamily="34" charset="0"/>
                <a:cs typeface="Arial" pitchFamily="34" charset="0"/>
              </a:rPr>
              <a:t>						</a:t>
            </a: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dirty="0" smtClean="0">
                <a:solidFill>
                  <a:srgbClr val="FF0000"/>
                </a:solidFill>
                <a:latin typeface="Arial" pitchFamily="34" charset="0"/>
                <a:cs typeface="Arial" pitchFamily="34" charset="0"/>
              </a:rPr>
              <a:t> </a:t>
            </a:r>
            <a:r>
              <a:rPr lang="en-US" sz="2700" dirty="0" smtClean="0">
                <a:solidFill>
                  <a:srgbClr val="FF0000"/>
                </a:solidFill>
                <a:latin typeface="Arial" pitchFamily="34" charset="0"/>
                <a:cs typeface="Arial" pitchFamily="34" charset="0"/>
              </a:rPr>
              <a:t>5. Write as many Test Cases you can for the following: Mobile device, simple app with three buttons (1,2,3) that making the sounds.							       </a:t>
            </a:r>
            <a:r>
              <a:rPr lang="en-US" sz="2700" dirty="0" smtClean="0">
                <a:solidFill>
                  <a:srgbClr val="FFFF00"/>
                </a:solidFill>
                <a:latin typeface="Arial" pitchFamily="34" charset="0"/>
                <a:cs typeface="Arial" pitchFamily="34" charset="0"/>
              </a:rPr>
              <a:t> 4</a:t>
            </a:r>
            <a:endParaRPr lang="en-US" sz="2700" dirty="0">
              <a:solidFill>
                <a:srgbClr val="FFFF00"/>
              </a:solidFill>
            </a:endParaRPr>
          </a:p>
        </p:txBody>
      </p:sp>
      <p:pic>
        <p:nvPicPr>
          <p:cNvPr id="9" name="Picture 2" descr="C:\Users\IVA\Pictures\MOBILE TESTING\IC513003[1].png"/>
          <p:cNvPicPr>
            <a:picLocks noGrp="1" noChangeAspect="1" noChangeArrowheads="1"/>
          </p:cNvPicPr>
          <p:nvPr>
            <p:ph sz="half" idx="1"/>
          </p:nvPr>
        </p:nvPicPr>
        <p:blipFill>
          <a:blip r:embed="rId2" cstate="print"/>
          <a:srcRect/>
          <a:stretch>
            <a:fillRect/>
          </a:stretch>
        </p:blipFill>
        <p:spPr bwMode="auto">
          <a:xfrm>
            <a:off x="228600" y="1676400"/>
            <a:ext cx="2788920" cy="4495800"/>
          </a:xfrm>
          <a:prstGeom prst="rect">
            <a:avLst/>
          </a:prstGeom>
          <a:noFill/>
        </p:spPr>
      </p:pic>
      <p:graphicFrame>
        <p:nvGraphicFramePr>
          <p:cNvPr id="10" name="Table 9"/>
          <p:cNvGraphicFramePr>
            <a:graphicFrameLocks noGrp="1"/>
          </p:cNvGraphicFramePr>
          <p:nvPr/>
        </p:nvGraphicFramePr>
        <p:xfrm>
          <a:off x="3200400" y="1447800"/>
          <a:ext cx="5715000" cy="4912360"/>
        </p:xfrm>
        <a:graphic>
          <a:graphicData uri="http://schemas.openxmlformats.org/drawingml/2006/table">
            <a:tbl>
              <a:tblPr firstRow="1" bandRow="1">
                <a:tableStyleId>{5C22544A-7EE6-4342-B048-85BDC9FD1C3A}</a:tableStyleId>
              </a:tblPr>
              <a:tblGrid>
                <a:gridCol w="1219200"/>
                <a:gridCol w="1924050"/>
                <a:gridCol w="2571750"/>
              </a:tblGrid>
              <a:tr h="370840">
                <a:tc>
                  <a:txBody>
                    <a:bodyPr/>
                    <a:lstStyle/>
                    <a:p>
                      <a:r>
                        <a:rPr lang="en-US" dirty="0" smtClean="0"/>
                        <a:t>Module</a:t>
                      </a:r>
                      <a:endParaRPr lang="en-US" dirty="0"/>
                    </a:p>
                  </a:txBody>
                  <a:tcPr/>
                </a:tc>
                <a:tc>
                  <a:txBody>
                    <a:bodyPr/>
                    <a:lstStyle/>
                    <a:p>
                      <a:r>
                        <a:rPr lang="en-US" dirty="0" smtClean="0"/>
                        <a:t>Description</a:t>
                      </a:r>
                      <a:endParaRPr lang="en-US" dirty="0"/>
                    </a:p>
                  </a:txBody>
                  <a:tcPr/>
                </a:tc>
                <a:tc>
                  <a:txBody>
                    <a:bodyPr/>
                    <a:lstStyle/>
                    <a:p>
                      <a:r>
                        <a:rPr lang="en-US" dirty="0" smtClean="0"/>
                        <a:t>Result</a:t>
                      </a:r>
                      <a:endParaRPr lang="en-US" dirty="0"/>
                    </a:p>
                  </a:txBody>
                  <a:tcPr/>
                </a:tc>
              </a:tr>
              <a:tr h="370840">
                <a:tc>
                  <a:txBody>
                    <a:bodyPr/>
                    <a:lstStyle/>
                    <a:p>
                      <a:r>
                        <a:rPr lang="en-US" sz="1600" dirty="0" smtClean="0">
                          <a:latin typeface="Arial" pitchFamily="34" charset="0"/>
                          <a:cs typeface="Arial" pitchFamily="34" charset="0"/>
                        </a:rPr>
                        <a:t>Flight Mode of Mobile Device</a:t>
                      </a:r>
                      <a:endParaRPr lang="en-US" sz="1600" dirty="0">
                        <a:latin typeface="Arial" pitchFamily="34" charset="0"/>
                        <a:cs typeface="Arial" pitchFamily="34" charset="0"/>
                      </a:endParaRPr>
                    </a:p>
                  </a:txBody>
                  <a:tcPr/>
                </a:tc>
                <a:tc>
                  <a:txBody>
                    <a:bodyPr/>
                    <a:lstStyle/>
                    <a:p>
                      <a:r>
                        <a:rPr lang="en-US" sz="1400" dirty="0" smtClean="0">
                          <a:solidFill>
                            <a:schemeClr val="bg1"/>
                          </a:solidFill>
                          <a:latin typeface="Arial" pitchFamily="34" charset="0"/>
                          <a:cs typeface="Arial" pitchFamily="34" charset="0"/>
                        </a:rPr>
                        <a:t>Verify that when Device has</a:t>
                      </a:r>
                      <a:r>
                        <a:rPr lang="en-US" sz="1400" baseline="0" dirty="0" smtClean="0">
                          <a:solidFill>
                            <a:schemeClr val="bg1"/>
                          </a:solidFill>
                          <a:latin typeface="Arial" pitchFamily="34" charset="0"/>
                          <a:cs typeface="Arial" pitchFamily="34" charset="0"/>
                        </a:rPr>
                        <a:t> Flight Mode ON, the Buttons ABC are still active and performing sound</a:t>
                      </a:r>
                      <a:endParaRPr lang="en-US" sz="1400" dirty="0">
                        <a:solidFill>
                          <a:schemeClr val="bg1"/>
                        </a:solidFill>
                        <a:latin typeface="Arial" pitchFamily="34" charset="0"/>
                        <a:cs typeface="Arial" pitchFamily="34" charset="0"/>
                      </a:endParaRPr>
                    </a:p>
                  </a:txBody>
                  <a:tcPr>
                    <a:solidFill>
                      <a:schemeClr val="tx2">
                        <a:lumMod val="75000"/>
                      </a:schemeClr>
                    </a:solidFill>
                  </a:tcPr>
                </a:tc>
                <a:tc>
                  <a:txBody>
                    <a:bodyPr/>
                    <a:lstStyle/>
                    <a:p>
                      <a:r>
                        <a:rPr lang="en-US" sz="1400" dirty="0" smtClean="0">
                          <a:solidFill>
                            <a:schemeClr val="bg1"/>
                          </a:solidFill>
                          <a:latin typeface="Arial" pitchFamily="34" charset="0"/>
                          <a:cs typeface="Arial" pitchFamily="34" charset="0"/>
                        </a:rPr>
                        <a:t>Buttons ABC</a:t>
                      </a:r>
                      <a:r>
                        <a:rPr lang="en-US" sz="1400" baseline="0" dirty="0" smtClean="0">
                          <a:solidFill>
                            <a:schemeClr val="bg1"/>
                          </a:solidFill>
                          <a:latin typeface="Arial" pitchFamily="34" charset="0"/>
                          <a:cs typeface="Arial" pitchFamily="34" charset="0"/>
                        </a:rPr>
                        <a:t> should be active and perform assigned sounds when Mobile Device is in Offline Mode.</a:t>
                      </a:r>
                      <a:endParaRPr lang="en-US" sz="1400" dirty="0">
                        <a:solidFill>
                          <a:schemeClr val="bg1"/>
                        </a:solidFill>
                        <a:latin typeface="Arial" pitchFamily="34" charset="0"/>
                        <a:cs typeface="Arial" pitchFamily="34" charset="0"/>
                      </a:endParaRPr>
                    </a:p>
                  </a:txBody>
                  <a:tcPr>
                    <a:blipFill>
                      <a:blip r:embed="rId3"/>
                      <a:tile tx="0" ty="0" sx="100000" sy="100000" flip="none" algn="tl"/>
                    </a:blipFill>
                  </a:tcPr>
                </a:tc>
              </a:tr>
              <a:tr h="370840">
                <a:tc>
                  <a:txBody>
                    <a:bodyPr/>
                    <a:lstStyle/>
                    <a:p>
                      <a:r>
                        <a:rPr lang="en-US" sz="1600" dirty="0" smtClean="0">
                          <a:latin typeface="Arial" pitchFamily="34" charset="0"/>
                          <a:cs typeface="Arial" pitchFamily="34" charset="0"/>
                        </a:rPr>
                        <a:t>Low Battery interruption</a:t>
                      </a:r>
                      <a:endParaRPr lang="en-US" sz="1600" dirty="0">
                        <a:latin typeface="Arial" pitchFamily="34" charset="0"/>
                        <a:cs typeface="Arial" pitchFamily="34" charset="0"/>
                      </a:endParaRPr>
                    </a:p>
                  </a:txBody>
                  <a:tcPr/>
                </a:tc>
                <a:tc>
                  <a:txBody>
                    <a:bodyPr/>
                    <a:lstStyle/>
                    <a:p>
                      <a:r>
                        <a:rPr lang="en-US" sz="1400" dirty="0" smtClean="0">
                          <a:solidFill>
                            <a:schemeClr val="bg1"/>
                          </a:solidFill>
                          <a:latin typeface="Arial" pitchFamily="34" charset="0"/>
                          <a:cs typeface="Arial" pitchFamily="34" charset="0"/>
                        </a:rPr>
                        <a:t>Verify</a:t>
                      </a:r>
                      <a:r>
                        <a:rPr lang="en-US" sz="1400" baseline="0" dirty="0" smtClean="0">
                          <a:solidFill>
                            <a:schemeClr val="bg1"/>
                          </a:solidFill>
                          <a:latin typeface="Arial" pitchFamily="34" charset="0"/>
                          <a:cs typeface="Arial" pitchFamily="34" charset="0"/>
                        </a:rPr>
                        <a:t> that when low battery warning message appears, the main app page will response with safe, end session</a:t>
                      </a:r>
                      <a:endParaRPr lang="en-US" sz="1400" dirty="0">
                        <a:solidFill>
                          <a:schemeClr val="bg1"/>
                        </a:solidFill>
                        <a:latin typeface="Arial" pitchFamily="34" charset="0"/>
                        <a:cs typeface="Arial" pitchFamily="34" charset="0"/>
                      </a:endParaRPr>
                    </a:p>
                  </a:txBody>
                  <a:tcPr>
                    <a:solidFill>
                      <a:schemeClr val="tx2">
                        <a:lumMod val="75000"/>
                      </a:schemeClr>
                    </a:solidFill>
                  </a:tcPr>
                </a:tc>
                <a:tc>
                  <a:txBody>
                    <a:bodyPr/>
                    <a:lstStyle/>
                    <a:p>
                      <a:r>
                        <a:rPr lang="en-US" sz="1400" dirty="0" smtClean="0">
                          <a:solidFill>
                            <a:schemeClr val="bg1"/>
                          </a:solidFill>
                          <a:latin typeface="Arial" pitchFamily="34" charset="0"/>
                          <a:cs typeface="Arial" pitchFamily="34" charset="0"/>
                        </a:rPr>
                        <a:t>When low battery</a:t>
                      </a:r>
                      <a:r>
                        <a:rPr lang="en-US" sz="1400" baseline="0" dirty="0" smtClean="0">
                          <a:solidFill>
                            <a:schemeClr val="bg1"/>
                          </a:solidFill>
                          <a:latin typeface="Arial" pitchFamily="34" charset="0"/>
                          <a:cs typeface="Arial" pitchFamily="34" charset="0"/>
                        </a:rPr>
                        <a:t> interruption occurs proper error message should be displayed and app will be closed gracefully with saved information</a:t>
                      </a:r>
                      <a:endParaRPr lang="en-US" sz="1400" dirty="0">
                        <a:solidFill>
                          <a:schemeClr val="bg1"/>
                        </a:solidFill>
                        <a:latin typeface="Arial" pitchFamily="34" charset="0"/>
                        <a:cs typeface="Arial" pitchFamily="34" charset="0"/>
                      </a:endParaRPr>
                    </a:p>
                  </a:txBody>
                  <a:tcPr>
                    <a:blipFill>
                      <a:blip r:embed="rId3"/>
                      <a:tile tx="0" ty="0" sx="100000" sy="100000" flip="none" algn="tl"/>
                    </a:blipFill>
                  </a:tcPr>
                </a:tc>
              </a:tr>
              <a:tr h="370840">
                <a:tc>
                  <a:txBody>
                    <a:bodyPr/>
                    <a:lstStyle/>
                    <a:p>
                      <a:r>
                        <a:rPr lang="en-US" sz="1600" dirty="0" smtClean="0">
                          <a:latin typeface="Arial" pitchFamily="34" charset="0"/>
                          <a:cs typeface="Arial" pitchFamily="34" charset="0"/>
                        </a:rPr>
                        <a:t>Multiple Audible Files Interruption</a:t>
                      </a:r>
                      <a:endParaRPr lang="en-US" sz="1600" dirty="0">
                        <a:latin typeface="Arial" pitchFamily="34" charset="0"/>
                        <a:cs typeface="Arial" pitchFamily="34" charset="0"/>
                      </a:endParaRPr>
                    </a:p>
                  </a:txBody>
                  <a:tcPr/>
                </a:tc>
                <a:tc>
                  <a:txBody>
                    <a:bodyPr/>
                    <a:lstStyle/>
                    <a:p>
                      <a:r>
                        <a:rPr lang="en-US" sz="1400" dirty="0" smtClean="0">
                          <a:solidFill>
                            <a:schemeClr val="bg1"/>
                          </a:solidFill>
                          <a:latin typeface="Arial" pitchFamily="34" charset="0"/>
                          <a:cs typeface="Arial" pitchFamily="34" charset="0"/>
                        </a:rPr>
                        <a:t>Verify that when multiple mixed/audio files are running</a:t>
                      </a:r>
                      <a:r>
                        <a:rPr lang="en-US" sz="1400" baseline="0" dirty="0" smtClean="0">
                          <a:solidFill>
                            <a:schemeClr val="bg1"/>
                          </a:solidFill>
                          <a:latin typeface="Arial" pitchFamily="34" charset="0"/>
                          <a:cs typeface="Arial" pitchFamily="34" charset="0"/>
                        </a:rPr>
                        <a:t> on the background of app, buttons ABC still active and perform assigned sound tones.</a:t>
                      </a:r>
                      <a:endParaRPr lang="en-US" sz="1400" dirty="0">
                        <a:solidFill>
                          <a:schemeClr val="bg1"/>
                        </a:solidFill>
                        <a:latin typeface="Arial" pitchFamily="34" charset="0"/>
                        <a:cs typeface="Arial" pitchFamily="34" charset="0"/>
                      </a:endParaRPr>
                    </a:p>
                  </a:txBody>
                  <a:tcPr>
                    <a:solidFill>
                      <a:schemeClr val="tx2">
                        <a:lumMod val="75000"/>
                      </a:schemeClr>
                    </a:solidFill>
                  </a:tcPr>
                </a:tc>
                <a:tc>
                  <a:txBody>
                    <a:bodyPr/>
                    <a:lstStyle/>
                    <a:p>
                      <a:r>
                        <a:rPr lang="en-US" sz="1400" dirty="0" smtClean="0">
                          <a:solidFill>
                            <a:schemeClr val="bg1"/>
                          </a:solidFill>
                          <a:latin typeface="Arial" pitchFamily="34" charset="0"/>
                          <a:cs typeface="Arial" pitchFamily="34" charset="0"/>
                        </a:rPr>
                        <a:t>When</a:t>
                      </a:r>
                      <a:r>
                        <a:rPr lang="en-US" sz="1400" baseline="0" dirty="0" smtClean="0">
                          <a:solidFill>
                            <a:schemeClr val="bg1"/>
                          </a:solidFill>
                          <a:latin typeface="Arial" pitchFamily="34" charset="0"/>
                          <a:cs typeface="Arial" pitchFamily="34" charset="0"/>
                        </a:rPr>
                        <a:t> multiple files (mixed/audio) are running on the background app, the Buttons ABC should be active and perform assigned sound tone.</a:t>
                      </a:r>
                      <a:endParaRPr lang="en-US" sz="1400" dirty="0">
                        <a:solidFill>
                          <a:schemeClr val="bg1"/>
                        </a:solidFill>
                        <a:latin typeface="Arial" pitchFamily="34" charset="0"/>
                        <a:cs typeface="Arial" pitchFamily="34" charset="0"/>
                      </a:endParaRPr>
                    </a:p>
                  </a:txBody>
                  <a:tcPr>
                    <a:blipFill>
                      <a:blip r:embed="rId3"/>
                      <a:tile tx="0" ty="0" sx="100000" sy="100000" flip="none" algn="tl"/>
                    </a:blipFill>
                  </a:tcPr>
                </a:tc>
              </a:tr>
            </a:tbl>
          </a:graphicData>
        </a:graphic>
      </p:graphicFrame>
      <p:sp>
        <p:nvSpPr>
          <p:cNvPr id="11" name="Rounded Rectangle 10"/>
          <p:cNvSpPr/>
          <p:nvPr/>
        </p:nvSpPr>
        <p:spPr>
          <a:xfrm>
            <a:off x="990600" y="6172200"/>
            <a:ext cx="2971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Interface Testing</a:t>
            </a:r>
            <a:endParaRPr lang="en-US"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867400" y="6407944"/>
            <a:ext cx="3048000" cy="365125"/>
          </a:xfrm>
        </p:spPr>
        <p:txBody>
          <a:bodyPr/>
          <a:lstStyle/>
          <a:p>
            <a:r>
              <a:rPr lang="en-US" dirty="0" smtClean="0">
                <a:solidFill>
                  <a:schemeClr val="tx2">
                    <a:lumMod val="25000"/>
                  </a:schemeClr>
                </a:solidFill>
              </a:rPr>
              <a:t>Copyright </a:t>
            </a:r>
            <a:r>
              <a:rPr lang="en-US" dirty="0"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4" name="Slide Number Placeholder 3"/>
          <p:cNvSpPr>
            <a:spLocks noGrp="1"/>
          </p:cNvSpPr>
          <p:nvPr>
            <p:ph type="sldNum" sz="quarter" idx="12"/>
          </p:nvPr>
        </p:nvSpPr>
        <p:spPr>
          <a:xfrm>
            <a:off x="0" y="6400800"/>
            <a:ext cx="457200" cy="457200"/>
          </a:xfrm>
        </p:spPr>
        <p:txBody>
          <a:bodyPr/>
          <a:lstStyle/>
          <a:p>
            <a:fld id="{B6F15528-21DE-4FAA-801E-634DDDAF4B2B}" type="slidenum">
              <a:rPr lang="en-US" smtClean="0">
                <a:solidFill>
                  <a:schemeClr val="tx2">
                    <a:lumMod val="25000"/>
                  </a:schemeClr>
                </a:solidFill>
              </a:rPr>
              <a:pPr/>
              <a:t>61</a:t>
            </a:fld>
            <a:endParaRPr lang="en-US" dirty="0">
              <a:solidFill>
                <a:schemeClr val="tx2">
                  <a:lumMod val="25000"/>
                </a:schemeClr>
              </a:solidFill>
            </a:endParaRPr>
          </a:p>
        </p:txBody>
      </p:sp>
      <p:sp>
        <p:nvSpPr>
          <p:cNvPr id="6" name="Title 5"/>
          <p:cNvSpPr>
            <a:spLocks noGrp="1"/>
          </p:cNvSpPr>
          <p:nvPr>
            <p:ph type="title"/>
          </p:nvPr>
        </p:nvSpPr>
        <p:spPr>
          <a:xfrm>
            <a:off x="228600" y="152400"/>
            <a:ext cx="8686800" cy="1265238"/>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2700" dirty="0" smtClean="0">
                <a:solidFill>
                  <a:srgbClr val="FF0000"/>
                </a:solidFill>
                <a:latin typeface="Arial" pitchFamily="34" charset="0"/>
                <a:cs typeface="Arial" pitchFamily="34" charset="0"/>
              </a:rPr>
              <a:t/>
            </a:r>
            <a:br>
              <a:rPr lang="en-US" sz="2700" dirty="0" smtClean="0">
                <a:solidFill>
                  <a:srgbClr val="FF0000"/>
                </a:solidFill>
                <a:latin typeface="Arial" pitchFamily="34" charset="0"/>
                <a:cs typeface="Arial" pitchFamily="34" charset="0"/>
              </a:rPr>
            </a:br>
            <a:r>
              <a:rPr lang="en-US" sz="2700" dirty="0" smtClean="0">
                <a:solidFill>
                  <a:srgbClr val="FF0000"/>
                </a:solidFill>
                <a:latin typeface="Arial" pitchFamily="34" charset="0"/>
                <a:cs typeface="Arial" pitchFamily="34" charset="0"/>
              </a:rPr>
              <a:t>					</a:t>
            </a:r>
            <a:r>
              <a:rPr lang="en-US" sz="2700" dirty="0" smtClean="0">
                <a:solidFill>
                  <a:srgbClr val="FFFF00"/>
                </a:solidFill>
                <a:latin typeface="Arial" pitchFamily="34" charset="0"/>
                <a:cs typeface="Arial" pitchFamily="34" charset="0"/>
              </a:rPr>
              <a:t>	</a:t>
            </a: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dirty="0" smtClean="0">
                <a:solidFill>
                  <a:srgbClr val="FF0000"/>
                </a:solidFill>
                <a:latin typeface="Arial" pitchFamily="34" charset="0"/>
                <a:cs typeface="Arial" pitchFamily="34" charset="0"/>
              </a:rPr>
              <a:t> </a:t>
            </a:r>
            <a:r>
              <a:rPr lang="en-US" sz="2700" dirty="0" smtClean="0">
                <a:solidFill>
                  <a:srgbClr val="FF0000"/>
                </a:solidFill>
                <a:latin typeface="Arial" pitchFamily="34" charset="0"/>
                <a:cs typeface="Arial" pitchFamily="34" charset="0"/>
              </a:rPr>
              <a:t>5. Write as many Test Cases you can for the following: Mobile device, simple app with three buttons (1,2,3) that making the sounds.							       </a:t>
            </a:r>
            <a:r>
              <a:rPr lang="en-US" sz="2700" dirty="0" smtClean="0">
                <a:solidFill>
                  <a:srgbClr val="FFFF00"/>
                </a:solidFill>
                <a:latin typeface="Arial" pitchFamily="34" charset="0"/>
                <a:cs typeface="Arial" pitchFamily="34" charset="0"/>
              </a:rPr>
              <a:t>5</a:t>
            </a:r>
            <a:endParaRPr lang="en-US" sz="2700" dirty="0">
              <a:solidFill>
                <a:srgbClr val="FFFF00"/>
              </a:solidFill>
            </a:endParaRPr>
          </a:p>
        </p:txBody>
      </p:sp>
      <p:pic>
        <p:nvPicPr>
          <p:cNvPr id="2050" name="Picture 2" descr="C:\Users\IVA\Pictures\MOBILE TESTING\IC513003[1].png"/>
          <p:cNvPicPr>
            <a:picLocks noGrp="1" noChangeAspect="1" noChangeArrowheads="1"/>
          </p:cNvPicPr>
          <p:nvPr>
            <p:ph sz="half" idx="2"/>
          </p:nvPr>
        </p:nvPicPr>
        <p:blipFill>
          <a:blip r:embed="rId2" cstate="print"/>
          <a:srcRect/>
          <a:stretch>
            <a:fillRect/>
          </a:stretch>
        </p:blipFill>
        <p:spPr bwMode="auto">
          <a:xfrm>
            <a:off x="6172200" y="1676400"/>
            <a:ext cx="2715577" cy="4525962"/>
          </a:xfrm>
          <a:prstGeom prst="rect">
            <a:avLst/>
          </a:prstGeom>
          <a:noFill/>
        </p:spPr>
      </p:pic>
      <p:graphicFrame>
        <p:nvGraphicFramePr>
          <p:cNvPr id="10" name="Content Placeholder 9"/>
          <p:cNvGraphicFramePr>
            <a:graphicFrameLocks noGrp="1"/>
          </p:cNvGraphicFramePr>
          <p:nvPr>
            <p:ph sz="half" idx="1"/>
          </p:nvPr>
        </p:nvGraphicFramePr>
        <p:xfrm>
          <a:off x="381000" y="1676400"/>
          <a:ext cx="5486400" cy="4800600"/>
        </p:xfrm>
        <a:graphic>
          <a:graphicData uri="http://schemas.openxmlformats.org/drawingml/2006/table">
            <a:tbl>
              <a:tblPr firstRow="1" bandRow="1">
                <a:tableStyleId>{5C22544A-7EE6-4342-B048-85BDC9FD1C3A}</a:tableStyleId>
              </a:tblPr>
              <a:tblGrid>
                <a:gridCol w="1828800"/>
                <a:gridCol w="1828800"/>
                <a:gridCol w="1828800"/>
              </a:tblGrid>
              <a:tr h="377134">
                <a:tc>
                  <a:txBody>
                    <a:bodyPr/>
                    <a:lstStyle/>
                    <a:p>
                      <a:r>
                        <a:rPr lang="en-US" dirty="0" smtClean="0"/>
                        <a:t>Module</a:t>
                      </a:r>
                      <a:endParaRPr lang="en-US" dirty="0"/>
                    </a:p>
                  </a:txBody>
                  <a:tcPr/>
                </a:tc>
                <a:tc>
                  <a:txBody>
                    <a:bodyPr/>
                    <a:lstStyle/>
                    <a:p>
                      <a:r>
                        <a:rPr lang="en-US" dirty="0" smtClean="0"/>
                        <a:t>Description</a:t>
                      </a:r>
                      <a:endParaRPr lang="en-US" dirty="0"/>
                    </a:p>
                  </a:txBody>
                  <a:tcPr/>
                </a:tc>
                <a:tc>
                  <a:txBody>
                    <a:bodyPr/>
                    <a:lstStyle/>
                    <a:p>
                      <a:r>
                        <a:rPr lang="en-US" dirty="0" smtClean="0"/>
                        <a:t>Result</a:t>
                      </a:r>
                      <a:endParaRPr lang="en-US" dirty="0"/>
                    </a:p>
                  </a:txBody>
                  <a:tcPr/>
                </a:tc>
              </a:tr>
              <a:tr h="1414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Combination of buttons and sounds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pitchFamily="34" charset="0"/>
                          <a:cs typeface="Arial" pitchFamily="34" charset="0"/>
                        </a:rPr>
                        <a:t>Verify that when A,B,C</a:t>
                      </a:r>
                      <a:r>
                        <a:rPr lang="en-US" sz="1200" baseline="0" dirty="0" smtClean="0">
                          <a:solidFill>
                            <a:schemeClr val="bg1"/>
                          </a:solidFill>
                          <a:latin typeface="Arial" pitchFamily="34" charset="0"/>
                          <a:cs typeface="Arial" pitchFamily="34" charset="0"/>
                        </a:rPr>
                        <a:t> buttons pressed </a:t>
                      </a:r>
                      <a:endParaRPr lang="en-US" sz="1200" dirty="0" smtClean="0">
                        <a:solidFill>
                          <a:schemeClr val="bg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pitchFamily="34" charset="0"/>
                          <a:cs typeface="Arial" pitchFamily="34" charset="0"/>
                        </a:rPr>
                        <a:t>simultaneously,  the designed combination of three sound tone is appeared</a:t>
                      </a:r>
                    </a:p>
                    <a:p>
                      <a:endParaRPr lang="en-US" sz="1200" dirty="0">
                        <a:solidFill>
                          <a:schemeClr val="bg1"/>
                        </a:solidFill>
                        <a:latin typeface="Arial" pitchFamily="34" charset="0"/>
                        <a:cs typeface="Arial" pitchFamily="34" charset="0"/>
                      </a:endParaRPr>
                    </a:p>
                  </a:txBody>
                  <a:tcPr>
                    <a:solidFill>
                      <a:schemeClr val="tx2">
                        <a:lumMod val="75000"/>
                      </a:schemeClr>
                    </a:solidFill>
                  </a:tcPr>
                </a:tc>
                <a:tc>
                  <a:txBody>
                    <a:bodyPr/>
                    <a:lstStyle/>
                    <a:p>
                      <a:r>
                        <a:rPr lang="en-US" sz="1200" dirty="0" smtClean="0">
                          <a:solidFill>
                            <a:schemeClr val="bg1"/>
                          </a:solidFill>
                          <a:latin typeface="Arial" pitchFamily="34" charset="0"/>
                          <a:cs typeface="Arial" pitchFamily="34" charset="0"/>
                        </a:rPr>
                        <a:t>When</a:t>
                      </a:r>
                      <a:r>
                        <a:rPr lang="en-US" sz="1200" baseline="0" dirty="0" smtClean="0">
                          <a:solidFill>
                            <a:schemeClr val="bg1"/>
                          </a:solidFill>
                          <a:latin typeface="Arial" pitchFamily="34" charset="0"/>
                          <a:cs typeface="Arial" pitchFamily="34" charset="0"/>
                        </a:rPr>
                        <a:t> buttons ABC are pressed simultaneously the tune combined of three sounds should appeared</a:t>
                      </a:r>
                      <a:endParaRPr lang="en-US" sz="1200" dirty="0">
                        <a:solidFill>
                          <a:schemeClr val="bg1"/>
                        </a:solidFill>
                        <a:latin typeface="Arial" pitchFamily="34" charset="0"/>
                        <a:cs typeface="Arial" pitchFamily="34" charset="0"/>
                      </a:endParaRPr>
                    </a:p>
                  </a:txBody>
                  <a:tcPr>
                    <a:blipFill>
                      <a:blip r:embed="rId3"/>
                      <a:tile tx="0" ty="0" sx="100000" sy="100000" flip="none" algn="tl"/>
                    </a:blipFill>
                  </a:tcPr>
                </a:tc>
              </a:tr>
              <a:tr h="1217828">
                <a:tc>
                  <a:txBody>
                    <a:bodyPr/>
                    <a:lstStyle/>
                    <a:p>
                      <a:r>
                        <a:rPr lang="en-US" sz="1600" dirty="0" smtClean="0">
                          <a:latin typeface="Arial" pitchFamily="34" charset="0"/>
                          <a:cs typeface="Arial" pitchFamily="34" charset="0"/>
                        </a:rPr>
                        <a:t>10,000</a:t>
                      </a:r>
                      <a:r>
                        <a:rPr lang="en-US" sz="1600" baseline="0" dirty="0" smtClean="0">
                          <a:latin typeface="Arial" pitchFamily="34" charset="0"/>
                          <a:cs typeface="Arial" pitchFamily="34" charset="0"/>
                        </a:rPr>
                        <a:t> User press Button A</a:t>
                      </a:r>
                    </a:p>
                    <a:p>
                      <a:r>
                        <a:rPr lang="en-US" sz="1600" baseline="0" dirty="0" smtClean="0">
                          <a:latin typeface="Arial" pitchFamily="34" charset="0"/>
                          <a:cs typeface="Arial" pitchFamily="34" charset="0"/>
                        </a:rPr>
                        <a:t>(</a:t>
                      </a:r>
                      <a:r>
                        <a:rPr lang="en-US" sz="1200" baseline="0" dirty="0" smtClean="0">
                          <a:latin typeface="Arial" pitchFamily="34" charset="0"/>
                          <a:cs typeface="Arial" pitchFamily="34" charset="0"/>
                        </a:rPr>
                        <a:t>load, automated</a:t>
                      </a:r>
                      <a:r>
                        <a:rPr lang="en-US" sz="1600" baseline="0" dirty="0" smtClean="0">
                          <a:latin typeface="Arial" pitchFamily="34" charset="0"/>
                          <a:cs typeface="Arial" pitchFamily="34" charset="0"/>
                        </a:rPr>
                        <a:t>)</a:t>
                      </a:r>
                      <a:endParaRPr lang="en-US" sz="1600" dirty="0">
                        <a:latin typeface="Arial" pitchFamily="34" charset="0"/>
                        <a:cs typeface="Arial" pitchFamily="34" charset="0"/>
                      </a:endParaRPr>
                    </a:p>
                  </a:txBody>
                  <a:tcPr/>
                </a:tc>
                <a:tc>
                  <a:txBody>
                    <a:bodyPr/>
                    <a:lstStyle/>
                    <a:p>
                      <a:r>
                        <a:rPr lang="en-US" sz="1200" dirty="0" smtClean="0">
                          <a:solidFill>
                            <a:schemeClr val="bg1"/>
                          </a:solidFill>
                          <a:latin typeface="Arial" pitchFamily="34" charset="0"/>
                          <a:cs typeface="Arial" pitchFamily="34" charset="0"/>
                        </a:rPr>
                        <a:t>Verify that when 10,000 User simultaneously press Button A, there is not drop in functionality</a:t>
                      </a:r>
                      <a:r>
                        <a:rPr lang="en-US" sz="1200" baseline="0" dirty="0" smtClean="0">
                          <a:solidFill>
                            <a:schemeClr val="bg1"/>
                          </a:solidFill>
                          <a:latin typeface="Arial" pitchFamily="34" charset="0"/>
                          <a:cs typeface="Arial" pitchFamily="34" charset="0"/>
                        </a:rPr>
                        <a:t> and sound quality.</a:t>
                      </a:r>
                      <a:endParaRPr lang="en-US" sz="1200" dirty="0">
                        <a:solidFill>
                          <a:schemeClr val="bg1"/>
                        </a:solidFill>
                        <a:latin typeface="Arial" pitchFamily="34" charset="0"/>
                        <a:cs typeface="Arial" pitchFamily="34" charset="0"/>
                      </a:endParaRPr>
                    </a:p>
                  </a:txBody>
                  <a:tcPr>
                    <a:solidFill>
                      <a:schemeClr val="tx2">
                        <a:lumMod val="75000"/>
                      </a:schemeClr>
                    </a:solidFill>
                  </a:tcPr>
                </a:tc>
                <a:tc>
                  <a:txBody>
                    <a:bodyPr/>
                    <a:lstStyle/>
                    <a:p>
                      <a:r>
                        <a:rPr lang="en-US" sz="1200" dirty="0" smtClean="0">
                          <a:solidFill>
                            <a:schemeClr val="bg1"/>
                          </a:solidFill>
                          <a:latin typeface="Arial" pitchFamily="34" charset="0"/>
                          <a:cs typeface="Arial" pitchFamily="34" charset="0"/>
                        </a:rPr>
                        <a:t>When 10,000 User simultaneously press Button A it should be not</a:t>
                      </a:r>
                      <a:r>
                        <a:rPr lang="en-US" sz="1200" baseline="0" dirty="0" smtClean="0">
                          <a:solidFill>
                            <a:schemeClr val="bg1"/>
                          </a:solidFill>
                          <a:latin typeface="Arial" pitchFamily="34" charset="0"/>
                          <a:cs typeface="Arial" pitchFamily="34" charset="0"/>
                        </a:rPr>
                        <a:t> affect the functionality or sound quality</a:t>
                      </a:r>
                      <a:endParaRPr lang="en-US" sz="1200" dirty="0">
                        <a:solidFill>
                          <a:schemeClr val="bg1"/>
                        </a:solidFill>
                        <a:latin typeface="Arial" pitchFamily="34" charset="0"/>
                        <a:cs typeface="Arial" pitchFamily="34" charset="0"/>
                      </a:endParaRPr>
                    </a:p>
                  </a:txBody>
                  <a:tcPr>
                    <a:blipFill>
                      <a:blip r:embed="rId3"/>
                      <a:tile tx="0" ty="0" sx="100000" sy="100000" flip="none" algn="tl"/>
                    </a:blipFill>
                  </a:tcPr>
                </a:tc>
              </a:tr>
              <a:tr h="1791386">
                <a:tc>
                  <a:txBody>
                    <a:bodyPr/>
                    <a:lstStyle/>
                    <a:p>
                      <a:r>
                        <a:rPr lang="en-US" sz="1400" baseline="0" dirty="0" smtClean="0">
                          <a:latin typeface="Arial" pitchFamily="34" charset="0"/>
                          <a:cs typeface="Arial" pitchFamily="34" charset="0"/>
                        </a:rPr>
                        <a:t>User press and Hold B button for 8 hours</a:t>
                      </a:r>
                      <a:endParaRPr lang="en-US" sz="1400" dirty="0">
                        <a:latin typeface="Arial" pitchFamily="34" charset="0"/>
                        <a:cs typeface="Arial" pitchFamily="34" charset="0"/>
                      </a:endParaRPr>
                    </a:p>
                  </a:txBody>
                  <a:tcPr/>
                </a:tc>
                <a:tc>
                  <a:txBody>
                    <a:bodyPr/>
                    <a:lstStyle/>
                    <a:p>
                      <a:r>
                        <a:rPr lang="en-US" sz="1200" dirty="0" smtClean="0">
                          <a:solidFill>
                            <a:schemeClr val="bg1"/>
                          </a:solidFill>
                          <a:latin typeface="Arial" pitchFamily="34" charset="0"/>
                          <a:cs typeface="Arial" pitchFamily="34" charset="0"/>
                        </a:rPr>
                        <a:t>Verify that when  the User press and Hold B button for</a:t>
                      </a:r>
                      <a:r>
                        <a:rPr lang="en-US" sz="1200" baseline="0" dirty="0" smtClean="0">
                          <a:solidFill>
                            <a:schemeClr val="bg1"/>
                          </a:solidFill>
                          <a:latin typeface="Arial" pitchFamily="34" charset="0"/>
                          <a:cs typeface="Arial" pitchFamily="34" charset="0"/>
                        </a:rPr>
                        <a:t> 8 hours the app should be functional, and after 8 hours gracefully closed with proper error message</a:t>
                      </a:r>
                      <a:endParaRPr lang="en-US" sz="1200" dirty="0">
                        <a:solidFill>
                          <a:schemeClr val="bg1"/>
                        </a:solidFill>
                        <a:latin typeface="Arial" pitchFamily="34" charset="0"/>
                        <a:cs typeface="Arial" pitchFamily="34" charset="0"/>
                      </a:endParaRPr>
                    </a:p>
                  </a:txBody>
                  <a:tcPr>
                    <a:solidFill>
                      <a:schemeClr val="tx2">
                        <a:lumMod val="75000"/>
                      </a:schemeClr>
                    </a:solidFill>
                  </a:tcPr>
                </a:tc>
                <a:tc>
                  <a:txBody>
                    <a:bodyPr/>
                    <a:lstStyle/>
                    <a:p>
                      <a:r>
                        <a:rPr lang="en-US" sz="1200" dirty="0" smtClean="0">
                          <a:solidFill>
                            <a:schemeClr val="bg1"/>
                          </a:solidFill>
                          <a:latin typeface="Arial" pitchFamily="34" charset="0"/>
                          <a:cs typeface="Arial" pitchFamily="34" charset="0"/>
                        </a:rPr>
                        <a:t>When</a:t>
                      </a:r>
                      <a:r>
                        <a:rPr lang="en-US" sz="1200" baseline="0" dirty="0" smtClean="0">
                          <a:solidFill>
                            <a:schemeClr val="bg1"/>
                          </a:solidFill>
                          <a:latin typeface="Arial" pitchFamily="34" charset="0"/>
                          <a:cs typeface="Arial" pitchFamily="34" charset="0"/>
                        </a:rPr>
                        <a:t> the User press and hold B button for 8 hours the app should be functional and responsive, after 8 hours the proper error message should appeared and app should close gracefully</a:t>
                      </a:r>
                      <a:endParaRPr lang="en-US" sz="1200" dirty="0">
                        <a:solidFill>
                          <a:schemeClr val="bg1"/>
                        </a:solidFill>
                        <a:latin typeface="Arial" pitchFamily="34" charset="0"/>
                        <a:cs typeface="Arial" pitchFamily="34" charset="0"/>
                      </a:endParaRPr>
                    </a:p>
                  </a:txBody>
                  <a:tcPr>
                    <a:blipFill>
                      <a:blip r:embed="rId3"/>
                      <a:tile tx="0" ty="0" sx="100000" sy="100000" flip="none" algn="tl"/>
                    </a:blipFill>
                  </a:tcPr>
                </a:tc>
              </a:tr>
            </a:tbl>
          </a:graphicData>
        </a:graphic>
      </p:graphicFrame>
      <p:sp>
        <p:nvSpPr>
          <p:cNvPr id="7" name="Rounded Rectangle 6"/>
          <p:cNvSpPr/>
          <p:nvPr/>
        </p:nvSpPr>
        <p:spPr>
          <a:xfrm>
            <a:off x="6019800" y="5943600"/>
            <a:ext cx="2971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Performance Testing</a:t>
            </a:r>
            <a:endParaRPr lang="en-US" b="1" dirty="0">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486400" y="6407944"/>
            <a:ext cx="31242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62</a:t>
            </a:fld>
            <a:endParaRPr lang="en-US" dirty="0">
              <a:solidFill>
                <a:schemeClr val="tx2">
                  <a:lumMod val="25000"/>
                </a:schemeClr>
              </a:solidFill>
            </a:endParaRPr>
          </a:p>
        </p:txBody>
      </p:sp>
      <p:sp>
        <p:nvSpPr>
          <p:cNvPr id="6" name="Title 5"/>
          <p:cNvSpPr>
            <a:spLocks noGrp="1"/>
          </p:cNvSpPr>
          <p:nvPr>
            <p:ph type="title"/>
          </p:nvPr>
        </p:nvSpPr>
        <p:spPr>
          <a:xfrm>
            <a:off x="228600" y="152400"/>
            <a:ext cx="8686800" cy="1265238"/>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2700" dirty="0" smtClean="0">
                <a:solidFill>
                  <a:srgbClr val="FF0000"/>
                </a:solidFill>
                <a:latin typeface="Arial" pitchFamily="34" charset="0"/>
                <a:cs typeface="Arial" pitchFamily="34" charset="0"/>
              </a:rPr>
              <a:t/>
            </a:r>
            <a:br>
              <a:rPr lang="en-US" sz="2700" dirty="0" smtClean="0">
                <a:solidFill>
                  <a:srgbClr val="FF0000"/>
                </a:solidFill>
                <a:latin typeface="Arial" pitchFamily="34" charset="0"/>
                <a:cs typeface="Arial" pitchFamily="34" charset="0"/>
              </a:rPr>
            </a:br>
            <a:r>
              <a:rPr lang="en-US" sz="2700" dirty="0" smtClean="0">
                <a:solidFill>
                  <a:srgbClr val="FF0000"/>
                </a:solidFill>
                <a:latin typeface="Arial" pitchFamily="34" charset="0"/>
                <a:cs typeface="Arial" pitchFamily="34" charset="0"/>
              </a:rPr>
              <a:t>						</a:t>
            </a: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dirty="0" smtClean="0">
                <a:solidFill>
                  <a:srgbClr val="FF0000"/>
                </a:solidFill>
                <a:latin typeface="Arial" pitchFamily="34" charset="0"/>
                <a:cs typeface="Arial" pitchFamily="34" charset="0"/>
              </a:rPr>
              <a:t> </a:t>
            </a:r>
            <a:r>
              <a:rPr lang="en-US" sz="2700" dirty="0" smtClean="0">
                <a:solidFill>
                  <a:srgbClr val="FF0000"/>
                </a:solidFill>
                <a:latin typeface="Arial" pitchFamily="34" charset="0"/>
                <a:cs typeface="Arial" pitchFamily="34" charset="0"/>
              </a:rPr>
              <a:t>5. Write as many Test Cases you can for the following: Mobile device, simple app with three buttons (1,2,3) that making the sounds.							         6</a:t>
            </a:r>
            <a:endParaRPr lang="en-US" sz="2700" dirty="0"/>
          </a:p>
        </p:txBody>
      </p:sp>
      <p:pic>
        <p:nvPicPr>
          <p:cNvPr id="9" name="Picture 2" descr="C:\Users\IVA\Pictures\MOBILE TESTING\IC513003[1].png"/>
          <p:cNvPicPr>
            <a:picLocks noGrp="1" noChangeAspect="1" noChangeArrowheads="1"/>
          </p:cNvPicPr>
          <p:nvPr>
            <p:ph sz="half" idx="1"/>
          </p:nvPr>
        </p:nvPicPr>
        <p:blipFill>
          <a:blip r:embed="rId2" cstate="print"/>
          <a:srcRect/>
          <a:stretch>
            <a:fillRect/>
          </a:stretch>
        </p:blipFill>
        <p:spPr bwMode="auto">
          <a:xfrm>
            <a:off x="320040" y="1600200"/>
            <a:ext cx="2697480" cy="4495800"/>
          </a:xfrm>
          <a:prstGeom prst="rect">
            <a:avLst/>
          </a:prstGeom>
          <a:noFill/>
        </p:spPr>
      </p:pic>
      <p:graphicFrame>
        <p:nvGraphicFramePr>
          <p:cNvPr id="10" name="Table 9"/>
          <p:cNvGraphicFramePr>
            <a:graphicFrameLocks noGrp="1"/>
          </p:cNvGraphicFramePr>
          <p:nvPr/>
        </p:nvGraphicFramePr>
        <p:xfrm>
          <a:off x="3124200" y="1676400"/>
          <a:ext cx="5867401" cy="3180829"/>
        </p:xfrm>
        <a:graphic>
          <a:graphicData uri="http://schemas.openxmlformats.org/drawingml/2006/table">
            <a:tbl>
              <a:tblPr firstRow="1" bandRow="1">
                <a:tableStyleId>{5C22544A-7EE6-4342-B048-85BDC9FD1C3A}</a:tableStyleId>
              </a:tblPr>
              <a:tblGrid>
                <a:gridCol w="1295400"/>
                <a:gridCol w="2209800"/>
                <a:gridCol w="2362201"/>
              </a:tblGrid>
              <a:tr h="416155">
                <a:tc>
                  <a:txBody>
                    <a:bodyPr/>
                    <a:lstStyle/>
                    <a:p>
                      <a:r>
                        <a:rPr lang="en-US" dirty="0" smtClean="0"/>
                        <a:t>Module</a:t>
                      </a:r>
                      <a:endParaRPr lang="en-US" dirty="0"/>
                    </a:p>
                  </a:txBody>
                  <a:tcPr/>
                </a:tc>
                <a:tc>
                  <a:txBody>
                    <a:bodyPr/>
                    <a:lstStyle/>
                    <a:p>
                      <a:r>
                        <a:rPr lang="en-US" dirty="0" smtClean="0"/>
                        <a:t>Description</a:t>
                      </a:r>
                      <a:endParaRPr lang="en-US" dirty="0"/>
                    </a:p>
                  </a:txBody>
                  <a:tcPr/>
                </a:tc>
                <a:tc>
                  <a:txBody>
                    <a:bodyPr/>
                    <a:lstStyle/>
                    <a:p>
                      <a:r>
                        <a:rPr lang="en-US" dirty="0" smtClean="0"/>
                        <a:t>Result</a:t>
                      </a:r>
                      <a:endParaRPr lang="en-US" dirty="0"/>
                    </a:p>
                  </a:txBody>
                  <a:tcPr/>
                </a:tc>
              </a:tr>
              <a:tr h="879245">
                <a:tc>
                  <a:txBody>
                    <a:bodyPr/>
                    <a:lstStyle/>
                    <a:p>
                      <a:r>
                        <a:rPr lang="en-US" sz="1400" b="1" dirty="0" smtClean="0">
                          <a:latin typeface="Arial" pitchFamily="34" charset="0"/>
                          <a:cs typeface="Arial" pitchFamily="34" charset="0"/>
                        </a:rPr>
                        <a:t>Rating Loudness</a:t>
                      </a:r>
                    </a:p>
                    <a:p>
                      <a:r>
                        <a:rPr lang="en-US" sz="1400" b="1" dirty="0" smtClean="0">
                          <a:latin typeface="Arial" pitchFamily="34" charset="0"/>
                          <a:cs typeface="Arial" pitchFamily="34" charset="0"/>
                        </a:rPr>
                        <a:t>(automated)</a:t>
                      </a:r>
                      <a:endParaRPr lang="en-US" sz="1400" b="1" dirty="0">
                        <a:latin typeface="Arial" pitchFamily="34" charset="0"/>
                        <a:cs typeface="Arial" pitchFamily="34" charset="0"/>
                      </a:endParaRPr>
                    </a:p>
                  </a:txBody>
                  <a:tcPr/>
                </a:tc>
                <a:tc>
                  <a:txBody>
                    <a:bodyPr/>
                    <a:lstStyle/>
                    <a:p>
                      <a:endParaRPr lang="en-US" dirty="0"/>
                    </a:p>
                  </a:txBody>
                  <a:tcPr>
                    <a:blipFill>
                      <a:blip r:embed="rId3"/>
                      <a:tile tx="0" ty="0" sx="100000" sy="100000" flip="none" algn="tl"/>
                    </a:blipFill>
                  </a:tcPr>
                </a:tc>
                <a:tc>
                  <a:txBody>
                    <a:bodyPr/>
                    <a:lstStyle/>
                    <a:p>
                      <a:endParaRPr lang="en-US" dirty="0"/>
                    </a:p>
                  </a:txBody>
                  <a:tcPr>
                    <a:blipFill>
                      <a:blip r:embed="rId4"/>
                      <a:tile tx="0" ty="0" sx="100000" sy="100000" flip="none" algn="tl"/>
                    </a:blipFill>
                  </a:tcPr>
                </a:tc>
              </a:tr>
              <a:tr h="914400">
                <a:tc>
                  <a:txBody>
                    <a:bodyPr/>
                    <a:lstStyle/>
                    <a:p>
                      <a:r>
                        <a:rPr lang="en-US" sz="1400" b="1" dirty="0" smtClean="0">
                          <a:latin typeface="Arial" pitchFamily="34" charset="0"/>
                          <a:cs typeface="Arial" pitchFamily="34" charset="0"/>
                        </a:rPr>
                        <a:t>Frequency Response (automated)</a:t>
                      </a:r>
                      <a:endParaRPr lang="en-US" sz="1400" b="1" dirty="0">
                        <a:latin typeface="Arial" pitchFamily="34" charset="0"/>
                        <a:cs typeface="Arial" pitchFamily="34" charset="0"/>
                      </a:endParaRPr>
                    </a:p>
                  </a:txBody>
                  <a:tcPr/>
                </a:tc>
                <a:tc>
                  <a:txBody>
                    <a:bodyPr/>
                    <a:lstStyle/>
                    <a:p>
                      <a:endParaRPr lang="en-US" dirty="0"/>
                    </a:p>
                  </a:txBody>
                  <a:tcPr>
                    <a:blipFill>
                      <a:blip r:embed="rId3"/>
                      <a:tile tx="0" ty="0" sx="100000" sy="100000" flip="none" algn="tl"/>
                    </a:blipFill>
                  </a:tcPr>
                </a:tc>
                <a:tc>
                  <a:txBody>
                    <a:bodyPr/>
                    <a:lstStyle/>
                    <a:p>
                      <a:endParaRPr lang="en-US" dirty="0"/>
                    </a:p>
                  </a:txBody>
                  <a:tcPr>
                    <a:blipFill>
                      <a:blip r:embed="rId4"/>
                      <a:tile tx="0" ty="0" sx="100000" sy="100000" flip="none" algn="tl"/>
                    </a:blipFill>
                  </a:tcPr>
                </a:tc>
              </a:tr>
              <a:tr h="971029">
                <a:tc>
                  <a:txBody>
                    <a:bodyPr/>
                    <a:lstStyle/>
                    <a:p>
                      <a:r>
                        <a:rPr lang="en-US" sz="1400" b="1" dirty="0" smtClean="0">
                          <a:latin typeface="Arial" pitchFamily="34" charset="0"/>
                          <a:cs typeface="Arial" pitchFamily="34" charset="0"/>
                        </a:rPr>
                        <a:t>Noise (automated)</a:t>
                      </a:r>
                      <a:endParaRPr lang="en-US" sz="1400" b="1" dirty="0">
                        <a:latin typeface="Arial" pitchFamily="34" charset="0"/>
                        <a:cs typeface="Arial" pitchFamily="34" charset="0"/>
                      </a:endParaRPr>
                    </a:p>
                  </a:txBody>
                  <a:tcPr/>
                </a:tc>
                <a:tc>
                  <a:txBody>
                    <a:bodyPr/>
                    <a:lstStyle/>
                    <a:p>
                      <a:endParaRPr lang="en-US" dirty="0"/>
                    </a:p>
                  </a:txBody>
                  <a:tcPr>
                    <a:blipFill>
                      <a:blip r:embed="rId3"/>
                      <a:tile tx="0" ty="0" sx="100000" sy="100000" flip="none" algn="tl"/>
                    </a:blipFill>
                  </a:tcPr>
                </a:tc>
                <a:tc>
                  <a:txBody>
                    <a:bodyPr/>
                    <a:lstStyle/>
                    <a:p>
                      <a:endParaRPr lang="en-US" dirty="0"/>
                    </a:p>
                  </a:txBody>
                  <a:tcPr>
                    <a:blipFill>
                      <a:blip r:embed="rId4"/>
                      <a:tile tx="0" ty="0" sx="100000" sy="100000" flip="none" algn="tl"/>
                    </a:blipFill>
                  </a:tcPr>
                </a:tc>
              </a:tr>
            </a:tbl>
          </a:graphicData>
        </a:graphic>
      </p:graphicFrame>
      <p:sp>
        <p:nvSpPr>
          <p:cNvPr id="11" name="Rounded Rectangle 10"/>
          <p:cNvSpPr/>
          <p:nvPr/>
        </p:nvSpPr>
        <p:spPr>
          <a:xfrm>
            <a:off x="1295400" y="6019800"/>
            <a:ext cx="2971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Audible Testing</a:t>
            </a:r>
            <a:endParaRPr lang="en-US" b="1" dirty="0"/>
          </a:p>
        </p:txBody>
      </p:sp>
      <p:sp>
        <p:nvSpPr>
          <p:cNvPr id="8" name="Rectangle 7"/>
          <p:cNvSpPr/>
          <p:nvPr/>
        </p:nvSpPr>
        <p:spPr>
          <a:xfrm>
            <a:off x="3352800" y="5029200"/>
            <a:ext cx="36576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http://mobiforge.com/developing/story/audiovideo-playback-streaming-support-mobile-devices</a:t>
            </a:r>
            <a:endParaRPr lang="en-US" sz="1200" dirty="0">
              <a:solidFill>
                <a:schemeClr val="tx1"/>
              </a:solidFill>
              <a:latin typeface="Arial" pitchFamily="34" charset="0"/>
              <a:cs typeface="Arial" pitchFamily="34" charset="0"/>
            </a:endParaRPr>
          </a:p>
        </p:txBody>
      </p:sp>
      <p:sp>
        <p:nvSpPr>
          <p:cNvPr id="12" name="Rectangle 11"/>
          <p:cNvSpPr/>
          <p:nvPr/>
        </p:nvSpPr>
        <p:spPr>
          <a:xfrm>
            <a:off x="5638800" y="5715000"/>
            <a:ext cx="26670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http://www.soundonsound.com/sos/may10/articles/firestudiomobile.htm</a:t>
            </a:r>
            <a:endParaRPr lang="en-US" sz="1200" dirty="0">
              <a:solidFill>
                <a:schemeClr val="tx1"/>
              </a:solidFill>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400" y="1295400"/>
            <a:ext cx="8686800" cy="480060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en-US" b="1" dirty="0" smtClean="0"/>
              <a:t> </a:t>
            </a:r>
            <a:endParaRPr lang="en-US" sz="2600" dirty="0" smtClean="0"/>
          </a:p>
          <a:p>
            <a:pPr lvl="0">
              <a:buNone/>
            </a:pPr>
            <a:r>
              <a:rPr lang="en-US" sz="2600" dirty="0" smtClean="0">
                <a:solidFill>
                  <a:schemeClr val="bg1">
                    <a:lumMod val="65000"/>
                  </a:schemeClr>
                </a:solidFill>
                <a:latin typeface="Arial" pitchFamily="34" charset="0"/>
                <a:cs typeface="Arial" pitchFamily="34" charset="0"/>
              </a:rPr>
              <a:t>1. How do you usually explore the new Mobile Device/Phone?</a:t>
            </a:r>
          </a:p>
          <a:p>
            <a:pPr lvl="0">
              <a:buNone/>
            </a:pPr>
            <a:r>
              <a:rPr lang="en-US" sz="2600" dirty="0" smtClean="0">
                <a:solidFill>
                  <a:schemeClr val="bg1">
                    <a:lumMod val="65000"/>
                  </a:schemeClr>
                </a:solidFill>
                <a:latin typeface="Arial" pitchFamily="34" charset="0"/>
                <a:cs typeface="Arial" pitchFamily="34" charset="0"/>
              </a:rPr>
              <a:t>2. How would you test UI of mobile app?</a:t>
            </a:r>
          </a:p>
          <a:p>
            <a:pPr>
              <a:buNone/>
            </a:pPr>
            <a:r>
              <a:rPr lang="en-US" sz="2600" dirty="0" smtClean="0">
                <a:solidFill>
                  <a:schemeClr val="bg1">
                    <a:lumMod val="65000"/>
                  </a:schemeClr>
                </a:solidFill>
                <a:latin typeface="Arial" pitchFamily="34" charset="0"/>
                <a:cs typeface="Arial" pitchFamily="34" charset="0"/>
              </a:rPr>
              <a:t>3. How would you test the mobile app page?</a:t>
            </a:r>
          </a:p>
          <a:p>
            <a:pPr lvl="0">
              <a:buNone/>
            </a:pPr>
            <a:r>
              <a:rPr lang="en-US" sz="2600" dirty="0" smtClean="0">
                <a:solidFill>
                  <a:schemeClr val="bg1">
                    <a:lumMod val="65000"/>
                  </a:schemeClr>
                </a:solidFill>
                <a:latin typeface="Arial" pitchFamily="34" charset="0"/>
                <a:cs typeface="Arial" pitchFamily="34" charset="0"/>
              </a:rPr>
              <a:t>4. Give Examples of Major Test Cases for mobile device</a:t>
            </a:r>
          </a:p>
          <a:p>
            <a:pPr lvl="0">
              <a:buNone/>
            </a:pPr>
            <a:r>
              <a:rPr lang="en-US" sz="2600" dirty="0" smtClean="0">
                <a:solidFill>
                  <a:schemeClr val="bg1">
                    <a:lumMod val="65000"/>
                  </a:schemeClr>
                </a:solidFill>
                <a:latin typeface="Arial" pitchFamily="34" charset="0"/>
                <a:cs typeface="Arial" pitchFamily="34" charset="0"/>
              </a:rPr>
              <a:t>5. Write as many Test Cases you can for the following: Mobile device, simple app with three buttons (1,2,3) that making the sounds.</a:t>
            </a:r>
          </a:p>
          <a:p>
            <a:pPr lvl="0">
              <a:buNone/>
            </a:pPr>
            <a:r>
              <a:rPr lang="en-US" sz="2600" dirty="0" smtClean="0">
                <a:solidFill>
                  <a:srgbClr val="FF0000"/>
                </a:solidFill>
                <a:latin typeface="Arial" pitchFamily="34" charset="0"/>
                <a:cs typeface="Arial" pitchFamily="34" charset="0"/>
              </a:rPr>
              <a:t>6. How would you troubleshoot networking issues on </a:t>
            </a:r>
            <a:r>
              <a:rPr lang="en-US" sz="2600" dirty="0" smtClean="0">
                <a:solidFill>
                  <a:srgbClr val="FF0000"/>
                </a:solidFill>
                <a:latin typeface="Arial" pitchFamily="34" charset="0"/>
                <a:cs typeface="Arial" pitchFamily="34" charset="0"/>
              </a:rPr>
              <a:t>iPhone</a:t>
            </a:r>
            <a:r>
              <a:rPr lang="en-US" sz="2600" dirty="0" smtClean="0">
                <a:solidFill>
                  <a:srgbClr val="FF0000"/>
                </a:solidFill>
                <a:latin typeface="Arial" pitchFamily="34" charset="0"/>
                <a:cs typeface="Arial" pitchFamily="34" charset="0"/>
              </a:rPr>
              <a:t>?</a:t>
            </a:r>
          </a:p>
          <a:p>
            <a:pPr lvl="0">
              <a:buNone/>
            </a:pPr>
            <a:r>
              <a:rPr lang="en-US" sz="2600" dirty="0" smtClean="0">
                <a:latin typeface="Arial" pitchFamily="34" charset="0"/>
                <a:cs typeface="Arial" pitchFamily="34" charset="0"/>
              </a:rPr>
              <a:t>7. How would you test the following: you send Yahoo message from your mobile device to someone else device, and recipient doesn’t receive a message?</a:t>
            </a:r>
          </a:p>
          <a:p>
            <a:pPr>
              <a:buNone/>
            </a:pPr>
            <a:r>
              <a:rPr lang="en-US" sz="2600" dirty="0" smtClean="0">
                <a:latin typeface="Arial" pitchFamily="34" charset="0"/>
                <a:cs typeface="Arial" pitchFamily="34" charset="0"/>
              </a:rPr>
              <a:t>8. What is your Stress test approach when testing </a:t>
            </a:r>
            <a:r>
              <a:rPr lang="en-US" sz="2600" dirty="0" smtClean="0">
                <a:latin typeface="Arial" pitchFamily="34" charset="0"/>
                <a:cs typeface="Arial" pitchFamily="34" charset="0"/>
              </a:rPr>
              <a:t>Face time </a:t>
            </a:r>
            <a:r>
              <a:rPr lang="en-US" sz="2600" dirty="0" smtClean="0">
                <a:latin typeface="Arial" pitchFamily="34" charset="0"/>
                <a:cs typeface="Arial" pitchFamily="34" charset="0"/>
              </a:rPr>
              <a:t>on </a:t>
            </a:r>
            <a:r>
              <a:rPr lang="en-US" sz="2600" dirty="0" smtClean="0">
                <a:latin typeface="Arial" pitchFamily="34" charset="0"/>
                <a:cs typeface="Arial" pitchFamily="34" charset="0"/>
              </a:rPr>
              <a:t>iPhone</a:t>
            </a:r>
            <a:r>
              <a:rPr lang="en-US" sz="2600" dirty="0" smtClean="0">
                <a:latin typeface="Arial" pitchFamily="34" charset="0"/>
                <a:cs typeface="Arial" pitchFamily="34" charset="0"/>
              </a:rPr>
              <a:t>?</a:t>
            </a:r>
          </a:p>
          <a:p>
            <a:pPr lvl="0">
              <a:buNone/>
            </a:pPr>
            <a:r>
              <a:rPr lang="en-US" sz="2600" dirty="0" smtClean="0">
                <a:latin typeface="Arial" pitchFamily="34" charset="0"/>
                <a:cs typeface="Arial" pitchFamily="34" charset="0"/>
              </a:rPr>
              <a:t>9. How do you do Boundary testing to verify a battery’s life, if a game application suppose to last for 24 hours?	</a:t>
            </a:r>
          </a:p>
          <a:p>
            <a:pPr lvl="0">
              <a:buNone/>
            </a:pPr>
            <a:r>
              <a:rPr lang="en-US" sz="2600" dirty="0" smtClean="0">
                <a:latin typeface="Arial" pitchFamily="34" charset="0"/>
                <a:cs typeface="Arial" pitchFamily="34" charset="0"/>
              </a:rPr>
              <a:t>10. Tell me about Specifics of the Mobile games testing?</a:t>
            </a:r>
          </a:p>
          <a:p>
            <a:endParaRPr lang="en-US" dirty="0"/>
          </a:p>
        </p:txBody>
      </p:sp>
      <p:sp>
        <p:nvSpPr>
          <p:cNvPr id="4" name="Footer Placeholder 3"/>
          <p:cNvSpPr>
            <a:spLocks noGrp="1"/>
          </p:cNvSpPr>
          <p:nvPr>
            <p:ph type="ftr" sz="quarter" idx="11"/>
          </p:nvPr>
        </p:nvSpPr>
        <p:spPr>
          <a:xfrm>
            <a:off x="5867400" y="6407944"/>
            <a:ext cx="32766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bg2">
                    <a:lumMod val="25000"/>
                  </a:schemeClr>
                </a:solidFill>
              </a:rPr>
              <a:pPr/>
              <a:t>63</a:t>
            </a:fld>
            <a:endParaRPr lang="en-US" dirty="0">
              <a:solidFill>
                <a:schemeClr val="bg2">
                  <a:lumMod val="25000"/>
                </a:schemeClr>
              </a:solidFill>
            </a:endParaRPr>
          </a:p>
        </p:txBody>
      </p:sp>
      <p:sp>
        <p:nvSpPr>
          <p:cNvPr id="7" name="Title 6"/>
          <p:cNvSpPr>
            <a:spLocks noGrp="1"/>
          </p:cNvSpPr>
          <p:nvPr>
            <p:ph type="title"/>
          </p:nvPr>
        </p:nvSpPr>
        <p:spPr>
          <a:xfrm>
            <a:off x="228600" y="152400"/>
            <a:ext cx="8610600" cy="685800"/>
          </a:xfrm>
        </p:spPr>
        <p:style>
          <a:lnRef idx="1">
            <a:schemeClr val="accent5"/>
          </a:lnRef>
          <a:fillRef idx="2">
            <a:schemeClr val="accent5"/>
          </a:fillRef>
          <a:effectRef idx="1">
            <a:schemeClr val="accent5"/>
          </a:effectRef>
          <a:fontRef idx="minor">
            <a:schemeClr val="dk1"/>
          </a:fontRef>
        </p:style>
        <p:txBody>
          <a:bodyPr>
            <a:noAutofit/>
          </a:bodyPr>
          <a:lstStyle/>
          <a:p>
            <a:r>
              <a:rPr lang="en-US" sz="3600" dirty="0" smtClean="0">
                <a:solidFill>
                  <a:srgbClr val="FF0000"/>
                </a:solidFill>
                <a:latin typeface="Arial" pitchFamily="34" charset="0"/>
                <a:cs typeface="Arial" pitchFamily="34" charset="0"/>
              </a:rPr>
              <a:t>Specific of Mobile Testing</a:t>
            </a:r>
            <a:endParaRPr lang="en-US" sz="3600" dirty="0">
              <a:solidFill>
                <a:srgbClr val="FF0000"/>
              </a:solidFill>
            </a:endParaRPr>
          </a:p>
        </p:txBody>
      </p:sp>
      <p:sp>
        <p:nvSpPr>
          <p:cNvPr id="9" name="Rounded Rectangle 8"/>
          <p:cNvSpPr/>
          <p:nvPr/>
        </p:nvSpPr>
        <p:spPr>
          <a:xfrm>
            <a:off x="6400800" y="762000"/>
            <a:ext cx="2438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Arial" pitchFamily="34" charset="0"/>
                <a:cs typeface="Arial" pitchFamily="34" charset="0"/>
              </a:rPr>
              <a:t>Section 4</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715000" y="6407944"/>
            <a:ext cx="34290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64</a:t>
            </a:fld>
            <a:endParaRPr lang="en-US" dirty="0">
              <a:solidFill>
                <a:schemeClr val="tx2">
                  <a:lumMod val="25000"/>
                </a:schemeClr>
              </a:solidFill>
            </a:endParaRPr>
          </a:p>
        </p:txBody>
      </p:sp>
      <p:sp>
        <p:nvSpPr>
          <p:cNvPr id="6" name="Title 5"/>
          <p:cNvSpPr>
            <a:spLocks noGrp="1"/>
          </p:cNvSpPr>
          <p:nvPr>
            <p:ph type="title"/>
          </p:nvPr>
        </p:nvSpPr>
        <p:spPr>
          <a:xfrm>
            <a:off x="228600" y="152400"/>
            <a:ext cx="8610600" cy="1066800"/>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3100" dirty="0" smtClean="0">
                <a:solidFill>
                  <a:srgbClr val="FF0000"/>
                </a:solidFill>
                <a:latin typeface="Arial" pitchFamily="34" charset="0"/>
                <a:cs typeface="Arial" pitchFamily="34" charset="0"/>
              </a:rPr>
              <a:t/>
            </a:r>
            <a:br>
              <a:rPr lang="en-US" sz="3100" dirty="0" smtClean="0">
                <a:solidFill>
                  <a:srgbClr val="FF0000"/>
                </a:solidFill>
                <a:latin typeface="Arial" pitchFamily="34" charset="0"/>
                <a:cs typeface="Arial" pitchFamily="34" charset="0"/>
              </a:rPr>
            </a:br>
            <a:r>
              <a:rPr lang="en-US" sz="3600" dirty="0" smtClean="0">
                <a:solidFill>
                  <a:srgbClr val="FF0000"/>
                </a:solidFill>
                <a:latin typeface="Arial" pitchFamily="34" charset="0"/>
                <a:cs typeface="Arial" pitchFamily="34" charset="0"/>
              </a:rPr>
              <a:t>					</a:t>
            </a: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dirty="0" smtClean="0">
                <a:solidFill>
                  <a:srgbClr val="FF0000"/>
                </a:solidFill>
                <a:latin typeface="Arial" pitchFamily="34" charset="0"/>
                <a:cs typeface="Arial" pitchFamily="34" charset="0"/>
              </a:rPr>
              <a:t> </a:t>
            </a:r>
            <a:r>
              <a:rPr lang="en-US" sz="3600" dirty="0" smtClean="0">
                <a:solidFill>
                  <a:srgbClr val="FF0000"/>
                </a:solidFill>
                <a:latin typeface="Arial" pitchFamily="34" charset="0"/>
                <a:cs typeface="Arial" pitchFamily="34" charset="0"/>
              </a:rPr>
              <a:t>6. How would you troubleshoot networking issues on </a:t>
            </a:r>
            <a:r>
              <a:rPr lang="en-US" sz="3600" dirty="0" smtClean="0">
                <a:solidFill>
                  <a:srgbClr val="FF0000"/>
                </a:solidFill>
                <a:latin typeface="Arial" pitchFamily="34" charset="0"/>
                <a:cs typeface="Arial" pitchFamily="34" charset="0"/>
              </a:rPr>
              <a:t>iPhone</a:t>
            </a:r>
            <a:r>
              <a:rPr lang="en-US" sz="3600" dirty="0" smtClean="0">
                <a:solidFill>
                  <a:srgbClr val="FF0000"/>
                </a:solidFill>
                <a:latin typeface="Arial" pitchFamily="34" charset="0"/>
                <a:cs typeface="Arial" pitchFamily="34" charset="0"/>
              </a:rPr>
              <a:t>?					</a:t>
            </a:r>
            <a:r>
              <a:rPr lang="en-US" sz="2700" dirty="0" smtClean="0">
                <a:solidFill>
                  <a:srgbClr val="FF0000"/>
                </a:solidFill>
                <a:latin typeface="Arial" pitchFamily="34" charset="0"/>
                <a:cs typeface="Arial" pitchFamily="34" charset="0"/>
              </a:rPr>
              <a:t>1</a:t>
            </a:r>
            <a:endParaRPr lang="en-US" sz="2700" dirty="0"/>
          </a:p>
        </p:txBody>
      </p:sp>
      <p:sp>
        <p:nvSpPr>
          <p:cNvPr id="10" name="Content Placeholder 9"/>
          <p:cNvSpPr>
            <a:spLocks noGrp="1"/>
          </p:cNvSpPr>
          <p:nvPr>
            <p:ph sz="half" idx="1"/>
          </p:nvPr>
        </p:nvSpPr>
        <p:spPr>
          <a:xfrm>
            <a:off x="685800" y="1447800"/>
            <a:ext cx="4038600" cy="4843272"/>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en-US" sz="1800" b="1" dirty="0" smtClean="0">
                <a:solidFill>
                  <a:srgbClr val="FF0000"/>
                </a:solidFill>
                <a:latin typeface="Arial" pitchFamily="34" charset="0"/>
                <a:cs typeface="Arial" pitchFamily="34" charset="0"/>
              </a:rPr>
              <a:t>1</a:t>
            </a:r>
            <a:r>
              <a:rPr lang="en-US" sz="1800" dirty="0" smtClean="0">
                <a:solidFill>
                  <a:schemeClr val="tx1"/>
                </a:solidFill>
                <a:latin typeface="Arial" pitchFamily="34" charset="0"/>
                <a:cs typeface="Arial" pitchFamily="34" charset="0"/>
              </a:rPr>
              <a:t>. Home Screen – Settings Tab – General – Network – </a:t>
            </a:r>
            <a:r>
              <a:rPr lang="en-US" sz="1800" dirty="0" smtClean="0">
                <a:solidFill>
                  <a:schemeClr val="tx1"/>
                </a:solidFill>
                <a:latin typeface="Arial" pitchFamily="34" charset="0"/>
                <a:cs typeface="Arial" pitchFamily="34" charset="0"/>
              </a:rPr>
              <a:t>Wi</a:t>
            </a:r>
            <a:r>
              <a:rPr lang="en-US" sz="1800" dirty="0" smtClean="0">
                <a:solidFill>
                  <a:schemeClr val="tx1"/>
                </a:solidFill>
                <a:latin typeface="Arial" pitchFamily="34" charset="0"/>
                <a:cs typeface="Arial" pitchFamily="34" charset="0"/>
              </a:rPr>
              <a:t>-FI (On/Off) – Choose Network) – Ask to Join Networks (On/Off)</a:t>
            </a:r>
          </a:p>
          <a:p>
            <a:r>
              <a:rPr lang="en-US" sz="1800" b="1" dirty="0" smtClean="0">
                <a:solidFill>
                  <a:srgbClr val="FF0000"/>
                </a:solidFill>
                <a:latin typeface="Arial" pitchFamily="34" charset="0"/>
                <a:cs typeface="Arial" pitchFamily="34" charset="0"/>
              </a:rPr>
              <a:t>2</a:t>
            </a:r>
            <a:r>
              <a:rPr lang="en-US" sz="1800" dirty="0" smtClean="0">
                <a:solidFill>
                  <a:schemeClr val="tx1"/>
                </a:solidFill>
                <a:latin typeface="Arial" pitchFamily="34" charset="0"/>
                <a:cs typeface="Arial" pitchFamily="34" charset="0"/>
              </a:rPr>
              <a:t>. Home Screen – Settings Tab – General – Reset – Reset Network Settings</a:t>
            </a:r>
          </a:p>
          <a:p>
            <a:r>
              <a:rPr lang="en-US" sz="1600" b="1" dirty="0" smtClean="0">
                <a:latin typeface="Arial" pitchFamily="34" charset="0"/>
                <a:cs typeface="Arial" pitchFamily="34" charset="0"/>
              </a:rPr>
              <a:t>Note: </a:t>
            </a:r>
            <a:r>
              <a:rPr lang="en-US" sz="1600" dirty="0" smtClean="0">
                <a:latin typeface="Arial" pitchFamily="34" charset="0"/>
                <a:cs typeface="Arial" pitchFamily="34" charset="0"/>
              </a:rPr>
              <a:t>It will also reset your remembered Wi-Fi access points and their passwords, so be ready to re-enter a bunch of WEP/WPA keys!</a:t>
            </a:r>
          </a:p>
          <a:p>
            <a:r>
              <a:rPr lang="en-US" sz="1700" b="1" dirty="0" smtClean="0">
                <a:solidFill>
                  <a:srgbClr val="FF0000"/>
                </a:solidFill>
                <a:latin typeface="Arial" pitchFamily="34" charset="0"/>
                <a:cs typeface="Arial" pitchFamily="34" charset="0"/>
              </a:rPr>
              <a:t>3</a:t>
            </a:r>
            <a:r>
              <a:rPr lang="en-US" sz="1700" dirty="0" smtClean="0">
                <a:latin typeface="Arial" pitchFamily="34" charset="0"/>
                <a:cs typeface="Arial" pitchFamily="34" charset="0"/>
              </a:rPr>
              <a:t>.Connect through the </a:t>
            </a:r>
            <a:r>
              <a:rPr lang="en-US" sz="1700" dirty="0" smtClean="0">
                <a:latin typeface="Arial" pitchFamily="34" charset="0"/>
                <a:cs typeface="Arial" pitchFamily="34" charset="0"/>
              </a:rPr>
              <a:t>iOS</a:t>
            </a:r>
            <a:r>
              <a:rPr lang="en-US" sz="1700" dirty="0" smtClean="0">
                <a:latin typeface="Arial" pitchFamily="34" charset="0"/>
                <a:cs typeface="Arial" pitchFamily="34" charset="0"/>
              </a:rPr>
              <a:t> VPN  under Setting- General – Network. </a:t>
            </a:r>
          </a:p>
          <a:p>
            <a:pPr>
              <a:buNone/>
            </a:pPr>
            <a:r>
              <a:rPr lang="en-US" sz="1700" dirty="0" smtClean="0">
                <a:latin typeface="Arial" pitchFamily="34" charset="0"/>
                <a:cs typeface="Arial" pitchFamily="34" charset="0"/>
              </a:rPr>
              <a:t>	It </a:t>
            </a:r>
            <a:r>
              <a:rPr lang="en-US" sz="1700" dirty="0" smtClean="0">
                <a:latin typeface="Arial" pitchFamily="34" charset="0"/>
                <a:cs typeface="Arial" pitchFamily="34" charset="0"/>
              </a:rPr>
              <a:t>is a “virtual private network” (VPN) configuration for Apple </a:t>
            </a:r>
            <a:r>
              <a:rPr lang="en-US" sz="1700" dirty="0" smtClean="0">
                <a:latin typeface="Arial" pitchFamily="34" charset="0"/>
                <a:cs typeface="Arial" pitchFamily="34" charset="0"/>
              </a:rPr>
              <a:t>iOS</a:t>
            </a:r>
            <a:r>
              <a:rPr lang="en-US" sz="1700" dirty="0" smtClean="0">
                <a:latin typeface="Arial" pitchFamily="34" charset="0"/>
                <a:cs typeface="Arial" pitchFamily="34" charset="0"/>
              </a:rPr>
              <a:t> devices: </a:t>
            </a:r>
            <a:r>
              <a:rPr lang="en-US" sz="1700" dirty="0" smtClean="0">
                <a:latin typeface="Arial" pitchFamily="34" charset="0"/>
                <a:cs typeface="Arial" pitchFamily="34" charset="0"/>
              </a:rPr>
              <a:t>iPad</a:t>
            </a:r>
            <a:r>
              <a:rPr lang="en-US" sz="1700" dirty="0" smtClean="0">
                <a:latin typeface="Arial" pitchFamily="34" charset="0"/>
                <a:cs typeface="Arial" pitchFamily="34" charset="0"/>
              </a:rPr>
              <a:t>, </a:t>
            </a:r>
            <a:r>
              <a:rPr lang="en-US" sz="1700" dirty="0" smtClean="0">
                <a:latin typeface="Arial" pitchFamily="34" charset="0"/>
                <a:cs typeface="Arial" pitchFamily="34" charset="0"/>
              </a:rPr>
              <a:t>iPhone</a:t>
            </a:r>
            <a:r>
              <a:rPr lang="en-US" sz="1700" dirty="0" smtClean="0">
                <a:latin typeface="Arial" pitchFamily="34" charset="0"/>
                <a:cs typeface="Arial" pitchFamily="34" charset="0"/>
              </a:rPr>
              <a:t>, and iPod Touch. The VPN allows users not on the UCSF network (</a:t>
            </a:r>
            <a:r>
              <a:rPr lang="en-US" sz="1800" dirty="0" smtClean="0">
                <a:latin typeface="Arial" pitchFamily="34" charset="0"/>
                <a:cs typeface="Arial" pitchFamily="34" charset="0"/>
              </a:rPr>
              <a:t>alternative to traditional wired connectivity)</a:t>
            </a:r>
            <a:r>
              <a:rPr lang="en-US" sz="1700" dirty="0" smtClean="0">
                <a:latin typeface="Arial" pitchFamily="34" charset="0"/>
                <a:cs typeface="Arial" pitchFamily="34" charset="0"/>
              </a:rPr>
              <a:t>, access to restricted resources on the UCSF network in the same way as you would from the </a:t>
            </a:r>
            <a:r>
              <a:rPr lang="en-US" sz="1700" dirty="0" smtClean="0">
                <a:latin typeface="Arial" pitchFamily="34" charset="0"/>
                <a:cs typeface="Arial" pitchFamily="34" charset="0"/>
              </a:rPr>
              <a:t>UCSFwpa</a:t>
            </a:r>
            <a:r>
              <a:rPr lang="en-US" sz="1700" dirty="0" smtClean="0">
                <a:latin typeface="Arial" pitchFamily="34" charset="0"/>
                <a:cs typeface="Arial" pitchFamily="34" charset="0"/>
              </a:rPr>
              <a:t> wireless network.</a:t>
            </a:r>
          </a:p>
          <a:p>
            <a:endParaRPr lang="en-US" sz="1600" dirty="0">
              <a:solidFill>
                <a:schemeClr val="bg1"/>
              </a:solidFill>
              <a:latin typeface="Arial" pitchFamily="34" charset="0"/>
              <a:cs typeface="Arial" pitchFamily="34" charset="0"/>
            </a:endParaRPr>
          </a:p>
        </p:txBody>
      </p:sp>
      <p:pic>
        <p:nvPicPr>
          <p:cNvPr id="11" name="Picture 2" descr="C:\Users\IVA\Pictures\MOBILE TESTING\iphone-data-not-working-fix[1].jpg"/>
          <p:cNvPicPr>
            <a:picLocks noGrp="1" noChangeAspect="1" noChangeArrowheads="1"/>
          </p:cNvPicPr>
          <p:nvPr>
            <p:ph sz="half" idx="2"/>
          </p:nvPr>
        </p:nvPicPr>
        <p:blipFill>
          <a:blip r:embed="rId2" cstate="print"/>
          <a:srcRect/>
          <a:stretch>
            <a:fillRect/>
          </a:stretch>
        </p:blipFill>
        <p:spPr bwMode="auto">
          <a:xfrm>
            <a:off x="5270500" y="1648619"/>
            <a:ext cx="2794000" cy="4191000"/>
          </a:xfrm>
          <a:prstGeom prst="rect">
            <a:avLst/>
          </a:prstGeom>
          <a:noFill/>
        </p:spPr>
      </p:pic>
      <p:sp>
        <p:nvSpPr>
          <p:cNvPr id="12" name="Rectangle 11"/>
          <p:cNvSpPr/>
          <p:nvPr/>
        </p:nvSpPr>
        <p:spPr>
          <a:xfrm>
            <a:off x="5562600" y="6096000"/>
            <a:ext cx="2626040" cy="276999"/>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sz="1200" dirty="0" smtClean="0">
                <a:solidFill>
                  <a:schemeClr val="tx1"/>
                </a:solidFill>
                <a:latin typeface="Arial" pitchFamily="34" charset="0"/>
                <a:cs typeface="Arial" pitchFamily="34" charset="0"/>
              </a:rPr>
              <a:t>http://support.apple.com/kb/HT3204</a:t>
            </a:r>
            <a:endParaRPr lang="en-US" sz="1200" dirty="0">
              <a:solidFill>
                <a:schemeClr val="tx1"/>
              </a:solidFill>
              <a:latin typeface="Arial"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962400" y="1676400"/>
            <a:ext cx="4724400" cy="4309872"/>
          </a:xfrm>
        </p:spPr>
        <p:style>
          <a:lnRef idx="1">
            <a:schemeClr val="accent5"/>
          </a:lnRef>
          <a:fillRef idx="2">
            <a:schemeClr val="accent5"/>
          </a:fillRef>
          <a:effectRef idx="1">
            <a:schemeClr val="accent5"/>
          </a:effectRef>
          <a:fontRef idx="minor">
            <a:schemeClr val="dk1"/>
          </a:fontRef>
        </p:style>
        <p:txBody>
          <a:bodyPr>
            <a:normAutofit/>
          </a:bodyPr>
          <a:lstStyle/>
          <a:p>
            <a:r>
              <a:rPr lang="en-US" sz="1600" b="1" dirty="0" smtClean="0">
                <a:solidFill>
                  <a:srgbClr val="FF0000"/>
                </a:solidFill>
                <a:latin typeface="Arial" pitchFamily="34" charset="0"/>
                <a:cs typeface="Arial" pitchFamily="34" charset="0"/>
              </a:rPr>
              <a:t>4</a:t>
            </a:r>
            <a:r>
              <a:rPr lang="en-US" sz="1600" dirty="0" smtClean="0">
                <a:latin typeface="Arial" pitchFamily="34" charset="0"/>
                <a:cs typeface="Arial" pitchFamily="34" charset="0"/>
              </a:rPr>
              <a:t>. If you are experiencing network timeouts when connected to your home Wi-Fi network, please </a:t>
            </a:r>
            <a:r>
              <a:rPr lang="en-US" sz="1600" b="1" dirty="0" smtClean="0">
                <a:latin typeface="Arial" pitchFamily="34" charset="0"/>
                <a:cs typeface="Arial" pitchFamily="34" charset="0"/>
              </a:rPr>
              <a:t>try turning off Bluetooth</a:t>
            </a:r>
            <a:r>
              <a:rPr lang="en-US" sz="1600" dirty="0" smtClean="0">
                <a:latin typeface="Arial" pitchFamily="34" charset="0"/>
                <a:cs typeface="Arial" pitchFamily="34" charset="0"/>
              </a:rPr>
              <a:t>, as the </a:t>
            </a:r>
            <a:r>
              <a:rPr lang="en-US" sz="1600" dirty="0" smtClean="0">
                <a:latin typeface="Arial" pitchFamily="34" charset="0"/>
                <a:cs typeface="Arial" pitchFamily="34" charset="0"/>
              </a:rPr>
              <a:t>iPhone’s</a:t>
            </a:r>
            <a:r>
              <a:rPr lang="en-US" sz="1600" dirty="0" smtClean="0">
                <a:latin typeface="Arial" pitchFamily="34" charset="0"/>
                <a:cs typeface="Arial" pitchFamily="34" charset="0"/>
              </a:rPr>
              <a:t> current Bluetooth drivers sometimes interfere with Wi-Fi.</a:t>
            </a:r>
          </a:p>
          <a:p>
            <a:r>
              <a:rPr lang="en-US" sz="1600" b="1" dirty="0" smtClean="0">
                <a:solidFill>
                  <a:srgbClr val="FF0000"/>
                </a:solidFill>
                <a:latin typeface="Arial" pitchFamily="34" charset="0"/>
                <a:cs typeface="Arial" pitchFamily="34" charset="0"/>
              </a:rPr>
              <a:t>5</a:t>
            </a:r>
            <a:r>
              <a:rPr lang="en-US" sz="1600" dirty="0" smtClean="0">
                <a:latin typeface="Arial" pitchFamily="34" charset="0"/>
                <a:cs typeface="Arial" pitchFamily="34" charset="0"/>
              </a:rPr>
              <a:t>. Sometimes the </a:t>
            </a:r>
            <a:r>
              <a:rPr lang="en-US" sz="1600" dirty="0" smtClean="0">
                <a:latin typeface="Arial" pitchFamily="34" charset="0"/>
                <a:cs typeface="Arial" pitchFamily="34" charset="0"/>
              </a:rPr>
              <a:t>iPhone</a:t>
            </a:r>
            <a:r>
              <a:rPr lang="en-US" sz="1600" dirty="0" smtClean="0">
                <a:latin typeface="Arial" pitchFamily="34" charset="0"/>
                <a:cs typeface="Arial" pitchFamily="34" charset="0"/>
              </a:rPr>
              <a:t> does not “like” being attached to an ad-hoc network, and will often drop the Wi-Fi network connection and jump over to the cellular network. This problem does not exist for iPod touch devices, as they do not have other network options</a:t>
            </a:r>
            <a:r>
              <a:rPr lang="en-US" sz="1600" dirty="0" smtClean="0"/>
              <a:t>.</a:t>
            </a:r>
          </a:p>
          <a:p>
            <a:pPr>
              <a:buNone/>
            </a:pPr>
            <a:r>
              <a:rPr lang="en-US" sz="1600" dirty="0" smtClean="0">
                <a:latin typeface="Arial" pitchFamily="34" charset="0"/>
                <a:cs typeface="Arial" pitchFamily="34" charset="0"/>
              </a:rPr>
              <a:t>Home Screen – Settings – Airplane Mode ON – WI-FI ON – Select </a:t>
            </a:r>
            <a:r>
              <a:rPr lang="en-US" sz="1600" dirty="0" smtClean="0">
                <a:latin typeface="Arial" pitchFamily="34" charset="0"/>
                <a:cs typeface="Arial" pitchFamily="34" charset="0"/>
              </a:rPr>
              <a:t>RedEye</a:t>
            </a:r>
            <a:r>
              <a:rPr lang="en-US" sz="1600" dirty="0" smtClean="0">
                <a:latin typeface="Arial" pitchFamily="34" charset="0"/>
                <a:cs typeface="Arial" pitchFamily="34" charset="0"/>
              </a:rPr>
              <a:t> Network </a:t>
            </a:r>
          </a:p>
          <a:p>
            <a:pPr>
              <a:buNone/>
            </a:pPr>
            <a:r>
              <a:rPr lang="en-US" sz="1600" b="1" dirty="0" smtClean="0">
                <a:latin typeface="Arial" pitchFamily="34" charset="0"/>
                <a:cs typeface="Arial" pitchFamily="34" charset="0"/>
              </a:rPr>
              <a:t>Note</a:t>
            </a:r>
            <a:r>
              <a:rPr lang="en-US" sz="1600" dirty="0" smtClean="0">
                <a:latin typeface="Arial" pitchFamily="34" charset="0"/>
                <a:cs typeface="Arial" pitchFamily="34" charset="0"/>
              </a:rPr>
              <a:t>: You will not be able to receive calls on your phone with Airplane Mode ON, so please remember to turn it off when you are finished.</a:t>
            </a:r>
          </a:p>
          <a:p>
            <a:endParaRPr lang="en-US" sz="1600" dirty="0">
              <a:latin typeface="Arial" pitchFamily="34" charset="0"/>
              <a:cs typeface="Arial" pitchFamily="34" charset="0"/>
            </a:endParaRPr>
          </a:p>
        </p:txBody>
      </p:sp>
      <p:sp>
        <p:nvSpPr>
          <p:cNvPr id="4" name="Footer Placeholder 3"/>
          <p:cNvSpPr>
            <a:spLocks noGrp="1"/>
          </p:cNvSpPr>
          <p:nvPr>
            <p:ph type="ftr" sz="quarter" idx="11"/>
          </p:nvPr>
        </p:nvSpPr>
        <p:spPr>
          <a:xfrm>
            <a:off x="5562600" y="6407944"/>
            <a:ext cx="33528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65</a:t>
            </a:fld>
            <a:endParaRPr lang="en-US" dirty="0">
              <a:solidFill>
                <a:schemeClr val="tx2">
                  <a:lumMod val="25000"/>
                </a:schemeClr>
              </a:solidFill>
            </a:endParaRPr>
          </a:p>
        </p:txBody>
      </p:sp>
      <p:sp>
        <p:nvSpPr>
          <p:cNvPr id="6" name="Title 5"/>
          <p:cNvSpPr>
            <a:spLocks noGrp="1"/>
          </p:cNvSpPr>
          <p:nvPr>
            <p:ph type="title"/>
          </p:nvPr>
        </p:nvSpPr>
        <p:spPr>
          <a:xfrm>
            <a:off x="228600" y="152400"/>
            <a:ext cx="8686800" cy="10668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200" dirty="0" smtClean="0">
                <a:solidFill>
                  <a:srgbClr val="FF0000"/>
                </a:solidFill>
                <a:latin typeface="Arial" pitchFamily="34" charset="0"/>
                <a:cs typeface="Arial" pitchFamily="34" charset="0"/>
              </a:rPr>
              <a:t>6. How would you troubleshoot networking issues on </a:t>
            </a:r>
            <a:r>
              <a:rPr lang="en-US" sz="3200" dirty="0" smtClean="0">
                <a:solidFill>
                  <a:srgbClr val="FF0000"/>
                </a:solidFill>
                <a:latin typeface="Arial" pitchFamily="34" charset="0"/>
                <a:cs typeface="Arial" pitchFamily="34" charset="0"/>
              </a:rPr>
              <a:t>iPhone</a:t>
            </a:r>
            <a:r>
              <a:rPr lang="en-US" sz="3200" dirty="0" smtClean="0">
                <a:solidFill>
                  <a:srgbClr val="FF0000"/>
                </a:solidFill>
                <a:latin typeface="Arial" pitchFamily="34" charset="0"/>
                <a:cs typeface="Arial" pitchFamily="34" charset="0"/>
              </a:rPr>
              <a:t>?					     </a:t>
            </a:r>
            <a:r>
              <a:rPr lang="en-US" sz="2400" dirty="0" smtClean="0">
                <a:solidFill>
                  <a:srgbClr val="FF0000"/>
                </a:solidFill>
                <a:latin typeface="Arial" pitchFamily="34" charset="0"/>
                <a:cs typeface="Arial" pitchFamily="34" charset="0"/>
              </a:rPr>
              <a:t> 2</a:t>
            </a:r>
            <a:endParaRPr lang="en-US" sz="2400" dirty="0"/>
          </a:p>
        </p:txBody>
      </p:sp>
      <p:pic>
        <p:nvPicPr>
          <p:cNvPr id="3074" name="Picture 2" descr="C:\Users\IVA\Pictures\MOBILE TESTING\iphone-networking-error[1].png"/>
          <p:cNvPicPr>
            <a:picLocks noGrp="1" noChangeAspect="1" noChangeArrowheads="1"/>
          </p:cNvPicPr>
          <p:nvPr>
            <p:ph sz="half" idx="1"/>
          </p:nvPr>
        </p:nvPicPr>
        <p:blipFill>
          <a:blip r:embed="rId2" cstate="print"/>
          <a:srcRect/>
          <a:stretch>
            <a:fillRect/>
          </a:stretch>
        </p:blipFill>
        <p:spPr bwMode="auto">
          <a:xfrm>
            <a:off x="533400" y="1600200"/>
            <a:ext cx="3017308" cy="4525962"/>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2590800"/>
            <a:ext cx="4038600" cy="3657600"/>
          </a:xfrm>
        </p:spPr>
        <p:style>
          <a:lnRef idx="1">
            <a:schemeClr val="accent5"/>
          </a:lnRef>
          <a:fillRef idx="2">
            <a:schemeClr val="accent5"/>
          </a:fillRef>
          <a:effectRef idx="1">
            <a:schemeClr val="accent5"/>
          </a:effectRef>
          <a:fontRef idx="minor">
            <a:schemeClr val="dk1"/>
          </a:fontRef>
        </p:style>
        <p:txBody>
          <a:bodyPr>
            <a:normAutofit fontScale="47500" lnSpcReduction="20000"/>
          </a:bodyPr>
          <a:lstStyle/>
          <a:p>
            <a:endParaRPr lang="en-US" sz="3400" dirty="0" smtClean="0">
              <a:latin typeface="Arial" pitchFamily="34" charset="0"/>
              <a:cs typeface="Arial" pitchFamily="34" charset="0"/>
            </a:endParaRPr>
          </a:p>
          <a:p>
            <a:r>
              <a:rPr lang="en-US" sz="3400" dirty="0" smtClean="0">
                <a:latin typeface="Arial" pitchFamily="34" charset="0"/>
                <a:cs typeface="Arial" pitchFamily="34" charset="0"/>
              </a:rPr>
              <a:t>Wi-Fi routers are fickle creatures.</a:t>
            </a:r>
          </a:p>
          <a:p>
            <a:r>
              <a:rPr lang="en-US" sz="3400" dirty="0" smtClean="0">
                <a:latin typeface="Arial" pitchFamily="34" charset="0"/>
                <a:cs typeface="Arial" pitchFamily="34" charset="0"/>
              </a:rPr>
              <a:t>Whether it's a problem on your </a:t>
            </a:r>
            <a:r>
              <a:rPr lang="en-US" sz="3400" dirty="0" smtClean="0">
                <a:latin typeface="Arial" pitchFamily="34" charset="0"/>
                <a:cs typeface="Arial" pitchFamily="34" charset="0"/>
              </a:rPr>
              <a:t>iPhone</a:t>
            </a:r>
            <a:r>
              <a:rPr lang="en-US" sz="3400" dirty="0" smtClean="0">
                <a:latin typeface="Arial" pitchFamily="34" charset="0"/>
                <a:cs typeface="Arial" pitchFamily="34" charset="0"/>
              </a:rPr>
              <a:t> or a router problem, one quick trick to "start from scratch" with your Wi-Fi connection is by "forgetting" a network you've joined.</a:t>
            </a:r>
          </a:p>
          <a:p>
            <a:r>
              <a:rPr lang="en-US" sz="3400" dirty="0" smtClean="0">
                <a:latin typeface="Arial" pitchFamily="34" charset="0"/>
                <a:cs typeface="Arial" pitchFamily="34" charset="0"/>
              </a:rPr>
              <a:t>Go to Settings, then Wi-Fi, then tap the blue arrow next to the network you want to forget, then tap "Forget This Network."</a:t>
            </a:r>
          </a:p>
          <a:p>
            <a:r>
              <a:rPr lang="en-US" sz="3400" dirty="0" smtClean="0">
                <a:latin typeface="Arial" pitchFamily="34" charset="0"/>
                <a:cs typeface="Arial" pitchFamily="34" charset="0"/>
              </a:rPr>
              <a:t>Once you've forgotten the network, tap it in your Wi-Fi screen to do a fresh re-connect</a:t>
            </a:r>
          </a:p>
          <a:p>
            <a:pPr>
              <a:buNone/>
            </a:pPr>
            <a:r>
              <a:rPr lang="en-US" dirty="0" smtClean="0"/>
              <a:t/>
            </a:r>
            <a:br>
              <a:rPr lang="en-US" dirty="0" smtClean="0"/>
            </a:br>
            <a:r>
              <a:rPr lang="en-US" dirty="0" smtClean="0"/>
              <a:t/>
            </a:r>
            <a:br>
              <a:rPr lang="en-US" dirty="0" smtClean="0"/>
            </a:br>
            <a:endParaRPr lang="en-US" dirty="0"/>
          </a:p>
        </p:txBody>
      </p:sp>
      <p:sp>
        <p:nvSpPr>
          <p:cNvPr id="4" name="Footer Placeholder 3"/>
          <p:cNvSpPr>
            <a:spLocks noGrp="1"/>
          </p:cNvSpPr>
          <p:nvPr>
            <p:ph type="ftr" sz="quarter" idx="11"/>
          </p:nvPr>
        </p:nvSpPr>
        <p:spPr>
          <a:xfrm>
            <a:off x="5715000" y="6407944"/>
            <a:ext cx="34290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66</a:t>
            </a:fld>
            <a:endParaRPr lang="en-US" dirty="0">
              <a:solidFill>
                <a:schemeClr val="tx2">
                  <a:lumMod val="25000"/>
                </a:schemeClr>
              </a:solidFill>
            </a:endParaRPr>
          </a:p>
        </p:txBody>
      </p:sp>
      <p:sp>
        <p:nvSpPr>
          <p:cNvPr id="6" name="Title 5"/>
          <p:cNvSpPr>
            <a:spLocks noGrp="1"/>
          </p:cNvSpPr>
          <p:nvPr>
            <p:ph type="title"/>
          </p:nvPr>
        </p:nvSpPr>
        <p:spPr>
          <a:xfrm>
            <a:off x="228600" y="152400"/>
            <a:ext cx="8686800" cy="12192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600" dirty="0" smtClean="0">
                <a:solidFill>
                  <a:srgbClr val="FF0000"/>
                </a:solidFill>
                <a:latin typeface="Arial" pitchFamily="34" charset="0"/>
                <a:cs typeface="Arial" pitchFamily="34" charset="0"/>
              </a:rPr>
              <a:t>6. How would you troubleshoot networking issues on </a:t>
            </a:r>
            <a:r>
              <a:rPr lang="en-US" sz="3600" dirty="0" smtClean="0">
                <a:solidFill>
                  <a:srgbClr val="FF0000"/>
                </a:solidFill>
                <a:latin typeface="Arial" pitchFamily="34" charset="0"/>
                <a:cs typeface="Arial" pitchFamily="34" charset="0"/>
              </a:rPr>
              <a:t>iPhone</a:t>
            </a:r>
            <a:r>
              <a:rPr lang="en-US" sz="3600" dirty="0" smtClean="0">
                <a:solidFill>
                  <a:srgbClr val="FF0000"/>
                </a:solidFill>
                <a:latin typeface="Arial" pitchFamily="34" charset="0"/>
                <a:cs typeface="Arial" pitchFamily="34" charset="0"/>
              </a:rPr>
              <a:t>?</a:t>
            </a:r>
            <a:r>
              <a:rPr lang="en-US" sz="4400" dirty="0" smtClean="0">
                <a:solidFill>
                  <a:srgbClr val="FF0000"/>
                </a:solidFill>
                <a:latin typeface="Arial" pitchFamily="34" charset="0"/>
                <a:cs typeface="Arial" pitchFamily="34" charset="0"/>
              </a:rPr>
              <a:t>					     </a:t>
            </a:r>
            <a:r>
              <a:rPr lang="en-US" sz="2700" dirty="0" smtClean="0">
                <a:solidFill>
                  <a:srgbClr val="FF0000"/>
                </a:solidFill>
                <a:latin typeface="Arial" pitchFamily="34" charset="0"/>
                <a:cs typeface="Arial" pitchFamily="34" charset="0"/>
              </a:rPr>
              <a:t>3</a:t>
            </a:r>
            <a:endParaRPr lang="en-US" sz="2700" dirty="0"/>
          </a:p>
        </p:txBody>
      </p:sp>
      <p:pic>
        <p:nvPicPr>
          <p:cNvPr id="10" name="Picture 2" descr="C:\Users\IVA\Pictures\MOBILE TESTING\i-cant-connect-to-my-wi-fi-network-anymore[1].jpg"/>
          <p:cNvPicPr>
            <a:picLocks noGrp="1" noChangeAspect="1" noChangeArrowheads="1"/>
          </p:cNvPicPr>
          <p:nvPr>
            <p:ph sz="half" idx="2"/>
          </p:nvPr>
        </p:nvPicPr>
        <p:blipFill>
          <a:blip r:embed="rId2" cstate="print"/>
          <a:srcRect/>
          <a:stretch>
            <a:fillRect/>
          </a:stretch>
        </p:blipFill>
        <p:spPr bwMode="auto">
          <a:xfrm>
            <a:off x="4648200" y="1981200"/>
            <a:ext cx="4255559" cy="3581400"/>
          </a:xfrm>
          <a:prstGeom prst="rect">
            <a:avLst/>
          </a:prstGeom>
          <a:noFill/>
        </p:spPr>
      </p:pic>
      <p:sp>
        <p:nvSpPr>
          <p:cNvPr id="11" name="Rounded Rectangle 10"/>
          <p:cNvSpPr/>
          <p:nvPr/>
        </p:nvSpPr>
        <p:spPr>
          <a:xfrm>
            <a:off x="228600" y="1676400"/>
            <a:ext cx="4267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b="1" dirty="0" smtClean="0">
                <a:solidFill>
                  <a:srgbClr val="FF0000"/>
                </a:solidFill>
                <a:latin typeface="Arial" pitchFamily="34" charset="0"/>
                <a:cs typeface="Arial" pitchFamily="34" charset="0"/>
              </a:rPr>
              <a:t>6. </a:t>
            </a:r>
            <a:r>
              <a:rPr lang="en-US" b="1" dirty="0" smtClean="0">
                <a:latin typeface="Arial" pitchFamily="34" charset="0"/>
                <a:cs typeface="Arial" pitchFamily="34" charset="0"/>
              </a:rPr>
              <a:t>I can't connect to my Wi-Fi network anymore</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0" y="2362200"/>
            <a:ext cx="4038600" cy="3928872"/>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sz="1600" dirty="0" smtClean="0">
                <a:latin typeface="Arial" pitchFamily="34" charset="0"/>
                <a:cs typeface="Arial" pitchFamily="34" charset="0"/>
              </a:rPr>
              <a:t>Go to Settings in your </a:t>
            </a:r>
            <a:r>
              <a:rPr lang="en-US" sz="1600" dirty="0" smtClean="0">
                <a:latin typeface="Arial" pitchFamily="34" charset="0"/>
                <a:cs typeface="Arial" pitchFamily="34" charset="0"/>
              </a:rPr>
              <a:t>iPhone</a:t>
            </a:r>
            <a:r>
              <a:rPr lang="en-US" sz="1600" dirty="0" smtClean="0">
                <a:latin typeface="Arial" pitchFamily="34" charset="0"/>
                <a:cs typeface="Arial" pitchFamily="34" charset="0"/>
              </a:rPr>
              <a:t> and go to the </a:t>
            </a:r>
            <a:r>
              <a:rPr lang="en-US" sz="1600" dirty="0" smtClean="0">
                <a:latin typeface="Arial" pitchFamily="34" charset="0"/>
                <a:cs typeface="Arial" pitchFamily="34" charset="0"/>
              </a:rPr>
              <a:t>Siri</a:t>
            </a:r>
            <a:r>
              <a:rPr lang="en-US" sz="1600" dirty="0" smtClean="0">
                <a:latin typeface="Arial" pitchFamily="34" charset="0"/>
                <a:cs typeface="Arial" pitchFamily="34" charset="0"/>
              </a:rPr>
              <a:t> tab.</a:t>
            </a:r>
          </a:p>
          <a:p>
            <a:r>
              <a:rPr lang="en-US" sz="1600" dirty="0" smtClean="0">
                <a:latin typeface="Arial" pitchFamily="34" charset="0"/>
                <a:cs typeface="Arial" pitchFamily="34" charset="0"/>
              </a:rPr>
              <a:t>Disable </a:t>
            </a:r>
            <a:r>
              <a:rPr lang="en-US" sz="1600" dirty="0" smtClean="0">
                <a:latin typeface="Arial" pitchFamily="34" charset="0"/>
                <a:cs typeface="Arial" pitchFamily="34" charset="0"/>
              </a:rPr>
              <a:t>Siri</a:t>
            </a: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Turn off the </a:t>
            </a:r>
            <a:r>
              <a:rPr lang="en-US" sz="1600" dirty="0" smtClean="0">
                <a:latin typeface="Arial" pitchFamily="34" charset="0"/>
                <a:cs typeface="Arial" pitchFamily="34" charset="0"/>
              </a:rPr>
              <a:t>iPhone</a:t>
            </a:r>
            <a:r>
              <a:rPr lang="en-US" sz="1600" dirty="0" smtClean="0">
                <a:latin typeface="Arial" pitchFamily="34" charset="0"/>
                <a:cs typeface="Arial" pitchFamily="34" charset="0"/>
              </a:rPr>
              <a:t> 4S</a:t>
            </a:r>
          </a:p>
          <a:p>
            <a:r>
              <a:rPr lang="en-US" sz="1600" dirty="0" smtClean="0">
                <a:latin typeface="Arial" pitchFamily="34" charset="0"/>
                <a:cs typeface="Arial" pitchFamily="34" charset="0"/>
              </a:rPr>
              <a:t>Turn on the </a:t>
            </a:r>
            <a:r>
              <a:rPr lang="en-US" sz="1600" dirty="0" smtClean="0">
                <a:latin typeface="Arial" pitchFamily="34" charset="0"/>
                <a:cs typeface="Arial" pitchFamily="34" charset="0"/>
              </a:rPr>
              <a:t>iPhone</a:t>
            </a:r>
            <a:r>
              <a:rPr lang="en-US" sz="1600" dirty="0" smtClean="0">
                <a:latin typeface="Arial" pitchFamily="34" charset="0"/>
                <a:cs typeface="Arial" pitchFamily="34" charset="0"/>
              </a:rPr>
              <a:t> 4S</a:t>
            </a:r>
          </a:p>
          <a:p>
            <a:r>
              <a:rPr lang="en-US" sz="1600" dirty="0" smtClean="0">
                <a:latin typeface="Arial" pitchFamily="34" charset="0"/>
                <a:cs typeface="Arial" pitchFamily="34" charset="0"/>
              </a:rPr>
              <a:t>Go to Settings again and enable </a:t>
            </a:r>
            <a:r>
              <a:rPr lang="en-US" sz="1600" dirty="0" smtClean="0">
                <a:latin typeface="Arial" pitchFamily="34" charset="0"/>
                <a:cs typeface="Arial" pitchFamily="34" charset="0"/>
              </a:rPr>
              <a:t>Siri</a:t>
            </a: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The steps are basically about resetting </a:t>
            </a:r>
            <a:r>
              <a:rPr lang="en-US" sz="1600" dirty="0" smtClean="0">
                <a:latin typeface="Arial" pitchFamily="34" charset="0"/>
                <a:cs typeface="Arial" pitchFamily="34" charset="0"/>
              </a:rPr>
              <a:t>Siri</a:t>
            </a:r>
            <a:r>
              <a:rPr lang="en-US" sz="1600" dirty="0" smtClean="0">
                <a:latin typeface="Arial" pitchFamily="34" charset="0"/>
                <a:cs typeface="Arial" pitchFamily="34" charset="0"/>
              </a:rPr>
              <a:t> and it would again catch up with the network and the connection would normally happen. </a:t>
            </a:r>
          </a:p>
          <a:p>
            <a:r>
              <a:rPr lang="en-US" sz="1600" dirty="0" smtClean="0">
                <a:latin typeface="Arial" pitchFamily="34" charset="0"/>
                <a:cs typeface="Arial" pitchFamily="34" charset="0"/>
              </a:rPr>
              <a:t>The fix worked for many, but a few couldn’t still resolve the problem, but keep trying and the response from </a:t>
            </a:r>
            <a:r>
              <a:rPr lang="en-US" sz="1600" dirty="0" smtClean="0">
                <a:latin typeface="Arial" pitchFamily="34" charset="0"/>
                <a:cs typeface="Arial" pitchFamily="34" charset="0"/>
              </a:rPr>
              <a:t>Siri</a:t>
            </a:r>
            <a:r>
              <a:rPr lang="en-US" sz="1600" dirty="0" smtClean="0">
                <a:latin typeface="Arial" pitchFamily="34" charset="0"/>
                <a:cs typeface="Arial" pitchFamily="34" charset="0"/>
              </a:rPr>
              <a:t> would be back at any point of time.</a:t>
            </a:r>
          </a:p>
          <a:p>
            <a:endParaRPr lang="en-US" sz="1600" dirty="0">
              <a:latin typeface="Arial" pitchFamily="34" charset="0"/>
              <a:cs typeface="Arial" pitchFamily="34" charset="0"/>
            </a:endParaRPr>
          </a:p>
        </p:txBody>
      </p:sp>
      <p:sp>
        <p:nvSpPr>
          <p:cNvPr id="4" name="Footer Placeholder 3"/>
          <p:cNvSpPr>
            <a:spLocks noGrp="1"/>
          </p:cNvSpPr>
          <p:nvPr>
            <p:ph type="ftr" sz="quarter" idx="11"/>
          </p:nvPr>
        </p:nvSpPr>
        <p:spPr>
          <a:xfrm>
            <a:off x="5791200" y="6407944"/>
            <a:ext cx="31242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67</a:t>
            </a:fld>
            <a:endParaRPr lang="en-US" dirty="0">
              <a:solidFill>
                <a:schemeClr val="tx2">
                  <a:lumMod val="25000"/>
                </a:schemeClr>
              </a:solidFill>
            </a:endParaRPr>
          </a:p>
        </p:txBody>
      </p:sp>
      <p:sp>
        <p:nvSpPr>
          <p:cNvPr id="6" name="Title 5"/>
          <p:cNvSpPr>
            <a:spLocks noGrp="1"/>
          </p:cNvSpPr>
          <p:nvPr>
            <p:ph type="title"/>
          </p:nvPr>
        </p:nvSpPr>
        <p:spPr>
          <a:xfrm>
            <a:off x="304800" y="152400"/>
            <a:ext cx="8534400" cy="10668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200" dirty="0" smtClean="0">
                <a:solidFill>
                  <a:srgbClr val="FF0000"/>
                </a:solidFill>
                <a:latin typeface="Arial" pitchFamily="34" charset="0"/>
                <a:cs typeface="Arial" pitchFamily="34" charset="0"/>
              </a:rPr>
              <a:t>6. How would you troubleshoot networking issues on </a:t>
            </a:r>
            <a:r>
              <a:rPr lang="en-US" sz="3200" dirty="0" smtClean="0">
                <a:solidFill>
                  <a:srgbClr val="FF0000"/>
                </a:solidFill>
                <a:latin typeface="Arial" pitchFamily="34" charset="0"/>
                <a:cs typeface="Arial" pitchFamily="34" charset="0"/>
              </a:rPr>
              <a:t>iPhone</a:t>
            </a:r>
            <a:r>
              <a:rPr lang="en-US" sz="3200" dirty="0" smtClean="0">
                <a:solidFill>
                  <a:srgbClr val="FF0000"/>
                </a:solidFill>
                <a:latin typeface="Arial" pitchFamily="34" charset="0"/>
                <a:cs typeface="Arial" pitchFamily="34" charset="0"/>
              </a:rPr>
              <a:t>?					     </a:t>
            </a:r>
            <a:r>
              <a:rPr lang="en-US" sz="2400" dirty="0" smtClean="0">
                <a:solidFill>
                  <a:srgbClr val="FF0000"/>
                </a:solidFill>
                <a:latin typeface="Arial" pitchFamily="34" charset="0"/>
                <a:cs typeface="Arial" pitchFamily="34" charset="0"/>
              </a:rPr>
              <a:t>4</a:t>
            </a:r>
            <a:endParaRPr lang="en-US" sz="2400" dirty="0"/>
          </a:p>
        </p:txBody>
      </p:sp>
      <p:pic>
        <p:nvPicPr>
          <p:cNvPr id="2050" name="Picture 2" descr="C:\Users\IVA\Pictures\MOBILE TESTING\iphone-siri-network-problem[1].png"/>
          <p:cNvPicPr>
            <a:picLocks noGrp="1" noChangeAspect="1" noChangeArrowheads="1"/>
          </p:cNvPicPr>
          <p:nvPr>
            <p:ph sz="half" idx="1"/>
          </p:nvPr>
        </p:nvPicPr>
        <p:blipFill>
          <a:blip r:embed="rId2" cstate="print"/>
          <a:srcRect/>
          <a:stretch>
            <a:fillRect/>
          </a:stretch>
        </p:blipFill>
        <p:spPr bwMode="auto">
          <a:xfrm>
            <a:off x="914400" y="1752600"/>
            <a:ext cx="3017309" cy="4525962"/>
          </a:xfrm>
          <a:prstGeom prst="rect">
            <a:avLst/>
          </a:prstGeom>
          <a:noFill/>
        </p:spPr>
      </p:pic>
      <p:sp>
        <p:nvSpPr>
          <p:cNvPr id="8" name="Rounded Rectangle 7"/>
          <p:cNvSpPr/>
          <p:nvPr/>
        </p:nvSpPr>
        <p:spPr>
          <a:xfrm>
            <a:off x="4495800" y="1524000"/>
            <a:ext cx="4038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latin typeface="Arial" pitchFamily="34" charset="0"/>
                <a:cs typeface="Arial" pitchFamily="34" charset="0"/>
              </a:rPr>
              <a:t>7. </a:t>
            </a:r>
            <a:r>
              <a:rPr lang="en-US" sz="2000" b="1" dirty="0" smtClean="0">
                <a:latin typeface="Arial" pitchFamily="34" charset="0"/>
                <a:cs typeface="Arial" pitchFamily="34" charset="0"/>
              </a:rPr>
              <a:t>Troubleshooting of </a:t>
            </a:r>
            <a:r>
              <a:rPr lang="en-US" sz="2000" b="1" dirty="0" smtClean="0">
                <a:latin typeface="Arial" pitchFamily="34" charset="0"/>
                <a:cs typeface="Arial" pitchFamily="34" charset="0"/>
              </a:rPr>
              <a:t>Siri</a:t>
            </a:r>
            <a:r>
              <a:rPr lang="en-US" sz="2000" b="1" dirty="0" smtClean="0">
                <a:latin typeface="Arial" pitchFamily="34" charset="0"/>
                <a:cs typeface="Arial" pitchFamily="34" charset="0"/>
              </a:rPr>
              <a:t> (4S)</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752600"/>
            <a:ext cx="5410200" cy="4495800"/>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r>
              <a:rPr lang="en-US" sz="2900" b="1" dirty="0" smtClean="0">
                <a:solidFill>
                  <a:srgbClr val="FF0000"/>
                </a:solidFill>
                <a:latin typeface="Arial" pitchFamily="34" charset="0"/>
                <a:cs typeface="Arial" pitchFamily="34" charset="0"/>
              </a:rPr>
              <a:t>8.  </a:t>
            </a:r>
            <a:r>
              <a:rPr lang="en-US" sz="2900" b="1" dirty="0" smtClean="0">
                <a:solidFill>
                  <a:schemeClr val="tx1"/>
                </a:solidFill>
                <a:latin typeface="Arial" pitchFamily="34" charset="0"/>
                <a:cs typeface="Arial" pitchFamily="34" charset="0"/>
              </a:rPr>
              <a:t>No network signal Bars</a:t>
            </a:r>
          </a:p>
          <a:p>
            <a:r>
              <a:rPr lang="en-US" sz="2900" dirty="0" smtClean="0">
                <a:latin typeface="Arial" pitchFamily="34" charset="0"/>
                <a:cs typeface="Arial" pitchFamily="34" charset="0"/>
              </a:rPr>
              <a:t>Try rebooting the </a:t>
            </a:r>
            <a:r>
              <a:rPr lang="en-US" sz="2900" dirty="0" smtClean="0">
                <a:latin typeface="Arial" pitchFamily="34" charset="0"/>
                <a:cs typeface="Arial" pitchFamily="34" charset="0"/>
              </a:rPr>
              <a:t>iPhone</a:t>
            </a:r>
            <a:r>
              <a:rPr lang="en-US" sz="2900" dirty="0" smtClean="0">
                <a:latin typeface="Arial" pitchFamily="34" charset="0"/>
                <a:cs typeface="Arial" pitchFamily="34" charset="0"/>
              </a:rPr>
              <a:t>.</a:t>
            </a:r>
          </a:p>
          <a:p>
            <a:r>
              <a:rPr lang="en-US" sz="2900" dirty="0" smtClean="0">
                <a:latin typeface="Arial" pitchFamily="34" charset="0"/>
                <a:cs typeface="Arial" pitchFamily="34" charset="0"/>
              </a:rPr>
              <a:t>If it dint work do a hard reboot on </a:t>
            </a:r>
            <a:r>
              <a:rPr lang="en-US" sz="2900" dirty="0" smtClean="0">
                <a:latin typeface="Arial" pitchFamily="34" charset="0"/>
                <a:cs typeface="Arial" pitchFamily="34" charset="0"/>
              </a:rPr>
              <a:t>iPhone</a:t>
            </a:r>
            <a:r>
              <a:rPr lang="en-US" sz="2900" dirty="0" smtClean="0">
                <a:latin typeface="Arial" pitchFamily="34" charset="0"/>
                <a:cs typeface="Arial" pitchFamily="34" charset="0"/>
              </a:rPr>
              <a:t>. Press and hold the Lock button on top + the home button </a:t>
            </a:r>
            <a:r>
              <a:rPr lang="en-US" sz="2900" dirty="0" smtClean="0">
                <a:latin typeface="Arial" pitchFamily="34" charset="0"/>
                <a:cs typeface="Arial" pitchFamily="34" charset="0"/>
              </a:rPr>
              <a:t>until </a:t>
            </a:r>
            <a:r>
              <a:rPr lang="en-US" sz="2900" dirty="0" smtClean="0">
                <a:latin typeface="Arial" pitchFamily="34" charset="0"/>
                <a:cs typeface="Arial" pitchFamily="34" charset="0"/>
              </a:rPr>
              <a:t>you see the apple logo. </a:t>
            </a:r>
            <a:r>
              <a:rPr lang="en-US" sz="2900" dirty="0" smtClean="0">
                <a:latin typeface="Arial" pitchFamily="34" charset="0"/>
                <a:cs typeface="Arial" pitchFamily="34" charset="0"/>
              </a:rPr>
              <a:t>Don't </a:t>
            </a:r>
            <a:r>
              <a:rPr lang="en-US" sz="2900" dirty="0" smtClean="0">
                <a:latin typeface="Arial" pitchFamily="34" charset="0"/>
                <a:cs typeface="Arial" pitchFamily="34" charset="0"/>
              </a:rPr>
              <a:t>worry you wont loose any data or settings.</a:t>
            </a:r>
          </a:p>
          <a:p>
            <a:r>
              <a:rPr lang="en-US" sz="2900" dirty="0" smtClean="0">
                <a:latin typeface="Arial" pitchFamily="34" charset="0"/>
                <a:cs typeface="Arial" pitchFamily="34" charset="0"/>
              </a:rPr>
              <a:t>Still the </a:t>
            </a:r>
            <a:r>
              <a:rPr lang="en-US" sz="2900" dirty="0" smtClean="0">
                <a:latin typeface="Arial" pitchFamily="34" charset="0"/>
                <a:cs typeface="Arial" pitchFamily="34" charset="0"/>
              </a:rPr>
              <a:t>same? Dial </a:t>
            </a:r>
            <a:r>
              <a:rPr lang="en-US" sz="2900" dirty="0" smtClean="0">
                <a:latin typeface="Arial" pitchFamily="34" charset="0"/>
                <a:cs typeface="Arial" pitchFamily="34" charset="0"/>
              </a:rPr>
              <a:t>112 and end the call now quickly turn on airplane mode and then off. Wait a few seconds till your phone searches for network. After a few seconds you will see full network signal bars on your </a:t>
            </a:r>
            <a:r>
              <a:rPr lang="en-US" sz="2900" dirty="0" smtClean="0">
                <a:latin typeface="Arial" pitchFamily="34" charset="0"/>
                <a:cs typeface="Arial" pitchFamily="34" charset="0"/>
              </a:rPr>
              <a:t>iPhone</a:t>
            </a:r>
            <a:r>
              <a:rPr lang="en-US" sz="2900" dirty="0" smtClean="0">
                <a:latin typeface="Arial" pitchFamily="34" charset="0"/>
                <a:cs typeface="Arial" pitchFamily="34" charset="0"/>
              </a:rPr>
              <a:t>.</a:t>
            </a:r>
          </a:p>
          <a:p>
            <a:r>
              <a:rPr lang="en-US" sz="2900" dirty="0" smtClean="0">
                <a:latin typeface="Arial" pitchFamily="34" charset="0"/>
                <a:cs typeface="Arial" pitchFamily="34" charset="0"/>
              </a:rPr>
              <a:t>The last option is doing a complete restore from iTunes if you just cannot get back the signal bars.</a:t>
            </a:r>
          </a:p>
          <a:p>
            <a:r>
              <a:rPr lang="en-US" sz="2900" dirty="0" smtClean="0">
                <a:latin typeface="Arial" pitchFamily="34" charset="0"/>
                <a:cs typeface="Arial" pitchFamily="34" charset="0"/>
              </a:rPr>
              <a:t> Backup your phone from iTunes and then restore, after that right click on the </a:t>
            </a:r>
            <a:r>
              <a:rPr lang="en-US" sz="2900" dirty="0" smtClean="0">
                <a:latin typeface="Arial" pitchFamily="34" charset="0"/>
                <a:cs typeface="Arial" pitchFamily="34" charset="0"/>
              </a:rPr>
              <a:t>iPhone</a:t>
            </a:r>
            <a:r>
              <a:rPr lang="en-US" sz="2900" dirty="0" smtClean="0">
                <a:latin typeface="Arial" pitchFamily="34" charset="0"/>
                <a:cs typeface="Arial" pitchFamily="34" charset="0"/>
              </a:rPr>
              <a:t> name on left sidebar and select restore from backup to restore all your apps and settings like before.</a:t>
            </a:r>
          </a:p>
          <a:p>
            <a:r>
              <a:rPr lang="en-US" sz="2900" dirty="0" smtClean="0">
                <a:latin typeface="Arial" pitchFamily="34" charset="0"/>
                <a:cs typeface="Arial" pitchFamily="34" charset="0"/>
              </a:rPr>
              <a:t>Still no network on </a:t>
            </a:r>
            <a:r>
              <a:rPr lang="en-US" sz="2900" dirty="0" smtClean="0">
                <a:latin typeface="Arial" pitchFamily="34" charset="0"/>
                <a:cs typeface="Arial" pitchFamily="34" charset="0"/>
              </a:rPr>
              <a:t>iPhone</a:t>
            </a:r>
            <a:r>
              <a:rPr lang="en-US" sz="2900" dirty="0" smtClean="0">
                <a:latin typeface="Arial" pitchFamily="34" charset="0"/>
                <a:cs typeface="Arial" pitchFamily="34" charset="0"/>
              </a:rPr>
              <a:t>?. </a:t>
            </a:r>
            <a:r>
              <a:rPr lang="en-US" sz="2900" b="1" dirty="0" smtClean="0">
                <a:latin typeface="Arial" pitchFamily="34" charset="0"/>
                <a:cs typeface="Arial" pitchFamily="34" charset="0"/>
              </a:rPr>
              <a:t>Time to contact apple</a:t>
            </a:r>
            <a:r>
              <a:rPr lang="en-US" sz="2900" dirty="0" smtClean="0">
                <a:latin typeface="Arial" pitchFamily="34" charset="0"/>
                <a:cs typeface="Arial" pitchFamily="34" charset="0"/>
              </a:rPr>
              <a:t>.</a:t>
            </a:r>
            <a:br>
              <a:rPr lang="en-US" sz="2900" dirty="0" smtClean="0">
                <a:latin typeface="Arial" pitchFamily="34" charset="0"/>
                <a:cs typeface="Arial" pitchFamily="34" charset="0"/>
              </a:rPr>
            </a:br>
            <a:r>
              <a:rPr lang="en-US" dirty="0" smtClean="0"/>
              <a:t/>
            </a:r>
            <a:br>
              <a:rPr lang="en-US" dirty="0" smtClean="0"/>
            </a:br>
            <a:endParaRPr lang="en-US" dirty="0"/>
          </a:p>
        </p:txBody>
      </p:sp>
      <p:sp>
        <p:nvSpPr>
          <p:cNvPr id="4" name="Footer Placeholder 3"/>
          <p:cNvSpPr>
            <a:spLocks noGrp="1"/>
          </p:cNvSpPr>
          <p:nvPr>
            <p:ph type="ftr" sz="quarter" idx="11"/>
          </p:nvPr>
        </p:nvSpPr>
        <p:spPr>
          <a:xfrm>
            <a:off x="5715000" y="6407944"/>
            <a:ext cx="38862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68</a:t>
            </a:fld>
            <a:endParaRPr lang="en-US" dirty="0">
              <a:solidFill>
                <a:schemeClr val="tx2">
                  <a:lumMod val="25000"/>
                </a:schemeClr>
              </a:solidFill>
            </a:endParaRPr>
          </a:p>
        </p:txBody>
      </p:sp>
      <p:sp>
        <p:nvSpPr>
          <p:cNvPr id="6" name="Title 5"/>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solidFill>
                  <a:srgbClr val="FF0000"/>
                </a:solidFill>
                <a:latin typeface="Arial" pitchFamily="34" charset="0"/>
                <a:cs typeface="Arial" pitchFamily="34" charset="0"/>
              </a:rPr>
              <a:t>6. How would you troubleshoot networking issues on </a:t>
            </a:r>
            <a:r>
              <a:rPr lang="en-US" sz="3200" dirty="0" smtClean="0">
                <a:solidFill>
                  <a:srgbClr val="FF0000"/>
                </a:solidFill>
                <a:latin typeface="Arial" pitchFamily="34" charset="0"/>
                <a:cs typeface="Arial" pitchFamily="34" charset="0"/>
              </a:rPr>
              <a:t>iPhone</a:t>
            </a:r>
            <a:r>
              <a:rPr lang="en-US" sz="3200" dirty="0" smtClean="0">
                <a:solidFill>
                  <a:srgbClr val="FF0000"/>
                </a:solidFill>
                <a:latin typeface="Arial" pitchFamily="34" charset="0"/>
                <a:cs typeface="Arial" pitchFamily="34" charset="0"/>
              </a:rPr>
              <a:t>?		  </a:t>
            </a:r>
            <a:r>
              <a:rPr lang="en-US" sz="2400" dirty="0" smtClean="0">
                <a:solidFill>
                  <a:srgbClr val="FF0000"/>
                </a:solidFill>
                <a:latin typeface="Arial" pitchFamily="34" charset="0"/>
                <a:cs typeface="Arial" pitchFamily="34" charset="0"/>
              </a:rPr>
              <a:t>5</a:t>
            </a:r>
            <a:endParaRPr lang="en-US" sz="2400" dirty="0"/>
          </a:p>
        </p:txBody>
      </p:sp>
      <p:pic>
        <p:nvPicPr>
          <p:cNvPr id="10" name="Picture 3" descr="C:\Users\IVA\Pictures\MOBILE TESTING\imagesCA33XF7A.jpg"/>
          <p:cNvPicPr>
            <a:picLocks noGrp="1" noChangeAspect="1" noChangeArrowheads="1"/>
          </p:cNvPicPr>
          <p:nvPr>
            <p:ph sz="half" idx="2"/>
          </p:nvPr>
        </p:nvPicPr>
        <p:blipFill>
          <a:blip r:embed="rId2" cstate="print"/>
          <a:srcRect/>
          <a:stretch>
            <a:fillRect/>
          </a:stretch>
        </p:blipFill>
        <p:spPr bwMode="auto">
          <a:xfrm>
            <a:off x="6096000" y="2971800"/>
            <a:ext cx="2768505" cy="2225878"/>
          </a:xfrm>
          <a:prstGeom prst="rect">
            <a:avLst/>
          </a:prstGeom>
          <a:noFill/>
        </p:spPr>
      </p:pic>
      <p:sp>
        <p:nvSpPr>
          <p:cNvPr id="7" name="Rectangle 6"/>
          <p:cNvSpPr/>
          <p:nvPr/>
        </p:nvSpPr>
        <p:spPr>
          <a:xfrm>
            <a:off x="990600" y="6096000"/>
            <a:ext cx="38862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http://support.apple.com/kb/index?page=search&amp;src=support_site.home.search&amp;locale=en_US&amp;q=network</a:t>
            </a:r>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 y="1066800"/>
            <a:ext cx="8686800" cy="495300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en-US" b="1" dirty="0" smtClean="0"/>
              <a:t> </a:t>
            </a:r>
            <a:endParaRPr lang="en-US" sz="2600" dirty="0" smtClean="0"/>
          </a:p>
          <a:p>
            <a:pPr lvl="0">
              <a:buNone/>
            </a:pPr>
            <a:r>
              <a:rPr lang="en-US" sz="2600" dirty="0" smtClean="0">
                <a:solidFill>
                  <a:schemeClr val="bg1">
                    <a:lumMod val="65000"/>
                  </a:schemeClr>
                </a:solidFill>
                <a:latin typeface="Arial" pitchFamily="34" charset="0"/>
                <a:cs typeface="Arial" pitchFamily="34" charset="0"/>
              </a:rPr>
              <a:t>1. How do you usually explore the new Mobile Device/Phone?</a:t>
            </a:r>
          </a:p>
          <a:p>
            <a:pPr lvl="0">
              <a:buNone/>
            </a:pPr>
            <a:r>
              <a:rPr lang="en-US" sz="2600" dirty="0" smtClean="0">
                <a:solidFill>
                  <a:schemeClr val="bg1">
                    <a:lumMod val="65000"/>
                  </a:schemeClr>
                </a:solidFill>
                <a:latin typeface="Arial" pitchFamily="34" charset="0"/>
                <a:cs typeface="Arial" pitchFamily="34" charset="0"/>
              </a:rPr>
              <a:t>2. How would you test UI of mobile app?</a:t>
            </a:r>
          </a:p>
          <a:p>
            <a:pPr>
              <a:buNone/>
            </a:pPr>
            <a:r>
              <a:rPr lang="en-US" sz="2600" dirty="0" smtClean="0">
                <a:solidFill>
                  <a:schemeClr val="bg1">
                    <a:lumMod val="65000"/>
                  </a:schemeClr>
                </a:solidFill>
                <a:latin typeface="Arial" pitchFamily="34" charset="0"/>
                <a:cs typeface="Arial" pitchFamily="34" charset="0"/>
              </a:rPr>
              <a:t>3. How would you test the mobile app page?</a:t>
            </a:r>
          </a:p>
          <a:p>
            <a:pPr lvl="0">
              <a:buNone/>
            </a:pPr>
            <a:r>
              <a:rPr lang="en-US" sz="2600" dirty="0" smtClean="0">
                <a:solidFill>
                  <a:schemeClr val="bg1">
                    <a:lumMod val="65000"/>
                  </a:schemeClr>
                </a:solidFill>
                <a:latin typeface="Arial" pitchFamily="34" charset="0"/>
                <a:cs typeface="Arial" pitchFamily="34" charset="0"/>
              </a:rPr>
              <a:t>4. Give Examples of Major Test Cases for mobile device</a:t>
            </a:r>
          </a:p>
          <a:p>
            <a:pPr lvl="0">
              <a:buNone/>
            </a:pPr>
            <a:r>
              <a:rPr lang="en-US" sz="2600" dirty="0" smtClean="0">
                <a:solidFill>
                  <a:schemeClr val="bg1">
                    <a:lumMod val="65000"/>
                  </a:schemeClr>
                </a:solidFill>
                <a:latin typeface="Arial" pitchFamily="34" charset="0"/>
                <a:cs typeface="Arial" pitchFamily="34" charset="0"/>
              </a:rPr>
              <a:t>5. Write as many Test Cases you can for the following: Mobile device, simple app with three buttons (1,2,3) that making the sounds.</a:t>
            </a:r>
          </a:p>
          <a:p>
            <a:pPr lvl="0">
              <a:buNone/>
            </a:pPr>
            <a:r>
              <a:rPr lang="en-US" sz="2600" dirty="0" smtClean="0">
                <a:solidFill>
                  <a:schemeClr val="bg1">
                    <a:lumMod val="65000"/>
                  </a:schemeClr>
                </a:solidFill>
                <a:latin typeface="Arial" pitchFamily="34" charset="0"/>
                <a:cs typeface="Arial" pitchFamily="34" charset="0"/>
              </a:rPr>
              <a:t>6. How would you troubleshoot networking issues on </a:t>
            </a:r>
            <a:r>
              <a:rPr lang="en-US" sz="2600" dirty="0" smtClean="0">
                <a:solidFill>
                  <a:schemeClr val="bg1">
                    <a:lumMod val="65000"/>
                  </a:schemeClr>
                </a:solidFill>
                <a:latin typeface="Arial" pitchFamily="34" charset="0"/>
                <a:cs typeface="Arial" pitchFamily="34" charset="0"/>
              </a:rPr>
              <a:t>iPhone</a:t>
            </a:r>
            <a:r>
              <a:rPr lang="en-US" sz="2600" dirty="0" smtClean="0">
                <a:solidFill>
                  <a:schemeClr val="bg1">
                    <a:lumMod val="65000"/>
                  </a:schemeClr>
                </a:solidFill>
                <a:latin typeface="Arial" pitchFamily="34" charset="0"/>
                <a:cs typeface="Arial" pitchFamily="34" charset="0"/>
              </a:rPr>
              <a:t>?</a:t>
            </a:r>
          </a:p>
          <a:p>
            <a:pPr lvl="0">
              <a:buNone/>
            </a:pPr>
            <a:r>
              <a:rPr lang="en-US" sz="2600" dirty="0" smtClean="0">
                <a:solidFill>
                  <a:srgbClr val="FF0000"/>
                </a:solidFill>
                <a:latin typeface="Arial" pitchFamily="34" charset="0"/>
                <a:cs typeface="Arial" pitchFamily="34" charset="0"/>
              </a:rPr>
              <a:t>7. How would you test the following: you send Yahoo message from your mobile device to someone else device, and recipient doesn’t receive a message?</a:t>
            </a:r>
          </a:p>
          <a:p>
            <a:pPr>
              <a:buNone/>
            </a:pPr>
            <a:r>
              <a:rPr lang="en-US" sz="2600" dirty="0" smtClean="0">
                <a:latin typeface="Arial" pitchFamily="34" charset="0"/>
                <a:cs typeface="Arial" pitchFamily="34" charset="0"/>
              </a:rPr>
              <a:t>8. What is your Stress test approach when testing </a:t>
            </a:r>
            <a:r>
              <a:rPr lang="en-US" sz="2600" dirty="0" smtClean="0">
                <a:latin typeface="Arial" pitchFamily="34" charset="0"/>
                <a:cs typeface="Arial" pitchFamily="34" charset="0"/>
              </a:rPr>
              <a:t>Face time </a:t>
            </a:r>
            <a:r>
              <a:rPr lang="en-US" sz="2600" dirty="0" smtClean="0">
                <a:latin typeface="Arial" pitchFamily="34" charset="0"/>
                <a:cs typeface="Arial" pitchFamily="34" charset="0"/>
              </a:rPr>
              <a:t>on </a:t>
            </a:r>
            <a:r>
              <a:rPr lang="en-US" sz="2600" dirty="0" smtClean="0">
                <a:latin typeface="Arial" pitchFamily="34" charset="0"/>
                <a:cs typeface="Arial" pitchFamily="34" charset="0"/>
              </a:rPr>
              <a:t>iPhone</a:t>
            </a:r>
            <a:r>
              <a:rPr lang="en-US" sz="2600" dirty="0" smtClean="0">
                <a:latin typeface="Arial" pitchFamily="34" charset="0"/>
                <a:cs typeface="Arial" pitchFamily="34" charset="0"/>
              </a:rPr>
              <a:t>?</a:t>
            </a:r>
          </a:p>
          <a:p>
            <a:pPr lvl="0">
              <a:buNone/>
            </a:pPr>
            <a:r>
              <a:rPr lang="en-US" sz="2600" dirty="0" smtClean="0">
                <a:latin typeface="Arial" pitchFamily="34" charset="0"/>
                <a:cs typeface="Arial" pitchFamily="34" charset="0"/>
              </a:rPr>
              <a:t>9. How do you do Boundary testing to verify a battery’s life, if a game application suppose to last for 24 hours?</a:t>
            </a:r>
          </a:p>
          <a:p>
            <a:pPr lvl="0">
              <a:buNone/>
            </a:pPr>
            <a:r>
              <a:rPr lang="en-US" sz="2600" dirty="0" smtClean="0">
                <a:latin typeface="Arial" pitchFamily="34" charset="0"/>
                <a:cs typeface="Arial" pitchFamily="34" charset="0"/>
              </a:rPr>
              <a:t>10. Tell me about Specifics of the Mobile games testing?</a:t>
            </a:r>
          </a:p>
          <a:p>
            <a:endParaRPr lang="en-US" dirty="0"/>
          </a:p>
        </p:txBody>
      </p:sp>
      <p:sp>
        <p:nvSpPr>
          <p:cNvPr id="4" name="Footer Placeholder 3"/>
          <p:cNvSpPr>
            <a:spLocks noGrp="1"/>
          </p:cNvSpPr>
          <p:nvPr>
            <p:ph type="ftr" sz="quarter" idx="11"/>
          </p:nvPr>
        </p:nvSpPr>
        <p:spPr>
          <a:xfrm>
            <a:off x="6019800" y="6407944"/>
            <a:ext cx="31242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bg2">
                    <a:lumMod val="25000"/>
                  </a:schemeClr>
                </a:solidFill>
              </a:rPr>
              <a:pPr/>
              <a:t>69</a:t>
            </a:fld>
            <a:endParaRPr lang="en-US" dirty="0">
              <a:solidFill>
                <a:schemeClr val="bg2">
                  <a:lumMod val="25000"/>
                </a:schemeClr>
              </a:solidFill>
            </a:endParaRPr>
          </a:p>
        </p:txBody>
      </p:sp>
      <p:sp>
        <p:nvSpPr>
          <p:cNvPr id="7" name="Title 6"/>
          <p:cNvSpPr>
            <a:spLocks noGrp="1"/>
          </p:cNvSpPr>
          <p:nvPr>
            <p:ph type="title"/>
          </p:nvPr>
        </p:nvSpPr>
        <p:spPr>
          <a:xfrm>
            <a:off x="228600" y="152400"/>
            <a:ext cx="8610600" cy="762000"/>
          </a:xfrm>
        </p:spPr>
        <p:style>
          <a:lnRef idx="1">
            <a:schemeClr val="accent5"/>
          </a:lnRef>
          <a:fillRef idx="2">
            <a:schemeClr val="accent5"/>
          </a:fillRef>
          <a:effectRef idx="1">
            <a:schemeClr val="accent5"/>
          </a:effectRef>
          <a:fontRef idx="minor">
            <a:schemeClr val="dk1"/>
          </a:fontRef>
        </p:style>
        <p:txBody>
          <a:bodyPr>
            <a:noAutofit/>
          </a:bodyPr>
          <a:lstStyle/>
          <a:p>
            <a:r>
              <a:rPr lang="en-US" sz="3600" dirty="0" smtClean="0">
                <a:solidFill>
                  <a:srgbClr val="FF0000"/>
                </a:solidFill>
                <a:latin typeface="Arial" pitchFamily="34" charset="0"/>
                <a:cs typeface="Arial" pitchFamily="34" charset="0"/>
              </a:rPr>
              <a:t>Specific of Mobile Testing</a:t>
            </a:r>
            <a:endParaRPr lang="en-US" sz="3600" dirty="0">
              <a:solidFill>
                <a:srgbClr val="FF0000"/>
              </a:solidFill>
            </a:endParaRPr>
          </a:p>
        </p:txBody>
      </p:sp>
      <p:sp>
        <p:nvSpPr>
          <p:cNvPr id="9" name="Rounded Rectangle 8"/>
          <p:cNvSpPr/>
          <p:nvPr/>
        </p:nvSpPr>
        <p:spPr>
          <a:xfrm>
            <a:off x="6400800" y="762000"/>
            <a:ext cx="2438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Arial" pitchFamily="34" charset="0"/>
                <a:cs typeface="Arial" pitchFamily="34" charset="0"/>
              </a:rPr>
              <a:t>Section 4</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7924800" cy="44958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endParaRPr lang="en-US" sz="2000" dirty="0" smtClean="0">
              <a:latin typeface="Arial" pitchFamily="34" charset="0"/>
              <a:cs typeface="Arial" pitchFamily="34" charset="0"/>
            </a:endParaRP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1. Describe Smartphone vs. Feature phone</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2. What is the about Smartphone that change everything?</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3. What is a Mobile application? </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4.What is a Native Mobile Application? </a:t>
            </a:r>
          </a:p>
          <a:p>
            <a:pPr lvl="0">
              <a:buFont typeface="Wingdings" pitchFamily="2" charset="2"/>
              <a:buChar char="§"/>
            </a:pPr>
            <a:r>
              <a:rPr lang="en-US" sz="2000" dirty="0" smtClean="0">
                <a:solidFill>
                  <a:schemeClr val="bg1">
                    <a:lumMod val="65000"/>
                  </a:schemeClr>
                </a:solidFill>
                <a:latin typeface="Arial" pitchFamily="34" charset="0"/>
                <a:cs typeface="Arial" pitchFamily="34" charset="0"/>
              </a:rPr>
              <a:t>5. What is a Mobile Web Application?</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6. What came first for the mobile phone – the Native or Web apps?</a:t>
            </a:r>
          </a:p>
          <a:p>
            <a:pPr lvl="0">
              <a:buFont typeface="Wingdings" pitchFamily="2" charset="2"/>
              <a:buChar char="§"/>
            </a:pPr>
            <a:r>
              <a:rPr lang="en-US" sz="2000" dirty="0" smtClean="0">
                <a:solidFill>
                  <a:schemeClr val="bg1">
                    <a:lumMod val="65000"/>
                  </a:schemeClr>
                </a:solidFill>
                <a:latin typeface="Arial" pitchFamily="34" charset="0"/>
                <a:cs typeface="Arial" pitchFamily="34" charset="0"/>
              </a:rPr>
              <a:t>7. What is a difference between a Web and a Native app?</a:t>
            </a:r>
          </a:p>
          <a:p>
            <a:pPr>
              <a:buFont typeface="Wingdings" pitchFamily="2" charset="2"/>
              <a:buChar char="§"/>
            </a:pPr>
            <a:r>
              <a:rPr lang="en-US" sz="2000" dirty="0" smtClean="0">
                <a:solidFill>
                  <a:srgbClr val="FF0000"/>
                </a:solidFill>
                <a:latin typeface="Arial" pitchFamily="34" charset="0"/>
                <a:cs typeface="Arial" pitchFamily="34" charset="0"/>
              </a:rPr>
              <a:t>8. Explain the tendencies and reasons for organizations to choose the Native, Web, or both app’s options</a:t>
            </a:r>
          </a:p>
          <a:p>
            <a:pPr>
              <a:buFont typeface="Wingdings" pitchFamily="2" charset="2"/>
              <a:buChar char="§"/>
            </a:pPr>
            <a:r>
              <a:rPr lang="en-US" sz="2000" dirty="0" smtClean="0">
                <a:solidFill>
                  <a:schemeClr val="tx1"/>
                </a:solidFill>
                <a:latin typeface="Arial" pitchFamily="34" charset="0"/>
                <a:cs typeface="Arial" pitchFamily="34" charset="0"/>
              </a:rPr>
              <a:t>9. What a difference does HTML5 make?</a:t>
            </a:r>
            <a:endParaRPr lang="en-US" sz="2000" dirty="0" smtClean="0">
              <a:latin typeface="Arial" pitchFamily="34" charset="0"/>
              <a:cs typeface="Arial" pitchFamily="34" charset="0"/>
            </a:endParaRPr>
          </a:p>
          <a:p>
            <a:pPr lvl="0">
              <a:buFont typeface="Wingdings" pitchFamily="2" charset="2"/>
              <a:buChar char="§"/>
            </a:pPr>
            <a:r>
              <a:rPr lang="en-US" sz="2000" dirty="0" smtClean="0">
                <a:solidFill>
                  <a:schemeClr val="bg1">
                    <a:lumMod val="65000"/>
                  </a:schemeClr>
                </a:solidFill>
                <a:latin typeface="Arial" pitchFamily="34" charset="0"/>
                <a:cs typeface="Arial" pitchFamily="34" charset="0"/>
              </a:rPr>
              <a:t>10. What is an application structure?</a:t>
            </a:r>
          </a:p>
          <a:p>
            <a:pPr lvl="0">
              <a:buNone/>
            </a:pPr>
            <a:endParaRPr lang="en-US" sz="1800" dirty="0" smtClean="0">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dirty="0"/>
          </a:p>
        </p:txBody>
      </p:sp>
      <p:sp>
        <p:nvSpPr>
          <p:cNvPr id="3" name="Footer Placeholder 2"/>
          <p:cNvSpPr>
            <a:spLocks noGrp="1"/>
          </p:cNvSpPr>
          <p:nvPr>
            <p:ph type="ftr" sz="quarter" idx="11"/>
          </p:nvPr>
        </p:nvSpPr>
        <p:spPr>
          <a:xfrm>
            <a:off x="5638800" y="6407944"/>
            <a:ext cx="33528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7</a:t>
            </a:fld>
            <a:endParaRPr lang="en-US" dirty="0">
              <a:solidFill>
                <a:schemeClr val="accent1">
                  <a:lumMod val="75000"/>
                </a:schemeClr>
              </a:solidFill>
            </a:endParaRPr>
          </a:p>
        </p:txBody>
      </p:sp>
      <p:sp>
        <p:nvSpPr>
          <p:cNvPr id="5" name="Title 4"/>
          <p:cNvSpPr>
            <a:spLocks noGrp="1"/>
          </p:cNvSpPr>
          <p:nvPr>
            <p:ph type="title"/>
          </p:nvPr>
        </p:nvSpPr>
        <p:spPr>
          <a:xfrm>
            <a:off x="381000" y="304800"/>
            <a:ext cx="8229600" cy="639762"/>
          </a:xfrm>
        </p:spPr>
        <p:style>
          <a:lnRef idx="3">
            <a:schemeClr val="lt1"/>
          </a:lnRef>
          <a:fillRef idx="1">
            <a:schemeClr val="accent2"/>
          </a:fillRef>
          <a:effectRef idx="1">
            <a:schemeClr val="accent2"/>
          </a:effectRef>
          <a:fontRef idx="minor">
            <a:schemeClr val="lt1"/>
          </a:fontRef>
        </p:style>
        <p:txBody>
          <a:bodyPr>
            <a:noAutofit/>
          </a:bodyPr>
          <a:lstStyle/>
          <a:p>
            <a:r>
              <a:rPr lang="en-US" sz="3200" dirty="0" smtClean="0">
                <a:solidFill>
                  <a:schemeClr val="bg1"/>
                </a:solidFill>
                <a:latin typeface="Arial" pitchFamily="34" charset="0"/>
                <a:cs typeface="Arial" pitchFamily="34" charset="0"/>
              </a:rPr>
              <a:t>List of  Interview Questions: Section 3</a:t>
            </a:r>
            <a:endParaRPr lang="en-US" sz="3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648200" y="1600200"/>
            <a:ext cx="4038600" cy="4724400"/>
          </a:xfrm>
        </p:spPr>
        <p:style>
          <a:lnRef idx="1">
            <a:schemeClr val="accent5"/>
          </a:lnRef>
          <a:fillRef idx="2">
            <a:schemeClr val="accent5"/>
          </a:fillRef>
          <a:effectRef idx="1">
            <a:schemeClr val="accent5"/>
          </a:effectRef>
          <a:fontRef idx="minor">
            <a:schemeClr val="dk1"/>
          </a:fontRef>
        </p:style>
        <p:txBody>
          <a:bodyPr>
            <a:normAutofit fontScale="47500" lnSpcReduction="20000"/>
          </a:bodyPr>
          <a:lstStyle/>
          <a:p>
            <a:pPr lvl="0"/>
            <a:endParaRPr lang="en-US" dirty="0" smtClean="0"/>
          </a:p>
          <a:p>
            <a:pPr lvl="0"/>
            <a:r>
              <a:rPr lang="en-US" sz="3400" dirty="0" smtClean="0">
                <a:latin typeface="Arial" pitchFamily="34" charset="0"/>
                <a:cs typeface="Arial" pitchFamily="34" charset="0"/>
              </a:rPr>
              <a:t>Check for the network connection.</a:t>
            </a:r>
          </a:p>
          <a:p>
            <a:pPr lvl="0"/>
            <a:r>
              <a:rPr lang="en-US" sz="3400" dirty="0" smtClean="0">
                <a:latin typeface="Arial" pitchFamily="34" charset="0"/>
                <a:cs typeface="Arial" pitchFamily="34" charset="0"/>
              </a:rPr>
              <a:t>Try to send message from different device and check if it does works.</a:t>
            </a:r>
          </a:p>
          <a:p>
            <a:pPr lvl="0"/>
            <a:r>
              <a:rPr lang="en-US" sz="3400" dirty="0" smtClean="0">
                <a:latin typeface="Arial" pitchFamily="34" charset="0"/>
                <a:cs typeface="Arial" pitchFamily="34" charset="0"/>
              </a:rPr>
              <a:t>Try to send message to your mobile device from different device. Check your ability to receive message.</a:t>
            </a:r>
          </a:p>
          <a:p>
            <a:pPr lvl="0"/>
            <a:r>
              <a:rPr lang="en-US" sz="3400" dirty="0" smtClean="0">
                <a:latin typeface="Arial" pitchFamily="34" charset="0"/>
                <a:cs typeface="Arial" pitchFamily="34" charset="0"/>
              </a:rPr>
              <a:t>Check the source code.</a:t>
            </a:r>
          </a:p>
          <a:p>
            <a:pPr lvl="0"/>
            <a:r>
              <a:rPr lang="en-US" sz="3400" dirty="0" smtClean="0">
                <a:latin typeface="Arial" pitchFamily="34" charset="0"/>
                <a:cs typeface="Arial" pitchFamily="34" charset="0"/>
              </a:rPr>
              <a:t>Check sync with Yahoo.</a:t>
            </a:r>
          </a:p>
          <a:p>
            <a:pPr lvl="0"/>
            <a:r>
              <a:rPr lang="en-US" sz="3400" dirty="0" smtClean="0">
                <a:latin typeface="Arial" pitchFamily="34" charset="0"/>
                <a:cs typeface="Arial" pitchFamily="34" charset="0"/>
              </a:rPr>
              <a:t>Check manual/documentation about compatibility with “provider” Mobile Email </a:t>
            </a:r>
          </a:p>
          <a:p>
            <a:pPr lvl="0"/>
            <a:r>
              <a:rPr lang="en-US" sz="3400" dirty="0" smtClean="0">
                <a:latin typeface="Arial" pitchFamily="34" charset="0"/>
                <a:cs typeface="Arial" pitchFamily="34" charset="0"/>
              </a:rPr>
              <a:t>Check the Spelling of account settings</a:t>
            </a:r>
          </a:p>
          <a:p>
            <a:r>
              <a:rPr lang="en-US" sz="3400" dirty="0" smtClean="0">
                <a:latin typeface="Arial" pitchFamily="34" charset="0"/>
                <a:cs typeface="Arial" pitchFamily="34" charset="0"/>
              </a:rPr>
              <a:t>Double Check the spelling of each account setting, domain name, account name (is the email address complete)</a:t>
            </a:r>
          </a:p>
          <a:p>
            <a:pPr lvl="0">
              <a:buNone/>
            </a:pPr>
            <a:r>
              <a:rPr lang="en-US" sz="3400" b="1" dirty="0" smtClean="0">
                <a:latin typeface="Arial" pitchFamily="34" charset="0"/>
                <a:cs typeface="Arial" pitchFamily="34" charset="0"/>
              </a:rPr>
              <a:t>	Note: </a:t>
            </a:r>
            <a:r>
              <a:rPr lang="en-US" sz="3400" dirty="0" smtClean="0">
                <a:latin typeface="Arial" pitchFamily="34" charset="0"/>
                <a:cs typeface="Arial" pitchFamily="34" charset="0"/>
              </a:rPr>
              <a:t>Passwords are case sensitive</a:t>
            </a:r>
          </a:p>
          <a:p>
            <a:r>
              <a:rPr lang="en-US" sz="3400" dirty="0" smtClean="0">
                <a:latin typeface="Arial" pitchFamily="34" charset="0"/>
                <a:cs typeface="Arial" pitchFamily="34" charset="0"/>
              </a:rPr>
              <a:t>Make sure that you do not have CAP LOCK on - passwords are case sensitive.</a:t>
            </a:r>
          </a:p>
          <a:p>
            <a:pPr>
              <a:buNone/>
            </a:pPr>
            <a:endParaRPr lang="en-US" dirty="0"/>
          </a:p>
        </p:txBody>
      </p:sp>
      <p:sp>
        <p:nvSpPr>
          <p:cNvPr id="3" name="Footer Placeholder 2"/>
          <p:cNvSpPr>
            <a:spLocks noGrp="1"/>
          </p:cNvSpPr>
          <p:nvPr>
            <p:ph type="ftr" sz="quarter" idx="11"/>
          </p:nvPr>
        </p:nvSpPr>
        <p:spPr>
          <a:xfrm>
            <a:off x="5943600" y="6407944"/>
            <a:ext cx="32004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70</a:t>
            </a:fld>
            <a:endParaRPr lang="en-US" dirty="0">
              <a:solidFill>
                <a:schemeClr val="tx2">
                  <a:lumMod val="25000"/>
                </a:schemeClr>
              </a:solidFill>
            </a:endParaRPr>
          </a:p>
        </p:txBody>
      </p:sp>
      <p:sp>
        <p:nvSpPr>
          <p:cNvPr id="6" name="Title 5"/>
          <p:cNvSpPr>
            <a:spLocks noGrp="1"/>
          </p:cNvSpPr>
          <p:nvPr>
            <p:ph type="title"/>
          </p:nvPr>
        </p:nvSpPr>
        <p:spPr>
          <a:xfrm>
            <a:off x="228600" y="152400"/>
            <a:ext cx="8686800" cy="1265238"/>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2700" dirty="0" smtClean="0">
                <a:solidFill>
                  <a:srgbClr val="FF0000"/>
                </a:solidFill>
                <a:latin typeface="Arial" pitchFamily="34" charset="0"/>
                <a:cs typeface="Arial" pitchFamily="34" charset="0"/>
              </a:rPr>
              <a:t/>
            </a:r>
            <a:br>
              <a:rPr lang="en-US" sz="2700" dirty="0" smtClean="0">
                <a:solidFill>
                  <a:srgbClr val="FF0000"/>
                </a:solidFill>
                <a:latin typeface="Arial" pitchFamily="34" charset="0"/>
                <a:cs typeface="Arial" pitchFamily="34" charset="0"/>
              </a:rPr>
            </a:br>
            <a:r>
              <a:rPr lang="en-US" sz="2700" dirty="0" smtClean="0">
                <a:solidFill>
                  <a:srgbClr val="FF0000"/>
                </a:solidFill>
                <a:latin typeface="Arial" pitchFamily="34" charset="0"/>
                <a:cs typeface="Arial" pitchFamily="34" charset="0"/>
              </a:rPr>
              <a:t>			</a:t>
            </a: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dirty="0" smtClean="0">
                <a:solidFill>
                  <a:srgbClr val="FF0000"/>
                </a:solidFill>
                <a:latin typeface="Arial" pitchFamily="34" charset="0"/>
                <a:cs typeface="Arial" pitchFamily="34" charset="0"/>
              </a:rPr>
              <a:t> </a:t>
            </a:r>
            <a:r>
              <a:rPr lang="en-US" sz="2700" dirty="0" smtClean="0">
                <a:solidFill>
                  <a:srgbClr val="FF0000"/>
                </a:solidFill>
                <a:latin typeface="Arial" pitchFamily="34" charset="0"/>
                <a:cs typeface="Arial" pitchFamily="34" charset="0"/>
              </a:rPr>
              <a:t>7. How would you test the following: you send Yahoo message from your mobile device to someone else device, and recipient doesn’t receive a message?		      </a:t>
            </a:r>
            <a:r>
              <a:rPr lang="en-US" sz="2700" dirty="0" smtClean="0">
                <a:solidFill>
                  <a:srgbClr val="FFFF00"/>
                </a:solidFill>
                <a:latin typeface="Arial" pitchFamily="34" charset="0"/>
                <a:cs typeface="Arial" pitchFamily="34" charset="0"/>
              </a:rPr>
              <a:t>1</a:t>
            </a:r>
            <a:endParaRPr lang="en-US" sz="2700" dirty="0">
              <a:solidFill>
                <a:srgbClr val="FFFF00"/>
              </a:solidFill>
            </a:endParaRPr>
          </a:p>
        </p:txBody>
      </p:sp>
      <p:pic>
        <p:nvPicPr>
          <p:cNvPr id="6146" name="Picture 2" descr="C:\Users\IVA\Pictures\MOBILE TESTING\yahoo[1].jpg"/>
          <p:cNvPicPr>
            <a:picLocks noGrp="1" noChangeAspect="1" noChangeArrowheads="1"/>
          </p:cNvPicPr>
          <p:nvPr>
            <p:ph sz="half" idx="1"/>
          </p:nvPr>
        </p:nvPicPr>
        <p:blipFill>
          <a:blip r:embed="rId2" cstate="print"/>
          <a:srcRect/>
          <a:stretch>
            <a:fillRect/>
          </a:stretch>
        </p:blipFill>
        <p:spPr bwMode="auto">
          <a:xfrm>
            <a:off x="228600" y="1524000"/>
            <a:ext cx="4038600" cy="3028950"/>
          </a:xfrm>
          <a:prstGeom prst="rect">
            <a:avLst/>
          </a:prstGeom>
          <a:noFill/>
        </p:spPr>
      </p:pic>
      <p:pic>
        <p:nvPicPr>
          <p:cNvPr id="6147" name="Picture 3" descr="C:\Users\IVA\Pictures\MOBILE TESTING\unnamed[1].jpg"/>
          <p:cNvPicPr>
            <a:picLocks noChangeAspect="1" noChangeArrowheads="1"/>
          </p:cNvPicPr>
          <p:nvPr/>
        </p:nvPicPr>
        <p:blipFill>
          <a:blip r:embed="rId3" cstate="print"/>
          <a:srcRect/>
          <a:stretch>
            <a:fillRect/>
          </a:stretch>
        </p:blipFill>
        <p:spPr bwMode="auto">
          <a:xfrm>
            <a:off x="990600" y="4800600"/>
            <a:ext cx="2671763" cy="1307458"/>
          </a:xfrm>
          <a:prstGeom prst="rect">
            <a:avLst/>
          </a:prstGeom>
          <a:noFill/>
        </p:spPr>
      </p:pic>
      <p:sp>
        <p:nvSpPr>
          <p:cNvPr id="11" name="Rectangle 10"/>
          <p:cNvSpPr/>
          <p:nvPr/>
        </p:nvSpPr>
        <p:spPr>
          <a:xfrm>
            <a:off x="990600" y="6172200"/>
            <a:ext cx="33528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http://www.tricksmachine.com/2012/08/5-best-email-apps-for-android.html</a:t>
            </a:r>
            <a:endParaRPr lang="en-US" sz="1200" dirty="0">
              <a:solidFill>
                <a:schemeClr val="tx1"/>
              </a:solidFill>
              <a:latin typeface="Arial" pitchFamily="34"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828800"/>
            <a:ext cx="4572000" cy="4525963"/>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sz="1600" dirty="0" smtClean="0">
                <a:latin typeface="Arial" pitchFamily="34" charset="0"/>
                <a:cs typeface="Arial" pitchFamily="34" charset="0"/>
              </a:rPr>
              <a:t>Check your Outgoing Mail, Incoming Mail,  Drafts, Sent, and Outbox mailboxes.</a:t>
            </a:r>
          </a:p>
          <a:p>
            <a:r>
              <a:rPr lang="en-US" sz="1600" dirty="0" smtClean="0">
                <a:latin typeface="Arial" pitchFamily="34" charset="0"/>
                <a:cs typeface="Arial" pitchFamily="34" charset="0"/>
              </a:rPr>
              <a:t>If error  message occurs on </a:t>
            </a:r>
            <a:r>
              <a:rPr lang="en-US" sz="1600" dirty="0" smtClean="0">
                <a:latin typeface="Arial" pitchFamily="34" charset="0"/>
                <a:cs typeface="Arial" pitchFamily="34" charset="0"/>
              </a:rPr>
              <a:t>iPhone</a:t>
            </a:r>
            <a:r>
              <a:rPr lang="en-US" sz="1600" dirty="0" smtClean="0">
                <a:latin typeface="Arial" pitchFamily="34" charset="0"/>
                <a:cs typeface="Arial" pitchFamily="34" charset="0"/>
              </a:rPr>
              <a:t> because of other email applications not made by Apple, then try to send a message via your </a:t>
            </a:r>
            <a:r>
              <a:rPr lang="en-US" sz="1600" b="1" dirty="0" smtClean="0">
                <a:latin typeface="Arial" pitchFamily="34" charset="0"/>
                <a:cs typeface="Arial" pitchFamily="34" charset="0"/>
              </a:rPr>
              <a:t>me.com</a:t>
            </a:r>
            <a:r>
              <a:rPr lang="en-US" sz="1600" dirty="0" smtClean="0">
                <a:latin typeface="Arial" pitchFamily="34" charset="0"/>
                <a:cs typeface="Arial" pitchFamily="34" charset="0"/>
              </a:rPr>
              <a:t> or </a:t>
            </a:r>
            <a:r>
              <a:rPr lang="en-US" sz="1600" b="1" dirty="0" smtClean="0">
                <a:latin typeface="Arial" pitchFamily="34" charset="0"/>
                <a:cs typeface="Arial" pitchFamily="34" charset="0"/>
              </a:rPr>
              <a:t>mac.com</a:t>
            </a:r>
            <a:r>
              <a:rPr lang="en-US" sz="1600" dirty="0" smtClean="0">
                <a:latin typeface="Arial" pitchFamily="34" charset="0"/>
                <a:cs typeface="Arial" pitchFamily="34" charset="0"/>
              </a:rPr>
              <a:t> account</a:t>
            </a:r>
          </a:p>
          <a:p>
            <a:pPr lvl="0"/>
            <a:r>
              <a:rPr lang="en-US" sz="1600" dirty="0" smtClean="0">
                <a:latin typeface="Arial" pitchFamily="34" charset="0"/>
                <a:cs typeface="Arial" pitchFamily="34" charset="0"/>
              </a:rPr>
              <a:t>Ask the recipient to check any "Junk" mail folders or mailboxes on their end. Perhaps your message was received but inadvertently filtered.</a:t>
            </a:r>
          </a:p>
          <a:p>
            <a:pPr lvl="0"/>
            <a:r>
              <a:rPr lang="en-US" sz="1600" dirty="0" smtClean="0">
                <a:latin typeface="Arial" pitchFamily="34" charset="0"/>
                <a:cs typeface="Arial" pitchFamily="34" charset="0"/>
              </a:rPr>
              <a:t>If your recipient still does not receive your mail, but your mail is being sent without any alerts or "Undelivered mail" messages, then your mail might be blocked or filtered by the mail systems at </a:t>
            </a:r>
            <a:r>
              <a:rPr lang="en-US" sz="1600" dirty="0" smtClean="0">
                <a:latin typeface="Arial" pitchFamily="34" charset="0"/>
                <a:cs typeface="Arial" pitchFamily="34" charset="0"/>
              </a:rPr>
              <a:t>MobileMe</a:t>
            </a:r>
            <a:r>
              <a:rPr lang="en-US" sz="1600" dirty="0" smtClean="0">
                <a:latin typeface="Arial" pitchFamily="34" charset="0"/>
                <a:cs typeface="Arial" pitchFamily="34" charset="0"/>
              </a:rPr>
              <a:t> or the recipient's location. The best way to determine if this is the issue is to contact </a:t>
            </a:r>
            <a:r>
              <a:rPr lang="en-US" sz="1600" u="sng" dirty="0" smtClean="0">
                <a:latin typeface="Arial" pitchFamily="34" charset="0"/>
                <a:cs typeface="Arial" pitchFamily="34" charset="0"/>
              </a:rPr>
              <a:t>MobileMe</a:t>
            </a:r>
            <a:r>
              <a:rPr lang="en-US" sz="1600" dirty="0" smtClean="0">
                <a:latin typeface="Arial" pitchFamily="34" charset="0"/>
                <a:cs typeface="Arial" pitchFamily="34" charset="0"/>
              </a:rPr>
              <a:t> Support directly</a:t>
            </a:r>
          </a:p>
          <a:p>
            <a:endParaRPr lang="en-US" sz="1600" dirty="0">
              <a:latin typeface="Arial" pitchFamily="34" charset="0"/>
              <a:cs typeface="Arial" pitchFamily="34" charset="0"/>
            </a:endParaRPr>
          </a:p>
        </p:txBody>
      </p:sp>
      <p:sp>
        <p:nvSpPr>
          <p:cNvPr id="4" name="Footer Placeholder 3"/>
          <p:cNvSpPr>
            <a:spLocks noGrp="1"/>
          </p:cNvSpPr>
          <p:nvPr>
            <p:ph type="ftr" sz="quarter" idx="11"/>
          </p:nvPr>
        </p:nvSpPr>
        <p:spPr>
          <a:xfrm>
            <a:off x="5334000" y="6407944"/>
            <a:ext cx="3810000" cy="365125"/>
          </a:xfrm>
        </p:spPr>
        <p:txBody>
          <a:bodyPr/>
          <a:lstStyle/>
          <a:p>
            <a:r>
              <a:rPr lang="en-US" sz="1100" dirty="0" smtClean="0">
                <a:solidFill>
                  <a:schemeClr val="tx2">
                    <a:lumMod val="75000"/>
                  </a:schemeClr>
                </a:solidFill>
                <a:latin typeface="Arial" pitchFamily="34" charset="0"/>
                <a:cs typeface="Arial" pitchFamily="34" charset="0"/>
              </a:rPr>
              <a:t>Copyright </a:t>
            </a:r>
            <a:r>
              <a:rPr lang="en-US" sz="1100" dirty="0" smtClean="0">
                <a:solidFill>
                  <a:schemeClr val="tx2">
                    <a:lumMod val="75000"/>
                  </a:schemeClr>
                </a:solidFill>
                <a:latin typeface="Arial" pitchFamily="34" charset="0"/>
                <a:cs typeface="Arial" pitchFamily="34" charset="0"/>
              </a:rPr>
              <a:t>Portnov</a:t>
            </a:r>
            <a:r>
              <a:rPr lang="en-US" sz="1100" dirty="0" smtClean="0">
                <a:solidFill>
                  <a:schemeClr val="tx2">
                    <a:lumMod val="75000"/>
                  </a:schemeClr>
                </a:solidFill>
                <a:latin typeface="Arial" pitchFamily="34" charset="0"/>
                <a:cs typeface="Arial" pitchFamily="34" charset="0"/>
              </a:rPr>
              <a:t> Computer School 2012</a:t>
            </a:r>
            <a:endParaRPr lang="en-US" sz="1100" dirty="0">
              <a:solidFill>
                <a:schemeClr val="tx2">
                  <a:lumMod val="75000"/>
                </a:scheme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71</a:t>
            </a:fld>
            <a:endParaRPr lang="en-US" dirty="0">
              <a:solidFill>
                <a:schemeClr val="tx2">
                  <a:lumMod val="25000"/>
                </a:schemeClr>
              </a:solidFill>
            </a:endParaRPr>
          </a:p>
        </p:txBody>
      </p:sp>
      <p:sp>
        <p:nvSpPr>
          <p:cNvPr id="6" name="Title 5"/>
          <p:cNvSpPr>
            <a:spLocks noGrp="1"/>
          </p:cNvSpPr>
          <p:nvPr>
            <p:ph type="title"/>
          </p:nvPr>
        </p:nvSpPr>
        <p:spPr>
          <a:xfrm>
            <a:off x="228600" y="152400"/>
            <a:ext cx="8686800" cy="1265238"/>
          </a:xfrm>
        </p:spPr>
        <p:style>
          <a:lnRef idx="1">
            <a:schemeClr val="accent1"/>
          </a:lnRef>
          <a:fillRef idx="2">
            <a:schemeClr val="accent1"/>
          </a:fillRef>
          <a:effectRef idx="1">
            <a:schemeClr val="accent1"/>
          </a:effectRef>
          <a:fontRef idx="minor">
            <a:schemeClr val="dk1"/>
          </a:fontRef>
        </p:style>
        <p:txBody>
          <a:bodyPr>
            <a:noAutofit/>
          </a:bodyPr>
          <a:lstStyle/>
          <a:p>
            <a:r>
              <a:rPr lang="en-US" sz="2400" dirty="0" smtClean="0">
                <a:solidFill>
                  <a:srgbClr val="FF0000"/>
                </a:solidFill>
                <a:latin typeface="Arial" pitchFamily="34" charset="0"/>
                <a:cs typeface="Arial" pitchFamily="34" charset="0"/>
              </a:rPr>
              <a:t>7. How would you test the following: you send Yahoo message from your mobile device to someone else device, and recipient doesn’t receive a message?     	</a:t>
            </a:r>
            <a:r>
              <a:rPr lang="en-US" sz="2400" dirty="0" smtClean="0">
                <a:solidFill>
                  <a:srgbClr val="FFFF00"/>
                </a:solidFill>
                <a:latin typeface="Arial" pitchFamily="34" charset="0"/>
                <a:cs typeface="Arial" pitchFamily="34" charset="0"/>
              </a:rPr>
              <a:t>       			       2</a:t>
            </a:r>
            <a:endParaRPr lang="en-US" sz="2400" dirty="0">
              <a:solidFill>
                <a:srgbClr val="FFFF00"/>
              </a:solidFill>
            </a:endParaRPr>
          </a:p>
        </p:txBody>
      </p:sp>
      <p:pic>
        <p:nvPicPr>
          <p:cNvPr id="1026" name="Picture 2" descr="C:\Users\IVA\Pictures\MOBILE TESTING\article-new_ehow_images_a08_6q_dp_configure-yahoo-mail-mobile-800x800[1].jpg"/>
          <p:cNvPicPr>
            <a:picLocks noGrp="1" noChangeAspect="1" noChangeArrowheads="1"/>
          </p:cNvPicPr>
          <p:nvPr>
            <p:ph sz="half" idx="2"/>
          </p:nvPr>
        </p:nvPicPr>
        <p:blipFill>
          <a:blip r:embed="rId2" cstate="print"/>
          <a:srcRect/>
          <a:stretch>
            <a:fillRect/>
          </a:stretch>
        </p:blipFill>
        <p:spPr bwMode="auto">
          <a:xfrm>
            <a:off x="5029200" y="1600200"/>
            <a:ext cx="3886200" cy="3048000"/>
          </a:xfrm>
          <a:prstGeom prst="rect">
            <a:avLst/>
          </a:prstGeom>
          <a:noFill/>
        </p:spPr>
      </p:pic>
      <p:pic>
        <p:nvPicPr>
          <p:cNvPr id="1027" name="Picture 3" descr="C:\Users\IVA\Pictures\MOBILE TESTING\Yahoo-Mail-infected[1].jpg"/>
          <p:cNvPicPr>
            <a:picLocks noChangeAspect="1" noChangeArrowheads="1"/>
          </p:cNvPicPr>
          <p:nvPr/>
        </p:nvPicPr>
        <p:blipFill>
          <a:blip r:embed="rId3" cstate="print"/>
          <a:srcRect/>
          <a:stretch>
            <a:fillRect/>
          </a:stretch>
        </p:blipFill>
        <p:spPr bwMode="auto">
          <a:xfrm>
            <a:off x="5486400" y="4797552"/>
            <a:ext cx="3019231" cy="1479423"/>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2133600"/>
            <a:ext cx="4038600" cy="3886200"/>
          </a:xfrm>
        </p:spPr>
        <p:style>
          <a:lnRef idx="1">
            <a:schemeClr val="accent5"/>
          </a:lnRef>
          <a:fillRef idx="2">
            <a:schemeClr val="accent5"/>
          </a:fillRef>
          <a:effectRef idx="1">
            <a:schemeClr val="accent5"/>
          </a:effectRef>
          <a:fontRef idx="minor">
            <a:schemeClr val="dk1"/>
          </a:fontRef>
        </p:style>
        <p:txBody>
          <a:bodyPr>
            <a:normAutofit/>
          </a:bodyPr>
          <a:lstStyle/>
          <a:p>
            <a:r>
              <a:rPr lang="en-US" sz="1600" b="1" dirty="0" smtClean="0">
                <a:latin typeface="Arial" pitchFamily="34" charset="0"/>
                <a:cs typeface="Arial" pitchFamily="34" charset="0"/>
              </a:rPr>
              <a:t>Ensure mail is enabled for your account</a:t>
            </a:r>
          </a:p>
          <a:p>
            <a:r>
              <a:rPr lang="en-US" sz="1600" dirty="0" smtClean="0">
                <a:latin typeface="Arial" pitchFamily="34" charset="0"/>
                <a:cs typeface="Arial" pitchFamily="34" charset="0"/>
              </a:rPr>
              <a:t>From the Home screen, tap Settings &gt; Mail, Contacts, and Calendars &gt; (your </a:t>
            </a:r>
            <a:r>
              <a:rPr lang="en-US" sz="1600" dirty="0" smtClean="0">
                <a:latin typeface="Arial" pitchFamily="34" charset="0"/>
                <a:cs typeface="Arial" pitchFamily="34" charset="0"/>
              </a:rPr>
              <a:t>MobileMe</a:t>
            </a:r>
            <a:r>
              <a:rPr lang="en-US" sz="1600" dirty="0" smtClean="0">
                <a:latin typeface="Arial" pitchFamily="34" charset="0"/>
                <a:cs typeface="Arial" pitchFamily="34" charset="0"/>
              </a:rPr>
              <a:t> account). Make sure the Mail slider is On. Ensure Push is selected for your </a:t>
            </a:r>
            <a:r>
              <a:rPr lang="en-US" sz="1600" dirty="0" smtClean="0">
                <a:latin typeface="Arial" pitchFamily="34" charset="0"/>
                <a:cs typeface="Arial" pitchFamily="34" charset="0"/>
              </a:rPr>
              <a:t>MobileMe</a:t>
            </a:r>
            <a:r>
              <a:rPr lang="en-US" sz="1600" dirty="0" smtClean="0">
                <a:latin typeface="Arial" pitchFamily="34" charset="0"/>
                <a:cs typeface="Arial" pitchFamily="34" charset="0"/>
              </a:rPr>
              <a:t> account's mail</a:t>
            </a:r>
          </a:p>
          <a:p>
            <a:r>
              <a:rPr lang="en-US" sz="1600" b="1" dirty="0" smtClean="0">
                <a:latin typeface="Arial" pitchFamily="34" charset="0"/>
                <a:cs typeface="Arial" pitchFamily="34" charset="0"/>
              </a:rPr>
              <a:t>Ensure Push is enabled on your </a:t>
            </a:r>
            <a:r>
              <a:rPr lang="en-US" sz="1600" b="1" dirty="0" smtClean="0">
                <a:latin typeface="Arial" pitchFamily="34" charset="0"/>
                <a:cs typeface="Arial" pitchFamily="34" charset="0"/>
              </a:rPr>
              <a:t>iPhone</a:t>
            </a: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iPad</a:t>
            </a:r>
            <a:r>
              <a:rPr lang="en-US" sz="1600" b="1" dirty="0" smtClean="0">
                <a:latin typeface="Arial" pitchFamily="34" charset="0"/>
                <a:cs typeface="Arial" pitchFamily="34" charset="0"/>
              </a:rPr>
              <a:t>, or iPod touch</a:t>
            </a:r>
          </a:p>
          <a:p>
            <a:r>
              <a:rPr lang="en-US" sz="1600" dirty="0" smtClean="0">
                <a:latin typeface="Arial" pitchFamily="34" charset="0"/>
                <a:cs typeface="Arial" pitchFamily="34" charset="0"/>
              </a:rPr>
              <a:t>From the Home screen, tap Settings &gt; Mail, Contacts, and Calendars &gt; Fetch New Data. Make sure the Push slider is On.</a:t>
            </a:r>
          </a:p>
          <a:p>
            <a:pPr>
              <a:buNone/>
            </a:pPr>
            <a:endParaRPr lang="en-US" dirty="0"/>
          </a:p>
        </p:txBody>
      </p:sp>
      <p:sp>
        <p:nvSpPr>
          <p:cNvPr id="4" name="Footer Placeholder 3"/>
          <p:cNvSpPr>
            <a:spLocks noGrp="1"/>
          </p:cNvSpPr>
          <p:nvPr>
            <p:ph type="ftr" sz="quarter" idx="11"/>
          </p:nvPr>
        </p:nvSpPr>
        <p:spPr>
          <a:xfrm>
            <a:off x="5638800" y="6407944"/>
            <a:ext cx="32766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72</a:t>
            </a:fld>
            <a:endParaRPr lang="en-US" dirty="0">
              <a:solidFill>
                <a:schemeClr val="tx2">
                  <a:lumMod val="25000"/>
                </a:schemeClr>
              </a:solidFill>
            </a:endParaRPr>
          </a:p>
        </p:txBody>
      </p:sp>
      <p:sp>
        <p:nvSpPr>
          <p:cNvPr id="6" name="Title 5"/>
          <p:cNvSpPr>
            <a:spLocks noGrp="1"/>
          </p:cNvSpPr>
          <p:nvPr>
            <p:ph type="title"/>
          </p:nvPr>
        </p:nvSpPr>
        <p:spPr>
          <a:xfrm>
            <a:off x="228600" y="152400"/>
            <a:ext cx="8686800" cy="1265238"/>
          </a:xfrm>
        </p:spPr>
        <p:style>
          <a:lnRef idx="1">
            <a:schemeClr val="accent1"/>
          </a:lnRef>
          <a:fillRef idx="2">
            <a:schemeClr val="accent1"/>
          </a:fillRef>
          <a:effectRef idx="1">
            <a:schemeClr val="accent1"/>
          </a:effectRef>
          <a:fontRef idx="minor">
            <a:schemeClr val="dk1"/>
          </a:fontRef>
        </p:style>
        <p:txBody>
          <a:bodyPr>
            <a:noAutofit/>
          </a:bodyPr>
          <a:lstStyle/>
          <a:p>
            <a:r>
              <a:rPr lang="en-US" sz="2400" dirty="0" smtClean="0">
                <a:solidFill>
                  <a:srgbClr val="FF0000"/>
                </a:solidFill>
                <a:latin typeface="Arial" pitchFamily="34" charset="0"/>
                <a:cs typeface="Arial" pitchFamily="34" charset="0"/>
              </a:rPr>
              <a:t>7. How would you test the following: you send Yahoo message from your mobile device to someone else device, and recipient doesn’t receive a message?				      </a:t>
            </a:r>
            <a:r>
              <a:rPr lang="en-US" sz="2400" dirty="0" smtClean="0">
                <a:solidFill>
                  <a:srgbClr val="FFFF00"/>
                </a:solidFill>
                <a:latin typeface="Arial" pitchFamily="34" charset="0"/>
                <a:cs typeface="Arial" pitchFamily="34" charset="0"/>
              </a:rPr>
              <a:t>3</a:t>
            </a:r>
            <a:endParaRPr lang="en-US" sz="2400" dirty="0">
              <a:solidFill>
                <a:srgbClr val="FFFF00"/>
              </a:solidFill>
            </a:endParaRPr>
          </a:p>
        </p:txBody>
      </p:sp>
      <p:pic>
        <p:nvPicPr>
          <p:cNvPr id="2050" name="Picture 2" descr="C:\Users\IVA\Pictures\MOBILE TESTING\Yahoo-Mail[1].jpg"/>
          <p:cNvPicPr>
            <a:picLocks noGrp="1" noChangeAspect="1" noChangeArrowheads="1"/>
          </p:cNvPicPr>
          <p:nvPr>
            <p:ph sz="half" idx="1"/>
          </p:nvPr>
        </p:nvPicPr>
        <p:blipFill>
          <a:blip r:embed="rId2" cstate="print"/>
          <a:srcRect/>
          <a:stretch>
            <a:fillRect/>
          </a:stretch>
        </p:blipFill>
        <p:spPr bwMode="auto">
          <a:xfrm>
            <a:off x="304800" y="1676400"/>
            <a:ext cx="3657600" cy="2504849"/>
          </a:xfrm>
          <a:prstGeom prst="rect">
            <a:avLst/>
          </a:prstGeom>
          <a:noFill/>
        </p:spPr>
      </p:pic>
      <p:pic>
        <p:nvPicPr>
          <p:cNvPr id="2051" name="Picture 3" descr="C:\Users\IVA\Pictures\MOBILE TESTING\yahoo-username-or-password-error[1].png"/>
          <p:cNvPicPr>
            <a:picLocks noChangeAspect="1" noChangeArrowheads="1"/>
          </p:cNvPicPr>
          <p:nvPr/>
        </p:nvPicPr>
        <p:blipFill>
          <a:blip r:embed="rId3" cstate="print"/>
          <a:srcRect/>
          <a:stretch>
            <a:fillRect/>
          </a:stretch>
        </p:blipFill>
        <p:spPr bwMode="auto">
          <a:xfrm>
            <a:off x="762000" y="4267200"/>
            <a:ext cx="3672289" cy="22860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24000"/>
            <a:ext cx="4038600" cy="4919472"/>
          </a:xfrm>
        </p:spPr>
        <p:style>
          <a:lnRef idx="1">
            <a:schemeClr val="accent5"/>
          </a:lnRef>
          <a:fillRef idx="2">
            <a:schemeClr val="accent5"/>
          </a:fillRef>
          <a:effectRef idx="1">
            <a:schemeClr val="accent5"/>
          </a:effectRef>
          <a:fontRef idx="minor">
            <a:schemeClr val="dk1"/>
          </a:fontRef>
        </p:style>
        <p:txBody>
          <a:bodyPr>
            <a:noAutofit/>
          </a:bodyPr>
          <a:lstStyle/>
          <a:p>
            <a:r>
              <a:rPr lang="en-US" sz="1600" dirty="0" smtClean="0">
                <a:latin typeface="Arial" pitchFamily="34" charset="0"/>
                <a:cs typeface="Arial" pitchFamily="34" charset="0"/>
              </a:rPr>
              <a:t>The problem is possibly could related to the email storage limit.</a:t>
            </a:r>
          </a:p>
          <a:p>
            <a:r>
              <a:rPr lang="en-US" sz="1600" dirty="0" smtClean="0">
                <a:latin typeface="Arial" pitchFamily="34" charset="0"/>
                <a:cs typeface="Arial" pitchFamily="34" charset="0"/>
              </a:rPr>
              <a:t>The size limit on any individual email is total encoded size </a:t>
            </a:r>
            <a:r>
              <a:rPr lang="en-US" sz="1600" b="1" dirty="0" smtClean="0">
                <a:latin typeface="Arial" pitchFamily="34" charset="0"/>
                <a:cs typeface="Arial" pitchFamily="34" charset="0"/>
              </a:rPr>
              <a:t>25MB</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If the error message is about a “</a:t>
            </a:r>
            <a:r>
              <a:rPr lang="en-US" sz="1600" b="1" dirty="0" smtClean="0">
                <a:latin typeface="Arial" pitchFamily="34" charset="0"/>
                <a:cs typeface="Arial" pitchFamily="34" charset="0"/>
              </a:rPr>
              <a:t>Relay Failure</a:t>
            </a:r>
            <a:r>
              <a:rPr lang="en-US" sz="1600" dirty="0" smtClean="0">
                <a:latin typeface="Arial" pitchFamily="34" charset="0"/>
                <a:cs typeface="Arial" pitchFamily="34" charset="0"/>
              </a:rPr>
              <a:t>”, you will notice that it refers to a </a:t>
            </a:r>
            <a:r>
              <a:rPr lang="en-US" sz="1600" b="1" dirty="0" smtClean="0">
                <a:latin typeface="Arial" pitchFamily="34" charset="0"/>
                <a:cs typeface="Arial" pitchFamily="34" charset="0"/>
              </a:rPr>
              <a:t>non-Virgin email address</a:t>
            </a:r>
            <a:r>
              <a:rPr lang="en-US" sz="1600" dirty="0" smtClean="0">
                <a:latin typeface="Arial" pitchFamily="34" charset="0"/>
                <a:cs typeface="Arial" pitchFamily="34" charset="0"/>
              </a:rPr>
              <a:t>.</a:t>
            </a:r>
            <a:r>
              <a:rPr lang="en-US" sz="1600" dirty="0" smtClean="0"/>
              <a:t> </a:t>
            </a:r>
            <a:r>
              <a:rPr lang="en-US" sz="1600" dirty="0" smtClean="0">
                <a:latin typeface="Arial" pitchFamily="34" charset="0"/>
                <a:cs typeface="Arial" pitchFamily="34" charset="0"/>
              </a:rPr>
              <a:t>This happens because most Internet Service Providers (ISP's) do not allow a user to send emails using that company's mail server unless the user is currently connected to that ISP's network (via their dialup/broadband connection). </a:t>
            </a:r>
          </a:p>
          <a:p>
            <a:r>
              <a:rPr lang="en-US" sz="1600" dirty="0" smtClean="0">
                <a:latin typeface="Arial" pitchFamily="34" charset="0"/>
                <a:cs typeface="Arial" pitchFamily="34" charset="0"/>
              </a:rPr>
              <a:t>Email some Internet link to yourself.</a:t>
            </a:r>
          </a:p>
          <a:p>
            <a:pPr lvl="0"/>
            <a:r>
              <a:rPr lang="en-US" sz="1600" dirty="0" smtClean="0">
                <a:latin typeface="Arial" pitchFamily="34" charset="0"/>
                <a:cs typeface="Arial" pitchFamily="34" charset="0"/>
              </a:rPr>
              <a:t>Check </a:t>
            </a:r>
            <a:r>
              <a:rPr lang="en-US" sz="1600" b="1" dirty="0" smtClean="0">
                <a:latin typeface="Arial" pitchFamily="34" charset="0"/>
                <a:cs typeface="Arial" pitchFamily="34" charset="0"/>
              </a:rPr>
              <a:t>"use authentication</a:t>
            </a:r>
            <a:r>
              <a:rPr lang="en-US" sz="1600" dirty="0" smtClean="0">
                <a:latin typeface="Arial" pitchFamily="34" charset="0"/>
                <a:cs typeface="Arial" pitchFamily="34" charset="0"/>
              </a:rPr>
              <a:t>" for the outgoing server</a:t>
            </a:r>
          </a:p>
          <a:p>
            <a:pPr lvl="0"/>
            <a:r>
              <a:rPr lang="en-US" sz="1600" dirty="0" smtClean="0">
                <a:latin typeface="Arial" pitchFamily="34" charset="0"/>
                <a:cs typeface="Arial" pitchFamily="34" charset="0"/>
              </a:rPr>
              <a:t>Change </a:t>
            </a:r>
            <a:r>
              <a:rPr lang="en-US" sz="1600" b="1" dirty="0" smtClean="0">
                <a:latin typeface="Arial" pitchFamily="34" charset="0"/>
                <a:cs typeface="Arial" pitchFamily="34" charset="0"/>
              </a:rPr>
              <a:t>outgoing port </a:t>
            </a:r>
          </a:p>
          <a:p>
            <a:endParaRPr lang="en-US" sz="1400" dirty="0">
              <a:latin typeface="Arial" pitchFamily="34" charset="0"/>
              <a:cs typeface="Arial" pitchFamily="34" charset="0"/>
            </a:endParaRPr>
          </a:p>
        </p:txBody>
      </p:sp>
      <p:sp>
        <p:nvSpPr>
          <p:cNvPr id="4" name="Footer Placeholder 3"/>
          <p:cNvSpPr>
            <a:spLocks noGrp="1"/>
          </p:cNvSpPr>
          <p:nvPr>
            <p:ph type="ftr" sz="quarter" idx="11"/>
          </p:nvPr>
        </p:nvSpPr>
        <p:spPr>
          <a:xfrm>
            <a:off x="5562600" y="6407944"/>
            <a:ext cx="32766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a:xfrm>
            <a:off x="152400" y="6324600"/>
            <a:ext cx="554832" cy="365125"/>
          </a:xfrm>
        </p:spPr>
        <p:txBody>
          <a:bodyPr/>
          <a:lstStyle/>
          <a:p>
            <a:fld id="{B6F15528-21DE-4FAA-801E-634DDDAF4B2B}" type="slidenum">
              <a:rPr lang="en-US" smtClean="0">
                <a:solidFill>
                  <a:schemeClr val="tx2">
                    <a:lumMod val="25000"/>
                  </a:schemeClr>
                </a:solidFill>
              </a:rPr>
              <a:pPr/>
              <a:t>73</a:t>
            </a:fld>
            <a:endParaRPr lang="en-US" dirty="0">
              <a:solidFill>
                <a:schemeClr val="tx2">
                  <a:lumMod val="25000"/>
                </a:schemeClr>
              </a:solidFill>
            </a:endParaRPr>
          </a:p>
        </p:txBody>
      </p:sp>
      <p:sp>
        <p:nvSpPr>
          <p:cNvPr id="6" name="Title 5"/>
          <p:cNvSpPr>
            <a:spLocks noGrp="1"/>
          </p:cNvSpPr>
          <p:nvPr>
            <p:ph type="title"/>
          </p:nvPr>
        </p:nvSpPr>
        <p:spPr>
          <a:xfrm>
            <a:off x="228600" y="152400"/>
            <a:ext cx="8686800" cy="1219200"/>
          </a:xfrm>
        </p:spPr>
        <p:style>
          <a:lnRef idx="1">
            <a:schemeClr val="accent1"/>
          </a:lnRef>
          <a:fillRef idx="2">
            <a:schemeClr val="accent1"/>
          </a:fillRef>
          <a:effectRef idx="1">
            <a:schemeClr val="accent1"/>
          </a:effectRef>
          <a:fontRef idx="minor">
            <a:schemeClr val="dk1"/>
          </a:fontRef>
        </p:style>
        <p:txBody>
          <a:bodyPr>
            <a:noAutofit/>
          </a:bodyPr>
          <a:lstStyle/>
          <a:p>
            <a:r>
              <a:rPr lang="en-US" sz="2400" dirty="0" smtClean="0">
                <a:solidFill>
                  <a:srgbClr val="FF0000"/>
                </a:solidFill>
                <a:latin typeface="Arial" pitchFamily="34" charset="0"/>
                <a:cs typeface="Arial" pitchFamily="34" charset="0"/>
              </a:rPr>
              <a:t>7. How would you test the following: you send Yahoo message from your mobile device to someone else device, and recipient doesn’t receive a message?	     		                 </a:t>
            </a:r>
            <a:r>
              <a:rPr lang="en-US" sz="2400" dirty="0" smtClean="0">
                <a:solidFill>
                  <a:srgbClr val="FFFF00"/>
                </a:solidFill>
                <a:latin typeface="Arial" pitchFamily="34" charset="0"/>
                <a:cs typeface="Arial" pitchFamily="34" charset="0"/>
              </a:rPr>
              <a:t>4</a:t>
            </a:r>
            <a:endParaRPr lang="en-US" sz="2400" dirty="0">
              <a:solidFill>
                <a:srgbClr val="FFFF00"/>
              </a:solidFill>
            </a:endParaRPr>
          </a:p>
        </p:txBody>
      </p:sp>
      <p:pic>
        <p:nvPicPr>
          <p:cNvPr id="3074" name="Picture 2" descr="C:\Users\IVA\Pictures\MOBILE TESTING\Yahoo-Mail-For-Android[1].jpg"/>
          <p:cNvPicPr>
            <a:picLocks noGrp="1" noChangeAspect="1" noChangeArrowheads="1"/>
          </p:cNvPicPr>
          <p:nvPr>
            <p:ph sz="half" idx="2"/>
          </p:nvPr>
        </p:nvPicPr>
        <p:blipFill>
          <a:blip r:embed="rId2" cstate="print"/>
          <a:srcRect/>
          <a:stretch>
            <a:fillRect/>
          </a:stretch>
        </p:blipFill>
        <p:spPr bwMode="auto">
          <a:xfrm>
            <a:off x="4800600" y="1524000"/>
            <a:ext cx="4038600" cy="2616676"/>
          </a:xfrm>
          <a:prstGeom prst="rect">
            <a:avLst/>
          </a:prstGeom>
          <a:noFill/>
        </p:spPr>
      </p:pic>
      <p:pic>
        <p:nvPicPr>
          <p:cNvPr id="3075" name="Picture 3" descr="C:\Users\IVA\Pictures\MOBILE TESTING\yahooapps-android[1].jpg"/>
          <p:cNvPicPr>
            <a:picLocks noChangeAspect="1" noChangeArrowheads="1"/>
          </p:cNvPicPr>
          <p:nvPr/>
        </p:nvPicPr>
        <p:blipFill>
          <a:blip r:embed="rId3" cstate="print"/>
          <a:srcRect/>
          <a:stretch>
            <a:fillRect/>
          </a:stretch>
        </p:blipFill>
        <p:spPr bwMode="auto">
          <a:xfrm>
            <a:off x="5410200" y="4267200"/>
            <a:ext cx="2819400" cy="19050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 y="1219200"/>
            <a:ext cx="8686800" cy="480060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en-US" b="1" dirty="0" smtClean="0"/>
              <a:t> </a:t>
            </a:r>
            <a:endParaRPr lang="en-US" sz="2600" dirty="0" smtClean="0"/>
          </a:p>
          <a:p>
            <a:pPr lvl="0">
              <a:buNone/>
            </a:pPr>
            <a:r>
              <a:rPr lang="en-US" sz="2600" dirty="0" smtClean="0">
                <a:solidFill>
                  <a:schemeClr val="bg1">
                    <a:lumMod val="65000"/>
                  </a:schemeClr>
                </a:solidFill>
                <a:latin typeface="Arial" pitchFamily="34" charset="0"/>
                <a:cs typeface="Arial" pitchFamily="34" charset="0"/>
              </a:rPr>
              <a:t>1. How do you usually explore the new Mobile Device/Phone?</a:t>
            </a:r>
          </a:p>
          <a:p>
            <a:pPr lvl="0">
              <a:buNone/>
            </a:pPr>
            <a:r>
              <a:rPr lang="en-US" sz="2600" dirty="0" smtClean="0">
                <a:solidFill>
                  <a:schemeClr val="bg1">
                    <a:lumMod val="65000"/>
                  </a:schemeClr>
                </a:solidFill>
                <a:latin typeface="Arial" pitchFamily="34" charset="0"/>
                <a:cs typeface="Arial" pitchFamily="34" charset="0"/>
              </a:rPr>
              <a:t>2. How would you test UI of mobile app?</a:t>
            </a:r>
          </a:p>
          <a:p>
            <a:pPr>
              <a:buNone/>
            </a:pPr>
            <a:r>
              <a:rPr lang="en-US" sz="2600" dirty="0" smtClean="0">
                <a:solidFill>
                  <a:schemeClr val="bg1">
                    <a:lumMod val="65000"/>
                  </a:schemeClr>
                </a:solidFill>
                <a:latin typeface="Arial" pitchFamily="34" charset="0"/>
                <a:cs typeface="Arial" pitchFamily="34" charset="0"/>
              </a:rPr>
              <a:t>3. How would you test the mobile app page?</a:t>
            </a:r>
          </a:p>
          <a:p>
            <a:pPr lvl="0">
              <a:buNone/>
            </a:pPr>
            <a:r>
              <a:rPr lang="en-US" sz="2600" dirty="0" smtClean="0">
                <a:solidFill>
                  <a:schemeClr val="bg1">
                    <a:lumMod val="65000"/>
                  </a:schemeClr>
                </a:solidFill>
                <a:latin typeface="Arial" pitchFamily="34" charset="0"/>
                <a:cs typeface="Arial" pitchFamily="34" charset="0"/>
              </a:rPr>
              <a:t>4. Give Examples of Major Test Cases for mobile device</a:t>
            </a:r>
          </a:p>
          <a:p>
            <a:pPr lvl="0">
              <a:buNone/>
            </a:pPr>
            <a:r>
              <a:rPr lang="en-US" sz="2600" dirty="0" smtClean="0">
                <a:solidFill>
                  <a:schemeClr val="bg1">
                    <a:lumMod val="65000"/>
                  </a:schemeClr>
                </a:solidFill>
                <a:latin typeface="Arial" pitchFamily="34" charset="0"/>
                <a:cs typeface="Arial" pitchFamily="34" charset="0"/>
              </a:rPr>
              <a:t>5. Write as many Test Cases you can for the following: Mobile device, simple app with three buttons (1,2,3) that making the sounds.</a:t>
            </a:r>
          </a:p>
          <a:p>
            <a:pPr lvl="0">
              <a:buNone/>
            </a:pPr>
            <a:r>
              <a:rPr lang="en-US" sz="2600" dirty="0" smtClean="0">
                <a:solidFill>
                  <a:schemeClr val="bg1">
                    <a:lumMod val="65000"/>
                  </a:schemeClr>
                </a:solidFill>
                <a:latin typeface="Arial" pitchFamily="34" charset="0"/>
                <a:cs typeface="Arial" pitchFamily="34" charset="0"/>
              </a:rPr>
              <a:t>6. How would you troubleshoot networking issues on </a:t>
            </a:r>
            <a:r>
              <a:rPr lang="en-US" sz="2600" dirty="0" smtClean="0">
                <a:solidFill>
                  <a:schemeClr val="bg1">
                    <a:lumMod val="65000"/>
                  </a:schemeClr>
                </a:solidFill>
                <a:latin typeface="Arial" pitchFamily="34" charset="0"/>
                <a:cs typeface="Arial" pitchFamily="34" charset="0"/>
              </a:rPr>
              <a:t>iPhone</a:t>
            </a:r>
            <a:r>
              <a:rPr lang="en-US" sz="2600" dirty="0" smtClean="0">
                <a:solidFill>
                  <a:schemeClr val="bg1">
                    <a:lumMod val="65000"/>
                  </a:schemeClr>
                </a:solidFill>
                <a:latin typeface="Arial" pitchFamily="34" charset="0"/>
                <a:cs typeface="Arial" pitchFamily="34" charset="0"/>
              </a:rPr>
              <a:t>?</a:t>
            </a:r>
          </a:p>
          <a:p>
            <a:pPr lvl="0">
              <a:buNone/>
            </a:pPr>
            <a:r>
              <a:rPr lang="en-US" sz="2600" dirty="0" smtClean="0">
                <a:solidFill>
                  <a:schemeClr val="bg1">
                    <a:lumMod val="65000"/>
                  </a:schemeClr>
                </a:solidFill>
                <a:latin typeface="Arial" pitchFamily="34" charset="0"/>
                <a:cs typeface="Arial" pitchFamily="34" charset="0"/>
              </a:rPr>
              <a:t>7. How would you test the following: you send Yahoo message from your mobile device to someone else device, and recipient doesn’t receive a message?</a:t>
            </a:r>
          </a:p>
          <a:p>
            <a:pPr>
              <a:buNone/>
            </a:pPr>
            <a:r>
              <a:rPr lang="en-US" sz="2600" dirty="0" smtClean="0">
                <a:solidFill>
                  <a:srgbClr val="FF0000"/>
                </a:solidFill>
                <a:latin typeface="Arial" pitchFamily="34" charset="0"/>
                <a:cs typeface="Arial" pitchFamily="34" charset="0"/>
              </a:rPr>
              <a:t>8. What is your Stress test approach when testing </a:t>
            </a:r>
            <a:r>
              <a:rPr lang="en-US" sz="2600" dirty="0" smtClean="0">
                <a:solidFill>
                  <a:srgbClr val="FF0000"/>
                </a:solidFill>
                <a:latin typeface="Arial" pitchFamily="34" charset="0"/>
                <a:cs typeface="Arial" pitchFamily="34" charset="0"/>
              </a:rPr>
              <a:t>Face time </a:t>
            </a:r>
            <a:r>
              <a:rPr lang="en-US" sz="2600" dirty="0" smtClean="0">
                <a:solidFill>
                  <a:srgbClr val="FF0000"/>
                </a:solidFill>
                <a:latin typeface="Arial" pitchFamily="34" charset="0"/>
                <a:cs typeface="Arial" pitchFamily="34" charset="0"/>
              </a:rPr>
              <a:t>on </a:t>
            </a:r>
            <a:r>
              <a:rPr lang="en-US" sz="2600" dirty="0" smtClean="0">
                <a:solidFill>
                  <a:srgbClr val="FF0000"/>
                </a:solidFill>
                <a:latin typeface="Arial" pitchFamily="34" charset="0"/>
                <a:cs typeface="Arial" pitchFamily="34" charset="0"/>
              </a:rPr>
              <a:t>iPhone</a:t>
            </a:r>
            <a:r>
              <a:rPr lang="en-US" sz="2600" dirty="0" smtClean="0">
                <a:solidFill>
                  <a:srgbClr val="FF0000"/>
                </a:solidFill>
                <a:latin typeface="Arial" pitchFamily="34" charset="0"/>
                <a:cs typeface="Arial" pitchFamily="34" charset="0"/>
              </a:rPr>
              <a:t>?</a:t>
            </a:r>
          </a:p>
          <a:p>
            <a:pPr lvl="0">
              <a:buNone/>
            </a:pPr>
            <a:r>
              <a:rPr lang="en-US" sz="2600" dirty="0" smtClean="0">
                <a:latin typeface="Arial" pitchFamily="34" charset="0"/>
                <a:cs typeface="Arial" pitchFamily="34" charset="0"/>
              </a:rPr>
              <a:t>9. How do you do Boundary testing to verify a battery’s life, if a game application suppose to last for 24 hours?	</a:t>
            </a:r>
          </a:p>
          <a:p>
            <a:pPr lvl="0">
              <a:buNone/>
            </a:pPr>
            <a:r>
              <a:rPr lang="en-US" sz="2600" dirty="0" smtClean="0">
                <a:latin typeface="Arial" pitchFamily="34" charset="0"/>
                <a:cs typeface="Arial" pitchFamily="34" charset="0"/>
              </a:rPr>
              <a:t>10. Tell me about Specifics of the Mobile games testing?</a:t>
            </a:r>
          </a:p>
          <a:p>
            <a:endParaRPr lang="en-US" dirty="0"/>
          </a:p>
        </p:txBody>
      </p:sp>
      <p:sp>
        <p:nvSpPr>
          <p:cNvPr id="4" name="Footer Placeholder 3"/>
          <p:cNvSpPr>
            <a:spLocks noGrp="1"/>
          </p:cNvSpPr>
          <p:nvPr>
            <p:ph type="ftr" sz="quarter" idx="11"/>
          </p:nvPr>
        </p:nvSpPr>
        <p:spPr>
          <a:xfrm>
            <a:off x="5791200" y="6407944"/>
            <a:ext cx="30480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a:xfrm>
            <a:off x="304800" y="6324600"/>
            <a:ext cx="478632" cy="365125"/>
          </a:xfrm>
        </p:spPr>
        <p:txBody>
          <a:bodyPr/>
          <a:lstStyle/>
          <a:p>
            <a:fld id="{B6F15528-21DE-4FAA-801E-634DDDAF4B2B}" type="slidenum">
              <a:rPr lang="en-US" smtClean="0">
                <a:solidFill>
                  <a:schemeClr val="bg2">
                    <a:lumMod val="25000"/>
                  </a:schemeClr>
                </a:solidFill>
              </a:rPr>
              <a:pPr/>
              <a:t>74</a:t>
            </a:fld>
            <a:endParaRPr lang="en-US" dirty="0">
              <a:solidFill>
                <a:schemeClr val="bg2">
                  <a:lumMod val="25000"/>
                </a:schemeClr>
              </a:solidFill>
            </a:endParaRPr>
          </a:p>
        </p:txBody>
      </p:sp>
      <p:sp>
        <p:nvSpPr>
          <p:cNvPr id="7" name="Title 6"/>
          <p:cNvSpPr>
            <a:spLocks noGrp="1"/>
          </p:cNvSpPr>
          <p:nvPr>
            <p:ph type="title"/>
          </p:nvPr>
        </p:nvSpPr>
        <p:spPr>
          <a:xfrm>
            <a:off x="228600" y="152400"/>
            <a:ext cx="8610600" cy="685800"/>
          </a:xfrm>
        </p:spPr>
        <p:style>
          <a:lnRef idx="1">
            <a:schemeClr val="accent5"/>
          </a:lnRef>
          <a:fillRef idx="2">
            <a:schemeClr val="accent5"/>
          </a:fillRef>
          <a:effectRef idx="1">
            <a:schemeClr val="accent5"/>
          </a:effectRef>
          <a:fontRef idx="minor">
            <a:schemeClr val="dk1"/>
          </a:fontRef>
        </p:style>
        <p:txBody>
          <a:bodyPr>
            <a:noAutofit/>
          </a:bodyPr>
          <a:lstStyle/>
          <a:p>
            <a:r>
              <a:rPr lang="en-US" sz="3600" dirty="0" smtClean="0">
                <a:solidFill>
                  <a:srgbClr val="FF0000"/>
                </a:solidFill>
                <a:latin typeface="Arial" pitchFamily="34" charset="0"/>
                <a:cs typeface="Arial" pitchFamily="34" charset="0"/>
              </a:rPr>
              <a:t>Specific of Mobile Testing</a:t>
            </a:r>
            <a:endParaRPr lang="en-US" sz="3600" dirty="0">
              <a:solidFill>
                <a:srgbClr val="FF0000"/>
              </a:solidFill>
            </a:endParaRPr>
          </a:p>
        </p:txBody>
      </p:sp>
      <p:sp>
        <p:nvSpPr>
          <p:cNvPr id="9" name="Rounded Rectangle 8"/>
          <p:cNvSpPr/>
          <p:nvPr/>
        </p:nvSpPr>
        <p:spPr>
          <a:xfrm>
            <a:off x="6400800" y="762000"/>
            <a:ext cx="2438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Arial" pitchFamily="34" charset="0"/>
                <a:cs typeface="Arial" pitchFamily="34" charset="0"/>
              </a:rPr>
              <a:t>Section 4</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715000" y="6407944"/>
            <a:ext cx="3429000" cy="365125"/>
          </a:xfrm>
        </p:spPr>
        <p:txBody>
          <a:bodyPr/>
          <a:lstStyle/>
          <a:p>
            <a:r>
              <a:rPr lang="en-US" dirty="0" smtClean="0">
                <a:solidFill>
                  <a:schemeClr val="accent1">
                    <a:lumMod val="75000"/>
                  </a:schemeClr>
                </a:solidFill>
              </a:rPr>
              <a:t>Copyright </a:t>
            </a:r>
            <a:r>
              <a:rPr lang="en-US" dirty="0"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a:xfrm>
            <a:off x="228600" y="6324600"/>
            <a:ext cx="478632" cy="365125"/>
          </a:xfrm>
        </p:spPr>
        <p:txBody>
          <a:bodyPr/>
          <a:lstStyle/>
          <a:p>
            <a:fld id="{B6F15528-21DE-4FAA-801E-634DDDAF4B2B}" type="slidenum">
              <a:rPr lang="en-US" smtClean="0">
                <a:solidFill>
                  <a:schemeClr val="accent1">
                    <a:lumMod val="75000"/>
                  </a:schemeClr>
                </a:solidFill>
              </a:rPr>
              <a:pPr/>
              <a:t>75</a:t>
            </a:fld>
            <a:endParaRPr lang="en-US" dirty="0">
              <a:solidFill>
                <a:schemeClr val="accent1">
                  <a:lumMod val="75000"/>
                </a:schemeClr>
              </a:solidFill>
            </a:endParaRPr>
          </a:p>
        </p:txBody>
      </p:sp>
      <p:sp>
        <p:nvSpPr>
          <p:cNvPr id="6" name="Title 5"/>
          <p:cNvSpPr>
            <a:spLocks noGrp="1"/>
          </p:cNvSpPr>
          <p:nvPr>
            <p:ph type="title"/>
          </p:nvPr>
        </p:nvSpPr>
        <p:spPr>
          <a:xfrm>
            <a:off x="457200" y="152400"/>
            <a:ext cx="8229600" cy="10668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700" dirty="0" smtClean="0">
                <a:solidFill>
                  <a:srgbClr val="FF0000"/>
                </a:solidFill>
                <a:latin typeface="Arial" pitchFamily="34" charset="0"/>
                <a:cs typeface="Arial" pitchFamily="34" charset="0"/>
              </a:rPr>
              <a:t/>
            </a:r>
            <a:br>
              <a:rPr lang="en-US" sz="2700" dirty="0" smtClean="0">
                <a:solidFill>
                  <a:srgbClr val="FF0000"/>
                </a:solidFill>
                <a:latin typeface="Arial" pitchFamily="34" charset="0"/>
                <a:cs typeface="Arial" pitchFamily="34" charset="0"/>
              </a:rPr>
            </a:br>
            <a:r>
              <a:rPr lang="en-US" sz="3100" dirty="0" smtClean="0">
                <a:solidFill>
                  <a:srgbClr val="FF0000"/>
                </a:solidFill>
                <a:latin typeface="Arial" pitchFamily="34" charset="0"/>
                <a:cs typeface="Arial" pitchFamily="34" charset="0"/>
              </a:rPr>
              <a:t>			</a:t>
            </a: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dirty="0" smtClean="0">
                <a:solidFill>
                  <a:srgbClr val="FF0000"/>
                </a:solidFill>
                <a:latin typeface="Arial" pitchFamily="34" charset="0"/>
                <a:cs typeface="Arial" pitchFamily="34" charset="0"/>
              </a:rPr>
              <a:t> </a:t>
            </a:r>
            <a:r>
              <a:rPr lang="en-US" sz="3100" dirty="0" smtClean="0">
                <a:solidFill>
                  <a:srgbClr val="FF0000"/>
                </a:solidFill>
                <a:latin typeface="Arial" pitchFamily="34" charset="0"/>
                <a:cs typeface="Arial" pitchFamily="34" charset="0"/>
              </a:rPr>
              <a:t>8. What is your Stress test approach when testing </a:t>
            </a:r>
            <a:r>
              <a:rPr lang="en-US" sz="3100" dirty="0" smtClean="0">
                <a:solidFill>
                  <a:srgbClr val="FF0000"/>
                </a:solidFill>
                <a:latin typeface="Arial" pitchFamily="34" charset="0"/>
                <a:cs typeface="Arial" pitchFamily="34" charset="0"/>
              </a:rPr>
              <a:t>Face time </a:t>
            </a:r>
            <a:r>
              <a:rPr lang="en-US" sz="3100" dirty="0" smtClean="0">
                <a:solidFill>
                  <a:srgbClr val="FF0000"/>
                </a:solidFill>
                <a:latin typeface="Arial" pitchFamily="34" charset="0"/>
                <a:cs typeface="Arial" pitchFamily="34" charset="0"/>
              </a:rPr>
              <a:t>on </a:t>
            </a:r>
            <a:r>
              <a:rPr lang="en-US" sz="3100" dirty="0" smtClean="0">
                <a:solidFill>
                  <a:srgbClr val="FF0000"/>
                </a:solidFill>
                <a:latin typeface="Arial" pitchFamily="34" charset="0"/>
                <a:cs typeface="Arial" pitchFamily="34" charset="0"/>
              </a:rPr>
              <a:t>iPhone</a:t>
            </a:r>
            <a:r>
              <a:rPr lang="en-US" sz="3100" dirty="0" smtClean="0">
                <a:solidFill>
                  <a:srgbClr val="FF0000"/>
                </a:solidFill>
                <a:latin typeface="Arial" pitchFamily="34" charset="0"/>
                <a:cs typeface="Arial" pitchFamily="34" charset="0"/>
              </a:rPr>
              <a:t>?					</a:t>
            </a:r>
            <a:r>
              <a:rPr lang="en-US" sz="2700" dirty="0" smtClean="0">
                <a:solidFill>
                  <a:srgbClr val="FF0000"/>
                </a:solidFill>
                <a:latin typeface="Arial" pitchFamily="34" charset="0"/>
                <a:cs typeface="Arial" pitchFamily="34" charset="0"/>
              </a:rPr>
              <a:t>1</a:t>
            </a:r>
            <a:endParaRPr lang="en-US" sz="2700" dirty="0"/>
          </a:p>
        </p:txBody>
      </p:sp>
      <p:sp>
        <p:nvSpPr>
          <p:cNvPr id="9" name="Rectangle 8"/>
          <p:cNvSpPr/>
          <p:nvPr/>
        </p:nvSpPr>
        <p:spPr>
          <a:xfrm>
            <a:off x="304800" y="6019800"/>
            <a:ext cx="35814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http://www.youtube.com/watch?v=LGzEy3oQ4Co</a:t>
            </a:r>
            <a:endParaRPr lang="en-US" sz="1200" dirty="0">
              <a:solidFill>
                <a:schemeClr val="tx1"/>
              </a:solidFill>
              <a:latin typeface="Arial" pitchFamily="34" charset="0"/>
              <a:cs typeface="Arial" pitchFamily="34" charset="0"/>
            </a:endParaRPr>
          </a:p>
        </p:txBody>
      </p:sp>
      <p:sp>
        <p:nvSpPr>
          <p:cNvPr id="11" name="Rectangle 10"/>
          <p:cNvSpPr/>
          <p:nvPr/>
        </p:nvSpPr>
        <p:spPr>
          <a:xfrm>
            <a:off x="4343400" y="6019800"/>
            <a:ext cx="38100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http://www.youtube.com/watch?v=KRV4FYSMWVM</a:t>
            </a:r>
            <a:endParaRPr lang="en-US" sz="1200" dirty="0">
              <a:solidFill>
                <a:schemeClr val="tx1"/>
              </a:solidFill>
              <a:latin typeface="Arial" pitchFamily="34" charset="0"/>
              <a:cs typeface="Arial" pitchFamily="34" charset="0"/>
            </a:endParaRPr>
          </a:p>
        </p:txBody>
      </p:sp>
      <p:pic>
        <p:nvPicPr>
          <p:cNvPr id="4098" name="Picture 2" descr="C:\Users\IVA\Pictures\MOBILE TESTING\sexy%20facetime[1].jpg"/>
          <p:cNvPicPr>
            <a:picLocks noGrp="1" noChangeAspect="1" noChangeArrowheads="1"/>
          </p:cNvPicPr>
          <p:nvPr>
            <p:ph idx="1"/>
          </p:nvPr>
        </p:nvPicPr>
        <p:blipFill>
          <a:blip r:embed="rId2" cstate="print"/>
          <a:srcRect/>
          <a:stretch>
            <a:fillRect/>
          </a:stretch>
        </p:blipFill>
        <p:spPr bwMode="auto">
          <a:xfrm>
            <a:off x="381000" y="1447800"/>
            <a:ext cx="6019800" cy="4406900"/>
          </a:xfrm>
          <a:prstGeom prst="rect">
            <a:avLst/>
          </a:prstGeom>
          <a:noFill/>
        </p:spPr>
      </p:pic>
      <p:sp>
        <p:nvSpPr>
          <p:cNvPr id="13" name="Rounded Rectangle 12"/>
          <p:cNvSpPr/>
          <p:nvPr/>
        </p:nvSpPr>
        <p:spPr>
          <a:xfrm>
            <a:off x="6629400" y="1676400"/>
            <a:ext cx="20574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itchFamily="34" charset="0"/>
                <a:cs typeface="Arial" pitchFamily="34" charset="0"/>
              </a:rPr>
              <a:t>Video Chatting Technology of Apple</a:t>
            </a:r>
            <a:endParaRPr lang="en-US" sz="2000" b="1" dirty="0">
              <a:latin typeface="Arial" pitchFamily="34" charset="0"/>
              <a:cs typeface="Arial" pitchFamily="34" charset="0"/>
            </a:endParaRPr>
          </a:p>
        </p:txBody>
      </p:sp>
      <p:sp>
        <p:nvSpPr>
          <p:cNvPr id="14" name="Rounded Rectangle 13"/>
          <p:cNvSpPr/>
          <p:nvPr/>
        </p:nvSpPr>
        <p:spPr>
          <a:xfrm>
            <a:off x="6781800" y="3886200"/>
            <a:ext cx="17526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Please, see these two </a:t>
            </a:r>
            <a:r>
              <a:rPr lang="en-US" dirty="0" smtClean="0">
                <a:latin typeface="Arial" pitchFamily="34" charset="0"/>
                <a:cs typeface="Arial" pitchFamily="34" charset="0"/>
              </a:rPr>
              <a:t>YouTube </a:t>
            </a:r>
            <a:r>
              <a:rPr lang="en-US" dirty="0" smtClean="0">
                <a:latin typeface="Arial" pitchFamily="34" charset="0"/>
                <a:cs typeface="Arial" pitchFamily="34" charset="0"/>
              </a:rPr>
              <a:t>video before proceed</a:t>
            </a:r>
            <a:endParaRPr lang="en-US" dirty="0">
              <a:latin typeface="Arial" pitchFamily="34" charset="0"/>
              <a:cs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76199" y="4724400"/>
            <a:ext cx="9067801" cy="1752600"/>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a:buNone/>
            </a:pPr>
            <a:r>
              <a:rPr lang="en-US" sz="2100" b="1" dirty="0" smtClean="0">
                <a:solidFill>
                  <a:srgbClr val="C00000"/>
                </a:solidFill>
                <a:latin typeface="Arial" pitchFamily="34" charset="0"/>
                <a:cs typeface="Arial" pitchFamily="34" charset="0"/>
              </a:rPr>
              <a:t>What is the </a:t>
            </a:r>
            <a:r>
              <a:rPr lang="en-US" sz="2100" b="1" dirty="0" smtClean="0">
                <a:solidFill>
                  <a:srgbClr val="C00000"/>
                </a:solidFill>
                <a:latin typeface="Arial" pitchFamily="34" charset="0"/>
                <a:cs typeface="Arial" pitchFamily="34" charset="0"/>
              </a:rPr>
              <a:t>Face Time </a:t>
            </a:r>
            <a:r>
              <a:rPr lang="en-US" sz="2100" b="1" dirty="0" smtClean="0">
                <a:solidFill>
                  <a:srgbClr val="C00000"/>
                </a:solidFill>
                <a:latin typeface="Arial" pitchFamily="34" charset="0"/>
                <a:cs typeface="Arial" pitchFamily="34" charset="0"/>
              </a:rPr>
              <a:t>general features? What we need to “Stress out”?How we can stressed it?</a:t>
            </a:r>
          </a:p>
          <a:p>
            <a:r>
              <a:rPr lang="en-US" sz="1800" dirty="0" smtClean="0">
                <a:latin typeface="Arial" pitchFamily="34" charset="0"/>
                <a:cs typeface="Arial" pitchFamily="34" charset="0"/>
              </a:rPr>
              <a:t>Activation of </a:t>
            </a:r>
            <a:r>
              <a:rPr lang="en-US" sz="1800" dirty="0" smtClean="0">
                <a:latin typeface="Arial" pitchFamily="34" charset="0"/>
                <a:cs typeface="Arial" pitchFamily="34" charset="0"/>
              </a:rPr>
              <a:t>FaceTime</a:t>
            </a:r>
            <a:r>
              <a:rPr lang="en-US" sz="1800" dirty="0" smtClean="0">
                <a:latin typeface="Arial" pitchFamily="34" charset="0"/>
                <a:cs typeface="Arial" pitchFamily="34" charset="0"/>
              </a:rPr>
              <a:t> option on your </a:t>
            </a:r>
            <a:r>
              <a:rPr lang="en-US" sz="1800" dirty="0" smtClean="0">
                <a:latin typeface="Arial" pitchFamily="34" charset="0"/>
                <a:cs typeface="Arial" pitchFamily="34" charset="0"/>
              </a:rPr>
              <a:t>iPhone</a:t>
            </a:r>
            <a:r>
              <a:rPr lang="en-US" sz="1800" dirty="0" smtClean="0">
                <a:latin typeface="Arial" pitchFamily="34" charset="0"/>
                <a:cs typeface="Arial" pitchFamily="34" charset="0"/>
              </a:rPr>
              <a:t>/</a:t>
            </a:r>
            <a:r>
              <a:rPr lang="en-US" sz="1800" dirty="0" smtClean="0">
                <a:latin typeface="Arial" pitchFamily="34" charset="0"/>
                <a:cs typeface="Arial" pitchFamily="34" charset="0"/>
              </a:rPr>
              <a:t>iPad</a:t>
            </a:r>
            <a:r>
              <a:rPr lang="en-US" sz="1800" dirty="0" smtClean="0">
                <a:latin typeface="Arial" pitchFamily="34" charset="0"/>
                <a:cs typeface="Arial" pitchFamily="34" charset="0"/>
              </a:rPr>
              <a:t>/iPod</a:t>
            </a:r>
          </a:p>
          <a:p>
            <a:r>
              <a:rPr lang="en-US" sz="1800" dirty="0" smtClean="0">
                <a:latin typeface="Arial" pitchFamily="34" charset="0"/>
                <a:cs typeface="Arial" pitchFamily="34" charset="0"/>
              </a:rPr>
              <a:t>New Call begin when the person you’re calling accepts the </a:t>
            </a:r>
            <a:r>
              <a:rPr lang="en-US" sz="1800" dirty="0" smtClean="0">
                <a:latin typeface="Arial" pitchFamily="34" charset="0"/>
                <a:cs typeface="Arial" pitchFamily="34" charset="0"/>
              </a:rPr>
              <a:t>Face Time </a:t>
            </a:r>
            <a:r>
              <a:rPr lang="en-US" sz="1800" dirty="0" smtClean="0">
                <a:latin typeface="Arial" pitchFamily="34" charset="0"/>
                <a:cs typeface="Arial" pitchFamily="34" charset="0"/>
              </a:rPr>
              <a:t>invitation</a:t>
            </a:r>
          </a:p>
          <a:p>
            <a:r>
              <a:rPr lang="en-US" sz="1800" dirty="0" smtClean="0">
                <a:latin typeface="Arial" pitchFamily="34" charset="0"/>
                <a:cs typeface="Arial" pitchFamily="34" charset="0"/>
              </a:rPr>
              <a:t>Video Call</a:t>
            </a:r>
          </a:p>
          <a:p>
            <a:r>
              <a:rPr lang="en-US" sz="1800" dirty="0" smtClean="0">
                <a:latin typeface="Arial" pitchFamily="34" charset="0"/>
                <a:cs typeface="Arial" pitchFamily="34" charset="0"/>
              </a:rPr>
              <a:t>Voice Call</a:t>
            </a:r>
          </a:p>
          <a:p>
            <a:r>
              <a:rPr lang="en-US" sz="1800" dirty="0" smtClean="0">
                <a:latin typeface="Arial" pitchFamily="34" charset="0"/>
                <a:cs typeface="Arial" pitchFamily="34" charset="0"/>
              </a:rPr>
              <a:t>Switching between Front and Back Camera</a:t>
            </a:r>
          </a:p>
          <a:p>
            <a:r>
              <a:rPr lang="en-US" sz="1800" dirty="0" smtClean="0">
                <a:latin typeface="Arial" pitchFamily="34" charset="0"/>
                <a:cs typeface="Arial" pitchFamily="34" charset="0"/>
              </a:rPr>
              <a:t>My own picture/video on the  chat -screen</a:t>
            </a:r>
          </a:p>
          <a:p>
            <a:endParaRPr lang="en-US" sz="1800" dirty="0" smtClean="0">
              <a:latin typeface="Arial" pitchFamily="34" charset="0"/>
              <a:cs typeface="Arial" pitchFamily="34" charset="0"/>
            </a:endParaRPr>
          </a:p>
          <a:p>
            <a:endParaRPr lang="en-US" sz="1800" dirty="0">
              <a:latin typeface="Arial" pitchFamily="34" charset="0"/>
              <a:cs typeface="Arial" pitchFamily="34" charset="0"/>
            </a:endParaRPr>
          </a:p>
        </p:txBody>
      </p:sp>
      <p:sp>
        <p:nvSpPr>
          <p:cNvPr id="3" name="Footer Placeholder 2"/>
          <p:cNvSpPr>
            <a:spLocks noGrp="1"/>
          </p:cNvSpPr>
          <p:nvPr>
            <p:ph type="ftr" sz="quarter" idx="11"/>
          </p:nvPr>
        </p:nvSpPr>
        <p:spPr>
          <a:xfrm>
            <a:off x="5257800" y="6407944"/>
            <a:ext cx="32766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a:xfrm>
            <a:off x="228600" y="6492875"/>
            <a:ext cx="631032" cy="365125"/>
          </a:xfrm>
        </p:spPr>
        <p:txBody>
          <a:bodyPr/>
          <a:lstStyle/>
          <a:p>
            <a:fld id="{B6F15528-21DE-4FAA-801E-634DDDAF4B2B}" type="slidenum">
              <a:rPr lang="en-US" smtClean="0">
                <a:solidFill>
                  <a:schemeClr val="tx2">
                    <a:lumMod val="25000"/>
                  </a:schemeClr>
                </a:solidFill>
              </a:rPr>
              <a:pPr/>
              <a:t>76</a:t>
            </a:fld>
            <a:endParaRPr lang="en-US" dirty="0">
              <a:solidFill>
                <a:schemeClr val="tx2">
                  <a:lumMod val="25000"/>
                </a:schemeClr>
              </a:solidFill>
            </a:endParaRPr>
          </a:p>
        </p:txBody>
      </p:sp>
      <p:sp>
        <p:nvSpPr>
          <p:cNvPr id="6" name="Title 5"/>
          <p:cNvSpPr>
            <a:spLocks noGrp="1"/>
          </p:cNvSpPr>
          <p:nvPr>
            <p:ph type="title"/>
          </p:nvPr>
        </p:nvSpPr>
        <p:spPr>
          <a:xfrm>
            <a:off x="304800" y="274638"/>
            <a:ext cx="8382000" cy="8683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800" dirty="0" smtClean="0">
                <a:solidFill>
                  <a:srgbClr val="FF0000"/>
                </a:solidFill>
                <a:latin typeface="Arial" pitchFamily="34" charset="0"/>
                <a:cs typeface="Arial" pitchFamily="34" charset="0"/>
              </a:rPr>
              <a:t>8. What is your Stress test </a:t>
            </a:r>
            <a:r>
              <a:rPr lang="en-US" sz="3600" u="sng" dirty="0" smtClean="0">
                <a:solidFill>
                  <a:srgbClr val="FF0000"/>
                </a:solidFill>
                <a:latin typeface="Arial" pitchFamily="34" charset="0"/>
                <a:cs typeface="Arial" pitchFamily="34" charset="0"/>
              </a:rPr>
              <a:t>approach</a:t>
            </a:r>
            <a:r>
              <a:rPr lang="en-US" sz="2800" dirty="0" smtClean="0">
                <a:solidFill>
                  <a:srgbClr val="FF0000"/>
                </a:solidFill>
                <a:latin typeface="Arial" pitchFamily="34" charset="0"/>
                <a:cs typeface="Arial" pitchFamily="34" charset="0"/>
              </a:rPr>
              <a:t> when testing </a:t>
            </a:r>
            <a:r>
              <a:rPr lang="en-US" sz="2800" dirty="0" smtClean="0">
                <a:solidFill>
                  <a:srgbClr val="FF0000"/>
                </a:solidFill>
                <a:latin typeface="Arial" pitchFamily="34" charset="0"/>
                <a:cs typeface="Arial" pitchFamily="34" charset="0"/>
              </a:rPr>
              <a:t>Face time </a:t>
            </a:r>
            <a:r>
              <a:rPr lang="en-US" sz="2800" dirty="0" smtClean="0">
                <a:solidFill>
                  <a:srgbClr val="FF0000"/>
                </a:solidFill>
                <a:latin typeface="Arial" pitchFamily="34" charset="0"/>
                <a:cs typeface="Arial" pitchFamily="34" charset="0"/>
              </a:rPr>
              <a:t>on </a:t>
            </a:r>
            <a:r>
              <a:rPr lang="en-US" sz="2800" dirty="0" smtClean="0">
                <a:solidFill>
                  <a:srgbClr val="FF0000"/>
                </a:solidFill>
                <a:latin typeface="Arial" pitchFamily="34" charset="0"/>
                <a:cs typeface="Arial" pitchFamily="34" charset="0"/>
              </a:rPr>
              <a:t>iPhone</a:t>
            </a:r>
            <a:r>
              <a:rPr lang="en-US" sz="2800" dirty="0" smtClean="0">
                <a:solidFill>
                  <a:srgbClr val="FF0000"/>
                </a:solidFill>
                <a:latin typeface="Arial" pitchFamily="34" charset="0"/>
                <a:cs typeface="Arial" pitchFamily="34" charset="0"/>
              </a:rPr>
              <a:t>?					  2</a:t>
            </a:r>
            <a:endParaRPr lang="en-US" sz="2800" dirty="0">
              <a:latin typeface="Arial" pitchFamily="34" charset="0"/>
              <a:cs typeface="Arial" pitchFamily="34" charset="0"/>
            </a:endParaRPr>
          </a:p>
        </p:txBody>
      </p:sp>
      <p:pic>
        <p:nvPicPr>
          <p:cNvPr id="5122" name="Picture 2" descr="C:\Users\IVA\Pictures\MOBILE TESTING\images[1].jpg"/>
          <p:cNvPicPr>
            <a:picLocks noGrp="1" noChangeAspect="1" noChangeArrowheads="1"/>
          </p:cNvPicPr>
          <p:nvPr>
            <p:ph sz="half" idx="1"/>
          </p:nvPr>
        </p:nvPicPr>
        <p:blipFill>
          <a:blip r:embed="rId2" cstate="print"/>
          <a:srcRect/>
          <a:stretch>
            <a:fillRect/>
          </a:stretch>
        </p:blipFill>
        <p:spPr bwMode="auto">
          <a:xfrm>
            <a:off x="6477000" y="1447800"/>
            <a:ext cx="2362200" cy="3205843"/>
          </a:xfrm>
          <a:prstGeom prst="rect">
            <a:avLst/>
          </a:prstGeom>
          <a:noFill/>
        </p:spPr>
      </p:pic>
      <p:pic>
        <p:nvPicPr>
          <p:cNvPr id="5124" name="Picture 4" descr="C:\Users\IVA\Pictures\MOBILE TESTING\Facetime[1].png"/>
          <p:cNvPicPr>
            <a:picLocks noChangeAspect="1" noChangeArrowheads="1"/>
          </p:cNvPicPr>
          <p:nvPr/>
        </p:nvPicPr>
        <p:blipFill>
          <a:blip r:embed="rId3" cstate="print"/>
          <a:srcRect/>
          <a:stretch>
            <a:fillRect/>
          </a:stretch>
        </p:blipFill>
        <p:spPr bwMode="auto">
          <a:xfrm>
            <a:off x="3352800" y="1295400"/>
            <a:ext cx="2514600" cy="3409950"/>
          </a:xfrm>
          <a:prstGeom prst="rect">
            <a:avLst/>
          </a:prstGeom>
          <a:noFill/>
        </p:spPr>
      </p:pic>
      <p:pic>
        <p:nvPicPr>
          <p:cNvPr id="5126" name="Picture 6" descr="C:\Users\IVA\Pictures\MOBILE TESTING\IPhone_call_screen[1].png"/>
          <p:cNvPicPr>
            <a:picLocks noChangeAspect="1" noChangeArrowheads="1"/>
          </p:cNvPicPr>
          <p:nvPr/>
        </p:nvPicPr>
        <p:blipFill>
          <a:blip r:embed="rId4" cstate="print"/>
          <a:srcRect/>
          <a:stretch>
            <a:fillRect/>
          </a:stretch>
        </p:blipFill>
        <p:spPr bwMode="auto">
          <a:xfrm>
            <a:off x="228600" y="1524000"/>
            <a:ext cx="2286000" cy="308610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4038600" cy="5224272"/>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sz="1600" dirty="0" smtClean="0">
                <a:latin typeface="Arial" pitchFamily="34" charset="0"/>
                <a:cs typeface="Arial" pitchFamily="34" charset="0"/>
              </a:rPr>
              <a:t>Contacts info invalid</a:t>
            </a:r>
          </a:p>
          <a:p>
            <a:r>
              <a:rPr lang="en-US" sz="1600" dirty="0" smtClean="0">
                <a:latin typeface="Arial" pitchFamily="34" charset="0"/>
                <a:cs typeface="Arial" pitchFamily="34" charset="0"/>
              </a:rPr>
              <a:t>Invitation to Contact send it with the Fake Identity</a:t>
            </a:r>
          </a:p>
          <a:p>
            <a:r>
              <a:rPr lang="en-US" sz="1600" dirty="0" smtClean="0">
                <a:latin typeface="Arial" pitchFamily="34" charset="0"/>
                <a:cs typeface="Arial" pitchFamily="34" charset="0"/>
              </a:rPr>
              <a:t>Try to Edit/Modify/Delete Contact info during a Chat</a:t>
            </a:r>
          </a:p>
          <a:p>
            <a:r>
              <a:rPr lang="en-US" sz="1600" dirty="0" smtClean="0">
                <a:latin typeface="Arial" pitchFamily="34" charset="0"/>
                <a:cs typeface="Arial" pitchFamily="34" charset="0"/>
              </a:rPr>
              <a:t>During a Video Call/Chat:</a:t>
            </a:r>
          </a:p>
          <a:p>
            <a:r>
              <a:rPr lang="en-US" sz="1600" dirty="0" smtClean="0">
                <a:latin typeface="Arial" pitchFamily="34" charset="0"/>
                <a:cs typeface="Arial" pitchFamily="34" charset="0"/>
              </a:rPr>
              <a:t>Initiate multiple calls/video/chats with other </a:t>
            </a:r>
            <a:r>
              <a:rPr lang="en-US" sz="1600" dirty="0" smtClean="0">
                <a:latin typeface="Arial" pitchFamily="34" charset="0"/>
                <a:cs typeface="Arial" pitchFamily="34" charset="0"/>
              </a:rPr>
              <a:t>Face Time </a:t>
            </a:r>
            <a:r>
              <a:rPr lang="en-US" sz="1600" dirty="0" smtClean="0">
                <a:latin typeface="Arial" pitchFamily="34" charset="0"/>
                <a:cs typeface="Arial" pitchFamily="34" charset="0"/>
              </a:rPr>
              <a:t>Contacts</a:t>
            </a:r>
          </a:p>
          <a:p>
            <a:r>
              <a:rPr lang="en-US" sz="1600" dirty="0" smtClean="0">
                <a:latin typeface="Arial" pitchFamily="34" charset="0"/>
                <a:cs typeface="Arial" pitchFamily="34" charset="0"/>
              </a:rPr>
              <a:t>Running Music/Games/Video/Web apps during the Video/Call Chat</a:t>
            </a:r>
          </a:p>
          <a:p>
            <a:r>
              <a:rPr lang="en-US" sz="1600" dirty="0" smtClean="0">
                <a:latin typeface="Arial" pitchFamily="34" charset="0"/>
                <a:cs typeface="Arial" pitchFamily="34" charset="0"/>
              </a:rPr>
              <a:t>Download some big File during the Chat session</a:t>
            </a:r>
          </a:p>
          <a:p>
            <a:r>
              <a:rPr lang="en-US" sz="1600" dirty="0" smtClean="0">
                <a:latin typeface="Arial" pitchFamily="34" charset="0"/>
                <a:cs typeface="Arial" pitchFamily="34" charset="0"/>
              </a:rPr>
              <a:t>Play abusive way with Portrait/Landscape Layout</a:t>
            </a:r>
          </a:p>
          <a:p>
            <a:r>
              <a:rPr lang="en-US" sz="1600" dirty="0" smtClean="0">
                <a:latin typeface="Arial" pitchFamily="34" charset="0"/>
                <a:cs typeface="Arial" pitchFamily="34" charset="0"/>
              </a:rPr>
              <a:t>Play abusive way with the Front/Back Camera</a:t>
            </a:r>
          </a:p>
          <a:p>
            <a:r>
              <a:rPr lang="en-US" sz="1600" dirty="0" smtClean="0">
                <a:latin typeface="Arial" pitchFamily="34" charset="0"/>
                <a:cs typeface="Arial" pitchFamily="34" charset="0"/>
              </a:rPr>
              <a:t>Turn video chatting, still running call session and try to open multiple apps, website, music, video</a:t>
            </a: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p:txBody>
      </p:sp>
      <p:sp>
        <p:nvSpPr>
          <p:cNvPr id="4" name="Footer Placeholder 3"/>
          <p:cNvSpPr>
            <a:spLocks noGrp="1"/>
          </p:cNvSpPr>
          <p:nvPr>
            <p:ph type="ftr" sz="quarter" idx="11"/>
          </p:nvPr>
        </p:nvSpPr>
        <p:spPr>
          <a:xfrm>
            <a:off x="5562600" y="6407944"/>
            <a:ext cx="35814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a:xfrm>
            <a:off x="152400" y="6324600"/>
            <a:ext cx="478632" cy="365125"/>
          </a:xfrm>
        </p:spPr>
        <p:txBody>
          <a:bodyPr/>
          <a:lstStyle/>
          <a:p>
            <a:fld id="{B6F15528-21DE-4FAA-801E-634DDDAF4B2B}" type="slidenum">
              <a:rPr lang="en-US" smtClean="0">
                <a:solidFill>
                  <a:schemeClr val="tx2">
                    <a:lumMod val="25000"/>
                  </a:schemeClr>
                </a:solidFill>
              </a:rPr>
              <a:pPr/>
              <a:t>77</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1020762"/>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solidFill>
                  <a:srgbClr val="FF0000"/>
                </a:solidFill>
                <a:latin typeface="Arial" pitchFamily="34" charset="0"/>
                <a:cs typeface="Arial" pitchFamily="34" charset="0"/>
              </a:rPr>
              <a:t>8. What is your Stress test </a:t>
            </a:r>
            <a:r>
              <a:rPr lang="en-US" sz="2800" u="sng" dirty="0" smtClean="0">
                <a:solidFill>
                  <a:srgbClr val="FF0000"/>
                </a:solidFill>
                <a:latin typeface="Arial" pitchFamily="34" charset="0"/>
                <a:cs typeface="Arial" pitchFamily="34" charset="0"/>
              </a:rPr>
              <a:t>approach</a:t>
            </a:r>
            <a:r>
              <a:rPr lang="en-US" sz="2800" dirty="0" smtClean="0">
                <a:solidFill>
                  <a:srgbClr val="FF0000"/>
                </a:solidFill>
                <a:latin typeface="Arial" pitchFamily="34" charset="0"/>
                <a:cs typeface="Arial" pitchFamily="34" charset="0"/>
              </a:rPr>
              <a:t> when testing </a:t>
            </a:r>
            <a:r>
              <a:rPr lang="en-US" sz="2800" dirty="0" smtClean="0">
                <a:solidFill>
                  <a:srgbClr val="FF0000"/>
                </a:solidFill>
                <a:latin typeface="Arial" pitchFamily="34" charset="0"/>
                <a:cs typeface="Arial" pitchFamily="34" charset="0"/>
              </a:rPr>
              <a:t>Face time </a:t>
            </a:r>
            <a:r>
              <a:rPr lang="en-US" sz="2800" dirty="0" smtClean="0">
                <a:solidFill>
                  <a:srgbClr val="FF0000"/>
                </a:solidFill>
                <a:latin typeface="Arial" pitchFamily="34" charset="0"/>
                <a:cs typeface="Arial" pitchFamily="34" charset="0"/>
              </a:rPr>
              <a:t>on </a:t>
            </a:r>
            <a:r>
              <a:rPr lang="en-US" sz="2800" dirty="0" smtClean="0">
                <a:solidFill>
                  <a:srgbClr val="FF0000"/>
                </a:solidFill>
                <a:latin typeface="Arial" pitchFamily="34" charset="0"/>
                <a:cs typeface="Arial" pitchFamily="34" charset="0"/>
              </a:rPr>
              <a:t>iPhone</a:t>
            </a:r>
            <a:r>
              <a:rPr lang="en-US" sz="2800" dirty="0" smtClean="0">
                <a:solidFill>
                  <a:srgbClr val="FF0000"/>
                </a:solidFill>
                <a:latin typeface="Arial" pitchFamily="34" charset="0"/>
                <a:cs typeface="Arial" pitchFamily="34" charset="0"/>
              </a:rPr>
              <a:t>?					</a:t>
            </a:r>
            <a:r>
              <a:rPr lang="en-US" sz="2400" dirty="0" smtClean="0">
                <a:solidFill>
                  <a:srgbClr val="FF0000"/>
                </a:solidFill>
                <a:latin typeface="Arial" pitchFamily="34" charset="0"/>
                <a:cs typeface="Arial" pitchFamily="34" charset="0"/>
              </a:rPr>
              <a:t>3</a:t>
            </a:r>
            <a:endParaRPr lang="en-US" sz="2400" dirty="0"/>
          </a:p>
        </p:txBody>
      </p:sp>
      <p:pic>
        <p:nvPicPr>
          <p:cNvPr id="6146" name="Picture 2" descr="C:\Users\IVA\Pictures\MOBILE TESTING\facetime[1].jpg"/>
          <p:cNvPicPr>
            <a:picLocks noGrp="1" noChangeAspect="1" noChangeArrowheads="1"/>
          </p:cNvPicPr>
          <p:nvPr>
            <p:ph sz="half" idx="2"/>
          </p:nvPr>
        </p:nvPicPr>
        <p:blipFill>
          <a:blip r:embed="rId2" cstate="print"/>
          <a:srcRect/>
          <a:stretch>
            <a:fillRect/>
          </a:stretch>
        </p:blipFill>
        <p:spPr bwMode="auto">
          <a:xfrm>
            <a:off x="4648200" y="1905000"/>
            <a:ext cx="4306077" cy="2971800"/>
          </a:xfrm>
          <a:prstGeom prst="rect">
            <a:avLst/>
          </a:prstGeom>
          <a:noFill/>
        </p:spPr>
      </p:pic>
      <p:sp>
        <p:nvSpPr>
          <p:cNvPr id="8" name="Rectangle 7"/>
          <p:cNvSpPr/>
          <p:nvPr/>
        </p:nvSpPr>
        <p:spPr>
          <a:xfrm>
            <a:off x="4724400" y="5257800"/>
            <a:ext cx="4191000" cy="1143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latin typeface="Arial" pitchFamily="34" charset="0"/>
                <a:cs typeface="Arial" pitchFamily="34" charset="0"/>
              </a:rPr>
              <a:t>Use </a:t>
            </a:r>
            <a:r>
              <a:rPr lang="en-US" sz="1600" dirty="0" smtClean="0">
                <a:latin typeface="Arial" pitchFamily="34" charset="0"/>
                <a:cs typeface="Arial" pitchFamily="34" charset="0"/>
              </a:rPr>
              <a:t>Face Time </a:t>
            </a:r>
            <a:r>
              <a:rPr lang="en-US" sz="1600" dirty="0" smtClean="0">
                <a:latin typeface="Arial" pitchFamily="34" charset="0"/>
                <a:cs typeface="Arial" pitchFamily="34" charset="0"/>
              </a:rPr>
              <a:t>Session outside, with the street noise, sunlight/nighttime, in the </a:t>
            </a:r>
            <a:r>
              <a:rPr lang="en-US" sz="1600" dirty="0" smtClean="0">
                <a:latin typeface="Arial" pitchFamily="34" charset="0"/>
                <a:cs typeface="Arial" pitchFamily="34" charset="0"/>
              </a:rPr>
              <a:t>Disco club, </a:t>
            </a:r>
            <a:r>
              <a:rPr lang="en-US" sz="1600" dirty="0" smtClean="0">
                <a:latin typeface="Arial" pitchFamily="34" charset="0"/>
                <a:cs typeface="Arial" pitchFamily="34" charset="0"/>
              </a:rPr>
              <a:t>etc.</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 y="1143000"/>
            <a:ext cx="8686800" cy="487680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en-US" b="1" dirty="0" smtClean="0"/>
              <a:t> </a:t>
            </a:r>
            <a:endParaRPr lang="en-US" sz="2600" dirty="0" smtClean="0"/>
          </a:p>
          <a:p>
            <a:pPr lvl="0">
              <a:buNone/>
            </a:pPr>
            <a:r>
              <a:rPr lang="en-US" sz="2600" dirty="0" smtClean="0">
                <a:solidFill>
                  <a:schemeClr val="bg1">
                    <a:lumMod val="65000"/>
                  </a:schemeClr>
                </a:solidFill>
                <a:latin typeface="Arial" pitchFamily="34" charset="0"/>
                <a:cs typeface="Arial" pitchFamily="34" charset="0"/>
              </a:rPr>
              <a:t>1. How do you usually explore the new Mobile Device/Phone?</a:t>
            </a:r>
          </a:p>
          <a:p>
            <a:pPr lvl="0">
              <a:buNone/>
            </a:pPr>
            <a:r>
              <a:rPr lang="en-US" sz="2600" dirty="0" smtClean="0">
                <a:solidFill>
                  <a:schemeClr val="bg1">
                    <a:lumMod val="65000"/>
                  </a:schemeClr>
                </a:solidFill>
                <a:latin typeface="Arial" pitchFamily="34" charset="0"/>
                <a:cs typeface="Arial" pitchFamily="34" charset="0"/>
              </a:rPr>
              <a:t>2. How would you test UI of mobile app?</a:t>
            </a:r>
          </a:p>
          <a:p>
            <a:pPr>
              <a:buNone/>
            </a:pPr>
            <a:r>
              <a:rPr lang="en-US" sz="2600" dirty="0" smtClean="0">
                <a:solidFill>
                  <a:schemeClr val="bg1">
                    <a:lumMod val="65000"/>
                  </a:schemeClr>
                </a:solidFill>
                <a:latin typeface="Arial" pitchFamily="34" charset="0"/>
                <a:cs typeface="Arial" pitchFamily="34" charset="0"/>
              </a:rPr>
              <a:t>3. How would you test the mobile app page?</a:t>
            </a:r>
          </a:p>
          <a:p>
            <a:pPr lvl="0">
              <a:buNone/>
            </a:pPr>
            <a:r>
              <a:rPr lang="en-US" sz="2600" dirty="0" smtClean="0">
                <a:solidFill>
                  <a:schemeClr val="bg1">
                    <a:lumMod val="65000"/>
                  </a:schemeClr>
                </a:solidFill>
                <a:latin typeface="Arial" pitchFamily="34" charset="0"/>
                <a:cs typeface="Arial" pitchFamily="34" charset="0"/>
              </a:rPr>
              <a:t>4. Give Examples of Major Test Cases for mobile device</a:t>
            </a:r>
          </a:p>
          <a:p>
            <a:pPr lvl="0">
              <a:buNone/>
            </a:pPr>
            <a:r>
              <a:rPr lang="en-US" sz="2600" dirty="0" smtClean="0">
                <a:solidFill>
                  <a:schemeClr val="bg1">
                    <a:lumMod val="65000"/>
                  </a:schemeClr>
                </a:solidFill>
                <a:latin typeface="Arial" pitchFamily="34" charset="0"/>
                <a:cs typeface="Arial" pitchFamily="34" charset="0"/>
              </a:rPr>
              <a:t>5. Write as many Test Cases you can for the following: Mobile device, simple app with three buttons (1,2,3) that making the sounds.</a:t>
            </a:r>
          </a:p>
          <a:p>
            <a:pPr lvl="0">
              <a:buNone/>
            </a:pPr>
            <a:r>
              <a:rPr lang="en-US" sz="2600" dirty="0" smtClean="0">
                <a:solidFill>
                  <a:schemeClr val="bg1">
                    <a:lumMod val="65000"/>
                  </a:schemeClr>
                </a:solidFill>
                <a:latin typeface="Arial" pitchFamily="34" charset="0"/>
                <a:cs typeface="Arial" pitchFamily="34" charset="0"/>
              </a:rPr>
              <a:t>6. How would you troubleshoot networking issues on </a:t>
            </a:r>
            <a:r>
              <a:rPr lang="en-US" sz="2600" dirty="0" smtClean="0">
                <a:solidFill>
                  <a:schemeClr val="bg1">
                    <a:lumMod val="65000"/>
                  </a:schemeClr>
                </a:solidFill>
                <a:latin typeface="Arial" pitchFamily="34" charset="0"/>
                <a:cs typeface="Arial" pitchFamily="34" charset="0"/>
              </a:rPr>
              <a:t>iPhone</a:t>
            </a:r>
            <a:r>
              <a:rPr lang="en-US" sz="2600" dirty="0" smtClean="0">
                <a:solidFill>
                  <a:schemeClr val="bg1">
                    <a:lumMod val="65000"/>
                  </a:schemeClr>
                </a:solidFill>
                <a:latin typeface="Arial" pitchFamily="34" charset="0"/>
                <a:cs typeface="Arial" pitchFamily="34" charset="0"/>
              </a:rPr>
              <a:t>?</a:t>
            </a:r>
          </a:p>
          <a:p>
            <a:pPr lvl="0">
              <a:buNone/>
            </a:pPr>
            <a:r>
              <a:rPr lang="en-US" sz="2600" dirty="0" smtClean="0">
                <a:solidFill>
                  <a:schemeClr val="bg1">
                    <a:lumMod val="65000"/>
                  </a:schemeClr>
                </a:solidFill>
                <a:latin typeface="Arial" pitchFamily="34" charset="0"/>
                <a:cs typeface="Arial" pitchFamily="34" charset="0"/>
              </a:rPr>
              <a:t>7. How would you test the following: you send Yahoo message from your mobile device to someone else device, and recipient doesn’t receive a message?</a:t>
            </a:r>
          </a:p>
          <a:p>
            <a:pPr>
              <a:buNone/>
            </a:pPr>
            <a:r>
              <a:rPr lang="en-US" sz="2600" dirty="0" smtClean="0">
                <a:solidFill>
                  <a:schemeClr val="bg1">
                    <a:lumMod val="65000"/>
                  </a:schemeClr>
                </a:solidFill>
                <a:latin typeface="Arial" pitchFamily="34" charset="0"/>
                <a:cs typeface="Arial" pitchFamily="34" charset="0"/>
              </a:rPr>
              <a:t>8. What is your Stress test approach when testing </a:t>
            </a:r>
            <a:r>
              <a:rPr lang="en-US" sz="2600" dirty="0" smtClean="0">
                <a:solidFill>
                  <a:schemeClr val="bg1">
                    <a:lumMod val="65000"/>
                  </a:schemeClr>
                </a:solidFill>
                <a:latin typeface="Arial" pitchFamily="34" charset="0"/>
                <a:cs typeface="Arial" pitchFamily="34" charset="0"/>
              </a:rPr>
              <a:t>Face time </a:t>
            </a:r>
            <a:r>
              <a:rPr lang="en-US" sz="2600" dirty="0" smtClean="0">
                <a:solidFill>
                  <a:schemeClr val="bg1">
                    <a:lumMod val="65000"/>
                  </a:schemeClr>
                </a:solidFill>
                <a:latin typeface="Arial" pitchFamily="34" charset="0"/>
                <a:cs typeface="Arial" pitchFamily="34" charset="0"/>
              </a:rPr>
              <a:t>on </a:t>
            </a:r>
            <a:r>
              <a:rPr lang="en-US" sz="2600" dirty="0" smtClean="0">
                <a:solidFill>
                  <a:schemeClr val="bg1">
                    <a:lumMod val="65000"/>
                  </a:schemeClr>
                </a:solidFill>
                <a:latin typeface="Arial" pitchFamily="34" charset="0"/>
                <a:cs typeface="Arial" pitchFamily="34" charset="0"/>
              </a:rPr>
              <a:t>iPhone</a:t>
            </a:r>
            <a:r>
              <a:rPr lang="en-US" sz="2600" dirty="0" smtClean="0">
                <a:solidFill>
                  <a:schemeClr val="bg1">
                    <a:lumMod val="65000"/>
                  </a:schemeClr>
                </a:solidFill>
                <a:latin typeface="Arial" pitchFamily="34" charset="0"/>
                <a:cs typeface="Arial" pitchFamily="34" charset="0"/>
              </a:rPr>
              <a:t>?</a:t>
            </a:r>
          </a:p>
          <a:p>
            <a:pPr lvl="0">
              <a:buNone/>
            </a:pPr>
            <a:r>
              <a:rPr lang="en-US" sz="2600" dirty="0" smtClean="0">
                <a:solidFill>
                  <a:srgbClr val="FF0000"/>
                </a:solidFill>
                <a:latin typeface="Arial" pitchFamily="34" charset="0"/>
                <a:cs typeface="Arial" pitchFamily="34" charset="0"/>
              </a:rPr>
              <a:t>9. How do you do Boundary testing to verify a battery’s life, if a game application suppose to last for 24 hours?</a:t>
            </a:r>
            <a:r>
              <a:rPr lang="en-US" sz="2600" dirty="0" smtClean="0">
                <a:latin typeface="Arial" pitchFamily="34" charset="0"/>
                <a:cs typeface="Arial" pitchFamily="34" charset="0"/>
              </a:rPr>
              <a:t>	</a:t>
            </a:r>
          </a:p>
          <a:p>
            <a:pPr lvl="0">
              <a:buNone/>
            </a:pPr>
            <a:r>
              <a:rPr lang="en-US" sz="2600" dirty="0" smtClean="0">
                <a:latin typeface="Arial" pitchFamily="34" charset="0"/>
                <a:cs typeface="Arial" pitchFamily="34" charset="0"/>
              </a:rPr>
              <a:t>10. Tell me about Specifics of the Mobile games testing?</a:t>
            </a:r>
          </a:p>
          <a:p>
            <a:pPr>
              <a:buNone/>
            </a:pPr>
            <a:endParaRPr lang="en-US" dirty="0"/>
          </a:p>
        </p:txBody>
      </p:sp>
      <p:sp>
        <p:nvSpPr>
          <p:cNvPr id="4" name="Footer Placeholder 3"/>
          <p:cNvSpPr>
            <a:spLocks noGrp="1"/>
          </p:cNvSpPr>
          <p:nvPr>
            <p:ph type="ftr" sz="quarter" idx="11"/>
          </p:nvPr>
        </p:nvSpPr>
        <p:spPr>
          <a:xfrm>
            <a:off x="5638800" y="6407944"/>
            <a:ext cx="35052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a:xfrm>
            <a:off x="304800" y="6324600"/>
            <a:ext cx="554832" cy="365125"/>
          </a:xfrm>
        </p:spPr>
        <p:txBody>
          <a:bodyPr/>
          <a:lstStyle/>
          <a:p>
            <a:fld id="{B6F15528-21DE-4FAA-801E-634DDDAF4B2B}" type="slidenum">
              <a:rPr lang="en-US" smtClean="0">
                <a:solidFill>
                  <a:schemeClr val="bg2">
                    <a:lumMod val="25000"/>
                  </a:schemeClr>
                </a:solidFill>
              </a:rPr>
              <a:pPr/>
              <a:t>78</a:t>
            </a:fld>
            <a:endParaRPr lang="en-US" dirty="0">
              <a:solidFill>
                <a:schemeClr val="bg2">
                  <a:lumMod val="25000"/>
                </a:schemeClr>
              </a:solidFill>
            </a:endParaRPr>
          </a:p>
        </p:txBody>
      </p:sp>
      <p:sp>
        <p:nvSpPr>
          <p:cNvPr id="7" name="Title 6"/>
          <p:cNvSpPr>
            <a:spLocks noGrp="1"/>
          </p:cNvSpPr>
          <p:nvPr>
            <p:ph type="title"/>
          </p:nvPr>
        </p:nvSpPr>
        <p:spPr>
          <a:xfrm>
            <a:off x="228600" y="152400"/>
            <a:ext cx="8610600" cy="762000"/>
          </a:xfrm>
        </p:spPr>
        <p:style>
          <a:lnRef idx="1">
            <a:schemeClr val="accent5"/>
          </a:lnRef>
          <a:fillRef idx="2">
            <a:schemeClr val="accent5"/>
          </a:fillRef>
          <a:effectRef idx="1">
            <a:schemeClr val="accent5"/>
          </a:effectRef>
          <a:fontRef idx="minor">
            <a:schemeClr val="dk1"/>
          </a:fontRef>
        </p:style>
        <p:txBody>
          <a:bodyPr>
            <a:noAutofit/>
          </a:bodyPr>
          <a:lstStyle/>
          <a:p>
            <a:r>
              <a:rPr lang="en-US" sz="3600" dirty="0" smtClean="0">
                <a:solidFill>
                  <a:srgbClr val="FF0000"/>
                </a:solidFill>
                <a:latin typeface="Arial" pitchFamily="34" charset="0"/>
                <a:cs typeface="Arial" pitchFamily="34" charset="0"/>
              </a:rPr>
              <a:t>Specific of Mobile Testing</a:t>
            </a:r>
            <a:endParaRPr lang="en-US" sz="3600" dirty="0">
              <a:solidFill>
                <a:srgbClr val="FF0000"/>
              </a:solidFill>
            </a:endParaRPr>
          </a:p>
        </p:txBody>
      </p:sp>
      <p:sp>
        <p:nvSpPr>
          <p:cNvPr id="9" name="Rounded Rectangle 8"/>
          <p:cNvSpPr/>
          <p:nvPr/>
        </p:nvSpPr>
        <p:spPr>
          <a:xfrm>
            <a:off x="6400800" y="762000"/>
            <a:ext cx="2438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Arial" pitchFamily="34" charset="0"/>
                <a:cs typeface="Arial" pitchFamily="34" charset="0"/>
              </a:rPr>
              <a:t>Section 4</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IVA\Pictures\MOBILE TESTING\improve-iphone-4-battery-life[1].jpg"/>
          <p:cNvPicPr>
            <a:picLocks noChangeAspect="1" noChangeArrowheads="1"/>
          </p:cNvPicPr>
          <p:nvPr/>
        </p:nvPicPr>
        <p:blipFill>
          <a:blip r:embed="rId2" cstate="print"/>
          <a:srcRect/>
          <a:stretch>
            <a:fillRect/>
          </a:stretch>
        </p:blipFill>
        <p:spPr bwMode="auto">
          <a:xfrm>
            <a:off x="762000" y="3962400"/>
            <a:ext cx="3000375" cy="2454852"/>
          </a:xfrm>
          <a:prstGeom prst="rect">
            <a:avLst/>
          </a:prstGeom>
          <a:noFill/>
        </p:spPr>
      </p:pic>
      <p:sp>
        <p:nvSpPr>
          <p:cNvPr id="8" name="Content Placeholder 7"/>
          <p:cNvSpPr>
            <a:spLocks noGrp="1"/>
          </p:cNvSpPr>
          <p:nvPr>
            <p:ph sz="half" idx="2"/>
          </p:nvPr>
        </p:nvSpPr>
        <p:spPr>
          <a:xfrm>
            <a:off x="4648200" y="1752600"/>
            <a:ext cx="4038600" cy="4525963"/>
          </a:xfrm>
        </p:spPr>
        <p:style>
          <a:lnRef idx="1">
            <a:schemeClr val="accent5"/>
          </a:lnRef>
          <a:fillRef idx="2">
            <a:schemeClr val="accent5"/>
          </a:fillRef>
          <a:effectRef idx="1">
            <a:schemeClr val="accent5"/>
          </a:effectRef>
          <a:fontRef idx="minor">
            <a:schemeClr val="dk1"/>
          </a:fontRef>
        </p:style>
        <p:txBody>
          <a:bodyPr>
            <a:normAutofit fontScale="92500"/>
          </a:bodyPr>
          <a:lstStyle/>
          <a:p>
            <a:r>
              <a:rPr lang="en-US" sz="1600" dirty="0" smtClean="0">
                <a:latin typeface="Arial" pitchFamily="34" charset="0"/>
                <a:cs typeface="Arial" pitchFamily="34" charset="0"/>
              </a:rPr>
              <a:t>1. Tricky question that must be immediately clarified and specified:</a:t>
            </a:r>
          </a:p>
          <a:p>
            <a:pPr>
              <a:buNone/>
            </a:pPr>
            <a:r>
              <a:rPr lang="en-US" sz="1600" dirty="0" smtClean="0">
                <a:latin typeface="Arial" pitchFamily="34" charset="0"/>
                <a:cs typeface="Arial" pitchFamily="34" charset="0"/>
              </a:rPr>
              <a:t>Part one – boundary testing of the battery life (that more likely less than 24 hours)</a:t>
            </a:r>
          </a:p>
          <a:p>
            <a:pPr>
              <a:buNone/>
            </a:pPr>
            <a:r>
              <a:rPr lang="en-US" sz="1600" dirty="0" smtClean="0">
                <a:latin typeface="Arial" pitchFamily="34" charset="0"/>
                <a:cs typeface="Arial" pitchFamily="34" charset="0"/>
              </a:rPr>
              <a:t>Part two – what happen to the game apps that suppose to last for 24 hours.</a:t>
            </a:r>
          </a:p>
          <a:p>
            <a:pPr>
              <a:buNone/>
            </a:pPr>
            <a:r>
              <a:rPr lang="en-US" sz="1600" dirty="0" smtClean="0">
                <a:latin typeface="Arial" pitchFamily="34" charset="0"/>
                <a:cs typeface="Arial" pitchFamily="34" charset="0"/>
              </a:rPr>
              <a:t>Under what conditions: actively run,  in sleep mode, or pause…</a:t>
            </a:r>
          </a:p>
          <a:p>
            <a:pPr>
              <a:buNone/>
            </a:pPr>
            <a:r>
              <a:rPr lang="en-US" sz="1600" dirty="0" smtClean="0">
                <a:latin typeface="Arial" pitchFamily="34" charset="0"/>
                <a:cs typeface="Arial" pitchFamily="34" charset="0"/>
              </a:rPr>
              <a:t>What are our points of interest in this Question:</a:t>
            </a:r>
          </a:p>
          <a:p>
            <a:pPr marL="452628" indent="-342900">
              <a:buAutoNum type="arabicPeriod"/>
            </a:pPr>
            <a:r>
              <a:rPr lang="en-US" sz="1600" dirty="0" smtClean="0">
                <a:latin typeface="Arial" pitchFamily="34" charset="0"/>
                <a:cs typeface="Arial" pitchFamily="34" charset="0"/>
              </a:rPr>
              <a:t>How is the game application affect battery consumption?</a:t>
            </a:r>
          </a:p>
          <a:p>
            <a:pPr marL="452628" indent="-342900">
              <a:buAutoNum type="arabicPeriod"/>
            </a:pPr>
            <a:r>
              <a:rPr lang="en-US" sz="1600" dirty="0" smtClean="0">
                <a:latin typeface="Arial" pitchFamily="34" charset="0"/>
                <a:cs typeface="Arial" pitchFamily="34" charset="0"/>
              </a:rPr>
              <a:t>How is the usage of battery affect functionality and performance of game?</a:t>
            </a:r>
          </a:p>
          <a:p>
            <a:pPr marL="452628" indent="-342900">
              <a:buAutoNum type="arabicPeriod"/>
            </a:pPr>
            <a:r>
              <a:rPr lang="en-US" sz="1600" dirty="0" smtClean="0">
                <a:latin typeface="Arial" pitchFamily="34" charset="0"/>
                <a:cs typeface="Arial" pitchFamily="34" charset="0"/>
              </a:rPr>
              <a:t>What will happen to the game when battery will turn dead and need to be charged?</a:t>
            </a:r>
            <a:endParaRPr lang="en-US" sz="1600" dirty="0">
              <a:latin typeface="Arial" pitchFamily="34" charset="0"/>
              <a:cs typeface="Arial" pitchFamily="34" charset="0"/>
            </a:endParaRPr>
          </a:p>
        </p:txBody>
      </p:sp>
      <p:sp>
        <p:nvSpPr>
          <p:cNvPr id="3" name="Footer Placeholder 2"/>
          <p:cNvSpPr>
            <a:spLocks noGrp="1"/>
          </p:cNvSpPr>
          <p:nvPr>
            <p:ph type="ftr" sz="quarter" idx="11"/>
          </p:nvPr>
        </p:nvSpPr>
        <p:spPr>
          <a:xfrm>
            <a:off x="5257800" y="6407944"/>
            <a:ext cx="32004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a:xfrm>
            <a:off x="228600" y="6324600"/>
            <a:ext cx="478632" cy="365125"/>
          </a:xfrm>
        </p:spPr>
        <p:txBody>
          <a:bodyPr/>
          <a:lstStyle/>
          <a:p>
            <a:fld id="{B6F15528-21DE-4FAA-801E-634DDDAF4B2B}" type="slidenum">
              <a:rPr lang="en-US" smtClean="0">
                <a:solidFill>
                  <a:schemeClr val="tx2">
                    <a:lumMod val="25000"/>
                  </a:schemeClr>
                </a:solidFill>
              </a:rPr>
              <a:pPr/>
              <a:t>79</a:t>
            </a:fld>
            <a:endParaRPr lang="en-US" dirty="0">
              <a:solidFill>
                <a:schemeClr val="tx2">
                  <a:lumMod val="25000"/>
                </a:schemeClr>
              </a:solidFill>
            </a:endParaRPr>
          </a:p>
        </p:txBody>
      </p:sp>
      <p:sp>
        <p:nvSpPr>
          <p:cNvPr id="6" name="Title 5"/>
          <p:cNvSpPr>
            <a:spLocks noGrp="1"/>
          </p:cNvSpPr>
          <p:nvPr>
            <p:ph type="title"/>
          </p:nvPr>
        </p:nvSpPr>
        <p:spPr>
          <a:xfrm>
            <a:off x="381000" y="228600"/>
            <a:ext cx="8229600" cy="1219200"/>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2700" dirty="0" smtClean="0">
                <a:solidFill>
                  <a:srgbClr val="FF0000"/>
                </a:solidFill>
                <a:latin typeface="Arial" pitchFamily="34" charset="0"/>
                <a:cs typeface="Arial" pitchFamily="34" charset="0"/>
              </a:rPr>
              <a:t/>
            </a:r>
            <a:br>
              <a:rPr lang="en-US" sz="2700" dirty="0" smtClean="0">
                <a:solidFill>
                  <a:srgbClr val="FF0000"/>
                </a:solidFill>
                <a:latin typeface="Arial" pitchFamily="34" charset="0"/>
                <a:cs typeface="Arial" pitchFamily="34" charset="0"/>
              </a:rPr>
            </a:br>
            <a:r>
              <a:rPr lang="en-US" sz="2700" dirty="0" smtClean="0">
                <a:solidFill>
                  <a:srgbClr val="FF0000"/>
                </a:solidFill>
                <a:latin typeface="Arial" pitchFamily="34" charset="0"/>
                <a:cs typeface="Arial" pitchFamily="34" charset="0"/>
              </a:rPr>
              <a:t>							   </a:t>
            </a: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dirty="0" smtClean="0">
                <a:solidFill>
                  <a:srgbClr val="FF0000"/>
                </a:solidFill>
                <a:latin typeface="Arial" pitchFamily="34" charset="0"/>
                <a:cs typeface="Arial" pitchFamily="34" charset="0"/>
              </a:rPr>
              <a:t> </a:t>
            </a:r>
            <a:r>
              <a:rPr lang="en-US" sz="2700" dirty="0" smtClean="0">
                <a:solidFill>
                  <a:srgbClr val="FF0000"/>
                </a:solidFill>
                <a:latin typeface="Arial" pitchFamily="34" charset="0"/>
                <a:cs typeface="Arial" pitchFamily="34" charset="0"/>
              </a:rPr>
              <a:t>9. How do you perform Boundary testing to verify a battery’s life, if a game application suppose to last for 24 hours?							   </a:t>
            </a:r>
            <a:r>
              <a:rPr lang="en-US" sz="2700" dirty="0" smtClean="0">
                <a:solidFill>
                  <a:srgbClr val="FFFF00"/>
                </a:solidFill>
                <a:latin typeface="Arial" pitchFamily="34" charset="0"/>
                <a:cs typeface="Arial" pitchFamily="34" charset="0"/>
              </a:rPr>
              <a:t>1</a:t>
            </a:r>
            <a:endParaRPr lang="en-US" sz="2700" dirty="0">
              <a:solidFill>
                <a:srgbClr val="FFFF00"/>
              </a:solidFill>
            </a:endParaRPr>
          </a:p>
        </p:txBody>
      </p:sp>
      <p:pic>
        <p:nvPicPr>
          <p:cNvPr id="7170" name="Picture 2" descr="C:\Users\IVA\Pictures\MOBILE TESTING\BatteryLife[1].jpg"/>
          <p:cNvPicPr>
            <a:picLocks noGrp="1" noChangeAspect="1" noChangeArrowheads="1"/>
          </p:cNvPicPr>
          <p:nvPr>
            <p:ph sz="half" idx="1"/>
          </p:nvPr>
        </p:nvPicPr>
        <p:blipFill>
          <a:blip r:embed="rId3" cstate="print"/>
          <a:srcRect/>
          <a:stretch>
            <a:fillRect/>
          </a:stretch>
        </p:blipFill>
        <p:spPr bwMode="auto">
          <a:xfrm>
            <a:off x="381000" y="1600200"/>
            <a:ext cx="4038600" cy="225200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C:\Users\IVA\Pictures\MOBILE TESTING\11831498-native-application-development-india[1].jpg"/>
          <p:cNvPicPr>
            <a:picLocks noChangeAspect="1" noChangeArrowheads="1"/>
          </p:cNvPicPr>
          <p:nvPr/>
        </p:nvPicPr>
        <p:blipFill>
          <a:blip r:embed="rId2" cstate="print"/>
          <a:srcRect/>
          <a:stretch>
            <a:fillRect/>
          </a:stretch>
        </p:blipFill>
        <p:spPr bwMode="auto">
          <a:xfrm>
            <a:off x="762000" y="1447800"/>
            <a:ext cx="2743200" cy="3437572"/>
          </a:xfrm>
          <a:prstGeom prst="rect">
            <a:avLst/>
          </a:prstGeom>
          <a:noFill/>
        </p:spPr>
      </p:pic>
      <p:sp>
        <p:nvSpPr>
          <p:cNvPr id="4" name="Footer Placeholder 3"/>
          <p:cNvSpPr>
            <a:spLocks noGrp="1"/>
          </p:cNvSpPr>
          <p:nvPr>
            <p:ph type="ftr" sz="quarter" idx="11"/>
          </p:nvPr>
        </p:nvSpPr>
        <p:spPr>
          <a:xfrm>
            <a:off x="5867400" y="6407944"/>
            <a:ext cx="32766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a:xfrm>
            <a:off x="228600" y="6324600"/>
            <a:ext cx="478632" cy="365125"/>
          </a:xfrm>
        </p:spPr>
        <p:txBody>
          <a:bodyPr/>
          <a:lstStyle/>
          <a:p>
            <a:fld id="{B6F15528-21DE-4FAA-801E-634DDDAF4B2B}" type="slidenum">
              <a:rPr lang="en-US" smtClean="0">
                <a:solidFill>
                  <a:schemeClr val="tx2">
                    <a:lumMod val="25000"/>
                  </a:schemeClr>
                </a:solidFill>
              </a:rPr>
              <a:pPr/>
              <a:t>8</a:t>
            </a:fld>
            <a:endParaRPr lang="en-US" dirty="0">
              <a:solidFill>
                <a:schemeClr val="tx2">
                  <a:lumMod val="25000"/>
                </a:schemeClr>
              </a:solidFill>
            </a:endParaRPr>
          </a:p>
        </p:txBody>
      </p:sp>
      <p:sp>
        <p:nvSpPr>
          <p:cNvPr id="6" name="Title 5"/>
          <p:cNvSpPr>
            <a:spLocks noGrp="1"/>
          </p:cNvSpPr>
          <p:nvPr>
            <p:ph type="title"/>
          </p:nvPr>
        </p:nvSpPr>
        <p:spPr>
          <a:xfrm>
            <a:off x="304800" y="228600"/>
            <a:ext cx="8534400" cy="685800"/>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b="1" dirty="0" smtClean="0">
                <a:solidFill>
                  <a:srgbClr val="FF0000"/>
                </a:solidFill>
                <a:latin typeface="Arial" pitchFamily="34" charset="0"/>
                <a:cs typeface="Arial" pitchFamily="34" charset="0"/>
              </a:rPr>
              <a:t>4. What is a Native Mobile Application? </a:t>
            </a:r>
            <a:endParaRPr lang="en-US" sz="3200" b="1" dirty="0"/>
          </a:p>
        </p:txBody>
      </p:sp>
      <p:sp>
        <p:nvSpPr>
          <p:cNvPr id="11" name="Content Placeholder 2"/>
          <p:cNvSpPr>
            <a:spLocks noGrp="1"/>
          </p:cNvSpPr>
          <p:nvPr>
            <p:ph sz="quarter" idx="1"/>
          </p:nvPr>
        </p:nvSpPr>
        <p:spPr>
          <a:xfrm>
            <a:off x="4038600" y="1219200"/>
            <a:ext cx="4724400" cy="1524000"/>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buNone/>
            </a:pPr>
            <a:endParaRPr lang="en-US" b="1" dirty="0" smtClean="0"/>
          </a:p>
          <a:p>
            <a:r>
              <a:rPr lang="en-US" sz="2300" b="1" dirty="0" smtClean="0">
                <a:latin typeface="Arial" pitchFamily="34" charset="0"/>
                <a:cs typeface="Arial" pitchFamily="34" charset="0"/>
              </a:rPr>
              <a:t>Native app</a:t>
            </a:r>
            <a:r>
              <a:rPr lang="en-US" sz="2300" dirty="0" smtClean="0">
                <a:latin typeface="Arial" pitchFamily="34" charset="0"/>
                <a:cs typeface="Arial" pitchFamily="34" charset="0"/>
              </a:rPr>
              <a:t> is the one that is specifically designed to run on a device’s operating system and machine firmware, and typically needs to be adapted for different devices.</a:t>
            </a:r>
          </a:p>
          <a:p>
            <a:endParaRPr lang="en-US" dirty="0"/>
          </a:p>
        </p:txBody>
      </p:sp>
      <p:sp>
        <p:nvSpPr>
          <p:cNvPr id="8" name="Rounded Rectangle 7"/>
          <p:cNvSpPr/>
          <p:nvPr/>
        </p:nvSpPr>
        <p:spPr>
          <a:xfrm>
            <a:off x="228600" y="4953000"/>
            <a:ext cx="3733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Examples: </a:t>
            </a:r>
            <a:r>
              <a:rPr lang="en-US" b="1" dirty="0" smtClean="0">
                <a:solidFill>
                  <a:srgbClr val="FFFF00"/>
                </a:solidFill>
                <a:latin typeface="Arial" pitchFamily="34" charset="0"/>
                <a:cs typeface="Arial" pitchFamily="34" charset="0"/>
              </a:rPr>
              <a:t>AngryBirds</a:t>
            </a:r>
            <a:r>
              <a:rPr lang="en-US" b="1" dirty="0" smtClean="0">
                <a:solidFill>
                  <a:srgbClr val="FFFF00"/>
                </a:solidFill>
                <a:latin typeface="Arial" pitchFamily="34" charset="0"/>
                <a:cs typeface="Arial" pitchFamily="34" charset="0"/>
              </a:rPr>
              <a:t>, </a:t>
            </a:r>
            <a:r>
              <a:rPr lang="en-US" b="1" dirty="0" smtClean="0">
                <a:solidFill>
                  <a:srgbClr val="FFFF00"/>
                </a:solidFill>
                <a:latin typeface="Arial" pitchFamily="34" charset="0"/>
                <a:cs typeface="Arial" pitchFamily="34" charset="0"/>
              </a:rPr>
              <a:t>RxFiles</a:t>
            </a:r>
            <a:r>
              <a:rPr lang="en-US" b="1" dirty="0" smtClean="0">
                <a:solidFill>
                  <a:srgbClr val="FFFF00"/>
                </a:solidFill>
                <a:latin typeface="Arial" pitchFamily="34" charset="0"/>
                <a:cs typeface="Arial" pitchFamily="34" charset="0"/>
              </a:rPr>
              <a:t>, </a:t>
            </a:r>
            <a:r>
              <a:rPr lang="en-US" b="1" dirty="0" smtClean="0">
                <a:solidFill>
                  <a:srgbClr val="FFFF00"/>
                </a:solidFill>
                <a:latin typeface="Arial" pitchFamily="34" charset="0"/>
                <a:cs typeface="Arial" pitchFamily="34" charset="0"/>
              </a:rPr>
              <a:t>Evernote</a:t>
            </a:r>
            <a:r>
              <a:rPr lang="en-US" b="1" dirty="0" smtClean="0">
                <a:solidFill>
                  <a:srgbClr val="FFFF00"/>
                </a:solidFill>
                <a:latin typeface="Arial" pitchFamily="34" charset="0"/>
                <a:cs typeface="Arial" pitchFamily="34" charset="0"/>
              </a:rPr>
              <a:t>, Boxcar, </a:t>
            </a:r>
            <a:r>
              <a:rPr lang="en-US" b="1" dirty="0" smtClean="0">
                <a:solidFill>
                  <a:srgbClr val="FFFF00"/>
                </a:solidFill>
                <a:latin typeface="Arial" pitchFamily="34" charset="0"/>
                <a:cs typeface="Arial" pitchFamily="34" charset="0"/>
              </a:rPr>
              <a:t>CoPilot</a:t>
            </a:r>
            <a:r>
              <a:rPr lang="en-US" b="1" dirty="0" smtClean="0">
                <a:solidFill>
                  <a:srgbClr val="FFFF00"/>
                </a:solidFill>
                <a:latin typeface="Arial" pitchFamily="34" charset="0"/>
                <a:cs typeface="Arial" pitchFamily="34" charset="0"/>
              </a:rPr>
              <a:t> Life HD North America  </a:t>
            </a:r>
            <a:endParaRPr lang="en-US" b="1" dirty="0">
              <a:solidFill>
                <a:srgbClr val="FFFF00"/>
              </a:solidFill>
              <a:latin typeface="Arial" pitchFamily="34" charset="0"/>
              <a:cs typeface="Arial" pitchFamily="34" charset="0"/>
            </a:endParaRPr>
          </a:p>
        </p:txBody>
      </p:sp>
      <p:pic>
        <p:nvPicPr>
          <p:cNvPr id="4098" name="Picture 2" descr="C:\Users\IVA\Pictures\MOBILE TESTING\theiphonelist[1].jpg"/>
          <p:cNvPicPr>
            <a:picLocks noChangeAspect="1" noChangeArrowheads="1"/>
          </p:cNvPicPr>
          <p:nvPr/>
        </p:nvPicPr>
        <p:blipFill>
          <a:blip r:embed="rId3" cstate="print"/>
          <a:srcRect/>
          <a:stretch>
            <a:fillRect/>
          </a:stretch>
        </p:blipFill>
        <p:spPr bwMode="auto">
          <a:xfrm>
            <a:off x="4572000" y="3048000"/>
            <a:ext cx="3810000" cy="3057525"/>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524000"/>
            <a:ext cx="5486400" cy="1447800"/>
          </a:xfrm>
        </p:spPr>
        <p:style>
          <a:lnRef idx="1">
            <a:schemeClr val="accent5"/>
          </a:lnRef>
          <a:fillRef idx="2">
            <a:schemeClr val="accent5"/>
          </a:fillRef>
          <a:effectRef idx="1">
            <a:schemeClr val="accent5"/>
          </a:effectRef>
          <a:fontRef idx="minor">
            <a:schemeClr val="dk1"/>
          </a:fontRef>
        </p:style>
        <p:txBody>
          <a:bodyPr>
            <a:normAutofit/>
          </a:bodyPr>
          <a:lstStyle/>
          <a:p>
            <a:r>
              <a:rPr lang="en-US" sz="1400" dirty="0" smtClean="0">
                <a:latin typeface="Arial" pitchFamily="34" charset="0"/>
                <a:cs typeface="Arial" pitchFamily="34" charset="0"/>
              </a:rPr>
              <a:t>Helpful App to track the battery life and consumption:</a:t>
            </a:r>
          </a:p>
          <a:p>
            <a:r>
              <a:rPr lang="en-US" sz="1400" b="1" dirty="0" smtClean="0">
                <a:latin typeface="Arial" pitchFamily="34" charset="0"/>
                <a:cs typeface="Arial" pitchFamily="34" charset="0"/>
              </a:rPr>
              <a:t>Battery Life Pro/Battery Doctor Pro </a:t>
            </a:r>
            <a:r>
              <a:rPr lang="en-US" sz="1400" dirty="0" smtClean="0">
                <a:latin typeface="Arial" pitchFamily="34" charset="0"/>
                <a:cs typeface="Arial" pitchFamily="34" charset="0"/>
              </a:rPr>
              <a:t>(</a:t>
            </a:r>
            <a:r>
              <a:rPr lang="en-US" sz="1400" dirty="0" smtClean="0">
                <a:latin typeface="Arial" pitchFamily="34" charset="0"/>
                <a:cs typeface="Arial" pitchFamily="34" charset="0"/>
              </a:rPr>
              <a:t>iPhone</a:t>
            </a:r>
            <a:r>
              <a:rPr lang="en-US" sz="1400" dirty="0" smtClean="0">
                <a:latin typeface="Arial" pitchFamily="34" charset="0"/>
                <a:cs typeface="Arial" pitchFamily="34" charset="0"/>
              </a:rPr>
              <a:t>, iPod Touch)</a:t>
            </a:r>
          </a:p>
          <a:p>
            <a:r>
              <a:rPr lang="en-US" sz="1400" b="1" dirty="0" smtClean="0">
                <a:latin typeface="Arial" pitchFamily="34" charset="0"/>
                <a:cs typeface="Arial" pitchFamily="34" charset="0"/>
              </a:rPr>
              <a:t>Battery Monitor Widget </a:t>
            </a:r>
            <a:r>
              <a:rPr lang="en-US" sz="1400" dirty="0" smtClean="0">
                <a:latin typeface="Arial" pitchFamily="34" charset="0"/>
                <a:cs typeface="Arial" pitchFamily="34" charset="0"/>
              </a:rPr>
              <a:t>(Android)</a:t>
            </a:r>
          </a:p>
          <a:p>
            <a:r>
              <a:rPr lang="en-US" sz="1400" b="1" dirty="0" smtClean="0">
                <a:latin typeface="Arial" pitchFamily="34" charset="0"/>
                <a:cs typeface="Arial" pitchFamily="34" charset="0"/>
              </a:rPr>
              <a:t>Karat</a:t>
            </a:r>
            <a:r>
              <a:rPr lang="en-US" sz="1400" dirty="0" smtClean="0">
                <a:latin typeface="Arial" pitchFamily="34" charset="0"/>
                <a:cs typeface="Arial" pitchFamily="34" charset="0"/>
              </a:rPr>
              <a:t> (for </a:t>
            </a:r>
            <a:r>
              <a:rPr lang="en-US" sz="1400" dirty="0" smtClean="0">
                <a:latin typeface="Arial" pitchFamily="34" charset="0"/>
                <a:cs typeface="Arial" pitchFamily="34" charset="0"/>
              </a:rPr>
              <a:t>iPhone</a:t>
            </a:r>
            <a:r>
              <a:rPr lang="en-US" sz="1400" dirty="0" smtClean="0">
                <a:latin typeface="Arial" pitchFamily="34" charset="0"/>
                <a:cs typeface="Arial" pitchFamily="34" charset="0"/>
              </a:rPr>
              <a:t> and Android) – shown what app to kill and how much battery life/time you save</a:t>
            </a: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p:txBody>
      </p:sp>
      <p:sp>
        <p:nvSpPr>
          <p:cNvPr id="4" name="Footer Placeholder 3"/>
          <p:cNvSpPr>
            <a:spLocks noGrp="1"/>
          </p:cNvSpPr>
          <p:nvPr>
            <p:ph type="ftr" sz="quarter" idx="11"/>
          </p:nvPr>
        </p:nvSpPr>
        <p:spPr>
          <a:xfrm>
            <a:off x="5791200" y="6407944"/>
            <a:ext cx="32004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a:xfrm>
            <a:off x="228600" y="5867400"/>
            <a:ext cx="478632" cy="365125"/>
          </a:xfrm>
        </p:spPr>
        <p:txBody>
          <a:bodyPr/>
          <a:lstStyle/>
          <a:p>
            <a:fld id="{B6F15528-21DE-4FAA-801E-634DDDAF4B2B}" type="slidenum">
              <a:rPr lang="en-US" smtClean="0">
                <a:solidFill>
                  <a:schemeClr val="tx2">
                    <a:lumMod val="25000"/>
                  </a:schemeClr>
                </a:solidFill>
              </a:rPr>
              <a:pPr/>
              <a:t>80</a:t>
            </a:fld>
            <a:endParaRPr lang="en-US" dirty="0">
              <a:solidFill>
                <a:schemeClr val="tx2">
                  <a:lumMod val="25000"/>
                </a:schemeClr>
              </a:solidFill>
            </a:endParaRPr>
          </a:p>
        </p:txBody>
      </p:sp>
      <p:sp>
        <p:nvSpPr>
          <p:cNvPr id="6" name="Title 5"/>
          <p:cNvSpPr>
            <a:spLocks noGrp="1"/>
          </p:cNvSpPr>
          <p:nvPr>
            <p:ph type="title"/>
          </p:nvPr>
        </p:nvSpPr>
        <p:spPr>
          <a:xfrm>
            <a:off x="304800" y="274638"/>
            <a:ext cx="8610600" cy="1096962"/>
          </a:xfrm>
        </p:spPr>
        <p:style>
          <a:lnRef idx="1">
            <a:schemeClr val="accent1"/>
          </a:lnRef>
          <a:fillRef idx="2">
            <a:schemeClr val="accent1"/>
          </a:fillRef>
          <a:effectRef idx="1">
            <a:schemeClr val="accent1"/>
          </a:effectRef>
          <a:fontRef idx="minor">
            <a:schemeClr val="dk1"/>
          </a:fontRef>
        </p:style>
        <p:txBody>
          <a:bodyPr>
            <a:noAutofit/>
          </a:bodyPr>
          <a:lstStyle/>
          <a:p>
            <a:r>
              <a:rPr lang="en-US" sz="2400" dirty="0" smtClean="0">
                <a:solidFill>
                  <a:srgbClr val="FF0000"/>
                </a:solidFill>
                <a:latin typeface="Arial" pitchFamily="34" charset="0"/>
                <a:cs typeface="Arial" pitchFamily="34" charset="0"/>
              </a:rPr>
              <a:t>9. How do you perform Boundary testing to verify a battery’s life, if a game application suppose to last for 24 hours?	</a:t>
            </a:r>
            <a:r>
              <a:rPr lang="en-US" sz="2400" dirty="0" smtClean="0">
                <a:solidFill>
                  <a:srgbClr val="FFFF00"/>
                </a:solidFill>
                <a:latin typeface="Arial" pitchFamily="34" charset="0"/>
                <a:cs typeface="Arial" pitchFamily="34" charset="0"/>
              </a:rPr>
              <a:t>2</a:t>
            </a:r>
            <a:endParaRPr lang="en-US" sz="2400" dirty="0">
              <a:solidFill>
                <a:srgbClr val="FFFF00"/>
              </a:solidFill>
            </a:endParaRPr>
          </a:p>
        </p:txBody>
      </p:sp>
      <p:pic>
        <p:nvPicPr>
          <p:cNvPr id="8194" name="Picture 2" descr="C:\Users\IVA\Pictures\MOBILE TESTING\www-fscj-edu-images-uploads-news-committee_assets-Red_battery-614x677[1].jpg"/>
          <p:cNvPicPr>
            <a:picLocks noGrp="1" noChangeAspect="1" noChangeArrowheads="1"/>
          </p:cNvPicPr>
          <p:nvPr>
            <p:ph sz="half" idx="2"/>
          </p:nvPr>
        </p:nvPicPr>
        <p:blipFill>
          <a:blip r:embed="rId2" cstate="print"/>
          <a:srcRect/>
          <a:stretch>
            <a:fillRect/>
          </a:stretch>
        </p:blipFill>
        <p:spPr bwMode="auto">
          <a:xfrm>
            <a:off x="5867400" y="1752600"/>
            <a:ext cx="2819400" cy="4452984"/>
          </a:xfrm>
          <a:prstGeom prst="rect">
            <a:avLst/>
          </a:prstGeom>
          <a:noFill/>
        </p:spPr>
      </p:pic>
      <p:sp>
        <p:nvSpPr>
          <p:cNvPr id="8" name="Rectangle 7"/>
          <p:cNvSpPr/>
          <p:nvPr/>
        </p:nvSpPr>
        <p:spPr>
          <a:xfrm>
            <a:off x="228600" y="6400800"/>
            <a:ext cx="55626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2">
                    <a:lumMod val="75000"/>
                  </a:schemeClr>
                </a:solidFill>
                <a:latin typeface="Arial" pitchFamily="34" charset="0"/>
                <a:cs typeface="Arial" pitchFamily="34" charset="0"/>
              </a:rPr>
              <a:t>http://www.youtube.com/watch?feature=player_embedded&amp;v=P1Hv2sUPKeM</a:t>
            </a:r>
            <a:endParaRPr lang="en-US" sz="1200" dirty="0">
              <a:solidFill>
                <a:schemeClr val="tx2">
                  <a:lumMod val="75000"/>
                </a:schemeClr>
              </a:solidFill>
              <a:latin typeface="Arial" pitchFamily="34" charset="0"/>
              <a:cs typeface="Arial" pitchFamily="34" charset="0"/>
            </a:endParaRPr>
          </a:p>
        </p:txBody>
      </p:sp>
      <p:sp>
        <p:nvSpPr>
          <p:cNvPr id="9" name="Rectangle 8"/>
          <p:cNvSpPr/>
          <p:nvPr/>
        </p:nvSpPr>
        <p:spPr>
          <a:xfrm>
            <a:off x="1066800" y="3581400"/>
            <a:ext cx="4572000" cy="2677656"/>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en-US" sz="1400" dirty="0" smtClean="0">
                <a:latin typeface="Arial" pitchFamily="34" charset="0"/>
                <a:cs typeface="Arial" pitchFamily="34" charset="0"/>
              </a:rPr>
              <a:t>When we conduct battery life test, we start with a fully charged phone. The phone's display is set to a brightness level of 50 percent, and the backlight is set to turn off after 10 seconds. All phones are set to the same volume level, which we measure electronically to ensure fairness and consistency in testing. If the phone includes an EQ setting, we set it to "flat." We play a set of repeating audio files and record the amount of time that passes until the phone's battery drains and it shuts off. We run this test multiple times until we have at least two sets of scores that are within +/-5 percent of each other, and we report the average. </a:t>
            </a:r>
            <a:endParaRPr lang="en-US" sz="1400" dirty="0">
              <a:latin typeface="Arial" pitchFamily="34" charset="0"/>
              <a:cs typeface="Arial" pitchFamily="34" charset="0"/>
            </a:endParaRPr>
          </a:p>
        </p:txBody>
      </p:sp>
      <p:sp>
        <p:nvSpPr>
          <p:cNvPr id="10" name="Rounded Rectangle 9"/>
          <p:cNvSpPr/>
          <p:nvPr/>
        </p:nvSpPr>
        <p:spPr>
          <a:xfrm>
            <a:off x="533400" y="3048000"/>
            <a:ext cx="4114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Example of Battery Life Test</a:t>
            </a:r>
            <a:endParaRPr lang="en-US" b="1" dirty="0">
              <a:latin typeface="Arial" pitchFamily="34" charset="0"/>
              <a:cs typeface="Arial"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600200"/>
            <a:ext cx="4038600" cy="4525963"/>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en-US" sz="1800" dirty="0" smtClean="0">
                <a:latin typeface="Arial" pitchFamily="34" charset="0"/>
                <a:cs typeface="Arial" pitchFamily="34" charset="0"/>
              </a:rPr>
              <a:t>Test Cases that should be create:</a:t>
            </a:r>
          </a:p>
          <a:p>
            <a:r>
              <a:rPr lang="en-US" sz="1800" dirty="0" smtClean="0">
                <a:latin typeface="Arial" pitchFamily="34" charset="0"/>
                <a:cs typeface="Arial" pitchFamily="34" charset="0"/>
              </a:rPr>
              <a:t>1. When Battery life become less than 10% - audible or text message appears.</a:t>
            </a:r>
          </a:p>
          <a:p>
            <a:r>
              <a:rPr lang="en-US" sz="1800" dirty="0" smtClean="0">
                <a:latin typeface="Arial" pitchFamily="34" charset="0"/>
                <a:cs typeface="Arial" pitchFamily="34" charset="0"/>
              </a:rPr>
              <a:t>2. When Battery life become less than 10% - game notifications appears, game will be saved at the current level, session will be ended/paused</a:t>
            </a:r>
          </a:p>
          <a:p>
            <a:r>
              <a:rPr lang="en-US" sz="1800" dirty="0" smtClean="0">
                <a:latin typeface="Arial" pitchFamily="34" charset="0"/>
                <a:cs typeface="Arial" pitchFamily="34" charset="0"/>
              </a:rPr>
              <a:t>3. When Battery life less than 50%- 30%-25%-10% it should not affect any game functionality or performance</a:t>
            </a:r>
          </a:p>
          <a:p>
            <a:r>
              <a:rPr lang="en-US" sz="1800" dirty="0" smtClean="0">
                <a:latin typeface="Arial" pitchFamily="34" charset="0"/>
                <a:cs typeface="Arial" pitchFamily="34" charset="0"/>
              </a:rPr>
              <a:t>4. If multiple application running on the background (on the device) it should not affect game functionality and performance)</a:t>
            </a:r>
          </a:p>
          <a:p>
            <a:r>
              <a:rPr lang="en-US" sz="1800" dirty="0" smtClean="0">
                <a:latin typeface="Arial" pitchFamily="34" charset="0"/>
                <a:cs typeface="Arial" pitchFamily="34" charset="0"/>
              </a:rPr>
              <a:t>5. When battery life is 0%, it should not affect saved, backup, or sync processes of game app. After battery is charged, game should be able to resumed/re-loaded from the same point (or within 1 minute before).</a:t>
            </a:r>
            <a:endParaRPr lang="en-US" sz="1800" dirty="0">
              <a:latin typeface="Arial" pitchFamily="34" charset="0"/>
              <a:cs typeface="Arial" pitchFamily="34" charset="0"/>
            </a:endParaRPr>
          </a:p>
        </p:txBody>
      </p:sp>
      <p:sp>
        <p:nvSpPr>
          <p:cNvPr id="4" name="Footer Placeholder 3"/>
          <p:cNvSpPr>
            <a:spLocks noGrp="1"/>
          </p:cNvSpPr>
          <p:nvPr>
            <p:ph type="ftr" sz="quarter" idx="11"/>
          </p:nvPr>
        </p:nvSpPr>
        <p:spPr>
          <a:xfrm>
            <a:off x="5257800" y="6407944"/>
            <a:ext cx="32766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a:xfrm>
            <a:off x="152400" y="6324600"/>
            <a:ext cx="478632" cy="365125"/>
          </a:xfrm>
        </p:spPr>
        <p:txBody>
          <a:bodyPr/>
          <a:lstStyle/>
          <a:p>
            <a:fld id="{B6F15528-21DE-4FAA-801E-634DDDAF4B2B}" type="slidenum">
              <a:rPr lang="en-US" smtClean="0">
                <a:solidFill>
                  <a:schemeClr val="tx2">
                    <a:lumMod val="25000"/>
                  </a:schemeClr>
                </a:solidFill>
              </a:rPr>
              <a:pPr/>
              <a:t>81</a:t>
            </a:fld>
            <a:endParaRPr lang="en-US" dirty="0">
              <a:solidFill>
                <a:schemeClr val="tx2">
                  <a:lumMod val="25000"/>
                </a:schemeClr>
              </a:solidFill>
            </a:endParaRPr>
          </a:p>
        </p:txBody>
      </p:sp>
      <p:sp>
        <p:nvSpPr>
          <p:cNvPr id="6" name="Title 5"/>
          <p:cNvSpPr>
            <a:spLocks noGrp="1"/>
          </p:cNvSpPr>
          <p:nvPr>
            <p:ph type="title"/>
          </p:nvPr>
        </p:nvSpPr>
        <p:spPr>
          <a:xfrm>
            <a:off x="304800" y="304800"/>
            <a:ext cx="8382000" cy="1066800"/>
          </a:xfrm>
        </p:spPr>
        <p:style>
          <a:lnRef idx="1">
            <a:schemeClr val="accent1"/>
          </a:lnRef>
          <a:fillRef idx="2">
            <a:schemeClr val="accent1"/>
          </a:fillRef>
          <a:effectRef idx="1">
            <a:schemeClr val="accent1"/>
          </a:effectRef>
          <a:fontRef idx="minor">
            <a:schemeClr val="dk1"/>
          </a:fontRef>
        </p:style>
        <p:txBody>
          <a:bodyPr>
            <a:noAutofit/>
          </a:bodyPr>
          <a:lstStyle/>
          <a:p>
            <a:r>
              <a:rPr lang="en-US" sz="2400" dirty="0" smtClean="0">
                <a:solidFill>
                  <a:srgbClr val="FF0000"/>
                </a:solidFill>
                <a:latin typeface="Arial" pitchFamily="34" charset="0"/>
                <a:cs typeface="Arial" pitchFamily="34" charset="0"/>
              </a:rPr>
              <a:t>9. How do you perform Boundary testing to verify a battery’s life, if a game application suppose to last for 24 hours?     </a:t>
            </a:r>
            <a:r>
              <a:rPr lang="en-US" sz="2400" dirty="0" smtClean="0">
                <a:solidFill>
                  <a:srgbClr val="FFFF00"/>
                </a:solidFill>
                <a:latin typeface="Arial" pitchFamily="34" charset="0"/>
                <a:cs typeface="Arial" pitchFamily="34" charset="0"/>
              </a:rPr>
              <a:t> 3</a:t>
            </a:r>
            <a:endParaRPr lang="en-US" sz="2400" dirty="0">
              <a:solidFill>
                <a:srgbClr val="FFFF00"/>
              </a:solidFill>
            </a:endParaRPr>
          </a:p>
        </p:txBody>
      </p:sp>
      <p:pic>
        <p:nvPicPr>
          <p:cNvPr id="9218" name="Picture 2" descr="C:\Users\IVA\Pictures\MOBILE TESTING\myBatteryLife[1].jpg"/>
          <p:cNvPicPr>
            <a:picLocks noGrp="1" noChangeAspect="1" noChangeArrowheads="1"/>
          </p:cNvPicPr>
          <p:nvPr>
            <p:ph sz="half" idx="1"/>
          </p:nvPr>
        </p:nvPicPr>
        <p:blipFill>
          <a:blip r:embed="rId2" cstate="print"/>
          <a:srcRect/>
          <a:stretch>
            <a:fillRect/>
          </a:stretch>
        </p:blipFill>
        <p:spPr bwMode="auto">
          <a:xfrm>
            <a:off x="838200" y="1600200"/>
            <a:ext cx="3017308" cy="4525962"/>
          </a:xfrm>
          <a:prstGeom prst="rect">
            <a:avLst/>
          </a:prstGeom>
          <a:noFill/>
        </p:spPr>
      </p:pic>
      <p:sp>
        <p:nvSpPr>
          <p:cNvPr id="7" name="Rectangle 6"/>
          <p:cNvSpPr/>
          <p:nvPr/>
        </p:nvSpPr>
        <p:spPr>
          <a:xfrm>
            <a:off x="685800" y="6248400"/>
            <a:ext cx="38100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http://reviews.cnet.com/cell-phone-battery-life-charts/</a:t>
            </a:r>
            <a:endParaRPr lang="en-US" sz="1200" dirty="0">
              <a:solidFill>
                <a:schemeClr val="tx1"/>
              </a:solidFill>
              <a:latin typeface="Arial" pitchFamily="34" charset="0"/>
              <a:cs typeface="Arial"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 y="1066800"/>
            <a:ext cx="8686800" cy="487680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en-US" b="1" dirty="0" smtClean="0"/>
              <a:t> </a:t>
            </a:r>
            <a:endParaRPr lang="en-US" sz="2600" dirty="0" smtClean="0"/>
          </a:p>
          <a:p>
            <a:pPr lvl="0">
              <a:buNone/>
            </a:pPr>
            <a:r>
              <a:rPr lang="en-US" sz="2600" dirty="0" smtClean="0">
                <a:solidFill>
                  <a:schemeClr val="bg1">
                    <a:lumMod val="65000"/>
                  </a:schemeClr>
                </a:solidFill>
                <a:latin typeface="Arial" pitchFamily="34" charset="0"/>
                <a:cs typeface="Arial" pitchFamily="34" charset="0"/>
              </a:rPr>
              <a:t>1. How do you usually explore the new Mobile Device/Phone?</a:t>
            </a:r>
          </a:p>
          <a:p>
            <a:pPr lvl="0">
              <a:buNone/>
            </a:pPr>
            <a:r>
              <a:rPr lang="en-US" sz="2600" dirty="0" smtClean="0">
                <a:solidFill>
                  <a:schemeClr val="bg1">
                    <a:lumMod val="65000"/>
                  </a:schemeClr>
                </a:solidFill>
                <a:latin typeface="Arial" pitchFamily="34" charset="0"/>
                <a:cs typeface="Arial" pitchFamily="34" charset="0"/>
              </a:rPr>
              <a:t>2. How would you test UI of mobile app?</a:t>
            </a:r>
          </a:p>
          <a:p>
            <a:pPr>
              <a:buNone/>
            </a:pPr>
            <a:r>
              <a:rPr lang="en-US" sz="2600" dirty="0" smtClean="0">
                <a:solidFill>
                  <a:schemeClr val="bg1">
                    <a:lumMod val="65000"/>
                  </a:schemeClr>
                </a:solidFill>
                <a:latin typeface="Arial" pitchFamily="34" charset="0"/>
                <a:cs typeface="Arial" pitchFamily="34" charset="0"/>
              </a:rPr>
              <a:t>3. How would you test the mobile app page?</a:t>
            </a:r>
          </a:p>
          <a:p>
            <a:pPr lvl="0">
              <a:buNone/>
            </a:pPr>
            <a:r>
              <a:rPr lang="en-US" sz="2600" dirty="0" smtClean="0">
                <a:solidFill>
                  <a:schemeClr val="bg1">
                    <a:lumMod val="65000"/>
                  </a:schemeClr>
                </a:solidFill>
                <a:latin typeface="Arial" pitchFamily="34" charset="0"/>
                <a:cs typeface="Arial" pitchFamily="34" charset="0"/>
              </a:rPr>
              <a:t>4. Give Examples of Major Test Cases for mobile device</a:t>
            </a:r>
          </a:p>
          <a:p>
            <a:pPr lvl="0">
              <a:buNone/>
            </a:pPr>
            <a:r>
              <a:rPr lang="en-US" sz="2600" dirty="0" smtClean="0">
                <a:solidFill>
                  <a:schemeClr val="bg1">
                    <a:lumMod val="65000"/>
                  </a:schemeClr>
                </a:solidFill>
                <a:latin typeface="Arial" pitchFamily="34" charset="0"/>
                <a:cs typeface="Arial" pitchFamily="34" charset="0"/>
              </a:rPr>
              <a:t>5. Write as many Test Cases you can for the following: Mobile device, simple app with three buttons (1,2,3) that making the sounds.</a:t>
            </a:r>
          </a:p>
          <a:p>
            <a:pPr lvl="0">
              <a:buNone/>
            </a:pPr>
            <a:r>
              <a:rPr lang="en-US" sz="2600" dirty="0" smtClean="0">
                <a:solidFill>
                  <a:schemeClr val="bg1">
                    <a:lumMod val="65000"/>
                  </a:schemeClr>
                </a:solidFill>
                <a:latin typeface="Arial" pitchFamily="34" charset="0"/>
                <a:cs typeface="Arial" pitchFamily="34" charset="0"/>
              </a:rPr>
              <a:t>6. How would you troubleshoot networking issues on </a:t>
            </a:r>
            <a:r>
              <a:rPr lang="en-US" sz="2600" dirty="0" smtClean="0">
                <a:solidFill>
                  <a:schemeClr val="bg1">
                    <a:lumMod val="65000"/>
                  </a:schemeClr>
                </a:solidFill>
                <a:latin typeface="Arial" pitchFamily="34" charset="0"/>
                <a:cs typeface="Arial" pitchFamily="34" charset="0"/>
              </a:rPr>
              <a:t>iPhone</a:t>
            </a:r>
            <a:r>
              <a:rPr lang="en-US" sz="2600" dirty="0" smtClean="0">
                <a:solidFill>
                  <a:schemeClr val="bg1">
                    <a:lumMod val="65000"/>
                  </a:schemeClr>
                </a:solidFill>
                <a:latin typeface="Arial" pitchFamily="34" charset="0"/>
                <a:cs typeface="Arial" pitchFamily="34" charset="0"/>
              </a:rPr>
              <a:t>?</a:t>
            </a:r>
          </a:p>
          <a:p>
            <a:pPr lvl="0">
              <a:buNone/>
            </a:pPr>
            <a:r>
              <a:rPr lang="en-US" sz="2600" dirty="0" smtClean="0">
                <a:solidFill>
                  <a:schemeClr val="bg1">
                    <a:lumMod val="65000"/>
                  </a:schemeClr>
                </a:solidFill>
                <a:latin typeface="Arial" pitchFamily="34" charset="0"/>
                <a:cs typeface="Arial" pitchFamily="34" charset="0"/>
              </a:rPr>
              <a:t>7. How would you test the following: you send Yahoo message from your mobile device to someone else device, and recipient doesn’t receive a message?</a:t>
            </a:r>
          </a:p>
          <a:p>
            <a:pPr>
              <a:buNone/>
            </a:pPr>
            <a:r>
              <a:rPr lang="en-US" sz="2600" dirty="0" smtClean="0">
                <a:solidFill>
                  <a:schemeClr val="bg1">
                    <a:lumMod val="65000"/>
                  </a:schemeClr>
                </a:solidFill>
                <a:latin typeface="Arial" pitchFamily="34" charset="0"/>
                <a:cs typeface="Arial" pitchFamily="34" charset="0"/>
              </a:rPr>
              <a:t>8. What is your Stress test approach when testing </a:t>
            </a:r>
            <a:r>
              <a:rPr lang="en-US" sz="2600" dirty="0" smtClean="0">
                <a:solidFill>
                  <a:schemeClr val="bg1">
                    <a:lumMod val="65000"/>
                  </a:schemeClr>
                </a:solidFill>
                <a:latin typeface="Arial" pitchFamily="34" charset="0"/>
                <a:cs typeface="Arial" pitchFamily="34" charset="0"/>
              </a:rPr>
              <a:t>Face time </a:t>
            </a:r>
            <a:r>
              <a:rPr lang="en-US" sz="2600" dirty="0" smtClean="0">
                <a:solidFill>
                  <a:schemeClr val="bg1">
                    <a:lumMod val="65000"/>
                  </a:schemeClr>
                </a:solidFill>
                <a:latin typeface="Arial" pitchFamily="34" charset="0"/>
                <a:cs typeface="Arial" pitchFamily="34" charset="0"/>
              </a:rPr>
              <a:t>on </a:t>
            </a:r>
            <a:r>
              <a:rPr lang="en-US" sz="2600" dirty="0" smtClean="0">
                <a:solidFill>
                  <a:schemeClr val="bg1">
                    <a:lumMod val="65000"/>
                  </a:schemeClr>
                </a:solidFill>
                <a:latin typeface="Arial" pitchFamily="34" charset="0"/>
                <a:cs typeface="Arial" pitchFamily="34" charset="0"/>
              </a:rPr>
              <a:t>iPhone</a:t>
            </a:r>
            <a:r>
              <a:rPr lang="en-US" sz="2600" dirty="0" smtClean="0">
                <a:solidFill>
                  <a:schemeClr val="bg1">
                    <a:lumMod val="65000"/>
                  </a:schemeClr>
                </a:solidFill>
                <a:latin typeface="Arial" pitchFamily="34" charset="0"/>
                <a:cs typeface="Arial" pitchFamily="34" charset="0"/>
              </a:rPr>
              <a:t>?</a:t>
            </a:r>
          </a:p>
          <a:p>
            <a:pPr lvl="0">
              <a:buNone/>
            </a:pPr>
            <a:r>
              <a:rPr lang="en-US" sz="2600" dirty="0" smtClean="0">
                <a:solidFill>
                  <a:schemeClr val="bg1">
                    <a:lumMod val="65000"/>
                  </a:schemeClr>
                </a:solidFill>
                <a:latin typeface="Arial" pitchFamily="34" charset="0"/>
                <a:cs typeface="Arial" pitchFamily="34" charset="0"/>
              </a:rPr>
              <a:t>9. How do you do Boundary testing to verify a battery’s life, if a game application suppose to last for 24 hours?</a:t>
            </a:r>
            <a:r>
              <a:rPr lang="en-US" sz="2600" dirty="0" smtClean="0">
                <a:latin typeface="Arial" pitchFamily="34" charset="0"/>
                <a:cs typeface="Arial" pitchFamily="34" charset="0"/>
              </a:rPr>
              <a:t>	</a:t>
            </a:r>
          </a:p>
          <a:p>
            <a:pPr lvl="0">
              <a:buNone/>
            </a:pPr>
            <a:r>
              <a:rPr lang="en-US" sz="2600" dirty="0" smtClean="0">
                <a:solidFill>
                  <a:srgbClr val="FF0000"/>
                </a:solidFill>
                <a:latin typeface="Arial" pitchFamily="34" charset="0"/>
                <a:cs typeface="Arial" pitchFamily="34" charset="0"/>
              </a:rPr>
              <a:t>10. Tell me about Specifics of the Mobile games testing?</a:t>
            </a:r>
          </a:p>
          <a:p>
            <a:endParaRPr lang="en-US" dirty="0"/>
          </a:p>
        </p:txBody>
      </p:sp>
      <p:sp>
        <p:nvSpPr>
          <p:cNvPr id="4" name="Footer Placeholder 3"/>
          <p:cNvSpPr>
            <a:spLocks noGrp="1"/>
          </p:cNvSpPr>
          <p:nvPr>
            <p:ph type="ftr" sz="quarter" idx="11"/>
          </p:nvPr>
        </p:nvSpPr>
        <p:spPr>
          <a:xfrm>
            <a:off x="5638800" y="6407944"/>
            <a:ext cx="35052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a:xfrm>
            <a:off x="304800" y="6324600"/>
            <a:ext cx="554832" cy="365125"/>
          </a:xfrm>
        </p:spPr>
        <p:txBody>
          <a:bodyPr/>
          <a:lstStyle/>
          <a:p>
            <a:fld id="{B6F15528-21DE-4FAA-801E-634DDDAF4B2B}" type="slidenum">
              <a:rPr lang="en-US" smtClean="0">
                <a:solidFill>
                  <a:schemeClr val="bg2">
                    <a:lumMod val="25000"/>
                  </a:schemeClr>
                </a:solidFill>
              </a:rPr>
              <a:pPr/>
              <a:t>82</a:t>
            </a:fld>
            <a:endParaRPr lang="en-US" dirty="0">
              <a:solidFill>
                <a:schemeClr val="bg2">
                  <a:lumMod val="25000"/>
                </a:schemeClr>
              </a:solidFill>
            </a:endParaRPr>
          </a:p>
        </p:txBody>
      </p:sp>
      <p:sp>
        <p:nvSpPr>
          <p:cNvPr id="7" name="Title 6"/>
          <p:cNvSpPr>
            <a:spLocks noGrp="1"/>
          </p:cNvSpPr>
          <p:nvPr>
            <p:ph type="title"/>
          </p:nvPr>
        </p:nvSpPr>
        <p:spPr>
          <a:xfrm>
            <a:off x="228600" y="152400"/>
            <a:ext cx="8610600" cy="685800"/>
          </a:xfrm>
        </p:spPr>
        <p:style>
          <a:lnRef idx="1">
            <a:schemeClr val="accent5"/>
          </a:lnRef>
          <a:fillRef idx="2">
            <a:schemeClr val="accent5"/>
          </a:fillRef>
          <a:effectRef idx="1">
            <a:schemeClr val="accent5"/>
          </a:effectRef>
          <a:fontRef idx="minor">
            <a:schemeClr val="dk1"/>
          </a:fontRef>
        </p:style>
        <p:txBody>
          <a:bodyPr>
            <a:noAutofit/>
          </a:bodyPr>
          <a:lstStyle/>
          <a:p>
            <a:r>
              <a:rPr lang="en-US" sz="3600" dirty="0" smtClean="0">
                <a:solidFill>
                  <a:srgbClr val="FF0000"/>
                </a:solidFill>
                <a:latin typeface="Arial" pitchFamily="34" charset="0"/>
                <a:cs typeface="Arial" pitchFamily="34" charset="0"/>
              </a:rPr>
              <a:t>Specific of Mobile Testing</a:t>
            </a:r>
            <a:endParaRPr lang="en-US" sz="3600" dirty="0">
              <a:solidFill>
                <a:srgbClr val="FF0000"/>
              </a:solidFill>
            </a:endParaRPr>
          </a:p>
        </p:txBody>
      </p:sp>
      <p:sp>
        <p:nvSpPr>
          <p:cNvPr id="9" name="Rounded Rectangle 8"/>
          <p:cNvSpPr/>
          <p:nvPr/>
        </p:nvSpPr>
        <p:spPr>
          <a:xfrm>
            <a:off x="6400800" y="762000"/>
            <a:ext cx="2438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Arial" pitchFamily="34" charset="0"/>
                <a:cs typeface="Arial" pitchFamily="34" charset="0"/>
              </a:rPr>
              <a:t>Section 4</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38800" y="6407944"/>
            <a:ext cx="35052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a:xfrm>
            <a:off x="228600" y="6324600"/>
            <a:ext cx="478632" cy="365125"/>
          </a:xfrm>
        </p:spPr>
        <p:txBody>
          <a:bodyPr/>
          <a:lstStyle/>
          <a:p>
            <a:fld id="{B6F15528-21DE-4FAA-801E-634DDDAF4B2B}" type="slidenum">
              <a:rPr lang="en-US" smtClean="0">
                <a:solidFill>
                  <a:schemeClr val="bg2">
                    <a:lumMod val="25000"/>
                  </a:schemeClr>
                </a:solidFill>
              </a:rPr>
              <a:pPr/>
              <a:t>83</a:t>
            </a:fld>
            <a:endParaRPr lang="en-US" dirty="0">
              <a:solidFill>
                <a:schemeClr val="bg2">
                  <a:lumMod val="25000"/>
                </a:schemeClr>
              </a:solidFill>
            </a:endParaRPr>
          </a:p>
        </p:txBody>
      </p:sp>
      <p:sp>
        <p:nvSpPr>
          <p:cNvPr id="5" name="Title 4"/>
          <p:cNvSpPr>
            <a:spLocks noGrp="1"/>
          </p:cNvSpPr>
          <p:nvPr>
            <p:ph type="title"/>
          </p:nvPr>
        </p:nvSpPr>
        <p:spPr>
          <a:xfrm>
            <a:off x="228600" y="304800"/>
            <a:ext cx="8610600" cy="944562"/>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3600" dirty="0" smtClean="0">
                <a:solidFill>
                  <a:srgbClr val="FF0000"/>
                </a:solidFill>
                <a:latin typeface="Arial" pitchFamily="34" charset="0"/>
                <a:cs typeface="Arial" pitchFamily="34" charset="0"/>
              </a:rPr>
              <a:t/>
            </a:r>
            <a:br>
              <a:rPr lang="en-US" sz="3600" dirty="0" smtClean="0">
                <a:solidFill>
                  <a:srgbClr val="FF0000"/>
                </a:solidFill>
                <a:latin typeface="Arial" pitchFamily="34" charset="0"/>
                <a:cs typeface="Arial" pitchFamily="34" charset="0"/>
              </a:rPr>
            </a:br>
            <a:r>
              <a:rPr lang="en-US" sz="3600" dirty="0" smtClean="0">
                <a:solidFill>
                  <a:srgbClr val="FF0000"/>
                </a:solidFill>
                <a:latin typeface="Arial" pitchFamily="34" charset="0"/>
                <a:cs typeface="Arial" pitchFamily="34" charset="0"/>
              </a:rPr>
              <a:t>					      </a:t>
            </a: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dirty="0" smtClean="0">
                <a:solidFill>
                  <a:srgbClr val="FF0000"/>
                </a:solidFill>
                <a:latin typeface="Arial" pitchFamily="34" charset="0"/>
                <a:cs typeface="Arial" pitchFamily="34" charset="0"/>
              </a:rPr>
              <a:t> </a:t>
            </a:r>
            <a:r>
              <a:rPr lang="en-US" sz="3100" dirty="0" smtClean="0">
                <a:solidFill>
                  <a:srgbClr val="FF0000"/>
                </a:solidFill>
                <a:latin typeface="Arial" pitchFamily="34" charset="0"/>
                <a:cs typeface="Arial" pitchFamily="34" charset="0"/>
              </a:rPr>
              <a:t>10. Tell me about Specifics of the Mobile games testing?							      1</a:t>
            </a:r>
            <a:endParaRPr lang="en-US" sz="3100" dirty="0"/>
          </a:p>
        </p:txBody>
      </p:sp>
      <p:pic>
        <p:nvPicPr>
          <p:cNvPr id="1026" name="Picture 2" descr="C:\Users\IVA\Pictures\MOBILE TESTING\game_process[1].jpg"/>
          <p:cNvPicPr>
            <a:picLocks noGrp="1" noChangeAspect="1" noChangeArrowheads="1"/>
          </p:cNvPicPr>
          <p:nvPr>
            <p:ph idx="1"/>
          </p:nvPr>
        </p:nvPicPr>
        <p:blipFill>
          <a:blip r:embed="rId2" cstate="print"/>
          <a:srcRect/>
          <a:stretch>
            <a:fillRect/>
          </a:stretch>
        </p:blipFill>
        <p:spPr bwMode="auto">
          <a:xfrm>
            <a:off x="1022220" y="1481138"/>
            <a:ext cx="7054980" cy="4767262"/>
          </a:xfrm>
          <a:prstGeom prst="rect">
            <a:avLst/>
          </a:prstGeom>
          <a:noFill/>
        </p:spPr>
      </p:pic>
      <p:sp>
        <p:nvSpPr>
          <p:cNvPr id="7" name="Rectangle 6"/>
          <p:cNvSpPr/>
          <p:nvPr/>
        </p:nvSpPr>
        <p:spPr>
          <a:xfrm>
            <a:off x="762000" y="6324600"/>
            <a:ext cx="35814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http://www.youtube.com/watch?v=ppW7UlnMdAQ</a:t>
            </a:r>
            <a:endParaRPr lang="en-US" sz="1200" dirty="0">
              <a:solidFill>
                <a:schemeClr val="tx1"/>
              </a:solidFill>
              <a:latin typeface="Arial" pitchFamily="34" charset="0"/>
              <a:cs typeface="Arial" pitchFamily="34" charset="0"/>
            </a:endParaRPr>
          </a:p>
        </p:txBody>
      </p:sp>
      <p:sp>
        <p:nvSpPr>
          <p:cNvPr id="8" name="Rectangle 7"/>
          <p:cNvSpPr/>
          <p:nvPr/>
        </p:nvSpPr>
        <p:spPr>
          <a:xfrm>
            <a:off x="5257800" y="5791200"/>
            <a:ext cx="2665666" cy="276999"/>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sz="1200" dirty="0" smtClean="0">
                <a:solidFill>
                  <a:schemeClr val="tx1"/>
                </a:solidFill>
                <a:latin typeface="Arial" pitchFamily="34" charset="0"/>
                <a:cs typeface="Arial" pitchFamily="34" charset="0"/>
              </a:rPr>
              <a:t>http://en.wikipedia.org/wiki/Tweaking</a:t>
            </a:r>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1752600"/>
            <a:ext cx="4572000" cy="4419600"/>
          </a:xfrm>
        </p:spPr>
        <p:style>
          <a:lnRef idx="1">
            <a:schemeClr val="accent5"/>
          </a:lnRef>
          <a:fillRef idx="2">
            <a:schemeClr val="accent5"/>
          </a:fillRef>
          <a:effectRef idx="1">
            <a:schemeClr val="accent5"/>
          </a:effectRef>
          <a:fontRef idx="minor">
            <a:schemeClr val="dk1"/>
          </a:fontRef>
        </p:style>
        <p:txBody>
          <a:bodyPr>
            <a:normAutofit/>
          </a:bodyPr>
          <a:lstStyle/>
          <a:p>
            <a:r>
              <a:rPr lang="en-US" sz="1600" b="1" dirty="0" smtClean="0">
                <a:latin typeface="Arial" pitchFamily="34" charset="0"/>
                <a:cs typeface="Arial" pitchFamily="34" charset="0"/>
              </a:rPr>
              <a:t>Game testing</a:t>
            </a:r>
            <a:r>
              <a:rPr lang="en-US" sz="1600" dirty="0" smtClean="0">
                <a:latin typeface="Arial" pitchFamily="34" charset="0"/>
                <a:cs typeface="Arial" pitchFamily="34" charset="0"/>
              </a:rPr>
              <a:t>, a subset of game development, is a software testing process for quality control of video games.</a:t>
            </a:r>
          </a:p>
          <a:p>
            <a:r>
              <a:rPr lang="en-US" sz="1600" dirty="0" smtClean="0">
                <a:latin typeface="Arial" pitchFamily="34" charset="0"/>
                <a:cs typeface="Arial" pitchFamily="34" charset="0"/>
              </a:rPr>
              <a:t>Specific of the Mobile Game testing:</a:t>
            </a:r>
          </a:p>
          <a:p>
            <a:r>
              <a:rPr lang="en-US" sz="1600" b="1" dirty="0" smtClean="0">
                <a:latin typeface="Arial" pitchFamily="34" charset="0"/>
                <a:cs typeface="Arial" pitchFamily="34" charset="0"/>
              </a:rPr>
              <a:t>1. Layer</a:t>
            </a:r>
            <a:r>
              <a:rPr lang="en-US" sz="1600" dirty="0" smtClean="0">
                <a:latin typeface="Arial" pitchFamily="34" charset="0"/>
                <a:cs typeface="Arial" pitchFamily="34" charset="0"/>
              </a:rPr>
              <a:t>: Functionality – Usability – </a:t>
            </a:r>
            <a:r>
              <a:rPr lang="en-US" sz="1600" dirty="0" smtClean="0">
                <a:latin typeface="Arial" pitchFamily="34" charset="0"/>
                <a:cs typeface="Arial" pitchFamily="34" charset="0"/>
              </a:rPr>
              <a:t>Performance – Sync Services</a:t>
            </a:r>
            <a:endParaRPr lang="en-US" sz="1600" dirty="0" smtClean="0">
              <a:latin typeface="Arial" pitchFamily="34" charset="0"/>
              <a:cs typeface="Arial" pitchFamily="34" charset="0"/>
            </a:endParaRPr>
          </a:p>
          <a:p>
            <a:r>
              <a:rPr lang="en-US" sz="1600" b="1" dirty="0" smtClean="0">
                <a:latin typeface="Arial" pitchFamily="34" charset="0"/>
                <a:cs typeface="Arial" pitchFamily="34" charset="0"/>
              </a:rPr>
              <a:t>2. Layer</a:t>
            </a:r>
            <a:r>
              <a:rPr lang="en-US" sz="1600" dirty="0" smtClean="0">
                <a:latin typeface="Arial" pitchFamily="34" charset="0"/>
                <a:cs typeface="Arial" pitchFamily="34" charset="0"/>
              </a:rPr>
              <a:t>: Game Script –Player Profile – Score/Championship - Upgrade Store – Bonus – Social Network (OMP/MMORPG)  </a:t>
            </a:r>
          </a:p>
          <a:p>
            <a:r>
              <a:rPr lang="en-US" sz="1600" b="1" dirty="0" smtClean="0">
                <a:latin typeface="Arial" pitchFamily="34" charset="0"/>
                <a:cs typeface="Arial" pitchFamily="34" charset="0"/>
              </a:rPr>
              <a:t>3. Layer</a:t>
            </a:r>
            <a:r>
              <a:rPr lang="en-US" sz="1600" dirty="0" smtClean="0">
                <a:latin typeface="Arial" pitchFamily="34" charset="0"/>
                <a:cs typeface="Arial" pitchFamily="34" charset="0"/>
              </a:rPr>
              <a:t>: Global </a:t>
            </a:r>
            <a:r>
              <a:rPr lang="en-US" sz="1600" dirty="0" smtClean="0">
                <a:latin typeface="Arial" pitchFamily="34" charset="0"/>
                <a:cs typeface="Arial" pitchFamily="34" charset="0"/>
              </a:rPr>
              <a:t>Monetanization</a:t>
            </a:r>
            <a:r>
              <a:rPr lang="en-US" sz="1600" dirty="0" smtClean="0">
                <a:latin typeface="Arial" pitchFamily="34" charset="0"/>
                <a:cs typeface="Arial" pitchFamily="34" charset="0"/>
              </a:rPr>
              <a:t> System</a:t>
            </a:r>
          </a:p>
          <a:p>
            <a:r>
              <a:rPr lang="en-US" sz="1600" b="1" dirty="0" smtClean="0">
                <a:latin typeface="Arial" pitchFamily="34" charset="0"/>
                <a:cs typeface="Arial" pitchFamily="34" charset="0"/>
              </a:rPr>
              <a:t>4. Layer</a:t>
            </a:r>
            <a:r>
              <a:rPr lang="en-US" sz="1600" dirty="0" smtClean="0">
                <a:latin typeface="Arial" pitchFamily="34" charset="0"/>
                <a:cs typeface="Arial" pitchFamily="34" charset="0"/>
              </a:rPr>
              <a:t>: Security – Analytics Testing</a:t>
            </a:r>
          </a:p>
          <a:p>
            <a:r>
              <a:rPr lang="en-US" sz="1600" b="1" dirty="0" smtClean="0">
                <a:latin typeface="Arial" pitchFamily="34" charset="0"/>
                <a:cs typeface="Arial" pitchFamily="34" charset="0"/>
              </a:rPr>
              <a:t>5. Layer: </a:t>
            </a:r>
            <a:r>
              <a:rPr lang="en-US" sz="1600" dirty="0" smtClean="0">
                <a:latin typeface="Arial" pitchFamily="34" charset="0"/>
                <a:cs typeface="Arial" pitchFamily="34" charset="0"/>
              </a:rPr>
              <a:t>Classic Web site application testing techniques</a:t>
            </a:r>
          </a:p>
          <a:p>
            <a:r>
              <a:rPr lang="en-US" sz="1600" b="1" dirty="0" smtClean="0">
                <a:latin typeface="Arial" pitchFamily="34" charset="0"/>
                <a:cs typeface="Arial" pitchFamily="34" charset="0"/>
              </a:rPr>
              <a:t>6. Industry Specific</a:t>
            </a:r>
            <a:r>
              <a:rPr lang="en-US" sz="1600" dirty="0" smtClean="0">
                <a:latin typeface="Arial" pitchFamily="34" charset="0"/>
                <a:cs typeface="Arial" pitchFamily="34" charset="0"/>
              </a:rPr>
              <a:t>: Compliance testing, Soak Testing</a:t>
            </a: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p:txBody>
      </p:sp>
      <p:sp>
        <p:nvSpPr>
          <p:cNvPr id="3" name="Footer Placeholder 2"/>
          <p:cNvSpPr>
            <a:spLocks noGrp="1"/>
          </p:cNvSpPr>
          <p:nvPr>
            <p:ph type="ftr" sz="quarter" idx="11"/>
          </p:nvPr>
        </p:nvSpPr>
        <p:spPr>
          <a:xfrm>
            <a:off x="5334000" y="6407944"/>
            <a:ext cx="31242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a:xfrm>
            <a:off x="228600" y="6324600"/>
            <a:ext cx="478632" cy="365125"/>
          </a:xfrm>
        </p:spPr>
        <p:txBody>
          <a:bodyPr/>
          <a:lstStyle/>
          <a:p>
            <a:fld id="{B6F15528-21DE-4FAA-801E-634DDDAF4B2B}" type="slidenum">
              <a:rPr lang="en-US" smtClean="0">
                <a:solidFill>
                  <a:schemeClr val="tx2">
                    <a:lumMod val="25000"/>
                  </a:schemeClr>
                </a:solidFill>
              </a:rPr>
              <a:pPr/>
              <a:t>84</a:t>
            </a:fld>
            <a:endParaRPr lang="en-US" dirty="0">
              <a:solidFill>
                <a:schemeClr val="tx2">
                  <a:lumMod val="25000"/>
                </a:schemeClr>
              </a:solidFill>
            </a:endParaRPr>
          </a:p>
        </p:txBody>
      </p:sp>
      <p:sp>
        <p:nvSpPr>
          <p:cNvPr id="6" name="Title 5"/>
          <p:cNvSpPr>
            <a:spLocks noGrp="1"/>
          </p:cNvSpPr>
          <p:nvPr>
            <p:ph type="title"/>
          </p:nvPr>
        </p:nvSpPr>
        <p:spPr>
          <a:xfrm>
            <a:off x="228600" y="274638"/>
            <a:ext cx="8686800" cy="1096962"/>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3600" dirty="0" smtClean="0">
                <a:solidFill>
                  <a:srgbClr val="FF0000"/>
                </a:solidFill>
                <a:latin typeface="Arial" pitchFamily="34" charset="0"/>
                <a:cs typeface="Arial" pitchFamily="34" charset="0"/>
              </a:rPr>
              <a:t/>
            </a:r>
            <a:br>
              <a:rPr lang="en-US" sz="3600" dirty="0" smtClean="0">
                <a:solidFill>
                  <a:srgbClr val="FF0000"/>
                </a:solidFill>
                <a:latin typeface="Arial" pitchFamily="34" charset="0"/>
                <a:cs typeface="Arial" pitchFamily="34" charset="0"/>
              </a:rPr>
            </a:br>
            <a:r>
              <a:rPr lang="en-US" sz="3600" dirty="0" smtClean="0">
                <a:solidFill>
                  <a:srgbClr val="FF0000"/>
                </a:solidFill>
                <a:latin typeface="Arial" pitchFamily="34" charset="0"/>
                <a:cs typeface="Arial" pitchFamily="34" charset="0"/>
              </a:rPr>
              <a:t>					      </a:t>
            </a: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r>
              <a:rPr lang="en-US" dirty="0" smtClean="0">
                <a:solidFill>
                  <a:srgbClr val="FF0000"/>
                </a:solidFill>
                <a:latin typeface="Arial" pitchFamily="34" charset="0"/>
                <a:cs typeface="Arial" pitchFamily="34" charset="0"/>
              </a:rPr>
              <a:t> </a:t>
            </a:r>
            <a:r>
              <a:rPr lang="en-US" sz="3100" dirty="0" smtClean="0">
                <a:solidFill>
                  <a:srgbClr val="FF0000"/>
                </a:solidFill>
                <a:latin typeface="Arial" pitchFamily="34" charset="0"/>
                <a:cs typeface="Arial" pitchFamily="34" charset="0"/>
              </a:rPr>
              <a:t>10. Tell me about Specifics of the Mobile games testing?								2</a:t>
            </a:r>
            <a:endParaRPr lang="en-US" sz="3100" dirty="0"/>
          </a:p>
        </p:txBody>
      </p:sp>
      <p:pic>
        <p:nvPicPr>
          <p:cNvPr id="2050" name="Picture 2" descr="C:\Users\IVA\Pictures\MOBILE TESTING\about-outsource-game-development[1].jpg"/>
          <p:cNvPicPr>
            <a:picLocks noGrp="1" noChangeAspect="1" noChangeArrowheads="1"/>
          </p:cNvPicPr>
          <p:nvPr>
            <p:ph sz="half" idx="2"/>
          </p:nvPr>
        </p:nvPicPr>
        <p:blipFill>
          <a:blip r:embed="rId2" cstate="print"/>
          <a:srcRect/>
          <a:stretch>
            <a:fillRect/>
          </a:stretch>
        </p:blipFill>
        <p:spPr bwMode="auto">
          <a:xfrm>
            <a:off x="5257800" y="2209800"/>
            <a:ext cx="3619668" cy="3124200"/>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828800"/>
            <a:ext cx="4038600" cy="4178491"/>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en-US" sz="1800" b="1" dirty="0" smtClean="0">
                <a:solidFill>
                  <a:schemeClr val="tx1"/>
                </a:solidFill>
                <a:latin typeface="Arial" pitchFamily="34" charset="0"/>
                <a:cs typeface="Arial" pitchFamily="34" charset="0"/>
              </a:rPr>
              <a:t>1. Agile Environment:</a:t>
            </a:r>
          </a:p>
          <a:p>
            <a:r>
              <a:rPr lang="en-US" sz="1800" dirty="0" smtClean="0">
                <a:latin typeface="Arial" pitchFamily="34" charset="0"/>
                <a:cs typeface="Arial" pitchFamily="34" charset="0"/>
              </a:rPr>
              <a:t>Short-Term Release – 1-4 weeks Sprint. </a:t>
            </a:r>
          </a:p>
          <a:p>
            <a:r>
              <a:rPr lang="en-US" sz="1800" dirty="0" smtClean="0">
                <a:latin typeface="Arial" pitchFamily="34" charset="0"/>
                <a:cs typeface="Arial" pitchFamily="34" charset="0"/>
              </a:rPr>
              <a:t>Production of Modules – ready to go with certain Block-features.</a:t>
            </a:r>
          </a:p>
          <a:p>
            <a:r>
              <a:rPr lang="en-US" sz="1800" b="1" dirty="0" smtClean="0">
                <a:latin typeface="Arial" pitchFamily="34" charset="0"/>
                <a:cs typeface="Arial" pitchFamily="34" charset="0"/>
              </a:rPr>
              <a:t>2. Game testing Psychology:</a:t>
            </a:r>
          </a:p>
          <a:p>
            <a:r>
              <a:rPr lang="en-US" sz="1800" dirty="0" smtClean="0">
                <a:latin typeface="Arial" pitchFamily="34" charset="0"/>
                <a:cs typeface="Arial" pitchFamily="34" charset="0"/>
              </a:rPr>
              <a:t>Put yourself in the shoes of End User </a:t>
            </a:r>
          </a:p>
          <a:p>
            <a:r>
              <a:rPr lang="en-US" sz="1800" dirty="0" smtClean="0">
                <a:latin typeface="Arial" pitchFamily="34" charset="0"/>
                <a:cs typeface="Arial" pitchFamily="34" charset="0"/>
              </a:rPr>
              <a:t>Open ID account</a:t>
            </a:r>
          </a:p>
          <a:p>
            <a:r>
              <a:rPr lang="en-US" sz="1800" dirty="0" smtClean="0">
                <a:latin typeface="Arial" pitchFamily="34" charset="0"/>
                <a:cs typeface="Arial" pitchFamily="34" charset="0"/>
              </a:rPr>
              <a:t>Statistics: Install – Uninstall Games</a:t>
            </a:r>
          </a:p>
          <a:p>
            <a:r>
              <a:rPr lang="en-US" sz="1800" b="1" dirty="0" smtClean="0">
                <a:latin typeface="Arial" pitchFamily="34" charset="0"/>
                <a:cs typeface="Arial" pitchFamily="34" charset="0"/>
              </a:rPr>
              <a:t>3. Game App development:</a:t>
            </a:r>
          </a:p>
          <a:p>
            <a:r>
              <a:rPr lang="en-US" sz="1800" dirty="0" smtClean="0">
                <a:latin typeface="Arial" pitchFamily="34" charset="0"/>
                <a:cs typeface="Arial" pitchFamily="34" charset="0"/>
              </a:rPr>
              <a:t> Native vs. Hybrid vs. Web</a:t>
            </a:r>
          </a:p>
          <a:p>
            <a:r>
              <a:rPr lang="en-US" sz="1800" b="1" dirty="0" smtClean="0">
                <a:latin typeface="Arial" pitchFamily="34" charset="0"/>
                <a:cs typeface="Arial" pitchFamily="34" charset="0"/>
              </a:rPr>
              <a:t>4. Test approach:</a:t>
            </a:r>
          </a:p>
          <a:p>
            <a:r>
              <a:rPr lang="en-US" sz="1800" dirty="0" smtClean="0">
                <a:latin typeface="Arial" pitchFamily="34" charset="0"/>
                <a:cs typeface="Arial" pitchFamily="34" charset="0"/>
              </a:rPr>
              <a:t>Ad-Hoc</a:t>
            </a:r>
          </a:p>
          <a:p>
            <a:r>
              <a:rPr lang="en-US" sz="1800" dirty="0" smtClean="0">
                <a:latin typeface="Arial" pitchFamily="34" charset="0"/>
                <a:cs typeface="Arial" pitchFamily="34" charset="0"/>
              </a:rPr>
              <a:t>Sprint Checklist</a:t>
            </a:r>
          </a:p>
          <a:p>
            <a:r>
              <a:rPr lang="en-US" sz="1800" dirty="0" smtClean="0">
                <a:latin typeface="Arial" pitchFamily="34" charset="0"/>
                <a:cs typeface="Arial" pitchFamily="34" charset="0"/>
              </a:rPr>
              <a:t>Test Plan/Test Cases</a:t>
            </a:r>
          </a:p>
          <a:p>
            <a:endParaRPr lang="en-US" sz="1800" dirty="0" smtClean="0">
              <a:latin typeface="Arial" pitchFamily="34" charset="0"/>
              <a:cs typeface="Arial" pitchFamily="34" charset="0"/>
            </a:endParaRPr>
          </a:p>
          <a:p>
            <a:endParaRPr lang="en-US" dirty="0" smtClean="0"/>
          </a:p>
          <a:p>
            <a:endParaRPr lang="en-US" dirty="0"/>
          </a:p>
        </p:txBody>
      </p:sp>
      <p:sp>
        <p:nvSpPr>
          <p:cNvPr id="4" name="Footer Placeholder 3"/>
          <p:cNvSpPr>
            <a:spLocks noGrp="1"/>
          </p:cNvSpPr>
          <p:nvPr>
            <p:ph type="ftr" sz="quarter" idx="11"/>
          </p:nvPr>
        </p:nvSpPr>
        <p:spPr>
          <a:xfrm>
            <a:off x="5486400" y="6407944"/>
            <a:ext cx="35052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a:xfrm>
            <a:off x="304800" y="6324600"/>
            <a:ext cx="478632" cy="365125"/>
          </a:xfrm>
        </p:spPr>
        <p:txBody>
          <a:bodyPr/>
          <a:lstStyle/>
          <a:p>
            <a:fld id="{B6F15528-21DE-4FAA-801E-634DDDAF4B2B}" type="slidenum">
              <a:rPr lang="en-US" smtClean="0">
                <a:solidFill>
                  <a:schemeClr val="tx2">
                    <a:lumMod val="25000"/>
                  </a:schemeClr>
                </a:solidFill>
              </a:rPr>
              <a:pPr/>
              <a:t>85</a:t>
            </a:fld>
            <a:endParaRPr lang="en-US" dirty="0">
              <a:solidFill>
                <a:schemeClr val="tx2">
                  <a:lumMod val="25000"/>
                </a:schemeClr>
              </a:solidFill>
            </a:endParaRPr>
          </a:p>
        </p:txBody>
      </p:sp>
      <p:sp>
        <p:nvSpPr>
          <p:cNvPr id="6" name="Title 5"/>
          <p:cNvSpPr>
            <a:spLocks noGrp="1"/>
          </p:cNvSpPr>
          <p:nvPr>
            <p:ph type="title"/>
          </p:nvPr>
        </p:nvSpPr>
        <p:spPr>
          <a:xfrm>
            <a:off x="304800" y="274638"/>
            <a:ext cx="8382000" cy="1173162"/>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solidFill>
                  <a:srgbClr val="FF0000"/>
                </a:solidFill>
                <a:latin typeface="Arial" pitchFamily="34" charset="0"/>
                <a:cs typeface="Arial" pitchFamily="34" charset="0"/>
              </a:rPr>
              <a:t>10. Tell me about Specifics of the Mobile games testing?</a:t>
            </a:r>
            <a:r>
              <a:rPr lang="en-US" sz="3200" dirty="0" smtClean="0">
                <a:solidFill>
                  <a:srgbClr val="FF0000"/>
                </a:solidFill>
                <a:latin typeface="Arial" pitchFamily="34" charset="0"/>
                <a:cs typeface="Arial" pitchFamily="34" charset="0"/>
              </a:rPr>
              <a:t>							  </a:t>
            </a:r>
            <a:r>
              <a:rPr lang="en-US" sz="2400" dirty="0" smtClean="0">
                <a:solidFill>
                  <a:srgbClr val="FF0000"/>
                </a:solidFill>
                <a:latin typeface="Arial" pitchFamily="34" charset="0"/>
                <a:cs typeface="Arial" pitchFamily="34" charset="0"/>
              </a:rPr>
              <a:t>3</a:t>
            </a:r>
            <a:endParaRPr lang="en-US" sz="2400" dirty="0"/>
          </a:p>
        </p:txBody>
      </p:sp>
      <p:pic>
        <p:nvPicPr>
          <p:cNvPr id="3074" name="Picture 2" descr="C:\Users\IVA\Pictures\MOBILE TESTING\Phone-and-Games[1].jpg"/>
          <p:cNvPicPr>
            <a:picLocks noGrp="1" noChangeAspect="1" noChangeArrowheads="1"/>
          </p:cNvPicPr>
          <p:nvPr>
            <p:ph sz="half" idx="1"/>
          </p:nvPr>
        </p:nvPicPr>
        <p:blipFill>
          <a:blip r:embed="rId2" cstate="print"/>
          <a:srcRect/>
          <a:stretch>
            <a:fillRect/>
          </a:stretch>
        </p:blipFill>
        <p:spPr bwMode="auto">
          <a:xfrm>
            <a:off x="228600" y="1752600"/>
            <a:ext cx="2000000" cy="1555000"/>
          </a:xfrm>
          <a:prstGeom prst="rect">
            <a:avLst/>
          </a:prstGeom>
          <a:noFill/>
        </p:spPr>
      </p:pic>
      <p:pic>
        <p:nvPicPr>
          <p:cNvPr id="3075" name="Picture 3" descr="C:\Users\IVA\Pictures\MOBILE TESTING\iphone_gaming[1].jpg"/>
          <p:cNvPicPr>
            <a:picLocks noChangeAspect="1" noChangeArrowheads="1"/>
          </p:cNvPicPr>
          <p:nvPr/>
        </p:nvPicPr>
        <p:blipFill>
          <a:blip r:embed="rId3" cstate="print"/>
          <a:srcRect/>
          <a:stretch>
            <a:fillRect/>
          </a:stretch>
        </p:blipFill>
        <p:spPr bwMode="auto">
          <a:xfrm>
            <a:off x="2438400" y="3352800"/>
            <a:ext cx="2057400" cy="1543050"/>
          </a:xfrm>
          <a:prstGeom prst="rect">
            <a:avLst/>
          </a:prstGeom>
          <a:noFill/>
        </p:spPr>
      </p:pic>
      <p:pic>
        <p:nvPicPr>
          <p:cNvPr id="3076" name="Picture 4" descr="C:\Users\IVA\Pictures\MOBILE TESTING\rich-Internet-Application-Development[1].jpg"/>
          <p:cNvPicPr>
            <a:picLocks noChangeAspect="1" noChangeArrowheads="1"/>
          </p:cNvPicPr>
          <p:nvPr/>
        </p:nvPicPr>
        <p:blipFill>
          <a:blip r:embed="rId4" cstate="print"/>
          <a:srcRect/>
          <a:stretch>
            <a:fillRect/>
          </a:stretch>
        </p:blipFill>
        <p:spPr bwMode="auto">
          <a:xfrm>
            <a:off x="304800" y="4800600"/>
            <a:ext cx="2042911" cy="1371600"/>
          </a:xfrm>
          <a:prstGeom prst="rect">
            <a:avLst/>
          </a:prstGeom>
          <a:noFill/>
        </p:spPr>
      </p:pic>
      <p:sp>
        <p:nvSpPr>
          <p:cNvPr id="9" name="Rectangle 8"/>
          <p:cNvSpPr/>
          <p:nvPr/>
        </p:nvSpPr>
        <p:spPr>
          <a:xfrm>
            <a:off x="1066800" y="6324600"/>
            <a:ext cx="1329210" cy="276999"/>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sz="1200" dirty="0" smtClean="0">
                <a:solidFill>
                  <a:schemeClr val="tx1"/>
                </a:solidFill>
                <a:latin typeface="Arial" pitchFamily="34" charset="0"/>
                <a:cs typeface="Arial" pitchFamily="34" charset="0"/>
              </a:rPr>
              <a:t>http://openid.net/</a:t>
            </a:r>
            <a:endParaRPr lang="en-US" sz="1200" dirty="0">
              <a:solidFill>
                <a:schemeClr val="tx1"/>
              </a:solidFill>
              <a:latin typeface="Arial" pitchFamily="34" charset="0"/>
              <a:cs typeface="Arial" pitchFamily="34" charset="0"/>
            </a:endParaRPr>
          </a:p>
        </p:txBody>
      </p:sp>
      <p:sp>
        <p:nvSpPr>
          <p:cNvPr id="10" name="Rectangle 9"/>
          <p:cNvSpPr/>
          <p:nvPr/>
        </p:nvSpPr>
        <p:spPr>
          <a:xfrm>
            <a:off x="2590800" y="6324600"/>
            <a:ext cx="2547492" cy="276999"/>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sz="1200" dirty="0" smtClean="0">
                <a:solidFill>
                  <a:schemeClr val="tx1"/>
                </a:solidFill>
                <a:latin typeface="Arial" pitchFamily="34" charset="0"/>
                <a:cs typeface="Arial" pitchFamily="34" charset="0"/>
              </a:rPr>
              <a:t>http://en.wikipedia.org/wiki/OpenID</a:t>
            </a:r>
            <a:endParaRPr lang="en-US" sz="1200" dirty="0">
              <a:solidFill>
                <a:schemeClr val="tx1"/>
              </a:solidFill>
              <a:latin typeface="Arial" pitchFamily="34" charset="0"/>
              <a:cs typeface="Arial"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257800" y="6407944"/>
            <a:ext cx="3657600" cy="365125"/>
          </a:xfrm>
        </p:spPr>
        <p:txBody>
          <a:bodyPr/>
          <a:lstStyle/>
          <a:p>
            <a:r>
              <a:rPr lang="en-US" dirty="0" smtClean="0">
                <a:solidFill>
                  <a:schemeClr val="accent1">
                    <a:lumMod val="75000"/>
                  </a:schemeClr>
                </a:solidFill>
              </a:rPr>
              <a:t>Copyright </a:t>
            </a:r>
            <a:r>
              <a:rPr lang="en-US" dirty="0"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a:xfrm>
            <a:off x="228600" y="6248400"/>
            <a:ext cx="478632" cy="365125"/>
          </a:xfrm>
        </p:spPr>
        <p:txBody>
          <a:bodyPr/>
          <a:lstStyle/>
          <a:p>
            <a:fld id="{B6F15528-21DE-4FAA-801E-634DDDAF4B2B}" type="slidenum">
              <a:rPr lang="en-US" smtClean="0">
                <a:solidFill>
                  <a:schemeClr val="accent1">
                    <a:lumMod val="75000"/>
                  </a:schemeClr>
                </a:solidFill>
              </a:rPr>
              <a:pPr/>
              <a:t>86</a:t>
            </a:fld>
            <a:endParaRPr lang="en-US" dirty="0">
              <a:solidFill>
                <a:schemeClr val="accent1">
                  <a:lumMod val="75000"/>
                </a:schemeClr>
              </a:solidFill>
            </a:endParaRPr>
          </a:p>
        </p:txBody>
      </p:sp>
      <p:sp>
        <p:nvSpPr>
          <p:cNvPr id="5" name="Title 4"/>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latin typeface="Arial" pitchFamily="34" charset="0"/>
                <a:cs typeface="Arial" pitchFamily="34" charset="0"/>
              </a:rPr>
              <a:t>Mobile Technology in near future</a:t>
            </a:r>
            <a:endParaRPr lang="en-US" dirty="0">
              <a:latin typeface="Arial" pitchFamily="34" charset="0"/>
              <a:cs typeface="Arial" pitchFamily="34" charset="0"/>
            </a:endParaRPr>
          </a:p>
        </p:txBody>
      </p:sp>
      <p:pic>
        <p:nvPicPr>
          <p:cNvPr id="122882" name="Picture 2" descr="C:\Users\IVA\Pictures\LOGOS\Future Phone\augmented-reality-1[1].jpg"/>
          <p:cNvPicPr>
            <a:picLocks noGrp="1" noChangeAspect="1" noChangeArrowheads="1"/>
          </p:cNvPicPr>
          <p:nvPr>
            <p:ph idx="1"/>
          </p:nvPr>
        </p:nvPicPr>
        <p:blipFill>
          <a:blip r:embed="rId2" cstate="print"/>
          <a:srcRect/>
          <a:stretch>
            <a:fillRect/>
          </a:stretch>
        </p:blipFill>
        <p:spPr bwMode="auto">
          <a:xfrm>
            <a:off x="2149078" y="1788318"/>
            <a:ext cx="4861322" cy="3240881"/>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791200" y="6407944"/>
            <a:ext cx="33528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a:xfrm>
            <a:off x="228600" y="6324600"/>
            <a:ext cx="707232" cy="365125"/>
          </a:xfrm>
        </p:spPr>
        <p:txBody>
          <a:bodyPr/>
          <a:lstStyle/>
          <a:p>
            <a:fld id="{B6F15528-21DE-4FAA-801E-634DDDAF4B2B}" type="slidenum">
              <a:rPr lang="en-US" smtClean="0">
                <a:solidFill>
                  <a:schemeClr val="bg2">
                    <a:lumMod val="25000"/>
                  </a:schemeClr>
                </a:solidFill>
              </a:rPr>
              <a:pPr/>
              <a:t>87</a:t>
            </a:fld>
            <a:endParaRPr lang="en-US" dirty="0">
              <a:solidFill>
                <a:schemeClr val="bg2">
                  <a:lumMod val="25000"/>
                </a:schemeClr>
              </a:solidFill>
            </a:endParaRPr>
          </a:p>
        </p:txBody>
      </p:sp>
      <p:sp>
        <p:nvSpPr>
          <p:cNvPr id="5" name="Title 4"/>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latin typeface="Arial" pitchFamily="34" charset="0"/>
                <a:cs typeface="Arial" pitchFamily="34" charset="0"/>
              </a:rPr>
              <a:t>Google Android Future – Q1 2014</a:t>
            </a:r>
            <a:endParaRPr lang="en-US" sz="3600" dirty="0">
              <a:latin typeface="Arial" pitchFamily="34" charset="0"/>
              <a:cs typeface="Arial" pitchFamily="34" charset="0"/>
            </a:endParaRPr>
          </a:p>
        </p:txBody>
      </p:sp>
      <p:pic>
        <p:nvPicPr>
          <p:cNvPr id="6" name="Content Placeholder 5" descr="http://tribeclaritylivin.files.wordpress.com/2012/02/goog.jpg?w=600&amp;h=399">
            <a:hlinkClick r:id="rId2"/>
          </p:cNvPr>
          <p:cNvPicPr>
            <a:picLocks noGrp="1"/>
          </p:cNvPicPr>
          <p:nvPr>
            <p:ph idx="1"/>
          </p:nvPr>
        </p:nvPicPr>
        <p:blipFill>
          <a:blip r:embed="rId3" cstate="print"/>
          <a:srcRect/>
          <a:stretch>
            <a:fillRect/>
          </a:stretch>
        </p:blipFill>
        <p:spPr bwMode="auto">
          <a:xfrm>
            <a:off x="1981200" y="1371600"/>
            <a:ext cx="5705475" cy="3800475"/>
          </a:xfrm>
          <a:prstGeom prst="rect">
            <a:avLst/>
          </a:prstGeom>
          <a:noFill/>
          <a:ln w="9525">
            <a:noFill/>
            <a:miter lim="800000"/>
            <a:headEnd/>
            <a:tailEnd/>
          </a:ln>
        </p:spPr>
      </p:pic>
      <p:sp>
        <p:nvSpPr>
          <p:cNvPr id="7" name="Rounded Rectangle 6"/>
          <p:cNvSpPr/>
          <p:nvPr/>
        </p:nvSpPr>
        <p:spPr>
          <a:xfrm>
            <a:off x="381000" y="4572000"/>
            <a:ext cx="3276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Google Project Glass</a:t>
            </a:r>
            <a:endParaRPr lang="en-US" sz="2400" b="1" dirty="0">
              <a:latin typeface="Arial" pitchFamily="34" charset="0"/>
              <a:cs typeface="Arial" pitchFamily="34" charset="0"/>
            </a:endParaRPr>
          </a:p>
        </p:txBody>
      </p:sp>
      <p:sp>
        <p:nvSpPr>
          <p:cNvPr id="9" name="Rectangle 8"/>
          <p:cNvSpPr/>
          <p:nvPr/>
        </p:nvSpPr>
        <p:spPr>
          <a:xfrm>
            <a:off x="990600" y="5791200"/>
            <a:ext cx="56388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2">
                    <a:lumMod val="75000"/>
                  </a:schemeClr>
                </a:solidFill>
                <a:latin typeface="Arial" pitchFamily="34" charset="0"/>
                <a:cs typeface="Arial" pitchFamily="34" charset="0"/>
              </a:rPr>
              <a:t>http://www.youtube.com/watch?v=9c6W4CCU9M4&amp;feature=player_embedded</a:t>
            </a:r>
            <a:endParaRPr lang="en-US" sz="1200" dirty="0">
              <a:solidFill>
                <a:schemeClr val="tx2">
                  <a:lumMod val="75000"/>
                </a:schemeClr>
              </a:solidFill>
              <a:latin typeface="Arial" pitchFamily="34" charset="0"/>
              <a:cs typeface="Arial"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C:\Users\IVA\Pictures\LOGOS\Future Phone\augmented-reality-paris-2[1].jpg"/>
          <p:cNvPicPr>
            <a:picLocks noChangeAspect="1" noChangeArrowheads="1"/>
          </p:cNvPicPr>
          <p:nvPr/>
        </p:nvPicPr>
        <p:blipFill>
          <a:blip r:embed="rId2" cstate="print"/>
          <a:srcRect/>
          <a:stretch>
            <a:fillRect/>
          </a:stretch>
        </p:blipFill>
        <p:spPr bwMode="auto">
          <a:xfrm>
            <a:off x="4876800" y="1295400"/>
            <a:ext cx="3848100" cy="2565400"/>
          </a:xfrm>
          <a:prstGeom prst="rect">
            <a:avLst/>
          </a:prstGeom>
          <a:noFill/>
        </p:spPr>
      </p:pic>
      <p:sp>
        <p:nvSpPr>
          <p:cNvPr id="8" name="Content Placeholder 7"/>
          <p:cNvSpPr>
            <a:spLocks noGrp="1"/>
          </p:cNvSpPr>
          <p:nvPr>
            <p:ph sz="half" idx="2"/>
          </p:nvPr>
        </p:nvSpPr>
        <p:spPr>
          <a:xfrm>
            <a:off x="381000" y="4953000"/>
            <a:ext cx="8305800" cy="1295400"/>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Researchers and engineers are pulling graphics out of your television screen or computer display and integrating them into real-world environments. This new technology, called </a:t>
            </a:r>
            <a:r>
              <a:rPr lang="en-US" sz="2000" b="1" dirty="0" smtClean="0">
                <a:latin typeface="Arial" pitchFamily="34" charset="0"/>
                <a:cs typeface="Arial" pitchFamily="34" charset="0"/>
              </a:rPr>
              <a:t>augmented reality</a:t>
            </a:r>
            <a:r>
              <a:rPr lang="en-US" sz="2000" dirty="0" smtClean="0">
                <a:latin typeface="Arial" pitchFamily="34" charset="0"/>
                <a:cs typeface="Arial" pitchFamily="34" charset="0"/>
              </a:rPr>
              <a:t>, blurs the line between what's real and what's computer-generated by enhancing what we see, hear, feel and smell.</a:t>
            </a:r>
            <a:endParaRPr lang="en-US" sz="2000" dirty="0">
              <a:latin typeface="Arial" pitchFamily="34" charset="0"/>
              <a:cs typeface="Arial" pitchFamily="34" charset="0"/>
            </a:endParaRPr>
          </a:p>
        </p:txBody>
      </p:sp>
      <p:sp>
        <p:nvSpPr>
          <p:cNvPr id="3" name="Footer Placeholder 2"/>
          <p:cNvSpPr>
            <a:spLocks noGrp="1"/>
          </p:cNvSpPr>
          <p:nvPr>
            <p:ph type="ftr" sz="quarter" idx="11"/>
          </p:nvPr>
        </p:nvSpPr>
        <p:spPr>
          <a:xfrm>
            <a:off x="5410200" y="6407944"/>
            <a:ext cx="37338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a:xfrm>
            <a:off x="8382000" y="6407944"/>
            <a:ext cx="631032" cy="365125"/>
          </a:xfrm>
        </p:spPr>
        <p:txBody>
          <a:bodyPr/>
          <a:lstStyle/>
          <a:p>
            <a:fld id="{B6F15528-21DE-4FAA-801E-634DDDAF4B2B}" type="slidenum">
              <a:rPr lang="en-US" smtClean="0">
                <a:solidFill>
                  <a:schemeClr val="tx2">
                    <a:lumMod val="25000"/>
                  </a:schemeClr>
                </a:solidFill>
              </a:rPr>
              <a:pPr/>
              <a:t>88</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latin typeface="Arial" pitchFamily="34" charset="0"/>
                <a:cs typeface="Arial" pitchFamily="34" charset="0"/>
              </a:rPr>
              <a:t>Era of Augmented Reality by </a:t>
            </a:r>
            <a:r>
              <a:rPr lang="en-US" sz="3600" dirty="0" smtClean="0">
                <a:latin typeface="Arial" pitchFamily="34" charset="0"/>
                <a:cs typeface="Arial" pitchFamily="34" charset="0"/>
              </a:rPr>
              <a:t>iPhone</a:t>
            </a:r>
            <a:r>
              <a:rPr lang="en-US" sz="3600" dirty="0" smtClean="0">
                <a:latin typeface="Arial" pitchFamily="34" charset="0"/>
                <a:cs typeface="Arial" pitchFamily="34" charset="0"/>
              </a:rPr>
              <a:t>:</a:t>
            </a:r>
            <a:endParaRPr lang="en-US" sz="3600" dirty="0">
              <a:latin typeface="Arial" pitchFamily="34" charset="0"/>
              <a:cs typeface="Arial" pitchFamily="34" charset="0"/>
            </a:endParaRPr>
          </a:p>
        </p:txBody>
      </p:sp>
      <p:pic>
        <p:nvPicPr>
          <p:cNvPr id="4104" name="Picture 8" descr="C:\Users\IVA\Pictures\LOGOS\Future Phone\crw_8027[1].jpg"/>
          <p:cNvPicPr>
            <a:picLocks noChangeAspect="1" noChangeArrowheads="1"/>
          </p:cNvPicPr>
          <p:nvPr/>
        </p:nvPicPr>
        <p:blipFill>
          <a:blip r:embed="rId3" cstate="print"/>
          <a:srcRect/>
          <a:stretch>
            <a:fillRect/>
          </a:stretch>
        </p:blipFill>
        <p:spPr bwMode="auto">
          <a:xfrm>
            <a:off x="381000" y="1295400"/>
            <a:ext cx="4106616" cy="2438400"/>
          </a:xfrm>
          <a:prstGeom prst="rect">
            <a:avLst/>
          </a:prstGeom>
          <a:noFill/>
        </p:spPr>
      </p:pic>
      <p:pic>
        <p:nvPicPr>
          <p:cNvPr id="4103" name="Picture 7" descr="C:\Users\IVA\Pictures\LOGOS\Future Phone\ikea_catalogue_interactive_overhaul-thumb-525xauto-43470[1].jpg"/>
          <p:cNvPicPr>
            <a:picLocks noChangeAspect="1" noChangeArrowheads="1"/>
          </p:cNvPicPr>
          <p:nvPr/>
        </p:nvPicPr>
        <p:blipFill>
          <a:blip r:embed="rId4" cstate="print"/>
          <a:srcRect/>
          <a:stretch>
            <a:fillRect/>
          </a:stretch>
        </p:blipFill>
        <p:spPr bwMode="auto">
          <a:xfrm>
            <a:off x="2667000" y="2819400"/>
            <a:ext cx="3352800" cy="2057400"/>
          </a:xfrm>
          <a:prstGeom prst="rect">
            <a:avLst/>
          </a:prstGeom>
          <a:noFill/>
        </p:spPr>
      </p:pic>
      <p:sp>
        <p:nvSpPr>
          <p:cNvPr id="10" name="Rectangle 9"/>
          <p:cNvSpPr/>
          <p:nvPr/>
        </p:nvSpPr>
        <p:spPr>
          <a:xfrm>
            <a:off x="381000" y="6400800"/>
            <a:ext cx="4572000" cy="276999"/>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r>
              <a:rPr lang="en-US" sz="1200" dirty="0" smtClean="0">
                <a:solidFill>
                  <a:schemeClr val="tx1"/>
                </a:solidFill>
                <a:latin typeface="Arial" pitchFamily="34" charset="0"/>
                <a:cs typeface="Arial" pitchFamily="34" charset="0"/>
              </a:rPr>
              <a:t>http://www.youtube.com/watch?v=rczqP0FwWrk&amp;feature=related</a:t>
            </a:r>
            <a:endParaRPr lang="en-US" sz="1200" dirty="0">
              <a:solidFill>
                <a:schemeClr val="tx1"/>
              </a:solidFill>
              <a:latin typeface="Arial" pitchFamily="34" charset="0"/>
              <a:cs typeface="Arial" pitchFamily="34" charset="0"/>
            </a:endParaRPr>
          </a:p>
        </p:txBody>
      </p:sp>
      <p:sp>
        <p:nvSpPr>
          <p:cNvPr id="11" name="Rectangle 10"/>
          <p:cNvSpPr/>
          <p:nvPr/>
        </p:nvSpPr>
        <p:spPr>
          <a:xfrm>
            <a:off x="457200" y="4495800"/>
            <a:ext cx="38100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http://mashable.com/follow/topics/augmented-reality/</a:t>
            </a:r>
            <a:endParaRPr lang="en-US" sz="1200" dirty="0">
              <a:solidFill>
                <a:schemeClr val="tx1"/>
              </a:solidFill>
              <a:latin typeface="Arial" pitchFamily="34" charset="0"/>
              <a:cs typeface="Arial" pitchFamily="34" charset="0"/>
            </a:endParaRPr>
          </a:p>
        </p:txBody>
      </p:sp>
      <p:sp>
        <p:nvSpPr>
          <p:cNvPr id="12" name="Rectangle 11"/>
          <p:cNvSpPr/>
          <p:nvPr/>
        </p:nvSpPr>
        <p:spPr>
          <a:xfrm>
            <a:off x="5334000" y="4495800"/>
            <a:ext cx="3429000" cy="28643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http://www.youtube.com/embed/hsEUBLIJvmE</a:t>
            </a:r>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29200" y="6407944"/>
            <a:ext cx="38100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89</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6397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latin typeface="Arial" pitchFamily="34" charset="0"/>
                <a:cs typeface="Arial" pitchFamily="34" charset="0"/>
              </a:rPr>
              <a:t>Apple patent ergonomic input device</a:t>
            </a:r>
            <a:endParaRPr lang="en-US" sz="3200" dirty="0">
              <a:latin typeface="Arial" pitchFamily="34" charset="0"/>
              <a:cs typeface="Arial" pitchFamily="34" charset="0"/>
            </a:endParaRPr>
          </a:p>
        </p:txBody>
      </p:sp>
      <p:pic>
        <p:nvPicPr>
          <p:cNvPr id="94210" name="Picture 2" descr="C:\Users\IVA\Pictures\MOBILE TESTING\apple-patents-the-ergonomic-input-device-of-the-future-image002[1].jpg"/>
          <p:cNvPicPr>
            <a:picLocks noGrp="1" noChangeAspect="1" noChangeArrowheads="1"/>
          </p:cNvPicPr>
          <p:nvPr>
            <p:ph sz="half" idx="1"/>
          </p:nvPr>
        </p:nvPicPr>
        <p:blipFill>
          <a:blip r:embed="rId2" cstate="print"/>
          <a:srcRect/>
          <a:stretch>
            <a:fillRect/>
          </a:stretch>
        </p:blipFill>
        <p:spPr bwMode="auto">
          <a:xfrm>
            <a:off x="228600" y="1981200"/>
            <a:ext cx="4038600" cy="2726648"/>
          </a:xfrm>
          <a:prstGeom prst="rect">
            <a:avLst/>
          </a:prstGeom>
          <a:noFill/>
        </p:spPr>
      </p:pic>
      <p:sp>
        <p:nvSpPr>
          <p:cNvPr id="9" name="Rectangle 8"/>
          <p:cNvSpPr/>
          <p:nvPr/>
        </p:nvSpPr>
        <p:spPr>
          <a:xfrm>
            <a:off x="381000" y="5334000"/>
            <a:ext cx="40386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http://www.ergonomicchair.org/news/43/Apple-Patents-the-Ergonomic-Input-Device-of-the-Future.htm</a:t>
            </a:r>
            <a:endParaRPr lang="en-US" sz="1200" dirty="0">
              <a:solidFill>
                <a:schemeClr val="tx1"/>
              </a:solidFill>
              <a:latin typeface="Arial" pitchFamily="34" charset="0"/>
              <a:cs typeface="Arial" pitchFamily="34" charset="0"/>
            </a:endParaRPr>
          </a:p>
        </p:txBody>
      </p:sp>
      <p:pic>
        <p:nvPicPr>
          <p:cNvPr id="94211" name="Picture 3" descr="C:\Users\IVA\Pictures\MOBILE TESTING\apple-patents-the-ergonomic-input-device-of-the-future-image003[1].jpg"/>
          <p:cNvPicPr>
            <a:picLocks noGrp="1" noChangeAspect="1" noChangeArrowheads="1"/>
          </p:cNvPicPr>
          <p:nvPr>
            <p:ph sz="half" idx="2"/>
          </p:nvPr>
        </p:nvPicPr>
        <p:blipFill>
          <a:blip r:embed="rId3" cstate="print"/>
          <a:srcRect/>
          <a:stretch>
            <a:fillRect/>
          </a:stretch>
        </p:blipFill>
        <p:spPr bwMode="auto">
          <a:xfrm>
            <a:off x="4667024" y="1219200"/>
            <a:ext cx="4095975" cy="5029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3.cdn.memeburn.com/wp-content/uploads/TED_image.jpg"/>
          <p:cNvPicPr>
            <a:picLocks noChangeAspect="1" noChangeArrowheads="1"/>
          </p:cNvPicPr>
          <p:nvPr/>
        </p:nvPicPr>
        <p:blipFill>
          <a:blip r:embed="rId2" cstate="print"/>
          <a:srcRect/>
          <a:stretch>
            <a:fillRect/>
          </a:stretch>
        </p:blipFill>
        <p:spPr bwMode="auto">
          <a:xfrm>
            <a:off x="3352800" y="1524000"/>
            <a:ext cx="2084717" cy="2209800"/>
          </a:xfrm>
          <a:prstGeom prst="rect">
            <a:avLst/>
          </a:prstGeom>
          <a:noFill/>
        </p:spPr>
      </p:pic>
      <p:sp>
        <p:nvSpPr>
          <p:cNvPr id="2" name="Title 1"/>
          <p:cNvSpPr>
            <a:spLocks noGrp="1"/>
          </p:cNvSpPr>
          <p:nvPr>
            <p:ph type="title"/>
          </p:nvPr>
        </p:nvSpPr>
        <p:spPr>
          <a:xfrm>
            <a:off x="457200" y="274638"/>
            <a:ext cx="8229600" cy="792162"/>
          </a:xfrm>
        </p:spPr>
        <p:style>
          <a:lnRef idx="1">
            <a:schemeClr val="accent1"/>
          </a:lnRef>
          <a:fillRef idx="2">
            <a:schemeClr val="accent1"/>
          </a:fillRef>
          <a:effectRef idx="1">
            <a:schemeClr val="accent1"/>
          </a:effectRef>
          <a:fontRef idx="minor">
            <a:schemeClr val="dk1"/>
          </a:fontRef>
        </p:style>
        <p:txBody>
          <a:bodyPr>
            <a:normAutofit/>
          </a:bodyPr>
          <a:lstStyle/>
          <a:p>
            <a:pPr lvl="0"/>
            <a:r>
              <a:rPr lang="en-US" sz="3200" b="1" dirty="0" smtClean="0">
                <a:solidFill>
                  <a:srgbClr val="FF0000"/>
                </a:solidFill>
                <a:latin typeface="Arial" pitchFamily="34" charset="0"/>
                <a:cs typeface="Arial" pitchFamily="34" charset="0"/>
              </a:rPr>
              <a:t>5. What is a Mobile Web Application?</a:t>
            </a:r>
            <a:endParaRPr lang="en-US" sz="3200" b="1" dirty="0">
              <a:solidFill>
                <a:srgbClr val="FF0000"/>
              </a:solidFill>
              <a:latin typeface="Arial" pitchFamily="34" charset="0"/>
              <a:cs typeface="Arial" pitchFamily="34" charset="0"/>
            </a:endParaRPr>
          </a:p>
        </p:txBody>
      </p:sp>
      <p:sp>
        <p:nvSpPr>
          <p:cNvPr id="3" name="Footer Placeholder 2"/>
          <p:cNvSpPr>
            <a:spLocks noGrp="1"/>
          </p:cNvSpPr>
          <p:nvPr>
            <p:ph type="ftr" sz="quarter" idx="11"/>
          </p:nvPr>
        </p:nvSpPr>
        <p:spPr>
          <a:xfrm>
            <a:off x="5791200" y="6400800"/>
            <a:ext cx="3352800" cy="304800"/>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9</a:t>
            </a:fld>
            <a:endParaRPr lang="en-US" dirty="0">
              <a:solidFill>
                <a:schemeClr val="tx2">
                  <a:lumMod val="25000"/>
                </a:schemeClr>
              </a:solidFill>
            </a:endParaRPr>
          </a:p>
        </p:txBody>
      </p:sp>
      <p:pic>
        <p:nvPicPr>
          <p:cNvPr id="67586" name="Picture 2" descr="http://www.pixelfreeway.com/images/mobile-phones.png"/>
          <p:cNvPicPr>
            <a:picLocks noChangeAspect="1" noChangeArrowheads="1"/>
          </p:cNvPicPr>
          <p:nvPr/>
        </p:nvPicPr>
        <p:blipFill>
          <a:blip r:embed="rId3" cstate="print"/>
          <a:srcRect/>
          <a:stretch>
            <a:fillRect/>
          </a:stretch>
        </p:blipFill>
        <p:spPr bwMode="auto">
          <a:xfrm>
            <a:off x="228602" y="1219201"/>
            <a:ext cx="3371848" cy="2514599"/>
          </a:xfrm>
          <a:prstGeom prst="rect">
            <a:avLst/>
          </a:prstGeom>
          <a:noFill/>
        </p:spPr>
      </p:pic>
      <p:pic>
        <p:nvPicPr>
          <p:cNvPr id="67589" name="Picture 5" descr="C:\Users\IVA\Pictures\MOBILE TESTING\mobile-website-optimization[1].png"/>
          <p:cNvPicPr>
            <a:picLocks noChangeAspect="1" noChangeArrowheads="1"/>
          </p:cNvPicPr>
          <p:nvPr/>
        </p:nvPicPr>
        <p:blipFill>
          <a:blip r:embed="rId4" cstate="print"/>
          <a:srcRect/>
          <a:stretch>
            <a:fillRect/>
          </a:stretch>
        </p:blipFill>
        <p:spPr bwMode="auto">
          <a:xfrm>
            <a:off x="5391966" y="1447800"/>
            <a:ext cx="3506736" cy="2209800"/>
          </a:xfrm>
          <a:prstGeom prst="rect">
            <a:avLst/>
          </a:prstGeom>
          <a:noFill/>
        </p:spPr>
      </p:pic>
      <p:pic>
        <p:nvPicPr>
          <p:cNvPr id="1026" name="Picture 2" descr="C:\Users\IVA\Pictures\MOBILE TESTING\youtube127[1].jpg"/>
          <p:cNvPicPr>
            <a:picLocks noChangeAspect="1" noChangeArrowheads="1"/>
          </p:cNvPicPr>
          <p:nvPr/>
        </p:nvPicPr>
        <p:blipFill>
          <a:blip r:embed="rId5" cstate="print"/>
          <a:srcRect/>
          <a:stretch>
            <a:fillRect/>
          </a:stretch>
        </p:blipFill>
        <p:spPr bwMode="auto">
          <a:xfrm>
            <a:off x="457200" y="4038600"/>
            <a:ext cx="2652887" cy="1828799"/>
          </a:xfrm>
          <a:prstGeom prst="rect">
            <a:avLst/>
          </a:prstGeom>
          <a:noFill/>
        </p:spPr>
      </p:pic>
      <p:sp>
        <p:nvSpPr>
          <p:cNvPr id="9" name="Rectangle 8"/>
          <p:cNvSpPr/>
          <p:nvPr/>
        </p:nvSpPr>
        <p:spPr>
          <a:xfrm>
            <a:off x="838200" y="6019800"/>
            <a:ext cx="2183162" cy="276999"/>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sz="1200" dirty="0" smtClean="0">
                <a:solidFill>
                  <a:schemeClr val="tx1"/>
                </a:solidFill>
                <a:latin typeface="Arial" pitchFamily="34" charset="0"/>
                <a:cs typeface="Arial" pitchFamily="34" charset="0"/>
              </a:rPr>
              <a:t>http://www.sencha.com/apps/</a:t>
            </a:r>
            <a:endParaRPr lang="en-US" sz="1200" dirty="0">
              <a:solidFill>
                <a:schemeClr val="tx1"/>
              </a:solidFill>
              <a:latin typeface="Arial" pitchFamily="34" charset="0"/>
              <a:cs typeface="Arial" pitchFamily="34" charset="0"/>
            </a:endParaRPr>
          </a:p>
        </p:txBody>
      </p:sp>
      <p:pic>
        <p:nvPicPr>
          <p:cNvPr id="1029" name="Picture 5" descr="C:\Users\IVA\Pictures\MOBILE TESTING\icd9-search-fy-2011-icon[1].jpg"/>
          <p:cNvPicPr>
            <a:picLocks noChangeAspect="1" noChangeArrowheads="1"/>
          </p:cNvPicPr>
          <p:nvPr/>
        </p:nvPicPr>
        <p:blipFill>
          <a:blip r:embed="rId6" cstate="print"/>
          <a:srcRect/>
          <a:stretch>
            <a:fillRect/>
          </a:stretch>
        </p:blipFill>
        <p:spPr bwMode="auto">
          <a:xfrm>
            <a:off x="6705600" y="4191000"/>
            <a:ext cx="1981200" cy="1981200"/>
          </a:xfrm>
          <a:prstGeom prst="rect">
            <a:avLst/>
          </a:prstGeom>
          <a:noFill/>
        </p:spPr>
      </p:pic>
      <p:sp>
        <p:nvSpPr>
          <p:cNvPr id="11" name="Rectangle 10"/>
          <p:cNvSpPr/>
          <p:nvPr/>
        </p:nvSpPr>
        <p:spPr>
          <a:xfrm>
            <a:off x="1524000" y="6400800"/>
            <a:ext cx="2157514" cy="276999"/>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sz="1200" dirty="0" smtClean="0">
                <a:solidFill>
                  <a:schemeClr val="tx1"/>
                </a:solidFill>
                <a:latin typeface="Arial" pitchFamily="34" charset="0"/>
                <a:cs typeface="Arial" pitchFamily="34" charset="0"/>
              </a:rPr>
              <a:t>http://www.openappmkt.com/</a:t>
            </a:r>
            <a:endParaRPr lang="en-US" sz="1200" dirty="0">
              <a:solidFill>
                <a:schemeClr val="tx1"/>
              </a:solidFill>
              <a:latin typeface="Arial" pitchFamily="34" charset="0"/>
              <a:cs typeface="Arial" pitchFamily="34" charset="0"/>
            </a:endParaRPr>
          </a:p>
        </p:txBody>
      </p:sp>
      <p:pic>
        <p:nvPicPr>
          <p:cNvPr id="25602" name="Picture 2" descr="http://beerwithmeto.com/wordpress/wp-content/uploads/2012/05/untappd.jpg"/>
          <p:cNvPicPr>
            <a:picLocks noChangeAspect="1" noChangeArrowheads="1"/>
          </p:cNvPicPr>
          <p:nvPr/>
        </p:nvPicPr>
        <p:blipFill>
          <a:blip r:embed="rId7" cstate="print"/>
          <a:srcRect/>
          <a:stretch>
            <a:fillRect/>
          </a:stretch>
        </p:blipFill>
        <p:spPr bwMode="auto">
          <a:xfrm>
            <a:off x="3429000" y="4286250"/>
            <a:ext cx="2819400" cy="1762125"/>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715000" y="6407944"/>
            <a:ext cx="34290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a:xfrm>
            <a:off x="228600" y="6248400"/>
            <a:ext cx="478632" cy="365125"/>
          </a:xfrm>
        </p:spPr>
        <p:txBody>
          <a:bodyPr/>
          <a:lstStyle/>
          <a:p>
            <a:fld id="{B6F15528-21DE-4FAA-801E-634DDDAF4B2B}" type="slidenum">
              <a:rPr lang="en-US" smtClean="0">
                <a:solidFill>
                  <a:schemeClr val="tx2">
                    <a:lumMod val="25000"/>
                  </a:schemeClr>
                </a:solidFill>
              </a:rPr>
              <a:pPr/>
              <a:t>90</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639762"/>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latin typeface="Arial" pitchFamily="34" charset="0"/>
                <a:cs typeface="Arial" pitchFamily="34" charset="0"/>
              </a:rPr>
              <a:t>Flexible Phones: Nokia. Samsung, Phillips, </a:t>
            </a:r>
            <a:r>
              <a:rPr lang="en-US" sz="2800" dirty="0" smtClean="0">
                <a:latin typeface="Arial" pitchFamily="34" charset="0"/>
                <a:cs typeface="Arial" pitchFamily="34" charset="0"/>
              </a:rPr>
              <a:t>Axus</a:t>
            </a:r>
            <a:endParaRPr lang="en-US" sz="2800" dirty="0">
              <a:latin typeface="Arial" pitchFamily="34" charset="0"/>
              <a:cs typeface="Arial" pitchFamily="34" charset="0"/>
            </a:endParaRPr>
          </a:p>
        </p:txBody>
      </p:sp>
      <p:pic>
        <p:nvPicPr>
          <p:cNvPr id="121858" name="Picture 2" descr="C:\Users\IVA\Pictures\LOGOS\Future Phone\flexible_phone_1[1].jpg"/>
          <p:cNvPicPr>
            <a:picLocks noGrp="1" noChangeAspect="1" noChangeArrowheads="1"/>
          </p:cNvPicPr>
          <p:nvPr>
            <p:ph sz="half" idx="1"/>
          </p:nvPr>
        </p:nvPicPr>
        <p:blipFill>
          <a:blip r:embed="rId2" cstate="print"/>
          <a:srcRect/>
          <a:stretch>
            <a:fillRect/>
          </a:stretch>
        </p:blipFill>
        <p:spPr bwMode="auto">
          <a:xfrm>
            <a:off x="228600" y="1295400"/>
            <a:ext cx="3003298" cy="1892078"/>
          </a:xfrm>
          <a:prstGeom prst="rect">
            <a:avLst/>
          </a:prstGeom>
          <a:noFill/>
        </p:spPr>
      </p:pic>
      <p:pic>
        <p:nvPicPr>
          <p:cNvPr id="121859" name="Picture 3" descr="C:\Users\IVA\Pictures\LOGOS\Future Phone\flexible-display[1].jpg"/>
          <p:cNvPicPr>
            <a:picLocks noChangeAspect="1" noChangeArrowheads="1"/>
          </p:cNvPicPr>
          <p:nvPr/>
        </p:nvPicPr>
        <p:blipFill>
          <a:blip r:embed="rId3" cstate="print"/>
          <a:srcRect/>
          <a:stretch>
            <a:fillRect/>
          </a:stretch>
        </p:blipFill>
        <p:spPr bwMode="auto">
          <a:xfrm>
            <a:off x="228600" y="3429000"/>
            <a:ext cx="2895600" cy="2253742"/>
          </a:xfrm>
          <a:prstGeom prst="rect">
            <a:avLst/>
          </a:prstGeom>
          <a:noFill/>
        </p:spPr>
      </p:pic>
      <p:pic>
        <p:nvPicPr>
          <p:cNvPr id="121860" name="Picture 4" descr="C:\Users\IVA\Pictures\LOGOS\Future Phone\Nokia-Twist-flexible-phone-1[1].jpg"/>
          <p:cNvPicPr>
            <a:picLocks noChangeAspect="1" noChangeArrowheads="1"/>
          </p:cNvPicPr>
          <p:nvPr/>
        </p:nvPicPr>
        <p:blipFill>
          <a:blip r:embed="rId4" cstate="print"/>
          <a:srcRect/>
          <a:stretch>
            <a:fillRect/>
          </a:stretch>
        </p:blipFill>
        <p:spPr bwMode="auto">
          <a:xfrm>
            <a:off x="3505200" y="1295400"/>
            <a:ext cx="2193893" cy="2357438"/>
          </a:xfrm>
          <a:prstGeom prst="rect">
            <a:avLst/>
          </a:prstGeom>
          <a:noFill/>
        </p:spPr>
      </p:pic>
      <p:pic>
        <p:nvPicPr>
          <p:cNvPr id="121861" name="Picture 5" descr="C:\Users\IVA\Pictures\LOGOS\Future Phone\Samsung-Flexible-Screen1[1].jpg"/>
          <p:cNvPicPr>
            <a:picLocks noChangeAspect="1" noChangeArrowheads="1"/>
          </p:cNvPicPr>
          <p:nvPr/>
        </p:nvPicPr>
        <p:blipFill>
          <a:blip r:embed="rId5" cstate="print"/>
          <a:srcRect/>
          <a:stretch>
            <a:fillRect/>
          </a:stretch>
        </p:blipFill>
        <p:spPr bwMode="auto">
          <a:xfrm>
            <a:off x="3352800" y="4114800"/>
            <a:ext cx="3357563" cy="1890979"/>
          </a:xfrm>
          <a:prstGeom prst="rect">
            <a:avLst/>
          </a:prstGeom>
          <a:noFill/>
        </p:spPr>
      </p:pic>
      <p:pic>
        <p:nvPicPr>
          <p:cNvPr id="121862" name="Picture 6" descr="C:\Users\IVA\Pictures\LOGOS\Future Phone\tumblr_lkslcrjhoU1qbyhono1_400[1].jpg"/>
          <p:cNvPicPr>
            <a:picLocks noChangeAspect="1" noChangeArrowheads="1"/>
          </p:cNvPicPr>
          <p:nvPr/>
        </p:nvPicPr>
        <p:blipFill>
          <a:blip r:embed="rId6" cstate="print"/>
          <a:srcRect/>
          <a:stretch>
            <a:fillRect/>
          </a:stretch>
        </p:blipFill>
        <p:spPr bwMode="auto">
          <a:xfrm>
            <a:off x="6019800" y="1371600"/>
            <a:ext cx="2909924" cy="2459038"/>
          </a:xfrm>
          <a:prstGeom prst="rect">
            <a:avLst/>
          </a:prstGeom>
          <a:noFill/>
        </p:spPr>
      </p:pic>
      <p:pic>
        <p:nvPicPr>
          <p:cNvPr id="121863" name="Picture 7" descr="C:\Users\IVA\Pictures\LOGOS\Future Phone\Flip-concept-640x425[1].jpg"/>
          <p:cNvPicPr>
            <a:picLocks noChangeAspect="1" noChangeArrowheads="1"/>
          </p:cNvPicPr>
          <p:nvPr/>
        </p:nvPicPr>
        <p:blipFill>
          <a:blip r:embed="rId7" cstate="print"/>
          <a:srcRect/>
          <a:stretch>
            <a:fillRect/>
          </a:stretch>
        </p:blipFill>
        <p:spPr bwMode="auto">
          <a:xfrm>
            <a:off x="6858000" y="4419600"/>
            <a:ext cx="2017955" cy="1340048"/>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38800" y="6407944"/>
            <a:ext cx="3276600" cy="365125"/>
          </a:xfrm>
        </p:spPr>
        <p:txBody>
          <a:bodyPr/>
          <a:lstStyle/>
          <a:p>
            <a:r>
              <a:rPr lang="en-US" dirty="0" smtClean="0">
                <a:solidFill>
                  <a:schemeClr val="accent1">
                    <a:lumMod val="75000"/>
                  </a:schemeClr>
                </a:solidFill>
              </a:rPr>
              <a:t>Copyright </a:t>
            </a:r>
            <a:r>
              <a:rPr lang="en-US" dirty="0"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5" name="Slide Number Placeholder 4"/>
          <p:cNvSpPr>
            <a:spLocks noGrp="1"/>
          </p:cNvSpPr>
          <p:nvPr>
            <p:ph type="sldNum" sz="quarter" idx="12"/>
          </p:nvPr>
        </p:nvSpPr>
        <p:spPr>
          <a:xfrm>
            <a:off x="228600" y="6324600"/>
            <a:ext cx="478632" cy="365125"/>
          </a:xfrm>
        </p:spPr>
        <p:txBody>
          <a:bodyPr/>
          <a:lstStyle/>
          <a:p>
            <a:fld id="{B6F15528-21DE-4FAA-801E-634DDDAF4B2B}" type="slidenum">
              <a:rPr lang="en-US" smtClean="0">
                <a:solidFill>
                  <a:schemeClr val="accent1">
                    <a:lumMod val="75000"/>
                  </a:schemeClr>
                </a:solidFill>
              </a:rPr>
              <a:pPr/>
              <a:t>91</a:t>
            </a:fld>
            <a:endParaRPr lang="en-US" dirty="0">
              <a:solidFill>
                <a:schemeClr val="accent1">
                  <a:lumMod val="75000"/>
                </a:schemeClr>
              </a:solidFill>
            </a:endParaRPr>
          </a:p>
        </p:txBody>
      </p:sp>
      <p:pic>
        <p:nvPicPr>
          <p:cNvPr id="123906" name="Picture 2" descr="C:\Users\IVA\Pictures\LOGOS\Future Phone\Android-Phone-flexible-450x409[1].jpg"/>
          <p:cNvPicPr>
            <a:picLocks noGrp="1" noChangeAspect="1" noChangeArrowheads="1"/>
          </p:cNvPicPr>
          <p:nvPr>
            <p:ph sz="half" idx="4294967295"/>
          </p:nvPr>
        </p:nvPicPr>
        <p:blipFill>
          <a:blip r:embed="rId2" cstate="print"/>
          <a:srcRect/>
          <a:stretch>
            <a:fillRect/>
          </a:stretch>
        </p:blipFill>
        <p:spPr bwMode="auto">
          <a:xfrm>
            <a:off x="533400" y="381000"/>
            <a:ext cx="4038600" cy="3425825"/>
          </a:xfrm>
          <a:prstGeom prst="rect">
            <a:avLst/>
          </a:prstGeom>
          <a:noFill/>
        </p:spPr>
      </p:pic>
      <p:pic>
        <p:nvPicPr>
          <p:cNvPr id="123907" name="Picture 3" descr="C:\Users\IVA\Pictures\LOGOS\Future Phone\kyocera-flexible-phone[1].jpg"/>
          <p:cNvPicPr>
            <a:picLocks noChangeAspect="1" noChangeArrowheads="1"/>
          </p:cNvPicPr>
          <p:nvPr/>
        </p:nvPicPr>
        <p:blipFill>
          <a:blip r:embed="rId3" cstate="print"/>
          <a:srcRect/>
          <a:stretch>
            <a:fillRect/>
          </a:stretch>
        </p:blipFill>
        <p:spPr bwMode="auto">
          <a:xfrm>
            <a:off x="1066800" y="4038600"/>
            <a:ext cx="3004634" cy="2463800"/>
          </a:xfrm>
          <a:prstGeom prst="rect">
            <a:avLst/>
          </a:prstGeom>
          <a:noFill/>
        </p:spPr>
      </p:pic>
      <p:pic>
        <p:nvPicPr>
          <p:cNvPr id="123908" name="Picture 4" descr="C:\Users\IVA\Pictures\LOGOS\Future Phone\Samsung-flexible-screen[1].jpg"/>
          <p:cNvPicPr>
            <a:picLocks noChangeAspect="1" noChangeArrowheads="1"/>
          </p:cNvPicPr>
          <p:nvPr/>
        </p:nvPicPr>
        <p:blipFill>
          <a:blip r:embed="rId4" cstate="print"/>
          <a:srcRect/>
          <a:stretch>
            <a:fillRect/>
          </a:stretch>
        </p:blipFill>
        <p:spPr bwMode="auto">
          <a:xfrm>
            <a:off x="4724400" y="1981200"/>
            <a:ext cx="4095750" cy="3200400"/>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181600" y="6407944"/>
            <a:ext cx="33528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a:xfrm>
            <a:off x="228600" y="6324600"/>
            <a:ext cx="554832" cy="365125"/>
          </a:xfrm>
        </p:spPr>
        <p:txBody>
          <a:bodyPr/>
          <a:lstStyle/>
          <a:p>
            <a:fld id="{B6F15528-21DE-4FAA-801E-634DDDAF4B2B}" type="slidenum">
              <a:rPr lang="en-US" smtClean="0">
                <a:solidFill>
                  <a:schemeClr val="bg2">
                    <a:lumMod val="25000"/>
                  </a:schemeClr>
                </a:solidFill>
              </a:rPr>
              <a:pPr/>
              <a:t>92</a:t>
            </a:fld>
            <a:endParaRPr lang="en-US" dirty="0">
              <a:solidFill>
                <a:schemeClr val="bg2">
                  <a:lumMod val="25000"/>
                </a:schemeClr>
              </a:solidFill>
            </a:endParaRPr>
          </a:p>
        </p:txBody>
      </p:sp>
      <p:sp>
        <p:nvSpPr>
          <p:cNvPr id="5" name="Title 4"/>
          <p:cNvSpPr>
            <a:spLocks noGrp="1"/>
          </p:cNvSpPr>
          <p:nvPr>
            <p:ph type="title"/>
          </p:nvPr>
        </p:nvSpPr>
        <p:spPr>
          <a:xfrm>
            <a:off x="457200" y="274638"/>
            <a:ext cx="8229600" cy="639762"/>
          </a:xfrm>
        </p:spPr>
        <p:style>
          <a:lnRef idx="1">
            <a:schemeClr val="accent1"/>
          </a:lnRef>
          <a:fillRef idx="2">
            <a:schemeClr val="accent1"/>
          </a:fillRef>
          <a:effectRef idx="1">
            <a:schemeClr val="accent1"/>
          </a:effectRef>
          <a:fontRef idx="minor">
            <a:schemeClr val="dk1"/>
          </a:fontRef>
        </p:style>
        <p:txBody>
          <a:bodyPr>
            <a:noAutofit/>
          </a:bodyPr>
          <a:lstStyle/>
          <a:p>
            <a:r>
              <a:rPr lang="en-US" sz="3600" dirty="0" smtClean="0">
                <a:latin typeface="Arial" pitchFamily="34" charset="0"/>
                <a:cs typeface="Arial" pitchFamily="34" charset="0"/>
              </a:rPr>
              <a:t>Paper Phone Technology </a:t>
            </a:r>
            <a:r>
              <a:rPr lang="en-US" sz="2400" dirty="0" smtClean="0">
                <a:latin typeface="Arial" pitchFamily="34" charset="0"/>
                <a:cs typeface="Arial" pitchFamily="34" charset="0"/>
              </a:rPr>
              <a:t>(Canada 2011)</a:t>
            </a:r>
            <a:endParaRPr lang="en-US" sz="2400" dirty="0">
              <a:latin typeface="Arial" pitchFamily="34" charset="0"/>
              <a:cs typeface="Arial" pitchFamily="34" charset="0"/>
            </a:endParaRPr>
          </a:p>
        </p:txBody>
      </p:sp>
      <p:sp>
        <p:nvSpPr>
          <p:cNvPr id="6" name="Rectangle 5"/>
          <p:cNvSpPr/>
          <p:nvPr/>
        </p:nvSpPr>
        <p:spPr>
          <a:xfrm>
            <a:off x="685800" y="6019800"/>
            <a:ext cx="4572000" cy="307777"/>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r>
              <a:rPr lang="en-US" sz="1400" dirty="0" smtClean="0">
                <a:solidFill>
                  <a:schemeClr val="tx1"/>
                </a:solidFill>
                <a:latin typeface="Arial" pitchFamily="34" charset="0"/>
                <a:cs typeface="Arial" pitchFamily="34" charset="0"/>
              </a:rPr>
              <a:t>http://www.youtube.com/watch?v=lu3z-G1rE6k</a:t>
            </a:r>
            <a:endParaRPr lang="en-US" sz="1400" dirty="0">
              <a:solidFill>
                <a:schemeClr val="tx1"/>
              </a:solidFill>
              <a:latin typeface="Arial" pitchFamily="34" charset="0"/>
              <a:cs typeface="Arial" pitchFamily="34" charset="0"/>
            </a:endParaRPr>
          </a:p>
        </p:txBody>
      </p:sp>
      <p:pic>
        <p:nvPicPr>
          <p:cNvPr id="2050" name="Picture 2" descr="C:\Users\IVA\Pictures\LOGOS\Future Phone\ht_paperphone_jef_110505_wg[1].jpg"/>
          <p:cNvPicPr>
            <a:picLocks noGrp="1" noChangeAspect="1" noChangeArrowheads="1"/>
          </p:cNvPicPr>
          <p:nvPr>
            <p:ph idx="1"/>
          </p:nvPr>
        </p:nvPicPr>
        <p:blipFill>
          <a:blip r:embed="rId2" cstate="print"/>
          <a:srcRect/>
          <a:stretch>
            <a:fillRect/>
          </a:stretch>
        </p:blipFill>
        <p:spPr bwMode="auto">
          <a:xfrm>
            <a:off x="914400" y="1600200"/>
            <a:ext cx="7315201" cy="411480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334000" y="6407944"/>
            <a:ext cx="3581400" cy="365125"/>
          </a:xfrm>
        </p:spPr>
        <p:txBody>
          <a:bodyPr/>
          <a:lstStyle/>
          <a:p>
            <a:r>
              <a:rPr lang="en-US" dirty="0" smtClean="0">
                <a:solidFill>
                  <a:schemeClr val="accent1">
                    <a:lumMod val="75000"/>
                  </a:schemeClr>
                </a:solidFill>
              </a:rPr>
              <a:t>Copyright </a:t>
            </a:r>
            <a:r>
              <a:rPr lang="en-US" dirty="0"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93</a:t>
            </a:fld>
            <a:endParaRPr lang="en-US" dirty="0">
              <a:solidFill>
                <a:schemeClr val="accent1">
                  <a:lumMod val="75000"/>
                </a:schemeClr>
              </a:solidFill>
            </a:endParaRPr>
          </a:p>
        </p:txBody>
      </p:sp>
      <p:sp>
        <p:nvSpPr>
          <p:cNvPr id="5" name="Title 4"/>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Nokia flex 888</a:t>
            </a:r>
            <a:endParaRPr lang="en-US" dirty="0"/>
          </a:p>
        </p:txBody>
      </p:sp>
      <p:pic>
        <p:nvPicPr>
          <p:cNvPr id="124932" name="Picture 4" descr="C:\Users\IVA\Pictures\LOGOS\Future Phone\nokia-888[1].jpg"/>
          <p:cNvPicPr>
            <a:picLocks noGrp="1" noChangeAspect="1" noChangeArrowheads="1"/>
          </p:cNvPicPr>
          <p:nvPr>
            <p:ph idx="1"/>
          </p:nvPr>
        </p:nvPicPr>
        <p:blipFill>
          <a:blip r:embed="rId2" cstate="print"/>
          <a:srcRect/>
          <a:stretch>
            <a:fillRect/>
          </a:stretch>
        </p:blipFill>
        <p:spPr bwMode="auto">
          <a:xfrm>
            <a:off x="685800" y="1219200"/>
            <a:ext cx="4188572" cy="4525962"/>
          </a:xfrm>
          <a:prstGeom prst="rect">
            <a:avLst/>
          </a:prstGeom>
          <a:noFill/>
        </p:spPr>
      </p:pic>
      <p:pic>
        <p:nvPicPr>
          <p:cNvPr id="124933" name="Picture 5" descr="C:\Users\IVA\Pictures\LOGOS\Future Phone\nokia888[1].jpg"/>
          <p:cNvPicPr>
            <a:picLocks noChangeAspect="1" noChangeArrowheads="1"/>
          </p:cNvPicPr>
          <p:nvPr/>
        </p:nvPicPr>
        <p:blipFill>
          <a:blip r:embed="rId3" cstate="print"/>
          <a:srcRect/>
          <a:stretch>
            <a:fillRect/>
          </a:stretch>
        </p:blipFill>
        <p:spPr bwMode="auto">
          <a:xfrm>
            <a:off x="5257800" y="2971800"/>
            <a:ext cx="3614685" cy="3343275"/>
          </a:xfrm>
          <a:prstGeom prst="rect">
            <a:avLst/>
          </a:prstGeom>
          <a:noFill/>
        </p:spPr>
      </p:pic>
      <p:sp>
        <p:nvSpPr>
          <p:cNvPr id="12" name="Rectangle 11"/>
          <p:cNvSpPr/>
          <p:nvPr/>
        </p:nvSpPr>
        <p:spPr>
          <a:xfrm>
            <a:off x="533400" y="5943600"/>
            <a:ext cx="4572000" cy="276999"/>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r>
              <a:rPr lang="en-US" sz="1200" dirty="0" smtClean="0">
                <a:solidFill>
                  <a:schemeClr val="tx1"/>
                </a:solidFill>
                <a:latin typeface="Arial" pitchFamily="34" charset="0"/>
                <a:cs typeface="Arial" pitchFamily="34" charset="0"/>
              </a:rPr>
              <a:t>http://www.youtube.com/watch?v=8xrZduRfX_M&amp;feature=related</a:t>
            </a:r>
            <a:endParaRPr lang="en-US" sz="1200" dirty="0">
              <a:solidFill>
                <a:schemeClr val="tx1"/>
              </a:solidFill>
              <a:latin typeface="Arial" pitchFamily="34" charset="0"/>
              <a:cs typeface="Arial"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562600" y="6407944"/>
            <a:ext cx="3276600" cy="365125"/>
          </a:xfrm>
        </p:spPr>
        <p:txBody>
          <a:bodyPr/>
          <a:lstStyle/>
          <a:p>
            <a:r>
              <a:rPr lang="en-US" dirty="0" smtClean="0">
                <a:solidFill>
                  <a:schemeClr val="accent1">
                    <a:lumMod val="75000"/>
                  </a:schemeClr>
                </a:solidFill>
              </a:rPr>
              <a:t>Copyright </a:t>
            </a:r>
            <a:r>
              <a:rPr lang="en-US" dirty="0"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94</a:t>
            </a:fld>
            <a:endParaRPr lang="en-US" dirty="0">
              <a:solidFill>
                <a:schemeClr val="accent1">
                  <a:lumMod val="75000"/>
                </a:schemeClr>
              </a:solidFill>
            </a:endParaRPr>
          </a:p>
        </p:txBody>
      </p:sp>
      <p:sp>
        <p:nvSpPr>
          <p:cNvPr id="5" name="Title 4"/>
          <p:cNvSpPr>
            <a:spLocks noGrp="1"/>
          </p:cNvSpPr>
          <p:nvPr>
            <p:ph type="title"/>
          </p:nvPr>
        </p:nvSpPr>
        <p:spPr>
          <a:xfrm>
            <a:off x="457200" y="274638"/>
            <a:ext cx="8229600" cy="8683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latin typeface="Arial" pitchFamily="34" charset="0"/>
                <a:cs typeface="Arial" pitchFamily="34" charset="0"/>
              </a:rPr>
              <a:t>Finger Touching Wearable Mobile Device</a:t>
            </a:r>
            <a:endParaRPr lang="en-US" sz="3200" dirty="0"/>
          </a:p>
        </p:txBody>
      </p:sp>
      <p:pic>
        <p:nvPicPr>
          <p:cNvPr id="96258" name="Picture 2" descr="C:\Users\IVA\Pictures\MOBILE TESTING\finger_touching_tn[1].jpg"/>
          <p:cNvPicPr>
            <a:picLocks noGrp="1" noChangeAspect="1" noChangeArrowheads="1"/>
          </p:cNvPicPr>
          <p:nvPr>
            <p:ph idx="1"/>
          </p:nvPr>
        </p:nvPicPr>
        <p:blipFill>
          <a:blip r:embed="rId2" cstate="print"/>
          <a:srcRect/>
          <a:stretch>
            <a:fillRect/>
          </a:stretch>
        </p:blipFill>
        <p:spPr bwMode="auto">
          <a:xfrm>
            <a:off x="609600" y="2362200"/>
            <a:ext cx="2743200" cy="2743200"/>
          </a:xfrm>
          <a:prstGeom prst="rect">
            <a:avLst/>
          </a:prstGeom>
          <a:noFill/>
        </p:spPr>
      </p:pic>
      <p:sp>
        <p:nvSpPr>
          <p:cNvPr id="7" name="Rectangle 6"/>
          <p:cNvSpPr/>
          <p:nvPr/>
        </p:nvSpPr>
        <p:spPr>
          <a:xfrm>
            <a:off x="3886200" y="1676400"/>
            <a:ext cx="4572000" cy="403187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A wearable mobile device for enhanced chatting. It introduces a new wearable device that anyone can communicate with that is easier and lighter in mobile circumstances corresponding to the 3.5G, 4G communication standard.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Human hand is the most basic communication method.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For easier and simpler controls, it uses the instinctive input method “finger joint”. Excluding the thumb, each finger joint makes up twelve buttons, with “the knuckle button”, using the cell phone's 3X4 keypad, likely being the most popular input method.</a:t>
            </a:r>
            <a:endParaRPr lang="en-US" sz="1600" dirty="0">
              <a:latin typeface="Arial" pitchFamily="34" charset="0"/>
              <a:cs typeface="Arial"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04800" y="1295400"/>
            <a:ext cx="4038600" cy="5257800"/>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endParaRPr lang="en-US" dirty="0" smtClean="0"/>
          </a:p>
          <a:p>
            <a:r>
              <a:rPr lang="en-US" dirty="0" smtClean="0">
                <a:latin typeface="Arial" pitchFamily="34" charset="0"/>
                <a:cs typeface="Arial" pitchFamily="34" charset="0"/>
              </a:rPr>
              <a:t>Imagine sharing your feelings not directly, but via the ring we mentioned. How cool is that? </a:t>
            </a:r>
          </a:p>
          <a:p>
            <a:r>
              <a:rPr lang="en-US" dirty="0" smtClean="0">
                <a:latin typeface="Arial" pitchFamily="34" charset="0"/>
                <a:cs typeface="Arial" pitchFamily="34" charset="0"/>
              </a:rPr>
              <a:t>BlackBerry Empathy connects the user straight away to sites like </a:t>
            </a:r>
            <a:r>
              <a:rPr lang="en-US" dirty="0" smtClean="0">
                <a:latin typeface="Arial" pitchFamily="34" charset="0"/>
                <a:cs typeface="Arial" pitchFamily="34" charset="0"/>
              </a:rPr>
              <a:t>FaceBook</a:t>
            </a:r>
            <a:r>
              <a:rPr lang="en-US" dirty="0" smtClean="0">
                <a:latin typeface="Arial" pitchFamily="34" charset="0"/>
                <a:cs typeface="Arial" pitchFamily="34" charset="0"/>
              </a:rPr>
              <a:t> and MySpace for quick messaging and status updates. </a:t>
            </a:r>
          </a:p>
          <a:p>
            <a:r>
              <a:rPr lang="en-US" dirty="0" smtClean="0">
                <a:latin typeface="Arial" pitchFamily="34" charset="0"/>
                <a:cs typeface="Arial" pitchFamily="34" charset="0"/>
              </a:rPr>
              <a:t>The device also comes with proximity sensors, allowing you to detect the emotions of the folks nearby through an emotion chart with a visual timeline. </a:t>
            </a:r>
          </a:p>
          <a:p>
            <a:r>
              <a:rPr lang="en-US" dirty="0" smtClean="0">
                <a:latin typeface="Arial" pitchFamily="34" charset="0"/>
                <a:cs typeface="Arial" pitchFamily="34" charset="0"/>
              </a:rPr>
              <a:t>Empathy uses movable keys, a translucent tactile keyboard and a flexible OLED display, plus a HUD (heads up display). </a:t>
            </a:r>
          </a:p>
          <a:p>
            <a:r>
              <a:rPr lang="en-US" dirty="0" smtClean="0">
                <a:latin typeface="Arial" pitchFamily="34" charset="0"/>
                <a:cs typeface="Arial" pitchFamily="34" charset="0"/>
              </a:rPr>
              <a:t>The keypad on this phone can change color according to the user’s emotions, that are sensed through messages, phones calls and biometric sensors. </a:t>
            </a:r>
          </a:p>
          <a:p>
            <a:r>
              <a:rPr lang="en-US" dirty="0" smtClean="0">
                <a:latin typeface="Arial" pitchFamily="34" charset="0"/>
                <a:cs typeface="Arial" pitchFamily="34" charset="0"/>
              </a:rPr>
              <a:t>Does this new take on social networking scare you, or do you find the concept appealing?</a:t>
            </a:r>
            <a:endParaRPr lang="en-US" dirty="0">
              <a:latin typeface="Arial" pitchFamily="34" charset="0"/>
              <a:cs typeface="Arial" pitchFamily="34" charset="0"/>
            </a:endParaRPr>
          </a:p>
        </p:txBody>
      </p:sp>
      <p:sp>
        <p:nvSpPr>
          <p:cNvPr id="3" name="Footer Placeholder 2"/>
          <p:cNvSpPr>
            <a:spLocks noGrp="1"/>
          </p:cNvSpPr>
          <p:nvPr>
            <p:ph type="ftr" sz="quarter" idx="11"/>
          </p:nvPr>
        </p:nvSpPr>
        <p:spPr>
          <a:xfrm>
            <a:off x="5181600" y="6407944"/>
            <a:ext cx="37338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4" name="Slide Number Placeholder 3"/>
          <p:cNvSpPr>
            <a:spLocks noGrp="1"/>
          </p:cNvSpPr>
          <p:nvPr>
            <p:ph type="sldNum" sz="quarter" idx="12"/>
          </p:nvPr>
        </p:nvSpPr>
        <p:spPr>
          <a:xfrm>
            <a:off x="228600" y="6324600"/>
            <a:ext cx="478632" cy="365125"/>
          </a:xfrm>
        </p:spPr>
        <p:txBody>
          <a:bodyPr/>
          <a:lstStyle/>
          <a:p>
            <a:fld id="{B6F15528-21DE-4FAA-801E-634DDDAF4B2B}" type="slidenum">
              <a:rPr lang="en-US" smtClean="0">
                <a:solidFill>
                  <a:schemeClr val="tx2">
                    <a:lumMod val="25000"/>
                  </a:schemeClr>
                </a:solidFill>
              </a:rPr>
              <a:pPr/>
              <a:t>95</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BlackBerry biometric Phone</a:t>
            </a:r>
            <a:endParaRPr lang="en-US" dirty="0"/>
          </a:p>
        </p:txBody>
      </p:sp>
      <p:pic>
        <p:nvPicPr>
          <p:cNvPr id="3074" name="Picture 2" descr="C:\Users\IVA\Pictures\LOGOS\Future Phone\empathy[1].jpg"/>
          <p:cNvPicPr>
            <a:picLocks noGrp="1" noChangeAspect="1" noChangeArrowheads="1"/>
          </p:cNvPicPr>
          <p:nvPr>
            <p:ph sz="half" idx="2"/>
          </p:nvPr>
        </p:nvPicPr>
        <p:blipFill>
          <a:blip r:embed="rId2" cstate="print"/>
          <a:srcRect/>
          <a:stretch>
            <a:fillRect/>
          </a:stretch>
        </p:blipFill>
        <p:spPr bwMode="auto">
          <a:xfrm>
            <a:off x="4648200" y="1965132"/>
            <a:ext cx="4038600" cy="3826068"/>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495800" y="1066800"/>
            <a:ext cx="4419600" cy="5334000"/>
          </a:xfrm>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endParaRPr lang="en-US" dirty="0" smtClean="0"/>
          </a:p>
          <a:p>
            <a:r>
              <a:rPr lang="en-US" sz="6400" dirty="0" smtClean="0">
                <a:latin typeface="Arial" pitchFamily="34" charset="0"/>
                <a:cs typeface="Arial" pitchFamily="34" charset="0"/>
              </a:rPr>
              <a:t>Researchers at Nokia have created a </a:t>
            </a:r>
            <a:r>
              <a:rPr lang="en-US" sz="6400" b="1" dirty="0" smtClean="0">
                <a:latin typeface="Arial" pitchFamily="34" charset="0"/>
                <a:cs typeface="Arial" pitchFamily="34" charset="0"/>
              </a:rPr>
              <a:t>magnetic ring that works as an input device from which you can control your mobile phone. </a:t>
            </a:r>
          </a:p>
          <a:p>
            <a:r>
              <a:rPr lang="en-US" sz="6400" dirty="0" smtClean="0">
                <a:latin typeface="Arial" pitchFamily="34" charset="0"/>
                <a:cs typeface="Arial" pitchFamily="34" charset="0"/>
              </a:rPr>
              <a:t>The ring is called </a:t>
            </a:r>
            <a:r>
              <a:rPr lang="en-US" sz="6400" dirty="0" smtClean="0">
                <a:latin typeface="Arial" pitchFamily="34" charset="0"/>
                <a:cs typeface="Arial" pitchFamily="34" charset="0"/>
              </a:rPr>
              <a:t>Nenya</a:t>
            </a:r>
            <a:r>
              <a:rPr lang="en-US" sz="6400" dirty="0" smtClean="0">
                <a:latin typeface="Arial" pitchFamily="34" charset="0"/>
                <a:cs typeface="Arial" pitchFamily="34" charset="0"/>
              </a:rPr>
              <a:t> and it is tracked by a wrist-worn ‘bracelet’, which connects to the users phone via Bluetooth.</a:t>
            </a:r>
          </a:p>
          <a:p>
            <a:r>
              <a:rPr lang="en-US" sz="6400" dirty="0" smtClean="0">
                <a:latin typeface="Arial" pitchFamily="34" charset="0"/>
                <a:cs typeface="Arial" pitchFamily="34" charset="0"/>
              </a:rPr>
              <a:t>Twisting the ring on your finger causes changes in the magnetic field, which are picked up by the base bracelet and transmitted to the connected mobile device. </a:t>
            </a:r>
          </a:p>
          <a:p>
            <a:r>
              <a:rPr lang="en-US" sz="6400" dirty="0" smtClean="0">
                <a:latin typeface="Arial" pitchFamily="34" charset="0"/>
                <a:cs typeface="Arial" pitchFamily="34" charset="0"/>
              </a:rPr>
              <a:t>As you rotate the ring, this effectively scrolls through different functions such as turning up your music, putting a caller on hold or updating social network sites. Pushing the ring towards your fingertip works like a ‘select’ button and the instruction is sent to your mobile.</a:t>
            </a:r>
          </a:p>
          <a:p>
            <a:r>
              <a:rPr lang="en-US" sz="6400" dirty="0" smtClean="0">
                <a:latin typeface="Arial" pitchFamily="34" charset="0"/>
                <a:cs typeface="Arial" pitchFamily="34" charset="0"/>
              </a:rPr>
              <a:t>The researchers found that users who tested the ring could accurately position it in 45 degree increments, suggesting it could be used to control eight different functions.</a:t>
            </a:r>
            <a:r>
              <a:rPr lang="en-US" dirty="0" smtClean="0"/>
              <a:t/>
            </a:r>
            <a:br>
              <a:rPr lang="en-US" dirty="0" smtClean="0"/>
            </a:br>
            <a:r>
              <a:rPr lang="en-US" dirty="0" smtClean="0"/>
              <a:t/>
            </a:r>
            <a:br>
              <a:rPr lang="en-US" dirty="0" smtClean="0"/>
            </a:br>
            <a:endParaRPr lang="en-US" dirty="0"/>
          </a:p>
        </p:txBody>
      </p:sp>
      <p:sp>
        <p:nvSpPr>
          <p:cNvPr id="4" name="Footer Placeholder 3"/>
          <p:cNvSpPr>
            <a:spLocks noGrp="1"/>
          </p:cNvSpPr>
          <p:nvPr>
            <p:ph type="ftr" sz="quarter" idx="11"/>
          </p:nvPr>
        </p:nvSpPr>
        <p:spPr>
          <a:xfrm>
            <a:off x="5105400" y="6407944"/>
            <a:ext cx="3581400" cy="365125"/>
          </a:xfrm>
        </p:spPr>
        <p:txBody>
          <a:bodyPr/>
          <a:lstStyle/>
          <a:p>
            <a:r>
              <a:rPr lang="en-US" dirty="0" smtClean="0">
                <a:solidFill>
                  <a:schemeClr val="tx2">
                    <a:lumMod val="75000"/>
                  </a:schemeClr>
                </a:solidFill>
              </a:rPr>
              <a:t>Copyright </a:t>
            </a:r>
            <a:r>
              <a:rPr lang="en-US" dirty="0" smtClean="0">
                <a:solidFill>
                  <a:schemeClr val="tx2">
                    <a:lumMod val="75000"/>
                  </a:schemeClr>
                </a:solidFill>
              </a:rPr>
              <a:t>Portnov</a:t>
            </a:r>
            <a:r>
              <a:rPr lang="en-US" dirty="0" smtClean="0">
                <a:solidFill>
                  <a:schemeClr val="tx2">
                    <a:lumMod val="75000"/>
                  </a:schemeClr>
                </a:solidFill>
              </a:rPr>
              <a:t> Computer School 2012</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96</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6397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latin typeface="Arial" pitchFamily="34" charset="0"/>
                <a:cs typeface="Arial" pitchFamily="34" charset="0"/>
              </a:rPr>
              <a:t>New Input Device by Nokia</a:t>
            </a:r>
            <a:endParaRPr lang="en-US" sz="3200" dirty="0">
              <a:latin typeface="Arial" pitchFamily="34" charset="0"/>
              <a:cs typeface="Arial" pitchFamily="34" charset="0"/>
            </a:endParaRPr>
          </a:p>
        </p:txBody>
      </p:sp>
      <p:pic>
        <p:nvPicPr>
          <p:cNvPr id="95234" name="Picture 2" descr="C:\Users\IVA\Pictures\MOBILE TESTING\ring-525x402[1].jpg"/>
          <p:cNvPicPr>
            <a:picLocks noGrp="1" noChangeAspect="1" noChangeArrowheads="1"/>
          </p:cNvPicPr>
          <p:nvPr>
            <p:ph sz="half" idx="1"/>
          </p:nvPr>
        </p:nvPicPr>
        <p:blipFill>
          <a:blip r:embed="rId2" cstate="print"/>
          <a:srcRect/>
          <a:stretch>
            <a:fillRect/>
          </a:stretch>
        </p:blipFill>
        <p:spPr bwMode="auto">
          <a:xfrm>
            <a:off x="228600" y="2209800"/>
            <a:ext cx="4038600" cy="3092414"/>
          </a:xfrm>
          <a:prstGeom prst="rect">
            <a:avLst/>
          </a:prstGeom>
          <a:noFill/>
        </p:spPr>
      </p:pic>
      <p:sp>
        <p:nvSpPr>
          <p:cNvPr id="8" name="Rectangle 7"/>
          <p:cNvSpPr/>
          <p:nvPr/>
        </p:nvSpPr>
        <p:spPr>
          <a:xfrm>
            <a:off x="685800" y="6019800"/>
            <a:ext cx="35052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http://www.psfk.com/2011/04/nokias-ring-that-can-control-your-mobile-phone.html</a:t>
            </a:r>
            <a:endParaRPr lang="en-US" sz="1200" dirty="0">
              <a:solidFill>
                <a:schemeClr val="tx1"/>
              </a:solidFill>
              <a:latin typeface="Arial" pitchFamily="34" charset="0"/>
              <a:cs typeface="Arial"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6400" y="6407944"/>
            <a:ext cx="36576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97</a:t>
            </a:fld>
            <a:endParaRPr lang="en-US" dirty="0">
              <a:solidFill>
                <a:schemeClr val="accent1">
                  <a:lumMod val="75000"/>
                </a:schemeClr>
              </a:solidFill>
            </a:endParaRPr>
          </a:p>
        </p:txBody>
      </p:sp>
      <p:sp>
        <p:nvSpPr>
          <p:cNvPr id="6" name="Title 5"/>
          <p:cNvSpPr>
            <a:spLocks noGrp="1"/>
          </p:cNvSpPr>
          <p:nvPr>
            <p:ph type="title"/>
          </p:nvPr>
        </p:nvSpPr>
        <p:spPr>
          <a:xfrm>
            <a:off x="457200" y="274638"/>
            <a:ext cx="8229600" cy="6397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Nike-Android Watch 2013 </a:t>
            </a:r>
            <a:endParaRPr lang="en-US" dirty="0"/>
          </a:p>
        </p:txBody>
      </p:sp>
      <p:pic>
        <p:nvPicPr>
          <p:cNvPr id="125954" name="Picture 2" descr="C:\Users\IVA\Pictures\LOGOS\Future Phone\Future-Watch_2[1].jpg"/>
          <p:cNvPicPr>
            <a:picLocks noGrp="1" noChangeAspect="1" noChangeArrowheads="1"/>
          </p:cNvPicPr>
          <p:nvPr>
            <p:ph sz="half" idx="1"/>
          </p:nvPr>
        </p:nvPicPr>
        <p:blipFill>
          <a:blip r:embed="rId2" cstate="print"/>
          <a:srcRect/>
          <a:stretch>
            <a:fillRect/>
          </a:stretch>
        </p:blipFill>
        <p:spPr bwMode="auto">
          <a:xfrm>
            <a:off x="457200" y="1219200"/>
            <a:ext cx="3581400" cy="2380788"/>
          </a:xfrm>
          <a:prstGeom prst="rect">
            <a:avLst/>
          </a:prstGeom>
          <a:noFill/>
        </p:spPr>
      </p:pic>
      <p:pic>
        <p:nvPicPr>
          <p:cNvPr id="125956" name="Picture 4" descr="C:\Users\IVA\Pictures\LOGOS\Future Phone\Future-Watch_5[1].jpg"/>
          <p:cNvPicPr>
            <a:picLocks noGrp="1" noChangeAspect="1" noChangeArrowheads="1"/>
          </p:cNvPicPr>
          <p:nvPr>
            <p:ph sz="half" idx="2"/>
          </p:nvPr>
        </p:nvPicPr>
        <p:blipFill>
          <a:blip r:embed="rId3" cstate="print"/>
          <a:srcRect/>
          <a:stretch>
            <a:fillRect/>
          </a:stretch>
        </p:blipFill>
        <p:spPr bwMode="auto">
          <a:xfrm>
            <a:off x="914400" y="3962400"/>
            <a:ext cx="3619827" cy="2406333"/>
          </a:xfrm>
          <a:prstGeom prst="rect">
            <a:avLst/>
          </a:prstGeom>
          <a:noFill/>
        </p:spPr>
      </p:pic>
      <p:pic>
        <p:nvPicPr>
          <p:cNvPr id="125957" name="Picture 5" descr="C:\Users\IVA\Pictures\LOGOS\Future Phone\Future-Watch_7[1].jpg"/>
          <p:cNvPicPr>
            <a:picLocks noChangeAspect="1" noChangeArrowheads="1"/>
          </p:cNvPicPr>
          <p:nvPr/>
        </p:nvPicPr>
        <p:blipFill>
          <a:blip r:embed="rId4" cstate="print"/>
          <a:srcRect/>
          <a:stretch>
            <a:fillRect/>
          </a:stretch>
        </p:blipFill>
        <p:spPr bwMode="auto">
          <a:xfrm>
            <a:off x="4648200" y="1219200"/>
            <a:ext cx="3568421" cy="2372160"/>
          </a:xfrm>
          <a:prstGeom prst="rect">
            <a:avLst/>
          </a:prstGeom>
          <a:noFill/>
        </p:spPr>
      </p:pic>
      <p:pic>
        <p:nvPicPr>
          <p:cNvPr id="125958" name="Picture 6" descr="C:\Users\IVA\Pictures\LOGOS\Future Phone\Future-Watch_9[1].jpg"/>
          <p:cNvPicPr>
            <a:picLocks noChangeAspect="1" noChangeArrowheads="1"/>
          </p:cNvPicPr>
          <p:nvPr/>
        </p:nvPicPr>
        <p:blipFill>
          <a:blip r:embed="rId5" cstate="print"/>
          <a:srcRect/>
          <a:stretch>
            <a:fillRect/>
          </a:stretch>
        </p:blipFill>
        <p:spPr bwMode="auto">
          <a:xfrm>
            <a:off x="5105400" y="3962400"/>
            <a:ext cx="3567113" cy="2438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137</TotalTime>
  <Words>7965</Words>
  <Application>Microsoft Office PowerPoint</Application>
  <PresentationFormat>On-screen Show (4:3)</PresentationFormat>
  <Paragraphs>1273</Paragraphs>
  <Slides>97</Slides>
  <Notes>0</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Equity</vt:lpstr>
      <vt:lpstr>Mobile Testing Online Part 3</vt:lpstr>
      <vt:lpstr>Groups of Questions to be discuss:</vt:lpstr>
      <vt:lpstr>Learning Objective Today: cover 12 questions</vt:lpstr>
      <vt:lpstr>To use the presentation effectively:</vt:lpstr>
      <vt:lpstr>The Terms and Definitions you should know:</vt:lpstr>
      <vt:lpstr>Mobile/Software Literacy</vt:lpstr>
      <vt:lpstr>List of  Interview Questions: Section 3</vt:lpstr>
      <vt:lpstr>4. What is a Native Mobile Application? </vt:lpstr>
      <vt:lpstr>5. What is a Mobile Web Application?</vt:lpstr>
      <vt:lpstr>Main reasons for organizations to choose:        1</vt:lpstr>
      <vt:lpstr>Tendencies that let organizations to choose:  2       </vt:lpstr>
      <vt:lpstr>Web + Native= LOVE  Hybrid</vt:lpstr>
      <vt:lpstr>Good to know:  Hybrid Application</vt:lpstr>
      <vt:lpstr>List of  Interview Questions: Section 3</vt:lpstr>
      <vt:lpstr>9. What a difference does HTML5 make?   1</vt:lpstr>
      <vt:lpstr>9. What a difference does HTML5 make?      2</vt:lpstr>
      <vt:lpstr>9. What a difference does HTML5 make?      3</vt:lpstr>
      <vt:lpstr>9. What a difference does HTML5 make?     4</vt:lpstr>
      <vt:lpstr>9. What a difference does HTML5 make?   5</vt:lpstr>
      <vt:lpstr>   Specific of Mobile Testing</vt:lpstr>
      <vt:lpstr>Specific of Mobile Testing</vt:lpstr>
      <vt:lpstr>Specific of Mobile Testing</vt:lpstr>
      <vt:lpstr>1. How do you usually explore the new Mobile Device/Phone?          1</vt:lpstr>
      <vt:lpstr>1. How do you usually explore the new Mobile Device/Phone?      2</vt:lpstr>
      <vt:lpstr>Specific of Mobile Testing</vt:lpstr>
      <vt:lpstr>   2. How would you test UI of mobile app?       1</vt:lpstr>
      <vt:lpstr>2. How would you test UI of mobile app?        2</vt:lpstr>
      <vt:lpstr>2. How would you test UI of mobile app?     3</vt:lpstr>
      <vt:lpstr>Slide 29</vt:lpstr>
      <vt:lpstr>Slide 30</vt:lpstr>
      <vt:lpstr>Good to know: Mobile Form Factor</vt:lpstr>
      <vt:lpstr>Good to know: different Mobile UI</vt:lpstr>
      <vt:lpstr>Specific of Mobile Testing</vt:lpstr>
      <vt:lpstr>   3. How would you test the mobile app page?  1</vt:lpstr>
      <vt:lpstr>Mobile Testing Approach:</vt:lpstr>
      <vt:lpstr>   3. How would you test the mobile app page? 1</vt:lpstr>
      <vt:lpstr>3. How would you test the mobile app page?      2</vt:lpstr>
      <vt:lpstr>3. How would you test the mobile app page?  3</vt:lpstr>
      <vt:lpstr>3. How would you test the mobile app page?  4</vt:lpstr>
      <vt:lpstr>3. How would you test the mobile app page?  5</vt:lpstr>
      <vt:lpstr>3. How would you test the mobile app page?  6</vt:lpstr>
      <vt:lpstr>3. How would you test the mobile app page?        7</vt:lpstr>
      <vt:lpstr>3. How would you test the mobile app page?  8</vt:lpstr>
      <vt:lpstr>3. How would you test the mobile app page?  9</vt:lpstr>
      <vt:lpstr>   3. How would you test the mobile app page?    10  </vt:lpstr>
      <vt:lpstr>3. How would you test the mobile app page?       11</vt:lpstr>
      <vt:lpstr>3. How would you test the mobile app page?       12</vt:lpstr>
      <vt:lpstr>Specific of Mobile Testing</vt:lpstr>
      <vt:lpstr>4. Give Examples of Major Test Cases for mobile device    1</vt:lpstr>
      <vt:lpstr>    4. Give Examples of Major Test Cases for mobile device  2</vt:lpstr>
      <vt:lpstr>   4. Give Examples of Major Test Cases for mobile device   3</vt:lpstr>
      <vt:lpstr>  4. Give Examples of Major Test Cases for mobile device   4</vt:lpstr>
      <vt:lpstr>   4. Give Examples of Major Test Cases for mobile device   5</vt:lpstr>
      <vt:lpstr>   4. Give Examples of Major Test Cases for mobile device   6</vt:lpstr>
      <vt:lpstr>   4. Give Examples of Major Test Cases for mobile device   7</vt:lpstr>
      <vt:lpstr>Specific of Mobile Testing</vt:lpstr>
      <vt:lpstr>5. Write as many Test Cases you can for the following: Mobile device, simple app with three buttons (1,2,3) that making the sounds.            1</vt:lpstr>
      <vt:lpstr>         5. Write as many Test Cases you can for the following: Mobile device, simple app with three buttons (1,2,3) that making the sounds.              2</vt:lpstr>
      <vt:lpstr>         5. Write as many Test Cases you can for the following: Mobile device, simple app with three buttons (1,2,3) that making the sounds.                3</vt:lpstr>
      <vt:lpstr>         5. Write as many Test Cases you can for the following: Mobile device, simple app with three buttons (1,2,3) that making the sounds.               4</vt:lpstr>
      <vt:lpstr>         5. Write as many Test Cases you can for the following: Mobile device, simple app with three buttons (1,2,3) that making the sounds.              5</vt:lpstr>
      <vt:lpstr>         5. Write as many Test Cases you can for the following: Mobile device, simple app with three buttons (1,2,3) that making the sounds.                6</vt:lpstr>
      <vt:lpstr>Specific of Mobile Testing</vt:lpstr>
      <vt:lpstr>        6. How would you troubleshoot networking issues on iPhone?     1</vt:lpstr>
      <vt:lpstr>6. How would you troubleshoot networking issues on iPhone?           2</vt:lpstr>
      <vt:lpstr>6. How would you troubleshoot networking issues on iPhone?          3</vt:lpstr>
      <vt:lpstr>6. How would you troubleshoot networking issues on iPhone?          4</vt:lpstr>
      <vt:lpstr>6. How would you troubleshoot networking issues on iPhone?    5</vt:lpstr>
      <vt:lpstr>Specific of Mobile Testing</vt:lpstr>
      <vt:lpstr>      7. How would you test the following: you send Yahoo message from your mobile device to someone else device, and recipient doesn’t receive a message?        1</vt:lpstr>
      <vt:lpstr>7. How would you test the following: you send Yahoo message from your mobile device to someone else device, and recipient doesn’t receive a message?                       2</vt:lpstr>
      <vt:lpstr>7. How would you test the following: you send Yahoo message from your mobile device to someone else device, and recipient doesn’t receive a message?          3</vt:lpstr>
      <vt:lpstr>7. How would you test the following: you send Yahoo message from your mobile device to someone else device, and recipient doesn’t receive a message?                         4</vt:lpstr>
      <vt:lpstr>Specific of Mobile Testing</vt:lpstr>
      <vt:lpstr>      8. What is your Stress test approach when testing Face time on iPhone?     1</vt:lpstr>
      <vt:lpstr>8. What is your Stress test approach when testing Face time on iPhone?       2</vt:lpstr>
      <vt:lpstr>8. What is your Stress test approach when testing Face time on iPhone?     3</vt:lpstr>
      <vt:lpstr>Specific of Mobile Testing</vt:lpstr>
      <vt:lpstr>             9. How do you perform Boundary testing to verify a battery’s life, if a game application suppose to last for 24 hours?          1</vt:lpstr>
      <vt:lpstr>9. How do you perform Boundary testing to verify a battery’s life, if a game application suppose to last for 24 hours? 2</vt:lpstr>
      <vt:lpstr>9. How do you perform Boundary testing to verify a battery’s life, if a game application suppose to last for 24 hours?      3</vt:lpstr>
      <vt:lpstr>Specific of Mobile Testing</vt:lpstr>
      <vt:lpstr>              10. Tell me about Specifics of the Mobile games testing?             1</vt:lpstr>
      <vt:lpstr>              10. Tell me about Specifics of the Mobile games testing?        2</vt:lpstr>
      <vt:lpstr>10. Tell me about Specifics of the Mobile games testing?         3</vt:lpstr>
      <vt:lpstr>Mobile Technology in near future</vt:lpstr>
      <vt:lpstr>Google Android Future – Q1 2014</vt:lpstr>
      <vt:lpstr>Era of Augmented Reality by iPhone:</vt:lpstr>
      <vt:lpstr>Apple patent ergonomic input device</vt:lpstr>
      <vt:lpstr>Flexible Phones: Nokia. Samsung, Phillips, Axus</vt:lpstr>
      <vt:lpstr>Slide 91</vt:lpstr>
      <vt:lpstr>Paper Phone Technology (Canada 2011)</vt:lpstr>
      <vt:lpstr>Nokia flex 888</vt:lpstr>
      <vt:lpstr>Finger Touching Wearable Mobile Device</vt:lpstr>
      <vt:lpstr>BlackBerry biometric Phone</vt:lpstr>
      <vt:lpstr>New Input Device by Nokia</vt:lpstr>
      <vt:lpstr>Nike-Android Watch 2013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Testing Online Part 3</dc:title>
  <dc:creator>IVA</dc:creator>
  <cp:lastModifiedBy>EFI</cp:lastModifiedBy>
  <cp:revision>57</cp:revision>
  <dcterms:created xsi:type="dcterms:W3CDTF">2006-08-16T00:00:00Z</dcterms:created>
  <dcterms:modified xsi:type="dcterms:W3CDTF">2012-08-13T18:03:12Z</dcterms:modified>
</cp:coreProperties>
</file>