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diagrams/layout1.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s/slide139.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128.xml" ContentType="application/vnd.openxmlformats-officedocument.presentationml.slide+xml"/>
  <Override PartName="/ppt/slides/slide137.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41"/>
  </p:notesMasterIdLst>
  <p:sldIdLst>
    <p:sldId id="422" r:id="rId2"/>
    <p:sldId id="369" r:id="rId3"/>
    <p:sldId id="258" r:id="rId4"/>
    <p:sldId id="447" r:id="rId5"/>
    <p:sldId id="448" r:id="rId6"/>
    <p:sldId id="449" r:id="rId7"/>
    <p:sldId id="450" r:id="rId8"/>
    <p:sldId id="451" r:id="rId9"/>
    <p:sldId id="259" r:id="rId10"/>
    <p:sldId id="260" r:id="rId11"/>
    <p:sldId id="261" r:id="rId12"/>
    <p:sldId id="262" r:id="rId13"/>
    <p:sldId id="263" r:id="rId14"/>
    <p:sldId id="452" r:id="rId15"/>
    <p:sldId id="265" r:id="rId16"/>
    <p:sldId id="453" r:id="rId17"/>
    <p:sldId id="454" r:id="rId18"/>
    <p:sldId id="455" r:id="rId19"/>
    <p:sldId id="456" r:id="rId20"/>
    <p:sldId id="457" r:id="rId21"/>
    <p:sldId id="458" r:id="rId22"/>
    <p:sldId id="459" r:id="rId23"/>
    <p:sldId id="460" r:id="rId24"/>
    <p:sldId id="461" r:id="rId25"/>
    <p:sldId id="462" r:id="rId26"/>
    <p:sldId id="269" r:id="rId27"/>
    <p:sldId id="270" r:id="rId28"/>
    <p:sldId id="478" r:id="rId29"/>
    <p:sldId id="481" r:id="rId30"/>
    <p:sldId id="271" r:id="rId31"/>
    <p:sldId id="482" r:id="rId32"/>
    <p:sldId id="272" r:id="rId33"/>
    <p:sldId id="479" r:id="rId34"/>
    <p:sldId id="273" r:id="rId35"/>
    <p:sldId id="463" r:id="rId36"/>
    <p:sldId id="476" r:id="rId37"/>
    <p:sldId id="477" r:id="rId38"/>
    <p:sldId id="475" r:id="rId39"/>
    <p:sldId id="498" r:id="rId40"/>
    <p:sldId id="499" r:id="rId41"/>
    <p:sldId id="500" r:id="rId42"/>
    <p:sldId id="501" r:id="rId43"/>
    <p:sldId id="502" r:id="rId44"/>
    <p:sldId id="504" r:id="rId45"/>
    <p:sldId id="503" r:id="rId46"/>
    <p:sldId id="480" r:id="rId47"/>
    <p:sldId id="473" r:id="rId48"/>
    <p:sldId id="474" r:id="rId49"/>
    <p:sldId id="483" r:id="rId50"/>
    <p:sldId id="484" r:id="rId51"/>
    <p:sldId id="485" r:id="rId52"/>
    <p:sldId id="486" r:id="rId53"/>
    <p:sldId id="487" r:id="rId54"/>
    <p:sldId id="488" r:id="rId55"/>
    <p:sldId id="489" r:id="rId56"/>
    <p:sldId id="490" r:id="rId57"/>
    <p:sldId id="491" r:id="rId58"/>
    <p:sldId id="492" r:id="rId59"/>
    <p:sldId id="495" r:id="rId60"/>
    <p:sldId id="496" r:id="rId61"/>
    <p:sldId id="517" r:id="rId62"/>
    <p:sldId id="493" r:id="rId63"/>
    <p:sldId id="516" r:id="rId64"/>
    <p:sldId id="494" r:id="rId65"/>
    <p:sldId id="519" r:id="rId66"/>
    <p:sldId id="520" r:id="rId67"/>
    <p:sldId id="521" r:id="rId68"/>
    <p:sldId id="522" r:id="rId69"/>
    <p:sldId id="523" r:id="rId70"/>
    <p:sldId id="538" r:id="rId71"/>
    <p:sldId id="524" r:id="rId72"/>
    <p:sldId id="525" r:id="rId73"/>
    <p:sldId id="526" r:id="rId74"/>
    <p:sldId id="527" r:id="rId75"/>
    <p:sldId id="528" r:id="rId76"/>
    <p:sldId id="529" r:id="rId77"/>
    <p:sldId id="530" r:id="rId78"/>
    <p:sldId id="531" r:id="rId79"/>
    <p:sldId id="532" r:id="rId80"/>
    <p:sldId id="533" r:id="rId81"/>
    <p:sldId id="534" r:id="rId82"/>
    <p:sldId id="535" r:id="rId83"/>
    <p:sldId id="536" r:id="rId84"/>
    <p:sldId id="537" r:id="rId85"/>
    <p:sldId id="539" r:id="rId86"/>
    <p:sldId id="540" r:id="rId87"/>
    <p:sldId id="541" r:id="rId88"/>
    <p:sldId id="542" r:id="rId89"/>
    <p:sldId id="543" r:id="rId90"/>
    <p:sldId id="544" r:id="rId91"/>
    <p:sldId id="545" r:id="rId92"/>
    <p:sldId id="546" r:id="rId93"/>
    <p:sldId id="275" r:id="rId94"/>
    <p:sldId id="507" r:id="rId95"/>
    <p:sldId id="508" r:id="rId96"/>
    <p:sldId id="510" r:id="rId97"/>
    <p:sldId id="511" r:id="rId98"/>
    <p:sldId id="512" r:id="rId99"/>
    <p:sldId id="513" r:id="rId100"/>
    <p:sldId id="509" r:id="rId101"/>
    <p:sldId id="548" r:id="rId102"/>
    <p:sldId id="547" r:id="rId103"/>
    <p:sldId id="505" r:id="rId104"/>
    <p:sldId id="549" r:id="rId105"/>
    <p:sldId id="551" r:id="rId106"/>
    <p:sldId id="550" r:id="rId107"/>
    <p:sldId id="552" r:id="rId108"/>
    <p:sldId id="553" r:id="rId109"/>
    <p:sldId id="341" r:id="rId110"/>
    <p:sldId id="342" r:id="rId111"/>
    <p:sldId id="343" r:id="rId112"/>
    <p:sldId id="344" r:id="rId113"/>
    <p:sldId id="345" r:id="rId114"/>
    <p:sldId id="346" r:id="rId115"/>
    <p:sldId id="347" r:id="rId116"/>
    <p:sldId id="348" r:id="rId117"/>
    <p:sldId id="349" r:id="rId118"/>
    <p:sldId id="350" r:id="rId119"/>
    <p:sldId id="351" r:id="rId120"/>
    <p:sldId id="352" r:id="rId121"/>
    <p:sldId id="353" r:id="rId122"/>
    <p:sldId id="354" r:id="rId123"/>
    <p:sldId id="355" r:id="rId124"/>
    <p:sldId id="356" r:id="rId125"/>
    <p:sldId id="357" r:id="rId126"/>
    <p:sldId id="358" r:id="rId127"/>
    <p:sldId id="359" r:id="rId128"/>
    <p:sldId id="360" r:id="rId129"/>
    <p:sldId id="361" r:id="rId130"/>
    <p:sldId id="362" r:id="rId131"/>
    <p:sldId id="363" r:id="rId132"/>
    <p:sldId id="364" r:id="rId133"/>
    <p:sldId id="365" r:id="rId134"/>
    <p:sldId id="366" r:id="rId135"/>
    <p:sldId id="368" r:id="rId136"/>
    <p:sldId id="426" r:id="rId137"/>
    <p:sldId id="464" r:id="rId138"/>
    <p:sldId id="515" r:id="rId139"/>
    <p:sldId id="554" r:id="rId1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2" d="100"/>
          <a:sy n="112" d="100"/>
        </p:scale>
        <p:origin x="-1566" y="-7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511C56-CBFE-4B74-B0E7-9E777AE8423E}" type="doc">
      <dgm:prSet loTypeId="urn:microsoft.com/office/officeart/2005/8/layout/vList5" loCatId="list" qsTypeId="urn:microsoft.com/office/officeart/2005/8/quickstyle/simple1" qsCatId="simple" csTypeId="urn:microsoft.com/office/officeart/2005/8/colors/accent1_2" csCatId="accent1" phldr="1"/>
      <dgm:spPr/>
    </dgm:pt>
    <dgm:pt modelId="{36A3A688-12CE-4459-89DC-F1FBD2870815}">
      <dgm:prSet phldrT="[Text]" custT="1"/>
      <dgm:spPr/>
      <dgm:t>
        <a:bodyPr/>
        <a:lstStyle/>
        <a:p>
          <a:r>
            <a:rPr lang="en-US" sz="1400" dirty="0" smtClean="0">
              <a:latin typeface="Arial" pitchFamily="34" charset="0"/>
              <a:cs typeface="Arial" pitchFamily="34" charset="0"/>
            </a:rPr>
            <a:t>                            </a:t>
          </a:r>
          <a:r>
            <a:rPr lang="en-US" sz="1400" b="1" dirty="0" smtClean="0">
              <a:latin typeface="Arial" pitchFamily="34" charset="0"/>
              <a:cs typeface="Arial" pitchFamily="34" charset="0"/>
            </a:rPr>
            <a:t>UI components</a:t>
          </a:r>
        </a:p>
        <a:p>
          <a:r>
            <a:rPr lang="en-US" sz="1400" b="1" dirty="0" smtClean="0">
              <a:latin typeface="Arial" pitchFamily="34" charset="0"/>
              <a:cs typeface="Arial" pitchFamily="34" charset="0"/>
            </a:rPr>
            <a:t>Presentation Logic Components</a:t>
          </a:r>
          <a:endParaRPr lang="en-US" sz="1400" b="1" dirty="0">
            <a:latin typeface="Arial" pitchFamily="34" charset="0"/>
            <a:cs typeface="Arial" pitchFamily="34" charset="0"/>
          </a:endParaRPr>
        </a:p>
      </dgm:t>
    </dgm:pt>
    <dgm:pt modelId="{3C02AE66-4F75-4677-8129-C5CAA72E2313}" type="parTrans" cxnId="{3DDDC925-4A34-443F-889F-0FD91BA42E8E}">
      <dgm:prSet/>
      <dgm:spPr/>
      <dgm:t>
        <a:bodyPr/>
        <a:lstStyle/>
        <a:p>
          <a:endParaRPr lang="en-US"/>
        </a:p>
      </dgm:t>
    </dgm:pt>
    <dgm:pt modelId="{9664C386-EE81-42E6-BEF8-B0ED44074733}" type="sibTrans" cxnId="{3DDDC925-4A34-443F-889F-0FD91BA42E8E}">
      <dgm:prSet/>
      <dgm:spPr/>
      <dgm:t>
        <a:bodyPr/>
        <a:lstStyle/>
        <a:p>
          <a:endParaRPr lang="en-US"/>
        </a:p>
      </dgm:t>
    </dgm:pt>
    <dgm:pt modelId="{02F4BABA-1901-40FB-8BB0-6D8751205691}">
      <dgm:prSet phldrT="[Text]" custT="1"/>
      <dgm:spPr/>
      <dgm:t>
        <a:bodyPr/>
        <a:lstStyle/>
        <a:p>
          <a:r>
            <a:rPr lang="en-US" sz="1800" b="1" dirty="0" smtClean="0">
              <a:latin typeface="Arial" pitchFamily="34" charset="0"/>
              <a:cs typeface="Arial" pitchFamily="34" charset="0"/>
            </a:rPr>
            <a:t>                             </a:t>
          </a:r>
          <a:r>
            <a:rPr lang="en-US" sz="1400" b="1" dirty="0" smtClean="0">
              <a:latin typeface="Arial" pitchFamily="34" charset="0"/>
              <a:cs typeface="Arial" pitchFamily="34" charset="0"/>
            </a:rPr>
            <a:t>Application Facade</a:t>
          </a:r>
        </a:p>
        <a:p>
          <a:r>
            <a:rPr lang="en-US" sz="1400" b="1" dirty="0" smtClean="0">
              <a:latin typeface="Arial" pitchFamily="34" charset="0"/>
              <a:cs typeface="Arial" pitchFamily="34" charset="0"/>
            </a:rPr>
            <a:t>Business Workflows</a:t>
          </a:r>
          <a:endParaRPr lang="en-US" sz="1400" b="1" dirty="0">
            <a:latin typeface="Arial" pitchFamily="34" charset="0"/>
            <a:cs typeface="Arial" pitchFamily="34" charset="0"/>
          </a:endParaRPr>
        </a:p>
      </dgm:t>
    </dgm:pt>
    <dgm:pt modelId="{CE74429C-575A-4CCF-9E28-9359D2F1CD0F}" type="parTrans" cxnId="{D7B05C91-C720-494F-A920-21EED5142788}">
      <dgm:prSet/>
      <dgm:spPr/>
      <dgm:t>
        <a:bodyPr/>
        <a:lstStyle/>
        <a:p>
          <a:endParaRPr lang="en-US"/>
        </a:p>
      </dgm:t>
    </dgm:pt>
    <dgm:pt modelId="{57F200B3-FA67-40CD-804C-EC10503671F1}" type="sibTrans" cxnId="{D7B05C91-C720-494F-A920-21EED5142788}">
      <dgm:prSet/>
      <dgm:spPr/>
      <dgm:t>
        <a:bodyPr/>
        <a:lstStyle/>
        <a:p>
          <a:endParaRPr lang="en-US"/>
        </a:p>
      </dgm:t>
    </dgm:pt>
    <dgm:pt modelId="{0A07E1B0-8F31-4F9D-98F1-44021F43C60E}">
      <dgm:prSet phldrT="[Text]" custT="1"/>
      <dgm:spPr/>
      <dgm:t>
        <a:bodyPr/>
        <a:lstStyle/>
        <a:p>
          <a:r>
            <a:rPr lang="en-US" sz="1400" b="1" dirty="0" smtClean="0">
              <a:latin typeface="Arial" pitchFamily="34" charset="0"/>
              <a:cs typeface="Arial" pitchFamily="34" charset="0"/>
            </a:rPr>
            <a:t>                              Data Helpers/Utilities</a:t>
          </a:r>
        </a:p>
        <a:p>
          <a:r>
            <a:rPr lang="en-US" sz="1400" b="1" dirty="0" smtClean="0">
              <a:latin typeface="Arial" pitchFamily="34" charset="0"/>
              <a:cs typeface="Arial" pitchFamily="34" charset="0"/>
            </a:rPr>
            <a:t>           Data Access  Components</a:t>
          </a:r>
        </a:p>
        <a:p>
          <a:endParaRPr lang="en-US" sz="1200" dirty="0"/>
        </a:p>
      </dgm:t>
    </dgm:pt>
    <dgm:pt modelId="{4E8E34DA-F773-413C-A59B-61085F267ACA}" type="parTrans" cxnId="{55A0B42F-D00C-46CF-88B4-8EBBE019BF82}">
      <dgm:prSet/>
      <dgm:spPr/>
      <dgm:t>
        <a:bodyPr/>
        <a:lstStyle/>
        <a:p>
          <a:endParaRPr lang="en-US"/>
        </a:p>
      </dgm:t>
    </dgm:pt>
    <dgm:pt modelId="{61310032-D1F5-48D4-8BA4-9847F7D67C2A}" type="sibTrans" cxnId="{55A0B42F-D00C-46CF-88B4-8EBBE019BF82}">
      <dgm:prSet/>
      <dgm:spPr/>
      <dgm:t>
        <a:bodyPr/>
        <a:lstStyle/>
        <a:p>
          <a:endParaRPr lang="en-US"/>
        </a:p>
      </dgm:t>
    </dgm:pt>
    <dgm:pt modelId="{C0EE6A35-465E-4076-AB8B-D259A7DA10F9}">
      <dgm:prSet custT="1"/>
      <dgm:spPr/>
      <dgm:t>
        <a:bodyPr/>
        <a:lstStyle/>
        <a:p>
          <a:r>
            <a:rPr lang="en-US" sz="1400" b="1" dirty="0" smtClean="0">
              <a:latin typeface="Arial" pitchFamily="34" charset="0"/>
              <a:cs typeface="Arial" pitchFamily="34" charset="0"/>
            </a:rPr>
            <a:t>                           Local Data and Cache</a:t>
          </a:r>
          <a:endParaRPr lang="en-US" sz="1400" b="1" dirty="0">
            <a:latin typeface="Arial" pitchFamily="34" charset="0"/>
            <a:cs typeface="Arial" pitchFamily="34" charset="0"/>
          </a:endParaRPr>
        </a:p>
      </dgm:t>
    </dgm:pt>
    <dgm:pt modelId="{3375CD49-167D-4F1B-AD97-29B8CC3B47B1}" type="parTrans" cxnId="{44480513-FB32-490D-8B6B-0B5FB4FE7C92}">
      <dgm:prSet/>
      <dgm:spPr/>
      <dgm:t>
        <a:bodyPr/>
        <a:lstStyle/>
        <a:p>
          <a:endParaRPr lang="en-US"/>
        </a:p>
      </dgm:t>
    </dgm:pt>
    <dgm:pt modelId="{B748EC78-AE58-44EF-B011-92733C3EE6B4}" type="sibTrans" cxnId="{44480513-FB32-490D-8B6B-0B5FB4FE7C92}">
      <dgm:prSet/>
      <dgm:spPr/>
      <dgm:t>
        <a:bodyPr/>
        <a:lstStyle/>
        <a:p>
          <a:endParaRPr lang="en-US"/>
        </a:p>
      </dgm:t>
    </dgm:pt>
    <dgm:pt modelId="{7BBB98AE-CF99-4B41-945C-3A10614461C2}">
      <dgm:prSet custT="1"/>
      <dgm:spPr/>
      <dgm:t>
        <a:bodyPr/>
        <a:lstStyle/>
        <a:p>
          <a:r>
            <a:rPr lang="en-US" sz="1400" dirty="0" smtClean="0">
              <a:latin typeface="Arial" pitchFamily="34" charset="0"/>
              <a:cs typeface="Arial" pitchFamily="34" charset="0"/>
            </a:rPr>
            <a:t>                                              </a:t>
          </a:r>
          <a:r>
            <a:rPr lang="en-US" sz="1400" b="1" dirty="0" smtClean="0">
              <a:latin typeface="Arial" pitchFamily="34" charset="0"/>
              <a:cs typeface="Arial" pitchFamily="34" charset="0"/>
            </a:rPr>
            <a:t>Data Source &amp;</a:t>
          </a:r>
        </a:p>
        <a:p>
          <a:r>
            <a:rPr lang="en-US" sz="1400" b="1" dirty="0" smtClean="0">
              <a:latin typeface="Arial" pitchFamily="34" charset="0"/>
              <a:cs typeface="Arial" pitchFamily="34" charset="0"/>
            </a:rPr>
            <a:t>			  Services</a:t>
          </a:r>
          <a:endParaRPr lang="en-US" sz="1400" b="1" dirty="0">
            <a:latin typeface="Arial" pitchFamily="34" charset="0"/>
            <a:cs typeface="Arial" pitchFamily="34" charset="0"/>
          </a:endParaRPr>
        </a:p>
      </dgm:t>
    </dgm:pt>
    <dgm:pt modelId="{827F37B9-1AE8-4647-B5DC-07DED4BBD0F3}" type="parTrans" cxnId="{53100A5D-5C9C-44C2-83D8-FB72FD955493}">
      <dgm:prSet/>
      <dgm:spPr/>
      <dgm:t>
        <a:bodyPr/>
        <a:lstStyle/>
        <a:p>
          <a:endParaRPr lang="en-US"/>
        </a:p>
      </dgm:t>
    </dgm:pt>
    <dgm:pt modelId="{94927478-B7E8-4BCC-972C-E10530BB9B1B}" type="sibTrans" cxnId="{53100A5D-5C9C-44C2-83D8-FB72FD955493}">
      <dgm:prSet/>
      <dgm:spPr/>
      <dgm:t>
        <a:bodyPr/>
        <a:lstStyle/>
        <a:p>
          <a:endParaRPr lang="en-US"/>
        </a:p>
      </dgm:t>
    </dgm:pt>
    <dgm:pt modelId="{7795C388-73A7-425F-BC34-6454C4044A29}" type="pres">
      <dgm:prSet presAssocID="{37511C56-CBFE-4B74-B0E7-9E777AE8423E}" presName="Name0" presStyleCnt="0">
        <dgm:presLayoutVars>
          <dgm:dir/>
          <dgm:animLvl val="lvl"/>
          <dgm:resizeHandles val="exact"/>
        </dgm:presLayoutVars>
      </dgm:prSet>
      <dgm:spPr/>
    </dgm:pt>
    <dgm:pt modelId="{D0DA6276-D5EC-47C0-B600-6B9AE0534965}" type="pres">
      <dgm:prSet presAssocID="{36A3A688-12CE-4459-89DC-F1FBD2870815}" presName="linNode" presStyleCnt="0"/>
      <dgm:spPr/>
    </dgm:pt>
    <dgm:pt modelId="{28E94DE3-E508-41C4-A5CD-71B37E7F171A}" type="pres">
      <dgm:prSet presAssocID="{36A3A688-12CE-4459-89DC-F1FBD2870815}" presName="parentText" presStyleLbl="node1" presStyleIdx="0" presStyleCnt="5" custScaleX="232240" custLinFactNeighborX="-14088" custLinFactNeighborY="-229">
        <dgm:presLayoutVars>
          <dgm:chMax val="1"/>
          <dgm:bulletEnabled val="1"/>
        </dgm:presLayoutVars>
      </dgm:prSet>
      <dgm:spPr/>
      <dgm:t>
        <a:bodyPr/>
        <a:lstStyle/>
        <a:p>
          <a:endParaRPr lang="en-US"/>
        </a:p>
      </dgm:t>
    </dgm:pt>
    <dgm:pt modelId="{072D8BF9-CAD8-497C-A074-4FA1095BBEA7}" type="pres">
      <dgm:prSet presAssocID="{9664C386-EE81-42E6-BEF8-B0ED44074733}" presName="sp" presStyleCnt="0"/>
      <dgm:spPr/>
    </dgm:pt>
    <dgm:pt modelId="{9DB3889E-3D9F-438E-BF92-7887C86F4F2F}" type="pres">
      <dgm:prSet presAssocID="{02F4BABA-1901-40FB-8BB0-6D8751205691}" presName="linNode" presStyleCnt="0"/>
      <dgm:spPr/>
    </dgm:pt>
    <dgm:pt modelId="{F9A8FE42-C691-4B2D-A2CC-3A1C28F5C5EC}" type="pres">
      <dgm:prSet presAssocID="{02F4BABA-1901-40FB-8BB0-6D8751205691}" presName="parentText" presStyleLbl="node1" presStyleIdx="1" presStyleCnt="5" custScaleX="232241" custLinFactNeighborX="-14088" custLinFactNeighborY="-2714">
        <dgm:presLayoutVars>
          <dgm:chMax val="1"/>
          <dgm:bulletEnabled val="1"/>
        </dgm:presLayoutVars>
      </dgm:prSet>
      <dgm:spPr/>
      <dgm:t>
        <a:bodyPr/>
        <a:lstStyle/>
        <a:p>
          <a:endParaRPr lang="en-US"/>
        </a:p>
      </dgm:t>
    </dgm:pt>
    <dgm:pt modelId="{CED867CB-B2D2-4740-B679-0D82A40219F2}" type="pres">
      <dgm:prSet presAssocID="{57F200B3-FA67-40CD-804C-EC10503671F1}" presName="sp" presStyleCnt="0"/>
      <dgm:spPr/>
    </dgm:pt>
    <dgm:pt modelId="{4E8E9661-42DB-4E44-B7B4-BBC025D641E5}" type="pres">
      <dgm:prSet presAssocID="{0A07E1B0-8F31-4F9D-98F1-44021F43C60E}" presName="linNode" presStyleCnt="0"/>
      <dgm:spPr/>
    </dgm:pt>
    <dgm:pt modelId="{3A0CE807-3A45-4A12-B6F7-0BDD9DA4721D}" type="pres">
      <dgm:prSet presAssocID="{0A07E1B0-8F31-4F9D-98F1-44021F43C60E}" presName="parentText" presStyleLbl="node1" presStyleIdx="2" presStyleCnt="5" custScaleX="232242" custLinFactNeighborX="-14088" custLinFactNeighborY="-5200">
        <dgm:presLayoutVars>
          <dgm:chMax val="1"/>
          <dgm:bulletEnabled val="1"/>
        </dgm:presLayoutVars>
      </dgm:prSet>
      <dgm:spPr/>
      <dgm:t>
        <a:bodyPr/>
        <a:lstStyle/>
        <a:p>
          <a:endParaRPr lang="en-US"/>
        </a:p>
      </dgm:t>
    </dgm:pt>
    <dgm:pt modelId="{BCE545EA-287B-4FF8-8896-94F09EA0CE43}" type="pres">
      <dgm:prSet presAssocID="{61310032-D1F5-48D4-8BA4-9847F7D67C2A}" presName="sp" presStyleCnt="0"/>
      <dgm:spPr/>
    </dgm:pt>
    <dgm:pt modelId="{BA41C4BC-0E4B-4877-84D0-B68FBA96803F}" type="pres">
      <dgm:prSet presAssocID="{C0EE6A35-465E-4076-AB8B-D259A7DA10F9}" presName="linNode" presStyleCnt="0"/>
      <dgm:spPr/>
    </dgm:pt>
    <dgm:pt modelId="{644695F4-D0FC-4D88-B2FE-EA1BAFA46E42}" type="pres">
      <dgm:prSet presAssocID="{C0EE6A35-465E-4076-AB8B-D259A7DA10F9}" presName="parentText" presStyleLbl="node1" presStyleIdx="3" presStyleCnt="5" custScaleX="232241" custLinFactNeighborX="-14088" custLinFactNeighborY="-7686">
        <dgm:presLayoutVars>
          <dgm:chMax val="1"/>
          <dgm:bulletEnabled val="1"/>
        </dgm:presLayoutVars>
      </dgm:prSet>
      <dgm:spPr/>
      <dgm:t>
        <a:bodyPr/>
        <a:lstStyle/>
        <a:p>
          <a:endParaRPr lang="en-US"/>
        </a:p>
      </dgm:t>
    </dgm:pt>
    <dgm:pt modelId="{B37AEF05-2A21-4CE0-8E75-F09D0BB13C8E}" type="pres">
      <dgm:prSet presAssocID="{B748EC78-AE58-44EF-B011-92733C3EE6B4}" presName="sp" presStyleCnt="0"/>
      <dgm:spPr/>
    </dgm:pt>
    <dgm:pt modelId="{A49FB346-2943-48E9-A779-7BF11AC9FCEC}" type="pres">
      <dgm:prSet presAssocID="{7BBB98AE-CF99-4B41-945C-3A10614461C2}" presName="linNode" presStyleCnt="0"/>
      <dgm:spPr/>
    </dgm:pt>
    <dgm:pt modelId="{240D2495-6262-48CE-A279-A276E8ABE713}" type="pres">
      <dgm:prSet presAssocID="{7BBB98AE-CF99-4B41-945C-3A10614461C2}" presName="parentText" presStyleLbl="node1" presStyleIdx="4" presStyleCnt="5" custScaleX="232241" custLinFactNeighborX="22769" custLinFactNeighborY="-2286">
        <dgm:presLayoutVars>
          <dgm:chMax val="1"/>
          <dgm:bulletEnabled val="1"/>
        </dgm:presLayoutVars>
      </dgm:prSet>
      <dgm:spPr/>
      <dgm:t>
        <a:bodyPr/>
        <a:lstStyle/>
        <a:p>
          <a:endParaRPr lang="en-US"/>
        </a:p>
      </dgm:t>
    </dgm:pt>
  </dgm:ptLst>
  <dgm:cxnLst>
    <dgm:cxn modelId="{53100A5D-5C9C-44C2-83D8-FB72FD955493}" srcId="{37511C56-CBFE-4B74-B0E7-9E777AE8423E}" destId="{7BBB98AE-CF99-4B41-945C-3A10614461C2}" srcOrd="4" destOrd="0" parTransId="{827F37B9-1AE8-4647-B5DC-07DED4BBD0F3}" sibTransId="{94927478-B7E8-4BCC-972C-E10530BB9B1B}"/>
    <dgm:cxn modelId="{87BD9DD6-0C8A-4ACD-8890-07FA26C38907}" type="presOf" srcId="{37511C56-CBFE-4B74-B0E7-9E777AE8423E}" destId="{7795C388-73A7-425F-BC34-6454C4044A29}" srcOrd="0" destOrd="0" presId="urn:microsoft.com/office/officeart/2005/8/layout/vList5"/>
    <dgm:cxn modelId="{9830F7CF-D2C0-4255-A4C7-0EEDFC1B3D36}" type="presOf" srcId="{02F4BABA-1901-40FB-8BB0-6D8751205691}" destId="{F9A8FE42-C691-4B2D-A2CC-3A1C28F5C5EC}" srcOrd="0" destOrd="0" presId="urn:microsoft.com/office/officeart/2005/8/layout/vList5"/>
    <dgm:cxn modelId="{44480513-FB32-490D-8B6B-0B5FB4FE7C92}" srcId="{37511C56-CBFE-4B74-B0E7-9E777AE8423E}" destId="{C0EE6A35-465E-4076-AB8B-D259A7DA10F9}" srcOrd="3" destOrd="0" parTransId="{3375CD49-167D-4F1B-AD97-29B8CC3B47B1}" sibTransId="{B748EC78-AE58-44EF-B011-92733C3EE6B4}"/>
    <dgm:cxn modelId="{AEBD201B-648D-4CBE-B70A-65A888B946CA}" type="presOf" srcId="{C0EE6A35-465E-4076-AB8B-D259A7DA10F9}" destId="{644695F4-D0FC-4D88-B2FE-EA1BAFA46E42}" srcOrd="0" destOrd="0" presId="urn:microsoft.com/office/officeart/2005/8/layout/vList5"/>
    <dgm:cxn modelId="{D7B05C91-C720-494F-A920-21EED5142788}" srcId="{37511C56-CBFE-4B74-B0E7-9E777AE8423E}" destId="{02F4BABA-1901-40FB-8BB0-6D8751205691}" srcOrd="1" destOrd="0" parTransId="{CE74429C-575A-4CCF-9E28-9359D2F1CD0F}" sibTransId="{57F200B3-FA67-40CD-804C-EC10503671F1}"/>
    <dgm:cxn modelId="{0586F64B-EEB7-4B10-91F0-A9EA07B898CA}" type="presOf" srcId="{0A07E1B0-8F31-4F9D-98F1-44021F43C60E}" destId="{3A0CE807-3A45-4A12-B6F7-0BDD9DA4721D}" srcOrd="0" destOrd="0" presId="urn:microsoft.com/office/officeart/2005/8/layout/vList5"/>
    <dgm:cxn modelId="{8F4A621A-9CA1-48E9-B238-8C4FF46D9A50}" type="presOf" srcId="{36A3A688-12CE-4459-89DC-F1FBD2870815}" destId="{28E94DE3-E508-41C4-A5CD-71B37E7F171A}" srcOrd="0" destOrd="0" presId="urn:microsoft.com/office/officeart/2005/8/layout/vList5"/>
    <dgm:cxn modelId="{97E21E8D-A021-4090-A830-F422A8393A27}" type="presOf" srcId="{7BBB98AE-CF99-4B41-945C-3A10614461C2}" destId="{240D2495-6262-48CE-A279-A276E8ABE713}" srcOrd="0" destOrd="0" presId="urn:microsoft.com/office/officeart/2005/8/layout/vList5"/>
    <dgm:cxn modelId="{3DDDC925-4A34-443F-889F-0FD91BA42E8E}" srcId="{37511C56-CBFE-4B74-B0E7-9E777AE8423E}" destId="{36A3A688-12CE-4459-89DC-F1FBD2870815}" srcOrd="0" destOrd="0" parTransId="{3C02AE66-4F75-4677-8129-C5CAA72E2313}" sibTransId="{9664C386-EE81-42E6-BEF8-B0ED44074733}"/>
    <dgm:cxn modelId="{55A0B42F-D00C-46CF-88B4-8EBBE019BF82}" srcId="{37511C56-CBFE-4B74-B0E7-9E777AE8423E}" destId="{0A07E1B0-8F31-4F9D-98F1-44021F43C60E}" srcOrd="2" destOrd="0" parTransId="{4E8E34DA-F773-413C-A59B-61085F267ACA}" sibTransId="{61310032-D1F5-48D4-8BA4-9847F7D67C2A}"/>
    <dgm:cxn modelId="{3A3E2E13-695E-4EF4-A9C9-545593CA92A0}" type="presParOf" srcId="{7795C388-73A7-425F-BC34-6454C4044A29}" destId="{D0DA6276-D5EC-47C0-B600-6B9AE0534965}" srcOrd="0" destOrd="0" presId="urn:microsoft.com/office/officeart/2005/8/layout/vList5"/>
    <dgm:cxn modelId="{80826C77-877D-4160-ACEC-E06A07E0716A}" type="presParOf" srcId="{D0DA6276-D5EC-47C0-B600-6B9AE0534965}" destId="{28E94DE3-E508-41C4-A5CD-71B37E7F171A}" srcOrd="0" destOrd="0" presId="urn:microsoft.com/office/officeart/2005/8/layout/vList5"/>
    <dgm:cxn modelId="{3267594C-8C59-4EA2-AE34-D98F58F9540E}" type="presParOf" srcId="{7795C388-73A7-425F-BC34-6454C4044A29}" destId="{072D8BF9-CAD8-497C-A074-4FA1095BBEA7}" srcOrd="1" destOrd="0" presId="urn:microsoft.com/office/officeart/2005/8/layout/vList5"/>
    <dgm:cxn modelId="{D2CA90A0-8A1F-4679-BAE8-AD33F2BBF1AE}" type="presParOf" srcId="{7795C388-73A7-425F-BC34-6454C4044A29}" destId="{9DB3889E-3D9F-438E-BF92-7887C86F4F2F}" srcOrd="2" destOrd="0" presId="urn:microsoft.com/office/officeart/2005/8/layout/vList5"/>
    <dgm:cxn modelId="{B26F32AC-C8CC-4D22-8758-C940FBE79620}" type="presParOf" srcId="{9DB3889E-3D9F-438E-BF92-7887C86F4F2F}" destId="{F9A8FE42-C691-4B2D-A2CC-3A1C28F5C5EC}" srcOrd="0" destOrd="0" presId="urn:microsoft.com/office/officeart/2005/8/layout/vList5"/>
    <dgm:cxn modelId="{65EAA6BC-D27B-4F60-A96C-C6DB18194BAC}" type="presParOf" srcId="{7795C388-73A7-425F-BC34-6454C4044A29}" destId="{CED867CB-B2D2-4740-B679-0D82A40219F2}" srcOrd="3" destOrd="0" presId="urn:microsoft.com/office/officeart/2005/8/layout/vList5"/>
    <dgm:cxn modelId="{DFEDA21B-A241-406B-BB7D-4C2C66F5115F}" type="presParOf" srcId="{7795C388-73A7-425F-BC34-6454C4044A29}" destId="{4E8E9661-42DB-4E44-B7B4-BBC025D641E5}" srcOrd="4" destOrd="0" presId="urn:microsoft.com/office/officeart/2005/8/layout/vList5"/>
    <dgm:cxn modelId="{6F73ED55-6508-426D-B6C8-D8E0D96DC80C}" type="presParOf" srcId="{4E8E9661-42DB-4E44-B7B4-BBC025D641E5}" destId="{3A0CE807-3A45-4A12-B6F7-0BDD9DA4721D}" srcOrd="0" destOrd="0" presId="urn:microsoft.com/office/officeart/2005/8/layout/vList5"/>
    <dgm:cxn modelId="{3BFA6964-513A-46ED-81F7-D74C25F94CA4}" type="presParOf" srcId="{7795C388-73A7-425F-BC34-6454C4044A29}" destId="{BCE545EA-287B-4FF8-8896-94F09EA0CE43}" srcOrd="5" destOrd="0" presId="urn:microsoft.com/office/officeart/2005/8/layout/vList5"/>
    <dgm:cxn modelId="{32D427CC-153F-4BB1-9DEF-F05C923AEA39}" type="presParOf" srcId="{7795C388-73A7-425F-BC34-6454C4044A29}" destId="{BA41C4BC-0E4B-4877-84D0-B68FBA96803F}" srcOrd="6" destOrd="0" presId="urn:microsoft.com/office/officeart/2005/8/layout/vList5"/>
    <dgm:cxn modelId="{CDBDDE76-AC7D-4B31-A24A-7362EBDACD66}" type="presParOf" srcId="{BA41C4BC-0E4B-4877-84D0-B68FBA96803F}" destId="{644695F4-D0FC-4D88-B2FE-EA1BAFA46E42}" srcOrd="0" destOrd="0" presId="urn:microsoft.com/office/officeart/2005/8/layout/vList5"/>
    <dgm:cxn modelId="{5375EF85-7632-4403-BD03-6066CBC81D59}" type="presParOf" srcId="{7795C388-73A7-425F-BC34-6454C4044A29}" destId="{B37AEF05-2A21-4CE0-8E75-F09D0BB13C8E}" srcOrd="7" destOrd="0" presId="urn:microsoft.com/office/officeart/2005/8/layout/vList5"/>
    <dgm:cxn modelId="{BD343791-1C8E-4919-B755-470456B5A651}" type="presParOf" srcId="{7795C388-73A7-425F-BC34-6454C4044A29}" destId="{A49FB346-2943-48E9-A779-7BF11AC9FCEC}" srcOrd="8" destOrd="0" presId="urn:microsoft.com/office/officeart/2005/8/layout/vList5"/>
    <dgm:cxn modelId="{27DF5231-57E4-4D40-A8AF-BC608CFACF3E}" type="presParOf" srcId="{A49FB346-2943-48E9-A779-7BF11AC9FCEC}" destId="{240D2495-6262-48CE-A279-A276E8ABE713}" srcOrd="0" destOrd="0" presId="urn:microsoft.com/office/officeart/2005/8/layout/vLis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8E94DE3-E508-41C4-A5CD-71B37E7F171A}">
      <dsp:nvSpPr>
        <dsp:cNvPr id="0" name=""/>
        <dsp:cNvSpPr/>
      </dsp:nvSpPr>
      <dsp:spPr>
        <a:xfrm>
          <a:off x="259536" y="0"/>
          <a:ext cx="6944180" cy="966303"/>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kern="1200" dirty="0" smtClean="0">
              <a:latin typeface="Arial" pitchFamily="34" charset="0"/>
              <a:cs typeface="Arial" pitchFamily="34" charset="0"/>
            </a:rPr>
            <a:t>                            </a:t>
          </a:r>
          <a:r>
            <a:rPr lang="en-US" sz="1400" b="1" kern="1200" dirty="0" smtClean="0">
              <a:latin typeface="Arial" pitchFamily="34" charset="0"/>
              <a:cs typeface="Arial" pitchFamily="34" charset="0"/>
            </a:rPr>
            <a:t>UI components</a:t>
          </a:r>
        </a:p>
        <a:p>
          <a:pPr lvl="0" algn="ctr" defTabSz="622300">
            <a:lnSpc>
              <a:spcPct val="90000"/>
            </a:lnSpc>
            <a:spcBef>
              <a:spcPct val="0"/>
            </a:spcBef>
            <a:spcAft>
              <a:spcPct val="35000"/>
            </a:spcAft>
          </a:pPr>
          <a:r>
            <a:rPr lang="en-US" sz="1400" b="1" kern="1200" dirty="0" smtClean="0">
              <a:latin typeface="Arial" pitchFamily="34" charset="0"/>
              <a:cs typeface="Arial" pitchFamily="34" charset="0"/>
            </a:rPr>
            <a:t>Presentation Logic Components</a:t>
          </a:r>
          <a:endParaRPr lang="en-US" sz="1400" b="1" kern="1200" dirty="0">
            <a:latin typeface="Arial" pitchFamily="34" charset="0"/>
            <a:cs typeface="Arial" pitchFamily="34" charset="0"/>
          </a:endParaRPr>
        </a:p>
      </dsp:txBody>
      <dsp:txXfrm>
        <a:off x="259536" y="0"/>
        <a:ext cx="6944180" cy="966303"/>
      </dsp:txXfrm>
    </dsp:sp>
    <dsp:sp modelId="{F9A8FE42-C691-4B2D-A2CC-3A1C28F5C5EC}">
      <dsp:nvSpPr>
        <dsp:cNvPr id="0" name=""/>
        <dsp:cNvSpPr/>
      </dsp:nvSpPr>
      <dsp:spPr>
        <a:xfrm>
          <a:off x="259536" y="990603"/>
          <a:ext cx="6944210" cy="966303"/>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b="1" kern="1200" dirty="0" smtClean="0">
              <a:latin typeface="Arial" pitchFamily="34" charset="0"/>
              <a:cs typeface="Arial" pitchFamily="34" charset="0"/>
            </a:rPr>
            <a:t>                             </a:t>
          </a:r>
          <a:r>
            <a:rPr lang="en-US" sz="1400" b="1" kern="1200" dirty="0" smtClean="0">
              <a:latin typeface="Arial" pitchFamily="34" charset="0"/>
              <a:cs typeface="Arial" pitchFamily="34" charset="0"/>
            </a:rPr>
            <a:t>Application Facade</a:t>
          </a:r>
        </a:p>
        <a:p>
          <a:pPr lvl="0" algn="ctr" defTabSz="800100">
            <a:lnSpc>
              <a:spcPct val="90000"/>
            </a:lnSpc>
            <a:spcBef>
              <a:spcPct val="0"/>
            </a:spcBef>
            <a:spcAft>
              <a:spcPct val="35000"/>
            </a:spcAft>
          </a:pPr>
          <a:r>
            <a:rPr lang="en-US" sz="1400" b="1" kern="1200" dirty="0" smtClean="0">
              <a:latin typeface="Arial" pitchFamily="34" charset="0"/>
              <a:cs typeface="Arial" pitchFamily="34" charset="0"/>
            </a:rPr>
            <a:t>Business Workflows</a:t>
          </a:r>
          <a:endParaRPr lang="en-US" sz="1400" b="1" kern="1200" dirty="0">
            <a:latin typeface="Arial" pitchFamily="34" charset="0"/>
            <a:cs typeface="Arial" pitchFamily="34" charset="0"/>
          </a:endParaRPr>
        </a:p>
      </dsp:txBody>
      <dsp:txXfrm>
        <a:off x="259536" y="990603"/>
        <a:ext cx="6944210" cy="966303"/>
      </dsp:txXfrm>
    </dsp:sp>
    <dsp:sp modelId="{3A0CE807-3A45-4A12-B6F7-0BDD9DA4721D}">
      <dsp:nvSpPr>
        <dsp:cNvPr id="0" name=""/>
        <dsp:cNvSpPr/>
      </dsp:nvSpPr>
      <dsp:spPr>
        <a:xfrm>
          <a:off x="259536" y="1981200"/>
          <a:ext cx="6944240" cy="966303"/>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b="1" kern="1200" dirty="0" smtClean="0">
              <a:latin typeface="Arial" pitchFamily="34" charset="0"/>
              <a:cs typeface="Arial" pitchFamily="34" charset="0"/>
            </a:rPr>
            <a:t>                              Data Helpers/Utilities</a:t>
          </a:r>
        </a:p>
        <a:p>
          <a:pPr lvl="0" algn="ctr" defTabSz="622300">
            <a:lnSpc>
              <a:spcPct val="90000"/>
            </a:lnSpc>
            <a:spcBef>
              <a:spcPct val="0"/>
            </a:spcBef>
            <a:spcAft>
              <a:spcPct val="35000"/>
            </a:spcAft>
          </a:pPr>
          <a:r>
            <a:rPr lang="en-US" sz="1400" b="1" kern="1200" dirty="0" smtClean="0">
              <a:latin typeface="Arial" pitchFamily="34" charset="0"/>
              <a:cs typeface="Arial" pitchFamily="34" charset="0"/>
            </a:rPr>
            <a:t>           Data Access  Components</a:t>
          </a:r>
        </a:p>
        <a:p>
          <a:pPr lvl="0" algn="ctr" defTabSz="622300">
            <a:lnSpc>
              <a:spcPct val="90000"/>
            </a:lnSpc>
            <a:spcBef>
              <a:spcPct val="0"/>
            </a:spcBef>
            <a:spcAft>
              <a:spcPct val="35000"/>
            </a:spcAft>
          </a:pPr>
          <a:endParaRPr lang="en-US" sz="1200" kern="1200" dirty="0"/>
        </a:p>
      </dsp:txBody>
      <dsp:txXfrm>
        <a:off x="259536" y="1981200"/>
        <a:ext cx="6944240" cy="966303"/>
      </dsp:txXfrm>
    </dsp:sp>
    <dsp:sp modelId="{644695F4-D0FC-4D88-B2FE-EA1BAFA46E42}">
      <dsp:nvSpPr>
        <dsp:cNvPr id="0" name=""/>
        <dsp:cNvSpPr/>
      </dsp:nvSpPr>
      <dsp:spPr>
        <a:xfrm>
          <a:off x="259536" y="2971796"/>
          <a:ext cx="6944210" cy="966303"/>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b="1" kern="1200" dirty="0" smtClean="0">
              <a:latin typeface="Arial" pitchFamily="34" charset="0"/>
              <a:cs typeface="Arial" pitchFamily="34" charset="0"/>
            </a:rPr>
            <a:t>                           Local Data and Cache</a:t>
          </a:r>
          <a:endParaRPr lang="en-US" sz="1400" b="1" kern="1200" dirty="0">
            <a:latin typeface="Arial" pitchFamily="34" charset="0"/>
            <a:cs typeface="Arial" pitchFamily="34" charset="0"/>
          </a:endParaRPr>
        </a:p>
      </dsp:txBody>
      <dsp:txXfrm>
        <a:off x="259536" y="2971796"/>
        <a:ext cx="6944210" cy="966303"/>
      </dsp:txXfrm>
    </dsp:sp>
    <dsp:sp modelId="{240D2495-6262-48CE-A279-A276E8ABE713}">
      <dsp:nvSpPr>
        <dsp:cNvPr id="0" name=""/>
        <dsp:cNvSpPr/>
      </dsp:nvSpPr>
      <dsp:spPr>
        <a:xfrm>
          <a:off x="1361589" y="4038596"/>
          <a:ext cx="6944210" cy="966303"/>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a:lnSpc>
              <a:spcPct val="90000"/>
            </a:lnSpc>
            <a:spcBef>
              <a:spcPct val="0"/>
            </a:spcBef>
            <a:spcAft>
              <a:spcPct val="35000"/>
            </a:spcAft>
          </a:pPr>
          <a:r>
            <a:rPr lang="en-US" sz="1400" kern="1200" dirty="0" smtClean="0">
              <a:latin typeface="Arial" pitchFamily="34" charset="0"/>
              <a:cs typeface="Arial" pitchFamily="34" charset="0"/>
            </a:rPr>
            <a:t>                                              </a:t>
          </a:r>
          <a:r>
            <a:rPr lang="en-US" sz="1400" b="1" kern="1200" dirty="0" smtClean="0">
              <a:latin typeface="Arial" pitchFamily="34" charset="0"/>
              <a:cs typeface="Arial" pitchFamily="34" charset="0"/>
            </a:rPr>
            <a:t>Data Source &amp;</a:t>
          </a:r>
        </a:p>
        <a:p>
          <a:pPr lvl="0" algn="ctr" defTabSz="622300">
            <a:lnSpc>
              <a:spcPct val="90000"/>
            </a:lnSpc>
            <a:spcBef>
              <a:spcPct val="0"/>
            </a:spcBef>
            <a:spcAft>
              <a:spcPct val="35000"/>
            </a:spcAft>
          </a:pPr>
          <a:r>
            <a:rPr lang="en-US" sz="1400" b="1" kern="1200" dirty="0" smtClean="0">
              <a:latin typeface="Arial" pitchFamily="34" charset="0"/>
              <a:cs typeface="Arial" pitchFamily="34" charset="0"/>
            </a:rPr>
            <a:t>			  Services</a:t>
          </a:r>
          <a:endParaRPr lang="en-US" sz="1400" b="1" kern="1200" dirty="0">
            <a:latin typeface="Arial" pitchFamily="34" charset="0"/>
            <a:cs typeface="Arial" pitchFamily="34" charset="0"/>
          </a:endParaRPr>
        </a:p>
      </dsp:txBody>
      <dsp:txXfrm>
        <a:off x="1361589" y="4038596"/>
        <a:ext cx="6944210" cy="966303"/>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99E375-D830-40E8-B5EA-69793A21517D}" type="datetimeFigureOut">
              <a:rPr lang="en-US" smtClean="0"/>
              <a:pPr/>
              <a:t>2/11/2013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C10ADE-8550-48C6-A8DA-8A6A5437C684}" type="slidenum">
              <a:rPr lang="en-US" smtClean="0"/>
              <a:pPr/>
              <a:t>‹#›</a:t>
            </a:fld>
            <a:endParaRPr lang="en-US"/>
          </a:p>
        </p:txBody>
      </p:sp>
    </p:spTree>
    <p:extLst>
      <p:ext uri="{BB962C8B-B14F-4D97-AF65-F5344CB8AC3E}">
        <p14:creationId xmlns:p14="http://schemas.microsoft.com/office/powerpoint/2010/main" xmlns="" val="1965722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C6112532-E618-47DE-96CE-2D877D39B280}" type="datetime1">
              <a:rPr lang="en-US" smtClean="0"/>
              <a:pPr/>
              <a:t>2/11/2013</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r>
              <a:rPr lang="en-US" smtClean="0"/>
              <a:t>Copyright Portnov Computer School  2013</a:t>
            </a:r>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385DE1E-10AC-48D9-8925-94E941CD5E2A}" type="datetime1">
              <a:rPr lang="en-US" smtClean="0"/>
              <a:pPr/>
              <a:t>2/11/2013</a:t>
            </a:fld>
            <a:endParaRPr lang="en-US"/>
          </a:p>
        </p:txBody>
      </p:sp>
      <p:sp>
        <p:nvSpPr>
          <p:cNvPr id="5" name="Footer Placeholder 4"/>
          <p:cNvSpPr>
            <a:spLocks noGrp="1"/>
          </p:cNvSpPr>
          <p:nvPr>
            <p:ph type="ftr" sz="quarter" idx="11"/>
          </p:nvPr>
        </p:nvSpPr>
        <p:spPr/>
        <p:txBody>
          <a:bodyPr/>
          <a:lstStyle>
            <a:extLst/>
          </a:lstStyle>
          <a:p>
            <a:r>
              <a:rPr lang="en-US" smtClean="0"/>
              <a:t>Copyright Portnov Computer School  2013</a:t>
            </a:r>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91D4126-4C7F-4292-B1AF-755B7DAF4448}" type="datetime1">
              <a:rPr lang="en-US" smtClean="0"/>
              <a:pPr/>
              <a:t>2/11/2013</a:t>
            </a:fld>
            <a:endParaRPr lang="en-US"/>
          </a:p>
        </p:txBody>
      </p:sp>
      <p:sp>
        <p:nvSpPr>
          <p:cNvPr id="5" name="Footer Placeholder 4"/>
          <p:cNvSpPr>
            <a:spLocks noGrp="1"/>
          </p:cNvSpPr>
          <p:nvPr>
            <p:ph type="ftr" sz="quarter" idx="11"/>
          </p:nvPr>
        </p:nvSpPr>
        <p:spPr/>
        <p:txBody>
          <a:bodyPr/>
          <a:lstStyle>
            <a:extLst/>
          </a:lstStyle>
          <a:p>
            <a:r>
              <a:rPr lang="en-US" smtClean="0"/>
              <a:t>Copyright Portnov Computer School  2013</a:t>
            </a:r>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8C54ED2-8F32-40AC-9B86-EED2A4ECB11D}" type="datetime1">
              <a:rPr lang="en-US" smtClean="0"/>
              <a:pPr/>
              <a:t>2/11/2013</a:t>
            </a:fld>
            <a:endParaRPr lang="en-US"/>
          </a:p>
        </p:txBody>
      </p:sp>
      <p:sp>
        <p:nvSpPr>
          <p:cNvPr id="5" name="Footer Placeholder 4"/>
          <p:cNvSpPr>
            <a:spLocks noGrp="1"/>
          </p:cNvSpPr>
          <p:nvPr>
            <p:ph type="ftr" sz="quarter" idx="11"/>
          </p:nvPr>
        </p:nvSpPr>
        <p:spPr/>
        <p:txBody>
          <a:bodyPr/>
          <a:lstStyle>
            <a:extLst/>
          </a:lstStyle>
          <a:p>
            <a:r>
              <a:rPr lang="en-US" smtClean="0"/>
              <a:t>Copyright Portnov Computer School  2013</a:t>
            </a:r>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92BC8356-E920-4225-8AA8-AF61AEB5A6F3}" type="datetime1">
              <a:rPr lang="en-US" smtClean="0"/>
              <a:pPr/>
              <a:t>2/11/2013</a:t>
            </a:fld>
            <a:endParaRPr lang="en-US"/>
          </a:p>
        </p:txBody>
      </p:sp>
      <p:sp>
        <p:nvSpPr>
          <p:cNvPr id="5" name="Footer Placeholder 4"/>
          <p:cNvSpPr>
            <a:spLocks noGrp="1"/>
          </p:cNvSpPr>
          <p:nvPr>
            <p:ph type="ftr" sz="quarter" idx="11"/>
          </p:nvPr>
        </p:nvSpPr>
        <p:spPr/>
        <p:txBody>
          <a:bodyPr/>
          <a:lstStyle>
            <a:extLst/>
          </a:lstStyle>
          <a:p>
            <a:r>
              <a:rPr lang="en-US" smtClean="0"/>
              <a:t>Copyright Portnov Computer School  2013</a:t>
            </a:r>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E4B230B-7B8C-4256-AFE4-2BB68B664B31}" type="datetime1">
              <a:rPr lang="en-US" smtClean="0"/>
              <a:pPr/>
              <a:t>2/11/2013</a:t>
            </a:fld>
            <a:endParaRPr lang="en-US"/>
          </a:p>
        </p:txBody>
      </p:sp>
      <p:sp>
        <p:nvSpPr>
          <p:cNvPr id="6" name="Footer Placeholder 5"/>
          <p:cNvSpPr>
            <a:spLocks noGrp="1"/>
          </p:cNvSpPr>
          <p:nvPr>
            <p:ph type="ftr" sz="quarter" idx="11"/>
          </p:nvPr>
        </p:nvSpPr>
        <p:spPr/>
        <p:txBody>
          <a:bodyPr/>
          <a:lstStyle>
            <a:extLst/>
          </a:lstStyle>
          <a:p>
            <a:r>
              <a:rPr lang="en-US" smtClean="0"/>
              <a:t>Copyright Portnov Computer School  2013</a:t>
            </a:r>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9F4B0F37-0DDF-4FB3-AEA9-60102F4E87B5}" type="datetime1">
              <a:rPr lang="en-US" smtClean="0"/>
              <a:pPr/>
              <a:t>2/11/2013</a:t>
            </a:fld>
            <a:endParaRPr lang="en-US"/>
          </a:p>
        </p:txBody>
      </p:sp>
      <p:sp>
        <p:nvSpPr>
          <p:cNvPr id="8" name="Footer Placeholder 7"/>
          <p:cNvSpPr>
            <a:spLocks noGrp="1"/>
          </p:cNvSpPr>
          <p:nvPr>
            <p:ph type="ftr" sz="quarter" idx="11"/>
          </p:nvPr>
        </p:nvSpPr>
        <p:spPr/>
        <p:txBody>
          <a:bodyPr/>
          <a:lstStyle>
            <a:extLst/>
          </a:lstStyle>
          <a:p>
            <a:r>
              <a:rPr lang="en-US" smtClean="0"/>
              <a:t>Copyright Portnov Computer School  2013</a:t>
            </a:r>
            <a:endParaRPr lang="en-US"/>
          </a:p>
        </p:txBody>
      </p:sp>
      <p:sp>
        <p:nvSpPr>
          <p:cNvPr id="9" name="Slide Number Placeholder 8"/>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DDB55B05-426F-438C-91A2-FDD6A6C5C3C0}" type="datetime1">
              <a:rPr lang="en-US" smtClean="0"/>
              <a:pPr/>
              <a:t>2/11/2013</a:t>
            </a:fld>
            <a:endParaRPr lang="en-US"/>
          </a:p>
        </p:txBody>
      </p:sp>
      <p:sp>
        <p:nvSpPr>
          <p:cNvPr id="4" name="Footer Placeholder 3"/>
          <p:cNvSpPr>
            <a:spLocks noGrp="1"/>
          </p:cNvSpPr>
          <p:nvPr>
            <p:ph type="ftr" sz="quarter" idx="11"/>
          </p:nvPr>
        </p:nvSpPr>
        <p:spPr/>
        <p:txBody>
          <a:bodyPr/>
          <a:lstStyle>
            <a:extLst/>
          </a:lstStyle>
          <a:p>
            <a:r>
              <a:rPr lang="en-US" smtClean="0"/>
              <a:t>Copyright Portnov Computer School  2013</a:t>
            </a:r>
            <a:endParaRPr lang="en-US"/>
          </a:p>
        </p:txBody>
      </p:sp>
      <p:sp>
        <p:nvSpPr>
          <p:cNvPr id="5" name="Slide Number Placeholder 4"/>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A65DBFEA-B012-40FE-91D3-D82889EA6F99}" type="datetime1">
              <a:rPr lang="en-US" smtClean="0"/>
              <a:pPr/>
              <a:t>2/11/2013</a:t>
            </a:fld>
            <a:endParaRPr lang="en-US"/>
          </a:p>
        </p:txBody>
      </p:sp>
      <p:sp>
        <p:nvSpPr>
          <p:cNvPr id="3" name="Footer Placeholder 2"/>
          <p:cNvSpPr>
            <a:spLocks noGrp="1"/>
          </p:cNvSpPr>
          <p:nvPr>
            <p:ph type="ftr" sz="quarter" idx="11"/>
          </p:nvPr>
        </p:nvSpPr>
        <p:spPr/>
        <p:txBody>
          <a:bodyPr/>
          <a:lstStyle>
            <a:extLst/>
          </a:lstStyle>
          <a:p>
            <a:r>
              <a:rPr lang="en-US" smtClean="0"/>
              <a:t>Copyright Portnov Computer School  2013</a:t>
            </a:r>
            <a:endParaRPr lang="en-US"/>
          </a:p>
        </p:txBody>
      </p:sp>
      <p:sp>
        <p:nvSpPr>
          <p:cNvPr id="4" name="Slide Number Placeholder 3"/>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D98D1BE4-C669-44CF-A203-3A7608A07370}" type="datetime1">
              <a:rPr lang="en-US" smtClean="0"/>
              <a:pPr/>
              <a:t>2/11/2013</a:t>
            </a:fld>
            <a:endParaRPr lang="en-US"/>
          </a:p>
        </p:txBody>
      </p:sp>
      <p:sp>
        <p:nvSpPr>
          <p:cNvPr id="6" name="Footer Placeholder 5"/>
          <p:cNvSpPr>
            <a:spLocks noGrp="1"/>
          </p:cNvSpPr>
          <p:nvPr>
            <p:ph type="ftr" sz="quarter" idx="11"/>
          </p:nvPr>
        </p:nvSpPr>
        <p:spPr/>
        <p:txBody>
          <a:bodyPr/>
          <a:lstStyle>
            <a:extLst/>
          </a:lstStyle>
          <a:p>
            <a:r>
              <a:rPr lang="en-US" smtClean="0"/>
              <a:t>Copyright Portnov Computer School  2013</a:t>
            </a:r>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D3CE14E7-B9DC-4D92-83BE-CF9C54E34752}" type="datetime1">
              <a:rPr lang="en-US" smtClean="0"/>
              <a:pPr/>
              <a:t>2/11/2013</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r>
              <a:rPr lang="en-US" smtClean="0"/>
              <a:t>Copyright Portnov Computer School  2013</a:t>
            </a:r>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B6F15528-21DE-4FAA-801E-634DDDAF4B2B}"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1BAD996D-F327-4A42-A3F0-9A13F37BD111}" type="datetime1">
              <a:rPr lang="en-US" smtClean="0"/>
              <a:pPr/>
              <a:t>2/11/2013</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r>
              <a:rPr lang="en-US" smtClean="0"/>
              <a:t>Copyright Portnov Computer School  2013</a:t>
            </a:r>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hyperlink" Target="http://tribeclaritylivin.files.wordpress.com/2012/02/goog.jpg"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4.xml"/><Relationship Id="rId4" Type="http://schemas.openxmlformats.org/officeDocument/2006/relationships/image" Target="../media/image105.jpeg"/></Relationships>
</file>

<file path=ppt/slides/_rels/slide11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image" Target="../media/image109.jpeg"/><Relationship Id="rId7" Type="http://schemas.openxmlformats.org/officeDocument/2006/relationships/image" Target="../media/image113.jpeg"/><Relationship Id="rId2" Type="http://schemas.openxmlformats.org/officeDocument/2006/relationships/image" Target="../media/image108.jpeg"/><Relationship Id="rId1" Type="http://schemas.openxmlformats.org/officeDocument/2006/relationships/slideLayout" Target="../slideLayouts/slideLayout4.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11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7.xml"/><Relationship Id="rId4" Type="http://schemas.openxmlformats.org/officeDocument/2006/relationships/image" Target="../media/image116.jpeg"/></Relationships>
</file>

<file path=ppt/slides/_rels/slide11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4.xml"/><Relationship Id="rId5" Type="http://schemas.openxmlformats.org/officeDocument/2006/relationships/image" Target="../media/image126.jpeg"/><Relationship Id="rId4" Type="http://schemas.openxmlformats.org/officeDocument/2006/relationships/image" Target="../media/image125.jpeg"/></Relationships>
</file>

<file path=ppt/slides/_rels/slide121.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31.gif"/><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7.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41.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1.jpeg"/><Relationship Id="rId7" Type="http://schemas.openxmlformats.org/officeDocument/2006/relationships/hyperlink" Target="//upload.wikimedia.org/wikipedia/commons/d/d5/SonyEricssonW980-001.jpg" TargetMode="External"/><Relationship Id="rId2" Type="http://schemas.openxmlformats.org/officeDocument/2006/relationships/image" Target="../media/image30.jpeg"/><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jpeg"/><Relationship Id="rId10" Type="http://schemas.openxmlformats.org/officeDocument/2006/relationships/image" Target="../media/image37.jpeg"/><Relationship Id="rId4" Type="http://schemas.openxmlformats.org/officeDocument/2006/relationships/image" Target="../media/image32.jpeg"/><Relationship Id="rId9"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1.jpe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4.xml"/><Relationship Id="rId4" Type="http://schemas.openxmlformats.org/officeDocument/2006/relationships/image" Target="../media/image82.png"/></Relationships>
</file>

<file path=ppt/slides/_rels/slide8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4.xml"/><Relationship Id="rId5" Type="http://schemas.openxmlformats.org/officeDocument/2006/relationships/image" Target="../media/image92.jpeg"/><Relationship Id="rId4" Type="http://schemas.openxmlformats.org/officeDocument/2006/relationships/image" Target="../media/image91.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hyperlink" Target="http://www.perfectomobile.com/" TargetMode="External"/><Relationship Id="rId7" Type="http://schemas.openxmlformats.org/officeDocument/2006/relationships/image" Target="../media/image95.jpeg"/><Relationship Id="rId2" Type="http://schemas.openxmlformats.org/officeDocument/2006/relationships/hyperlink" Target="http://www.keynotedeviceanywhere.com/" TargetMode="External"/><Relationship Id="rId1" Type="http://schemas.openxmlformats.org/officeDocument/2006/relationships/slideLayout" Target="../slideLayouts/slideLayout4.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hyperlink" Target="http://www.developer.nokia.com/Devices/Remote_device_access" TargetMode="Externa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62400" y="1371600"/>
            <a:ext cx="5029200" cy="1066800"/>
          </a:xfrm>
          <a:gradFill flip="none" rotWithShape="1">
            <a:gsLst>
              <a:gs pos="0">
                <a:schemeClr val="bg2">
                  <a:lumMod val="9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p:spPr>
        <p:txBody>
          <a:bodyPr>
            <a:normAutofit fontScale="90000"/>
          </a:bodyPr>
          <a:lstStyle/>
          <a:p>
            <a:r>
              <a:rPr lang="en-US" dirty="0" smtClean="0"/>
              <a:t>Mobile Testing III</a:t>
            </a:r>
            <a:br>
              <a:rPr lang="en-US" dirty="0" smtClean="0"/>
            </a:br>
            <a:r>
              <a:rPr lang="en-US" sz="2400" dirty="0" smtClean="0"/>
              <a:t>In questions and Answers</a:t>
            </a:r>
            <a:endParaRPr lang="en-US" sz="2400" dirty="0"/>
          </a:p>
        </p:txBody>
      </p:sp>
      <p:sp>
        <p:nvSpPr>
          <p:cNvPr id="4" name="Footer Placeholder 3"/>
          <p:cNvSpPr>
            <a:spLocks noGrp="1"/>
          </p:cNvSpPr>
          <p:nvPr>
            <p:ph type="ftr" sz="quarter" idx="11"/>
          </p:nvPr>
        </p:nvSpPr>
        <p:spPr>
          <a:xfrm>
            <a:off x="4380072" y="6407944"/>
            <a:ext cx="4001928" cy="365125"/>
          </a:xfrm>
        </p:spPr>
        <p:txBody>
          <a:bodyPr/>
          <a:lstStyle/>
          <a:p>
            <a:r>
              <a:rPr lang="en-US" dirty="0" smtClean="0"/>
              <a:t>Copyright </a:t>
            </a:r>
            <a:r>
              <a:rPr lang="en-US" dirty="0" err="1" smtClean="0"/>
              <a:t>Portnov</a:t>
            </a:r>
            <a:r>
              <a:rPr lang="en-US" smtClean="0"/>
              <a:t> Computer School  2013</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1</a:t>
            </a:fld>
            <a:endParaRPr lang="en-US"/>
          </a:p>
        </p:txBody>
      </p:sp>
      <p:pic>
        <p:nvPicPr>
          <p:cNvPr id="165892" name="Picture 4" descr="http://tulaneict4d.files.wordpress.com/2012/10/africa_mobile_phone_industry_2011_11_10_0.jpeg"/>
          <p:cNvPicPr>
            <a:picLocks noChangeAspect="1" noChangeArrowheads="1"/>
          </p:cNvPicPr>
          <p:nvPr/>
        </p:nvPicPr>
        <p:blipFill>
          <a:blip r:embed="rId2" cstate="print"/>
          <a:srcRect/>
          <a:stretch>
            <a:fillRect/>
          </a:stretch>
        </p:blipFill>
        <p:spPr bwMode="auto">
          <a:xfrm>
            <a:off x="2590800" y="3048000"/>
            <a:ext cx="3676650" cy="2133600"/>
          </a:xfrm>
          <a:prstGeom prst="rect">
            <a:avLst/>
          </a:prstGeom>
          <a:noFill/>
        </p:spPr>
      </p:pic>
      <p:pic>
        <p:nvPicPr>
          <p:cNvPr id="165890" name="Picture 2" descr="http://dawncompk.files.wordpress.com/2012/11/67011.jpg?w=670&amp;h=350"/>
          <p:cNvPicPr>
            <a:picLocks noChangeAspect="1" noChangeArrowheads="1"/>
          </p:cNvPicPr>
          <p:nvPr/>
        </p:nvPicPr>
        <p:blipFill>
          <a:blip r:embed="rId3" cstate="print"/>
          <a:srcRect/>
          <a:stretch>
            <a:fillRect/>
          </a:stretch>
        </p:blipFill>
        <p:spPr bwMode="auto">
          <a:xfrm>
            <a:off x="152400" y="1676400"/>
            <a:ext cx="3610247" cy="1885950"/>
          </a:xfrm>
          <a:prstGeom prst="rect">
            <a:avLst/>
          </a:prstGeom>
          <a:noFill/>
        </p:spPr>
      </p:pic>
      <p:pic>
        <p:nvPicPr>
          <p:cNvPr id="165894" name="Picture 6" descr="http://media2.apnonline.com.au/img/media/images/2011/10/04/IQT_05-10-2011_NEWS_10_TEXT05B.1_fct1025x631x63_t460.jpg"/>
          <p:cNvPicPr>
            <a:picLocks noChangeAspect="1" noChangeArrowheads="1"/>
          </p:cNvPicPr>
          <p:nvPr/>
        </p:nvPicPr>
        <p:blipFill>
          <a:blip r:embed="rId4" cstate="print"/>
          <a:srcRect/>
          <a:stretch>
            <a:fillRect/>
          </a:stretch>
        </p:blipFill>
        <p:spPr bwMode="auto">
          <a:xfrm>
            <a:off x="5715000" y="4114800"/>
            <a:ext cx="3238500" cy="1992382"/>
          </a:xfrm>
          <a:prstGeom prst="rect">
            <a:avLst/>
          </a:prstGeom>
          <a:noFill/>
        </p:spPr>
      </p:pic>
    </p:spTree>
    <p:extLst>
      <p:ext uri="{BB962C8B-B14F-4D97-AF65-F5344CB8AC3E}">
        <p14:creationId xmlns:p14="http://schemas.microsoft.com/office/powerpoint/2010/main" xmlns="" val="18846019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descr="http://ww1.prweb.com/prfiles/2009/03/23/920914/LTEProtocolStackLTEBasebandChip.gif"/>
          <p:cNvPicPr>
            <a:picLocks noChangeAspect="1" noChangeArrowheads="1"/>
          </p:cNvPicPr>
          <p:nvPr/>
        </p:nvPicPr>
        <p:blipFill>
          <a:blip r:embed="rId2" cstate="print"/>
          <a:srcRect/>
          <a:stretch>
            <a:fillRect/>
          </a:stretch>
        </p:blipFill>
        <p:spPr bwMode="auto">
          <a:xfrm>
            <a:off x="3657600" y="2286000"/>
            <a:ext cx="5340140" cy="4076700"/>
          </a:xfrm>
          <a:prstGeom prst="rect">
            <a:avLst/>
          </a:prstGeom>
          <a:noFill/>
        </p:spPr>
      </p:pic>
      <p:sp>
        <p:nvSpPr>
          <p:cNvPr id="9" name="Content Placeholder 8"/>
          <p:cNvSpPr>
            <a:spLocks noGrp="1"/>
          </p:cNvSpPr>
          <p:nvPr>
            <p:ph sz="half" idx="1"/>
          </p:nvPr>
        </p:nvSpPr>
        <p:spPr>
          <a:xfrm>
            <a:off x="228600" y="1371600"/>
            <a:ext cx="4038600" cy="2557271"/>
          </a:xfrm>
        </p:spPr>
        <p:style>
          <a:lnRef idx="1">
            <a:schemeClr val="accent1"/>
          </a:lnRef>
          <a:fillRef idx="2">
            <a:schemeClr val="accent1"/>
          </a:fillRef>
          <a:effectRef idx="1">
            <a:schemeClr val="accent1"/>
          </a:effectRef>
          <a:fontRef idx="minor">
            <a:schemeClr val="dk1"/>
          </a:fontRef>
        </p:style>
        <p:txBody>
          <a:bodyPr>
            <a:normAutofit fontScale="85000" lnSpcReduction="20000"/>
          </a:bodyPr>
          <a:lstStyle/>
          <a:p>
            <a:r>
              <a:rPr lang="en-US" sz="1800" b="1" i="1" dirty="0" smtClean="0">
                <a:latin typeface="Arial" pitchFamily="34" charset="0"/>
                <a:cs typeface="Arial" pitchFamily="34" charset="0"/>
              </a:rPr>
              <a:t>1. Mobile Protocol stack testing. (using network simulators)</a:t>
            </a:r>
            <a:r>
              <a:rPr lang="en-US" sz="1800" dirty="0" smtClean="0">
                <a:latin typeface="Arial" pitchFamily="34" charset="0"/>
                <a:cs typeface="Arial" pitchFamily="34" charset="0"/>
              </a:rPr>
              <a:t/>
            </a:r>
            <a:br>
              <a:rPr lang="en-US" sz="1800" dirty="0" smtClean="0">
                <a:latin typeface="Arial" pitchFamily="34" charset="0"/>
                <a:cs typeface="Arial" pitchFamily="34" charset="0"/>
              </a:rPr>
            </a:br>
            <a:r>
              <a:rPr lang="en-US" sz="1800" dirty="0" smtClean="0">
                <a:latin typeface="Arial" pitchFamily="34" charset="0"/>
                <a:cs typeface="Arial" pitchFamily="34" charset="0"/>
              </a:rPr>
              <a:t/>
            </a:r>
            <a:br>
              <a:rPr lang="en-US" sz="1800" dirty="0" smtClean="0">
                <a:latin typeface="Arial" pitchFamily="34" charset="0"/>
                <a:cs typeface="Arial" pitchFamily="34" charset="0"/>
              </a:rPr>
            </a:br>
            <a:r>
              <a:rPr lang="en-US" sz="1800" dirty="0" smtClean="0">
                <a:latin typeface="Arial" pitchFamily="34" charset="0"/>
                <a:cs typeface="Arial" pitchFamily="34" charset="0"/>
              </a:rPr>
              <a:t>few examples are below:</a:t>
            </a:r>
            <a:br>
              <a:rPr lang="en-US" sz="1800" dirty="0" smtClean="0">
                <a:latin typeface="Arial" pitchFamily="34" charset="0"/>
                <a:cs typeface="Arial" pitchFamily="34" charset="0"/>
              </a:rPr>
            </a:br>
            <a:r>
              <a:rPr lang="en-US" sz="1800" dirty="0" smtClean="0">
                <a:latin typeface="Arial" pitchFamily="34" charset="0"/>
                <a:cs typeface="Arial" pitchFamily="34" charset="0"/>
              </a:rPr>
              <a:t>* Stack supports 4 bands EGSM,PGSM,GSM-850,DCS.Mobile originating and mobile terminating call in all those bands.</a:t>
            </a:r>
            <a:br>
              <a:rPr lang="en-US" sz="1800" dirty="0" smtClean="0">
                <a:latin typeface="Arial" pitchFamily="34" charset="0"/>
                <a:cs typeface="Arial" pitchFamily="34" charset="0"/>
              </a:rPr>
            </a:br>
            <a:r>
              <a:rPr lang="en-US" sz="1800" dirty="0" smtClean="0">
                <a:latin typeface="Arial" pitchFamily="34" charset="0"/>
                <a:cs typeface="Arial" pitchFamily="34" charset="0"/>
              </a:rPr>
              <a:t>*cell selection reselection</a:t>
            </a:r>
            <a:br>
              <a:rPr lang="en-US" sz="1800" dirty="0" smtClean="0">
                <a:latin typeface="Arial" pitchFamily="34" charset="0"/>
                <a:cs typeface="Arial" pitchFamily="34" charset="0"/>
              </a:rPr>
            </a:br>
            <a:r>
              <a:rPr lang="en-US" sz="1800" dirty="0" smtClean="0">
                <a:latin typeface="Arial" pitchFamily="34" charset="0"/>
                <a:cs typeface="Arial" pitchFamily="34" charset="0"/>
              </a:rPr>
              <a:t>*cell bar</a:t>
            </a:r>
            <a:br>
              <a:rPr lang="en-US" sz="1800" dirty="0" smtClean="0">
                <a:latin typeface="Arial" pitchFamily="34" charset="0"/>
                <a:cs typeface="Arial" pitchFamily="34" charset="0"/>
              </a:rPr>
            </a:br>
            <a:r>
              <a:rPr lang="en-US" sz="1800" dirty="0" smtClean="0">
                <a:latin typeface="Arial" pitchFamily="34" charset="0"/>
                <a:cs typeface="Arial" pitchFamily="34" charset="0"/>
              </a:rPr>
              <a:t>*All types of handover</a:t>
            </a:r>
            <a:br>
              <a:rPr lang="en-US" sz="1800" dirty="0" smtClean="0">
                <a:latin typeface="Arial" pitchFamily="34" charset="0"/>
                <a:cs typeface="Arial" pitchFamily="34" charset="0"/>
              </a:rPr>
            </a:br>
            <a:r>
              <a:rPr lang="en-US" sz="1800" dirty="0" smtClean="0">
                <a:latin typeface="Arial" pitchFamily="34" charset="0"/>
                <a:cs typeface="Arial" pitchFamily="34" charset="0"/>
              </a:rPr>
              <a:t>*frequency hopping</a:t>
            </a:r>
            <a:br>
              <a:rPr lang="en-US" sz="1800" dirty="0" smtClean="0">
                <a:latin typeface="Arial" pitchFamily="34" charset="0"/>
                <a:cs typeface="Arial" pitchFamily="34" charset="0"/>
              </a:rPr>
            </a:br>
            <a:r>
              <a:rPr lang="en-US" sz="1800" dirty="0" smtClean="0">
                <a:latin typeface="Arial" pitchFamily="34" charset="0"/>
                <a:cs typeface="Arial" pitchFamily="34" charset="0"/>
              </a:rPr>
              <a:t>*Coding schemes etc</a:t>
            </a:r>
            <a:endParaRPr lang="en-US" sz="1800" dirty="0">
              <a:latin typeface="Arial" pitchFamily="34" charset="0"/>
              <a:cs typeface="Arial" pitchFamily="34" charset="0"/>
            </a:endParaRPr>
          </a:p>
        </p:txBody>
      </p:sp>
      <p:sp>
        <p:nvSpPr>
          <p:cNvPr id="3" name="Footer Placeholder 2"/>
          <p:cNvSpPr>
            <a:spLocks noGrp="1"/>
          </p:cNvSpPr>
          <p:nvPr>
            <p:ph type="ftr" sz="quarter" idx="11"/>
          </p:nvPr>
        </p:nvSpPr>
        <p:spPr>
          <a:xfrm>
            <a:off x="4380072" y="6407944"/>
            <a:ext cx="3925728" cy="365125"/>
          </a:xfrm>
        </p:spPr>
        <p:txBody>
          <a:bodyPr/>
          <a:lstStyle/>
          <a:p>
            <a:r>
              <a:rPr lang="en-US" smtClean="0">
                <a:solidFill>
                  <a:schemeClr val="accent1">
                    <a:lumMod val="50000"/>
                  </a:schemeClr>
                </a:solidFill>
              </a:rPr>
              <a:t>Copyright Portnov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a:xfrm>
            <a:off x="8534400" y="6407944"/>
            <a:ext cx="478632" cy="365125"/>
          </a:xfrm>
        </p:spPr>
        <p:txBody>
          <a:bodyPr>
            <a:normAutofit/>
          </a:bodyPr>
          <a:lstStyle/>
          <a:p>
            <a:fld id="{B6F15528-21DE-4FAA-801E-634DDDAF4B2B}" type="slidenum">
              <a:rPr lang="en-US" smtClean="0">
                <a:solidFill>
                  <a:schemeClr val="accent1">
                    <a:lumMod val="50000"/>
                  </a:schemeClr>
                </a:solidFill>
              </a:rPr>
              <a:pPr/>
              <a:t>10</a:t>
            </a:fld>
            <a:endParaRPr lang="en-US" dirty="0">
              <a:solidFill>
                <a:schemeClr val="accent1">
                  <a:lumMod val="50000"/>
                </a:schemeClr>
              </a:solidFill>
            </a:endParaRPr>
          </a:p>
        </p:txBody>
      </p:sp>
      <p:sp>
        <p:nvSpPr>
          <p:cNvPr id="5" name="Title 4"/>
          <p:cNvSpPr>
            <a:spLocks noGrp="1"/>
          </p:cNvSpPr>
          <p:nvPr>
            <p:ph type="title"/>
          </p:nvPr>
        </p:nvSpPr>
        <p:spPr>
          <a:xfrm>
            <a:off x="457200" y="274638"/>
            <a:ext cx="8229600" cy="7921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2700" dirty="0" smtClean="0">
                <a:latin typeface="Arial" pitchFamily="34" charset="0"/>
                <a:cs typeface="Arial" pitchFamily="34" charset="0"/>
              </a:rPr>
              <a:t/>
            </a:r>
            <a:br>
              <a:rPr lang="en-US" sz="2700" dirty="0" smtClean="0">
                <a:latin typeface="Arial" pitchFamily="34" charset="0"/>
                <a:cs typeface="Arial" pitchFamily="34" charset="0"/>
              </a:rPr>
            </a:br>
            <a:r>
              <a:rPr lang="en-US" sz="2700" dirty="0" smtClean="0">
                <a:latin typeface="Arial" pitchFamily="34" charset="0"/>
                <a:cs typeface="Arial" pitchFamily="34" charset="0"/>
              </a:rPr>
              <a:t> </a:t>
            </a:r>
            <a:r>
              <a:rPr lang="en-US" sz="2700" dirty="0" smtClean="0">
                <a:solidFill>
                  <a:srgbClr val="FF0000"/>
                </a:solidFill>
                <a:latin typeface="Arial" pitchFamily="34" charset="0"/>
                <a:cs typeface="Arial" pitchFamily="34" charset="0"/>
              </a:rPr>
              <a:t> Parts of Mobile Testing: Mobile Protocol Stack</a:t>
            </a:r>
            <a:r>
              <a:rPr lang="en-US" sz="4400" dirty="0" smtClean="0">
                <a:latin typeface="Arial" pitchFamily="34" charset="0"/>
                <a:cs typeface="Arial" pitchFamily="34" charset="0"/>
              </a:rPr>
              <a:t/>
            </a:r>
            <a:br>
              <a:rPr lang="en-US" sz="4400" dirty="0" smtClean="0">
                <a:latin typeface="Arial" pitchFamily="34" charset="0"/>
                <a:cs typeface="Arial" pitchFamily="34" charset="0"/>
              </a:rPr>
            </a:br>
            <a:endParaRPr lang="en-US" dirty="0"/>
          </a:p>
        </p:txBody>
      </p:sp>
      <p:sp>
        <p:nvSpPr>
          <p:cNvPr id="7" name="Rectangle 6"/>
          <p:cNvSpPr/>
          <p:nvPr/>
        </p:nvSpPr>
        <p:spPr>
          <a:xfrm>
            <a:off x="381000" y="4038600"/>
            <a:ext cx="3352800" cy="116955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1400" b="1" dirty="0" smtClean="0">
                <a:latin typeface="Arial" pitchFamily="34" charset="0"/>
                <a:cs typeface="Arial" pitchFamily="34" charset="0"/>
              </a:rPr>
              <a:t>handover</a:t>
            </a:r>
            <a:r>
              <a:rPr lang="en-US" sz="1400" dirty="0" smtClean="0">
                <a:latin typeface="Arial" pitchFamily="34" charset="0"/>
                <a:cs typeface="Arial" pitchFamily="34" charset="0"/>
              </a:rPr>
              <a:t> or </a:t>
            </a:r>
            <a:r>
              <a:rPr lang="en-US" sz="1400" b="1" dirty="0" smtClean="0">
                <a:latin typeface="Arial" pitchFamily="34" charset="0"/>
                <a:cs typeface="Arial" pitchFamily="34" charset="0"/>
              </a:rPr>
              <a:t>handoff</a:t>
            </a:r>
            <a:r>
              <a:rPr lang="en-US" sz="1400" dirty="0" smtClean="0">
                <a:latin typeface="Arial" pitchFamily="34" charset="0"/>
                <a:cs typeface="Arial" pitchFamily="34" charset="0"/>
              </a:rPr>
              <a:t> refers to the process of transferring an ongoing call or data session from one channel connected to the core network to another.</a:t>
            </a:r>
            <a:endParaRPr lang="en-US" sz="1400" dirty="0">
              <a:latin typeface="Arial" pitchFamily="34" charset="0"/>
              <a:cs typeface="Arial" pitchFamily="34" charset="0"/>
            </a:endParaRPr>
          </a:p>
        </p:txBody>
      </p:sp>
      <p:sp>
        <p:nvSpPr>
          <p:cNvPr id="8" name="Rectangle 7"/>
          <p:cNvSpPr/>
          <p:nvPr/>
        </p:nvSpPr>
        <p:spPr>
          <a:xfrm>
            <a:off x="609600" y="5334000"/>
            <a:ext cx="2819400" cy="116955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1400" b="1" dirty="0" smtClean="0">
                <a:latin typeface="Arial" pitchFamily="34" charset="0"/>
                <a:cs typeface="Arial" pitchFamily="34" charset="0"/>
              </a:rPr>
              <a:t>Frequency-hopping spread spectrum</a:t>
            </a:r>
            <a:r>
              <a:rPr lang="en-US" sz="1400" dirty="0" smtClean="0">
                <a:latin typeface="Arial" pitchFamily="34" charset="0"/>
                <a:cs typeface="Arial" pitchFamily="34" charset="0"/>
              </a:rPr>
              <a:t> (</a:t>
            </a:r>
            <a:r>
              <a:rPr lang="en-US" sz="1400" b="1" dirty="0" smtClean="0">
                <a:latin typeface="Arial" pitchFamily="34" charset="0"/>
                <a:cs typeface="Arial" pitchFamily="34" charset="0"/>
              </a:rPr>
              <a:t>FHSS</a:t>
            </a:r>
            <a:r>
              <a:rPr lang="en-US" sz="1400" dirty="0" smtClean="0">
                <a:latin typeface="Arial" pitchFamily="34" charset="0"/>
                <a:cs typeface="Arial" pitchFamily="34" charset="0"/>
              </a:rPr>
              <a:t>) is a method of transmitting radio signals by rapidly switching a carrier among many frequency channels.</a:t>
            </a:r>
            <a:endParaRPr lang="en-US" sz="1400" dirty="0">
              <a:latin typeface="Arial" pitchFamily="34" charset="0"/>
              <a:cs typeface="Arial" pitchFamily="34" charset="0"/>
            </a:endParaRPr>
          </a:p>
        </p:txBody>
      </p:sp>
    </p:spTree>
    <p:extLst>
      <p:ext uri="{BB962C8B-B14F-4D97-AF65-F5344CB8AC3E}">
        <p14:creationId xmlns:p14="http://schemas.microsoft.com/office/powerpoint/2010/main" xmlns="" val="116082033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04800" y="838200"/>
            <a:ext cx="8534400" cy="5638800"/>
          </a:xfrm>
        </p:spPr>
        <p:style>
          <a:lnRef idx="1">
            <a:schemeClr val="accent1"/>
          </a:lnRef>
          <a:fillRef idx="2">
            <a:schemeClr val="accent1"/>
          </a:fillRef>
          <a:effectRef idx="1">
            <a:schemeClr val="accent1"/>
          </a:effectRef>
          <a:fontRef idx="minor">
            <a:schemeClr val="dk1"/>
          </a:fontRef>
        </p:style>
        <p:txBody>
          <a:bodyPr>
            <a:normAutofit fontScale="40000" lnSpcReduction="20000"/>
          </a:bodyPr>
          <a:lstStyle/>
          <a:p>
            <a:pPr marL="624078" indent="-514350">
              <a:buNone/>
            </a:pPr>
            <a:endParaRPr lang="en-US" sz="3500" dirty="0" smtClean="0">
              <a:solidFill>
                <a:schemeClr val="tx1"/>
              </a:solidFill>
              <a:latin typeface="Arial" pitchFamily="34" charset="0"/>
              <a:cs typeface="Arial" pitchFamily="34" charset="0"/>
            </a:endParaRPr>
          </a:p>
          <a:p>
            <a:pPr marL="624078" indent="-514350">
              <a:buNone/>
            </a:pPr>
            <a:r>
              <a:rPr lang="en-US" sz="3500" dirty="0" smtClean="0">
                <a:solidFill>
                  <a:schemeClr val="bg1">
                    <a:lumMod val="65000"/>
                  </a:schemeClr>
                </a:solidFill>
                <a:latin typeface="Arial" pitchFamily="34" charset="0"/>
                <a:cs typeface="Arial" pitchFamily="34" charset="0"/>
              </a:rPr>
              <a:t>1. What Type of Mobile Domains you know?</a:t>
            </a:r>
          </a:p>
          <a:p>
            <a:pPr marL="624078" indent="-514350">
              <a:buNone/>
            </a:pPr>
            <a:r>
              <a:rPr lang="en-US" sz="3500" dirty="0" smtClean="0">
                <a:solidFill>
                  <a:schemeClr val="bg1">
                    <a:lumMod val="65000"/>
                  </a:schemeClr>
                </a:solidFill>
                <a:latin typeface="Arial" pitchFamily="34" charset="0"/>
                <a:cs typeface="Arial" pitchFamily="34" charset="0"/>
              </a:rPr>
              <a:t>2. What are the different ways you can install a Mobile Application?</a:t>
            </a:r>
          </a:p>
          <a:p>
            <a:pPr>
              <a:buNone/>
            </a:pPr>
            <a:r>
              <a:rPr lang="en-US" sz="3500" dirty="0" smtClean="0">
                <a:solidFill>
                  <a:schemeClr val="bg1">
                    <a:lumMod val="65000"/>
                  </a:schemeClr>
                </a:solidFill>
                <a:latin typeface="Arial" pitchFamily="34" charset="0"/>
                <a:cs typeface="Arial" pitchFamily="34" charset="0"/>
              </a:rPr>
              <a:t>3. What is the difference between Mobile Testing and Mobile Application Testing?</a:t>
            </a:r>
          </a:p>
          <a:p>
            <a:pPr>
              <a:buNone/>
            </a:pPr>
            <a:r>
              <a:rPr lang="en-US" sz="3500" dirty="0" smtClean="0">
                <a:solidFill>
                  <a:schemeClr val="bg1">
                    <a:lumMod val="65000"/>
                  </a:schemeClr>
                </a:solidFill>
                <a:latin typeface="Arial" pitchFamily="34" charset="0"/>
                <a:cs typeface="Arial" pitchFamily="34" charset="0"/>
              </a:rPr>
              <a:t>4. Compare Web Application Testing vs. Mobile Application Testing</a:t>
            </a:r>
          </a:p>
          <a:p>
            <a:pPr>
              <a:buNone/>
            </a:pPr>
            <a:r>
              <a:rPr lang="en-US" sz="3500" dirty="0" smtClean="0">
                <a:solidFill>
                  <a:schemeClr val="bg1">
                    <a:lumMod val="65000"/>
                  </a:schemeClr>
                </a:solidFill>
                <a:latin typeface="Arial" pitchFamily="34" charset="0"/>
                <a:cs typeface="Arial" pitchFamily="34" charset="0"/>
              </a:rPr>
              <a:t>5. How do you usually explore the new Mobile Device/Phone?</a:t>
            </a:r>
          </a:p>
          <a:p>
            <a:pPr lvl="0">
              <a:buNone/>
            </a:pPr>
            <a:r>
              <a:rPr lang="en-US" sz="3500" dirty="0" smtClean="0">
                <a:solidFill>
                  <a:schemeClr val="bg1">
                    <a:lumMod val="65000"/>
                  </a:schemeClr>
                </a:solidFill>
                <a:latin typeface="Arial" pitchFamily="34" charset="0"/>
                <a:cs typeface="Arial" pitchFamily="34" charset="0"/>
              </a:rPr>
              <a:t>6. How would you test UI of mobile app? </a:t>
            </a:r>
          </a:p>
          <a:p>
            <a:pPr>
              <a:buNone/>
            </a:pPr>
            <a:r>
              <a:rPr lang="en-US" sz="3500" dirty="0" smtClean="0">
                <a:solidFill>
                  <a:schemeClr val="bg1">
                    <a:lumMod val="65000"/>
                  </a:schemeClr>
                </a:solidFill>
                <a:latin typeface="Arial" pitchFamily="34" charset="0"/>
                <a:cs typeface="Arial" pitchFamily="34" charset="0"/>
              </a:rPr>
              <a:t>7. Tell me about Test Plan Specifics that must emphasized while writing TP for Mobile Application</a:t>
            </a:r>
          </a:p>
          <a:p>
            <a:pPr>
              <a:buNone/>
            </a:pPr>
            <a:r>
              <a:rPr lang="en-US" sz="3500" dirty="0" smtClean="0">
                <a:solidFill>
                  <a:schemeClr val="bg1">
                    <a:lumMod val="65000"/>
                  </a:schemeClr>
                </a:solidFill>
                <a:latin typeface="Arial" pitchFamily="34" charset="0"/>
                <a:cs typeface="Arial" pitchFamily="34" charset="0"/>
              </a:rPr>
              <a:t>8. How would you test the mobile app page?</a:t>
            </a:r>
          </a:p>
          <a:p>
            <a:pPr>
              <a:buNone/>
            </a:pPr>
            <a:r>
              <a:rPr lang="en-US" sz="3500" dirty="0" smtClean="0">
                <a:solidFill>
                  <a:schemeClr val="bg1">
                    <a:lumMod val="65000"/>
                  </a:schemeClr>
                </a:solidFill>
                <a:latin typeface="Arial" pitchFamily="34" charset="0"/>
                <a:cs typeface="Arial" pitchFamily="34" charset="0"/>
              </a:rPr>
              <a:t>9. Give Examples of Major Test Cases for mobile device. </a:t>
            </a:r>
          </a:p>
          <a:p>
            <a:pPr>
              <a:buNone/>
            </a:pPr>
            <a:r>
              <a:rPr lang="en-US" sz="3500" dirty="0" smtClean="0">
                <a:solidFill>
                  <a:schemeClr val="bg1">
                    <a:lumMod val="65000"/>
                  </a:schemeClr>
                </a:solidFill>
                <a:latin typeface="Arial" pitchFamily="34" charset="0"/>
                <a:cs typeface="Arial" pitchFamily="34" charset="0"/>
              </a:rPr>
              <a:t>10. What are your steps in Performance Testing for Mobile Application? Name some Performance Tools.</a:t>
            </a:r>
          </a:p>
          <a:p>
            <a:pPr lvl="0">
              <a:buNone/>
            </a:pPr>
            <a:r>
              <a:rPr lang="en-US" sz="3500" dirty="0" smtClean="0">
                <a:solidFill>
                  <a:schemeClr val="bg1">
                    <a:lumMod val="65000"/>
                  </a:schemeClr>
                </a:solidFill>
                <a:latin typeface="Arial" pitchFamily="34" charset="0"/>
                <a:cs typeface="Arial" pitchFamily="34" charset="0"/>
              </a:rPr>
              <a:t>11. Write as many Test Cases you can for the following: Mobile device, simple app with three buttons (1,2,3) that making the sounds.</a:t>
            </a:r>
          </a:p>
          <a:p>
            <a:pPr lvl="0">
              <a:buNone/>
            </a:pPr>
            <a:r>
              <a:rPr lang="en-US" sz="3500" dirty="0" smtClean="0">
                <a:solidFill>
                  <a:schemeClr val="bg1">
                    <a:lumMod val="65000"/>
                  </a:schemeClr>
                </a:solidFill>
                <a:latin typeface="Arial" pitchFamily="34" charset="0"/>
                <a:cs typeface="Arial" pitchFamily="34" charset="0"/>
              </a:rPr>
              <a:t>12. How would you troubleshoot networking issues on </a:t>
            </a:r>
            <a:r>
              <a:rPr lang="en-US" sz="3500" dirty="0" err="1" smtClean="0">
                <a:solidFill>
                  <a:schemeClr val="bg1">
                    <a:lumMod val="65000"/>
                  </a:schemeClr>
                </a:solidFill>
                <a:latin typeface="Arial" pitchFamily="34" charset="0"/>
                <a:cs typeface="Arial" pitchFamily="34" charset="0"/>
              </a:rPr>
              <a:t>iPhone</a:t>
            </a:r>
            <a:r>
              <a:rPr lang="en-US" sz="3500" dirty="0" smtClean="0">
                <a:solidFill>
                  <a:schemeClr val="bg1">
                    <a:lumMod val="65000"/>
                  </a:schemeClr>
                </a:solidFill>
                <a:latin typeface="Arial" pitchFamily="34" charset="0"/>
                <a:cs typeface="Arial" pitchFamily="34" charset="0"/>
              </a:rPr>
              <a:t>?</a:t>
            </a:r>
          </a:p>
          <a:p>
            <a:pPr lvl="0">
              <a:buNone/>
            </a:pPr>
            <a:r>
              <a:rPr lang="en-US" sz="3500" dirty="0" smtClean="0">
                <a:solidFill>
                  <a:schemeClr val="bg1">
                    <a:lumMod val="65000"/>
                  </a:schemeClr>
                </a:solidFill>
                <a:latin typeface="Arial" pitchFamily="34" charset="0"/>
                <a:cs typeface="Arial" pitchFamily="34" charset="0"/>
              </a:rPr>
              <a:t>13. How would you test the following: you send Yahoo message from your mobile device to someone else device, and recipient doesn’t receive a message?</a:t>
            </a:r>
          </a:p>
          <a:p>
            <a:pPr>
              <a:buNone/>
            </a:pPr>
            <a:r>
              <a:rPr lang="en-US" sz="3500" dirty="0" smtClean="0">
                <a:solidFill>
                  <a:schemeClr val="bg1">
                    <a:lumMod val="65000"/>
                  </a:schemeClr>
                </a:solidFill>
                <a:latin typeface="Arial" pitchFamily="34" charset="0"/>
                <a:cs typeface="Arial" pitchFamily="34" charset="0"/>
              </a:rPr>
              <a:t>14. What is your Stress test approach when testing </a:t>
            </a:r>
            <a:r>
              <a:rPr lang="en-US" sz="3500" dirty="0" err="1" smtClean="0">
                <a:solidFill>
                  <a:schemeClr val="bg1">
                    <a:lumMod val="65000"/>
                  </a:schemeClr>
                </a:solidFill>
                <a:latin typeface="Arial" pitchFamily="34" charset="0"/>
                <a:cs typeface="Arial" pitchFamily="34" charset="0"/>
              </a:rPr>
              <a:t>Facetime</a:t>
            </a:r>
            <a:r>
              <a:rPr lang="en-US" sz="3500" dirty="0" smtClean="0">
                <a:solidFill>
                  <a:schemeClr val="bg1">
                    <a:lumMod val="65000"/>
                  </a:schemeClr>
                </a:solidFill>
                <a:latin typeface="Arial" pitchFamily="34" charset="0"/>
                <a:cs typeface="Arial" pitchFamily="34" charset="0"/>
              </a:rPr>
              <a:t> on </a:t>
            </a:r>
            <a:r>
              <a:rPr lang="en-US" sz="3500" dirty="0" err="1" smtClean="0">
                <a:solidFill>
                  <a:schemeClr val="bg1">
                    <a:lumMod val="65000"/>
                  </a:schemeClr>
                </a:solidFill>
                <a:latin typeface="Arial" pitchFamily="34" charset="0"/>
                <a:cs typeface="Arial" pitchFamily="34" charset="0"/>
              </a:rPr>
              <a:t>iPhone</a:t>
            </a:r>
            <a:r>
              <a:rPr lang="en-US" sz="3500" dirty="0" smtClean="0">
                <a:solidFill>
                  <a:schemeClr val="bg1">
                    <a:lumMod val="65000"/>
                  </a:schemeClr>
                </a:solidFill>
                <a:latin typeface="Arial" pitchFamily="34" charset="0"/>
                <a:cs typeface="Arial" pitchFamily="34" charset="0"/>
              </a:rPr>
              <a:t>?</a:t>
            </a:r>
          </a:p>
          <a:p>
            <a:pPr lvl="0">
              <a:buNone/>
            </a:pPr>
            <a:r>
              <a:rPr lang="en-US" sz="3500" dirty="0" smtClean="0">
                <a:solidFill>
                  <a:schemeClr val="bg1">
                    <a:lumMod val="65000"/>
                  </a:schemeClr>
                </a:solidFill>
                <a:latin typeface="Arial" pitchFamily="34" charset="0"/>
                <a:cs typeface="Arial" pitchFamily="34" charset="0"/>
              </a:rPr>
              <a:t>15. How do you do Boundary testing to verify a battery’s life, if a game application suppose to last for 24 hours?	</a:t>
            </a:r>
          </a:p>
          <a:p>
            <a:pPr lvl="0">
              <a:buNone/>
            </a:pPr>
            <a:r>
              <a:rPr lang="en-US" sz="3500" dirty="0" smtClean="0">
                <a:solidFill>
                  <a:schemeClr val="bg1">
                    <a:lumMod val="65000"/>
                  </a:schemeClr>
                </a:solidFill>
                <a:latin typeface="Arial" pitchFamily="34" charset="0"/>
                <a:cs typeface="Arial" pitchFamily="34" charset="0"/>
              </a:rPr>
              <a:t>16. Tell me about Specifics of the Mobile games testing?</a:t>
            </a:r>
          </a:p>
          <a:p>
            <a:pPr>
              <a:buNone/>
            </a:pPr>
            <a:r>
              <a:rPr lang="en-US" sz="3500" dirty="0" smtClean="0">
                <a:solidFill>
                  <a:schemeClr val="bg1">
                    <a:lumMod val="65000"/>
                  </a:schemeClr>
                </a:solidFill>
                <a:latin typeface="Arial" pitchFamily="34" charset="0"/>
                <a:cs typeface="Arial" pitchFamily="34" charset="0"/>
              </a:rPr>
              <a:t>17. What Remote Device Access tools do you know?</a:t>
            </a:r>
          </a:p>
          <a:p>
            <a:pPr>
              <a:buNone/>
            </a:pPr>
            <a:r>
              <a:rPr lang="en-US" sz="3500" dirty="0" smtClean="0">
                <a:solidFill>
                  <a:schemeClr val="bg1">
                    <a:lumMod val="65000"/>
                  </a:schemeClr>
                </a:solidFill>
                <a:latin typeface="Arial" pitchFamily="34" charset="0"/>
                <a:cs typeface="Arial" pitchFamily="34" charset="0"/>
              </a:rPr>
              <a:t>18. Can you give the view of Testing the Mobile Application on the Emulators/Simulators?</a:t>
            </a:r>
          </a:p>
          <a:p>
            <a:pPr>
              <a:buNone/>
            </a:pPr>
            <a:r>
              <a:rPr lang="en-US" sz="3500" b="1" dirty="0" smtClean="0">
                <a:solidFill>
                  <a:srgbClr val="FF0000"/>
                </a:solidFill>
                <a:latin typeface="Arial" pitchFamily="34" charset="0"/>
                <a:cs typeface="Arial" pitchFamily="34" charset="0"/>
              </a:rPr>
              <a:t>19. Some name for Mobile Testing Automation tools</a:t>
            </a:r>
          </a:p>
          <a:p>
            <a:pPr>
              <a:buNone/>
            </a:pPr>
            <a:r>
              <a:rPr lang="en-US" sz="3500" dirty="0" smtClean="0">
                <a:latin typeface="Arial" pitchFamily="34" charset="0"/>
                <a:cs typeface="Arial" pitchFamily="34" charset="0"/>
              </a:rPr>
              <a:t>20. Do you have idea about Application certification programs such as TBT, SSTC, JVP?</a:t>
            </a:r>
          </a:p>
          <a:p>
            <a:pPr>
              <a:buNone/>
            </a:pPr>
            <a:r>
              <a:rPr lang="en-US" sz="3500" dirty="0" smtClean="0">
                <a:latin typeface="Arial" pitchFamily="34" charset="0"/>
                <a:cs typeface="Arial" pitchFamily="34" charset="0"/>
              </a:rPr>
              <a:t>21. How you test a Location Based Services (LBS) Mobile Application?</a:t>
            </a:r>
          </a:p>
          <a:p>
            <a:pPr>
              <a:buNone/>
            </a:pPr>
            <a:endParaRPr lang="en-US" sz="3200" dirty="0" smtClean="0">
              <a:latin typeface="Arial" pitchFamily="34" charset="0"/>
              <a:cs typeface="Arial" pitchFamily="34" charset="0"/>
            </a:endParaRPr>
          </a:p>
        </p:txBody>
      </p:sp>
      <p:sp>
        <p:nvSpPr>
          <p:cNvPr id="4" name="Footer Placeholder 3"/>
          <p:cNvSpPr>
            <a:spLocks noGrp="1"/>
          </p:cNvSpPr>
          <p:nvPr>
            <p:ph type="ftr" sz="quarter" idx="11"/>
          </p:nvPr>
        </p:nvSpPr>
        <p:spPr>
          <a:xfrm>
            <a:off x="4380072" y="6407944"/>
            <a:ext cx="33923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a:xfrm>
            <a:off x="8382000" y="6407944"/>
            <a:ext cx="631032" cy="365125"/>
          </a:xfrm>
        </p:spPr>
        <p:txBody>
          <a:bodyPr>
            <a:normAutofit/>
          </a:bodyPr>
          <a:lstStyle/>
          <a:p>
            <a:fld id="{B6F15528-21DE-4FAA-801E-634DDDAF4B2B}" type="slidenum">
              <a:rPr lang="en-US" smtClean="0">
                <a:solidFill>
                  <a:schemeClr val="accent1">
                    <a:lumMod val="50000"/>
                  </a:schemeClr>
                </a:solidFill>
              </a:rPr>
              <a:pPr/>
              <a:t>100</a:t>
            </a:fld>
            <a:endParaRPr lang="en-US" dirty="0">
              <a:solidFill>
                <a:schemeClr val="accent1">
                  <a:lumMod val="50000"/>
                </a:schemeClr>
              </a:solidFill>
            </a:endParaRPr>
          </a:p>
        </p:txBody>
      </p:sp>
      <p:sp>
        <p:nvSpPr>
          <p:cNvPr id="7" name="Title 6"/>
          <p:cNvSpPr>
            <a:spLocks noGrp="1"/>
          </p:cNvSpPr>
          <p:nvPr>
            <p:ph type="title"/>
          </p:nvPr>
        </p:nvSpPr>
        <p:spPr>
          <a:xfrm>
            <a:off x="381000" y="152400"/>
            <a:ext cx="5562600" cy="533400"/>
          </a:xfrm>
        </p:spPr>
        <p:style>
          <a:lnRef idx="1">
            <a:schemeClr val="accent1"/>
          </a:lnRef>
          <a:fillRef idx="2">
            <a:schemeClr val="accent1"/>
          </a:fillRef>
          <a:effectRef idx="1">
            <a:schemeClr val="accent1"/>
          </a:effectRef>
          <a:fontRef idx="minor">
            <a:schemeClr val="dk1"/>
          </a:fontRef>
        </p:style>
        <p:txBody>
          <a:bodyPr>
            <a:noAutofit/>
          </a:bodyPr>
          <a:lstStyle/>
          <a:p>
            <a:r>
              <a:rPr lang="en-US" sz="3200" dirty="0" smtClean="0">
                <a:solidFill>
                  <a:srgbClr val="FF0000"/>
                </a:solidFill>
              </a:rPr>
              <a:t>Specific of Mobile Testing</a:t>
            </a:r>
            <a:endParaRPr lang="en-US" sz="3200" dirty="0">
              <a:solidFill>
                <a:srgbClr val="FF0000"/>
              </a:solidFill>
            </a:endParaRPr>
          </a:p>
        </p:txBody>
      </p:sp>
    </p:spTree>
    <p:extLst>
      <p:ext uri="{BB962C8B-B14F-4D97-AF65-F5344CB8AC3E}">
        <p14:creationId xmlns:p14="http://schemas.microsoft.com/office/powerpoint/2010/main" xmlns="" val="365750653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447800"/>
            <a:ext cx="4343400" cy="4800600"/>
          </a:xfrm>
        </p:spPr>
        <p:style>
          <a:lnRef idx="1">
            <a:schemeClr val="accent1"/>
          </a:lnRef>
          <a:fillRef idx="2">
            <a:schemeClr val="accent1"/>
          </a:fillRef>
          <a:effectRef idx="1">
            <a:schemeClr val="accent1"/>
          </a:effectRef>
          <a:fontRef idx="minor">
            <a:schemeClr val="dk1"/>
          </a:fontRef>
        </p:style>
        <p:txBody>
          <a:bodyPr>
            <a:normAutofit fontScale="62500" lnSpcReduction="20000"/>
          </a:bodyPr>
          <a:lstStyle/>
          <a:p>
            <a:endParaRPr lang="en-US" dirty="0" smtClean="0"/>
          </a:p>
          <a:p>
            <a:r>
              <a:rPr lang="en-US" dirty="0" smtClean="0"/>
              <a:t>Choosing a tool for test automation is not easy, but one fact should always be kept in mind when making a decision, as it is crucial – the test automation tool should use the same programming language as the production code. If the test and production code are written in the same language, it provides a number of benefits for both testers and developers, as it makes it easy for them to do pair programming.</a:t>
            </a:r>
          </a:p>
          <a:p>
            <a:r>
              <a:rPr lang="en-US" dirty="0" smtClean="0"/>
              <a:t>Testers can exchange with developers on the same level, they can ask questions related to the programming language, and they can perform code reviews of the test and production code. </a:t>
            </a:r>
            <a:endParaRPr lang="en-US" dirty="0"/>
          </a:p>
        </p:txBody>
      </p:sp>
      <p:sp>
        <p:nvSpPr>
          <p:cNvPr id="3" name="Footer Placeholder 2"/>
          <p:cNvSpPr>
            <a:spLocks noGrp="1"/>
          </p:cNvSpPr>
          <p:nvPr>
            <p:ph type="ftr" sz="quarter" idx="11"/>
          </p:nvPr>
        </p:nvSpPr>
        <p:spPr>
          <a:xfrm>
            <a:off x="4380072" y="6407944"/>
            <a:ext cx="42305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a:xfrm>
            <a:off x="8458200" y="6407944"/>
            <a:ext cx="554832" cy="365125"/>
          </a:xfrm>
        </p:spPr>
        <p:txBody>
          <a:bodyPr/>
          <a:lstStyle/>
          <a:p>
            <a:fld id="{B6F15528-21DE-4FAA-801E-634DDDAF4B2B}" type="slidenum">
              <a:rPr lang="en-US" smtClean="0">
                <a:solidFill>
                  <a:schemeClr val="accent1">
                    <a:lumMod val="50000"/>
                  </a:schemeClr>
                </a:solidFill>
              </a:rPr>
              <a:pPr/>
              <a:t>101</a:t>
            </a:fld>
            <a:endParaRPr lang="en-US" dirty="0">
              <a:solidFill>
                <a:schemeClr val="accent1">
                  <a:lumMod val="50000"/>
                </a:schemeClr>
              </a:solidFill>
            </a:endParaRPr>
          </a:p>
        </p:txBody>
      </p:sp>
      <p:pic>
        <p:nvPicPr>
          <p:cNvPr id="219138" name="Picture 2" descr="http://www.utopiasolutions.com/images/mobile-app-test-auto-diagram.jpg"/>
          <p:cNvPicPr>
            <a:picLocks noChangeAspect="1" noChangeArrowheads="1"/>
          </p:cNvPicPr>
          <p:nvPr/>
        </p:nvPicPr>
        <p:blipFill>
          <a:blip r:embed="rId2" cstate="print"/>
          <a:srcRect/>
          <a:stretch>
            <a:fillRect/>
          </a:stretch>
        </p:blipFill>
        <p:spPr bwMode="auto">
          <a:xfrm>
            <a:off x="4648200" y="2057400"/>
            <a:ext cx="4322677" cy="3448051"/>
          </a:xfrm>
          <a:prstGeom prst="rect">
            <a:avLst/>
          </a:prstGeom>
          <a:noFill/>
        </p:spPr>
      </p:pic>
      <p:sp>
        <p:nvSpPr>
          <p:cNvPr id="7" name="Title 4"/>
          <p:cNvSpPr>
            <a:spLocks noGrp="1"/>
          </p:cNvSpPr>
          <p:nvPr>
            <p:ph type="title"/>
          </p:nvPr>
        </p:nvSpPr>
        <p:spPr>
          <a:xfrm>
            <a:off x="457200" y="274638"/>
            <a:ext cx="8001000" cy="10207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3100" dirty="0" smtClean="0">
                <a:solidFill>
                  <a:srgbClr val="FF0000"/>
                </a:solidFill>
                <a:latin typeface="Arial" pitchFamily="34" charset="0"/>
                <a:cs typeface="Arial" pitchFamily="34" charset="0"/>
              </a:rPr>
              <a:t/>
            </a:r>
            <a:br>
              <a:rPr lang="en-US" sz="3100" dirty="0" smtClean="0">
                <a:solidFill>
                  <a:srgbClr val="FF0000"/>
                </a:solidFill>
                <a:latin typeface="Arial" pitchFamily="34" charset="0"/>
                <a:cs typeface="Arial" pitchFamily="34" charset="0"/>
              </a:rPr>
            </a:br>
            <a:r>
              <a:rPr lang="en-US" sz="3100" dirty="0" smtClean="0">
                <a:solidFill>
                  <a:srgbClr val="FF0000"/>
                </a:solidFill>
                <a:latin typeface="Arial" pitchFamily="34" charset="0"/>
                <a:cs typeface="Arial" pitchFamily="34" charset="0"/>
              </a:rPr>
              <a:t>19. Have you ever worked on any Mobile Testing automation tool?</a:t>
            </a:r>
            <a:r>
              <a:rPr lang="en-US" sz="4400" dirty="0" smtClean="0">
                <a:solidFill>
                  <a:srgbClr val="FF0000"/>
                </a:solidFill>
                <a:latin typeface="Arial" pitchFamily="34" charset="0"/>
                <a:cs typeface="Arial" pitchFamily="34" charset="0"/>
              </a:rPr>
              <a:t/>
            </a:r>
            <a:br>
              <a:rPr lang="en-US" sz="4400" dirty="0" smtClean="0">
                <a:solidFill>
                  <a:srgbClr val="FF0000"/>
                </a:solidFill>
                <a:latin typeface="Arial" pitchFamily="34" charset="0"/>
                <a:cs typeface="Arial" pitchFamily="34" charset="0"/>
              </a:rPr>
            </a:br>
            <a:endParaRPr lang="en-US" dirty="0">
              <a:solidFill>
                <a:srgbClr val="FF0000"/>
              </a:solidFill>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380072" y="6407944"/>
            <a:ext cx="36209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a:xfrm>
            <a:off x="8305800" y="6407944"/>
            <a:ext cx="707232" cy="365125"/>
          </a:xfrm>
        </p:spPr>
        <p:txBody>
          <a:bodyPr/>
          <a:lstStyle/>
          <a:p>
            <a:fld id="{B6F15528-21DE-4FAA-801E-634DDDAF4B2B}" type="slidenum">
              <a:rPr lang="en-US" smtClean="0">
                <a:solidFill>
                  <a:schemeClr val="accent1">
                    <a:lumMod val="50000"/>
                  </a:schemeClr>
                </a:solidFill>
              </a:rPr>
              <a:pPr/>
              <a:t>102</a:t>
            </a:fld>
            <a:endParaRPr lang="en-US" dirty="0">
              <a:solidFill>
                <a:schemeClr val="accent1">
                  <a:lumMod val="50000"/>
                </a:schemeClr>
              </a:solidFill>
            </a:endParaRPr>
          </a:p>
        </p:txBody>
      </p:sp>
      <p:sp>
        <p:nvSpPr>
          <p:cNvPr id="6" name="Rectangle 5"/>
          <p:cNvSpPr/>
          <p:nvPr/>
        </p:nvSpPr>
        <p:spPr>
          <a:xfrm>
            <a:off x="3505200" y="1371601"/>
            <a:ext cx="5334000" cy="304800"/>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400" dirty="0" smtClean="0">
                <a:latin typeface="Arial" pitchFamily="34" charset="0"/>
                <a:cs typeface="Arial" pitchFamily="34" charset="0"/>
              </a:rPr>
              <a:t>http://smartbear.com/products/qa-tools/automated-testing-tools</a:t>
            </a:r>
            <a:endParaRPr lang="en-US" sz="1400" dirty="0">
              <a:latin typeface="Arial" pitchFamily="34" charset="0"/>
              <a:cs typeface="Arial" pitchFamily="34" charset="0"/>
            </a:endParaRPr>
          </a:p>
        </p:txBody>
      </p:sp>
      <p:sp>
        <p:nvSpPr>
          <p:cNvPr id="7" name="Rounded Rectangle 6"/>
          <p:cNvSpPr/>
          <p:nvPr/>
        </p:nvSpPr>
        <p:spPr>
          <a:xfrm>
            <a:off x="609600" y="1371600"/>
            <a:ext cx="2743200" cy="304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TestComplete</a:t>
            </a:r>
            <a:endParaRPr lang="en-US" dirty="0"/>
          </a:p>
        </p:txBody>
      </p:sp>
      <p:sp>
        <p:nvSpPr>
          <p:cNvPr id="8" name="Rounded Rectangle 7"/>
          <p:cNvSpPr/>
          <p:nvPr/>
        </p:nvSpPr>
        <p:spPr>
          <a:xfrm>
            <a:off x="685800" y="1828800"/>
            <a:ext cx="2514600" cy="304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t>
            </a:r>
            <a:r>
              <a:rPr lang="en-US" dirty="0" err="1" smtClean="0"/>
              <a:t>Eux</a:t>
            </a:r>
            <a:endParaRPr lang="en-US" dirty="0"/>
          </a:p>
        </p:txBody>
      </p:sp>
      <p:sp>
        <p:nvSpPr>
          <p:cNvPr id="9" name="Rectangle 8"/>
          <p:cNvSpPr/>
          <p:nvPr/>
        </p:nvSpPr>
        <p:spPr>
          <a:xfrm>
            <a:off x="3505200" y="1828801"/>
            <a:ext cx="3818674" cy="307777"/>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400" dirty="0" smtClean="0">
                <a:latin typeface="Arial" pitchFamily="34" charset="0"/>
                <a:cs typeface="Arial" pitchFamily="34" charset="0"/>
              </a:rPr>
              <a:t>http://www.jamosolutions.com/</a:t>
            </a:r>
            <a:endParaRPr lang="en-US" sz="1400" dirty="0">
              <a:latin typeface="Arial" pitchFamily="34" charset="0"/>
              <a:cs typeface="Arial" pitchFamily="34" charset="0"/>
            </a:endParaRPr>
          </a:p>
        </p:txBody>
      </p:sp>
      <p:sp>
        <p:nvSpPr>
          <p:cNvPr id="10" name="Rounded Rectangle 9"/>
          <p:cNvSpPr/>
          <p:nvPr/>
        </p:nvSpPr>
        <p:spPr>
          <a:xfrm>
            <a:off x="685800" y="2286000"/>
            <a:ext cx="2667000" cy="304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TestQuest-10</a:t>
            </a:r>
            <a:endParaRPr lang="en-US" dirty="0"/>
          </a:p>
        </p:txBody>
      </p:sp>
      <p:sp>
        <p:nvSpPr>
          <p:cNvPr id="11" name="Rectangle 10"/>
          <p:cNvSpPr/>
          <p:nvPr/>
        </p:nvSpPr>
        <p:spPr>
          <a:xfrm>
            <a:off x="3505200" y="2286000"/>
            <a:ext cx="3127779" cy="307777"/>
          </a:xfrm>
          <a:prstGeom prst="rect">
            <a:avLst/>
          </a:prstGeom>
        </p:spPr>
        <p:style>
          <a:lnRef idx="3">
            <a:schemeClr val="lt1"/>
          </a:lnRef>
          <a:fillRef idx="1">
            <a:schemeClr val="accent3"/>
          </a:fillRef>
          <a:effectRef idx="1">
            <a:schemeClr val="accent3"/>
          </a:effectRef>
          <a:fontRef idx="minor">
            <a:schemeClr val="lt1"/>
          </a:fontRef>
        </p:style>
        <p:txBody>
          <a:bodyPr wrap="none">
            <a:spAutoFit/>
          </a:bodyPr>
          <a:lstStyle/>
          <a:p>
            <a:r>
              <a:rPr lang="en-US" sz="1400" dirty="0" smtClean="0">
                <a:latin typeface="Arial" pitchFamily="34" charset="0"/>
                <a:cs typeface="Arial" pitchFamily="34" charset="0"/>
              </a:rPr>
              <a:t>http://bsquare.com/testquest-10.aspx</a:t>
            </a:r>
            <a:endParaRPr lang="en-US" sz="1400" dirty="0">
              <a:latin typeface="Arial" pitchFamily="34" charset="0"/>
              <a:cs typeface="Arial" pitchFamily="34" charset="0"/>
            </a:endParaRPr>
          </a:p>
        </p:txBody>
      </p:sp>
      <p:sp>
        <p:nvSpPr>
          <p:cNvPr id="12" name="Rounded Rectangle 11"/>
          <p:cNvSpPr/>
          <p:nvPr/>
        </p:nvSpPr>
        <p:spPr>
          <a:xfrm>
            <a:off x="685800" y="2819400"/>
            <a:ext cx="2514600" cy="304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latin typeface="Arial" pitchFamily="34" charset="0"/>
                <a:cs typeface="Arial" pitchFamily="34" charset="0"/>
              </a:rPr>
              <a:t>       Test Quest Pro</a:t>
            </a:r>
          </a:p>
        </p:txBody>
      </p:sp>
      <p:sp>
        <p:nvSpPr>
          <p:cNvPr id="14" name="Rectangle 13"/>
          <p:cNvSpPr/>
          <p:nvPr/>
        </p:nvSpPr>
        <p:spPr>
          <a:xfrm>
            <a:off x="3505200" y="2819400"/>
            <a:ext cx="4572000" cy="307777"/>
          </a:xfrm>
          <a:prstGeom prst="rect">
            <a:avLst/>
          </a:prstGeom>
        </p:spPr>
        <p:style>
          <a:lnRef idx="3">
            <a:schemeClr val="lt1"/>
          </a:lnRef>
          <a:fillRef idx="1">
            <a:schemeClr val="accent3"/>
          </a:fillRef>
          <a:effectRef idx="1">
            <a:schemeClr val="accent3"/>
          </a:effectRef>
          <a:fontRef idx="minor">
            <a:schemeClr val="lt1"/>
          </a:fontRef>
        </p:style>
        <p:txBody>
          <a:bodyPr>
            <a:spAutoFit/>
          </a:bodyPr>
          <a:lstStyle/>
          <a:p>
            <a:r>
              <a:rPr lang="en-US" sz="1400" dirty="0" smtClean="0">
                <a:latin typeface="Arial" pitchFamily="34" charset="0"/>
                <a:cs typeface="Arial" pitchFamily="34" charset="0"/>
              </a:rPr>
              <a:t>http://www.bsquare.com/testquest-pro.aspx</a:t>
            </a:r>
            <a:endParaRPr lang="en-US" sz="1400" dirty="0">
              <a:latin typeface="Arial" pitchFamily="34" charset="0"/>
              <a:cs typeface="Arial" pitchFamily="34" charset="0"/>
            </a:endParaRPr>
          </a:p>
        </p:txBody>
      </p:sp>
      <p:sp>
        <p:nvSpPr>
          <p:cNvPr id="15" name="Rounded Rectangle 14"/>
          <p:cNvSpPr/>
          <p:nvPr/>
        </p:nvSpPr>
        <p:spPr>
          <a:xfrm>
            <a:off x="762000" y="3352800"/>
            <a:ext cx="2514600" cy="304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latin typeface="Arial" pitchFamily="34" charset="0"/>
                <a:cs typeface="Arial" pitchFamily="34" charset="0"/>
              </a:rPr>
              <a:t>         </a:t>
            </a:r>
            <a:r>
              <a:rPr lang="en-US" dirty="0" err="1" smtClean="0">
                <a:latin typeface="Arial" pitchFamily="34" charset="0"/>
                <a:cs typeface="Arial" pitchFamily="34" charset="0"/>
              </a:rPr>
              <a:t>Robotium</a:t>
            </a:r>
            <a:endParaRPr lang="en-US" dirty="0" smtClean="0">
              <a:latin typeface="Arial" pitchFamily="34" charset="0"/>
              <a:cs typeface="Arial" pitchFamily="34" charset="0"/>
            </a:endParaRPr>
          </a:p>
        </p:txBody>
      </p:sp>
      <p:sp>
        <p:nvSpPr>
          <p:cNvPr id="16" name="Rectangle 15"/>
          <p:cNvSpPr/>
          <p:nvPr/>
        </p:nvSpPr>
        <p:spPr>
          <a:xfrm>
            <a:off x="3505200" y="3276600"/>
            <a:ext cx="5029200" cy="307777"/>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400" dirty="0" smtClean="0">
                <a:latin typeface="Arial" pitchFamily="34" charset="0"/>
                <a:cs typeface="Arial" pitchFamily="34" charset="0"/>
              </a:rPr>
              <a:t>http://code.google.com/p/robotium/wiki/RobotiumTutorials</a:t>
            </a:r>
            <a:endParaRPr lang="en-US" sz="1400" dirty="0">
              <a:latin typeface="Arial" pitchFamily="34" charset="0"/>
              <a:cs typeface="Arial" pitchFamily="34" charset="0"/>
            </a:endParaRPr>
          </a:p>
        </p:txBody>
      </p:sp>
      <p:sp>
        <p:nvSpPr>
          <p:cNvPr id="17" name="Rounded Rectangle 16"/>
          <p:cNvSpPr/>
          <p:nvPr/>
        </p:nvSpPr>
        <p:spPr>
          <a:xfrm>
            <a:off x="914400" y="3810000"/>
            <a:ext cx="2209800" cy="304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latin typeface="Arial" pitchFamily="34" charset="0"/>
                <a:cs typeface="Arial" pitchFamily="34" charset="0"/>
              </a:rPr>
              <a:t>             VNC</a:t>
            </a:r>
          </a:p>
        </p:txBody>
      </p:sp>
      <p:sp>
        <p:nvSpPr>
          <p:cNvPr id="18" name="Rectangle 17"/>
          <p:cNvSpPr/>
          <p:nvPr/>
        </p:nvSpPr>
        <p:spPr>
          <a:xfrm>
            <a:off x="3505200" y="3810000"/>
            <a:ext cx="2075953" cy="307777"/>
          </a:xfrm>
          <a:prstGeom prst="rect">
            <a:avLst/>
          </a:prstGeom>
        </p:spPr>
        <p:style>
          <a:lnRef idx="3">
            <a:schemeClr val="lt1"/>
          </a:lnRef>
          <a:fillRef idx="1">
            <a:schemeClr val="accent3"/>
          </a:fillRef>
          <a:effectRef idx="1">
            <a:schemeClr val="accent3"/>
          </a:effectRef>
          <a:fontRef idx="minor">
            <a:schemeClr val="lt1"/>
          </a:fontRef>
        </p:style>
        <p:txBody>
          <a:bodyPr wrap="none">
            <a:spAutoFit/>
          </a:bodyPr>
          <a:lstStyle/>
          <a:p>
            <a:r>
              <a:rPr lang="en-US" sz="1400" dirty="0" smtClean="0">
                <a:latin typeface="Arial" pitchFamily="34" charset="0"/>
                <a:cs typeface="Arial" pitchFamily="34" charset="0"/>
              </a:rPr>
              <a:t>http://www.realvnc.com/</a:t>
            </a:r>
            <a:endParaRPr lang="en-US" sz="1400" dirty="0">
              <a:latin typeface="Arial" pitchFamily="34" charset="0"/>
              <a:cs typeface="Arial" pitchFamily="34" charset="0"/>
            </a:endParaRPr>
          </a:p>
        </p:txBody>
      </p:sp>
      <p:sp>
        <p:nvSpPr>
          <p:cNvPr id="19" name="Rounded Rectangle 18"/>
          <p:cNvSpPr/>
          <p:nvPr/>
        </p:nvSpPr>
        <p:spPr>
          <a:xfrm>
            <a:off x="838200" y="4267200"/>
            <a:ext cx="2362200" cy="304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latin typeface="Arial" pitchFamily="34" charset="0"/>
                <a:cs typeface="Arial" pitchFamily="34" charset="0"/>
              </a:rPr>
              <a:t>              </a:t>
            </a:r>
            <a:r>
              <a:rPr lang="en-US" dirty="0" err="1" smtClean="0">
                <a:latin typeface="Arial" pitchFamily="34" charset="0"/>
                <a:cs typeface="Arial" pitchFamily="34" charset="0"/>
              </a:rPr>
              <a:t>Sikuli</a:t>
            </a:r>
            <a:endParaRPr lang="en-US" dirty="0" smtClean="0">
              <a:latin typeface="Arial" pitchFamily="34" charset="0"/>
              <a:cs typeface="Arial" pitchFamily="34" charset="0"/>
            </a:endParaRPr>
          </a:p>
        </p:txBody>
      </p:sp>
      <p:sp>
        <p:nvSpPr>
          <p:cNvPr id="20" name="Rectangle 19"/>
          <p:cNvSpPr/>
          <p:nvPr/>
        </p:nvSpPr>
        <p:spPr>
          <a:xfrm>
            <a:off x="3505200" y="4267200"/>
            <a:ext cx="1817870" cy="307777"/>
          </a:xfrm>
          <a:prstGeom prst="rect">
            <a:avLst/>
          </a:prstGeom>
        </p:spPr>
        <p:style>
          <a:lnRef idx="3">
            <a:schemeClr val="lt1"/>
          </a:lnRef>
          <a:fillRef idx="1">
            <a:schemeClr val="accent3"/>
          </a:fillRef>
          <a:effectRef idx="1">
            <a:schemeClr val="accent3"/>
          </a:effectRef>
          <a:fontRef idx="minor">
            <a:schemeClr val="lt1"/>
          </a:fontRef>
        </p:style>
        <p:txBody>
          <a:bodyPr wrap="none">
            <a:spAutoFit/>
          </a:bodyPr>
          <a:lstStyle/>
          <a:p>
            <a:r>
              <a:rPr lang="en-US" sz="1400" dirty="0" smtClean="0">
                <a:latin typeface="Arial" pitchFamily="34" charset="0"/>
                <a:cs typeface="Arial" pitchFamily="34" charset="0"/>
              </a:rPr>
              <a:t>http://www.sikuli.org/</a:t>
            </a:r>
            <a:endParaRPr lang="en-US" sz="1400" dirty="0">
              <a:latin typeface="Arial" pitchFamily="34" charset="0"/>
              <a:cs typeface="Arial" pitchFamily="34" charset="0"/>
            </a:endParaRPr>
          </a:p>
        </p:txBody>
      </p:sp>
      <p:sp>
        <p:nvSpPr>
          <p:cNvPr id="21" name="Rounded Rectangle 20"/>
          <p:cNvSpPr/>
          <p:nvPr/>
        </p:nvSpPr>
        <p:spPr>
          <a:xfrm>
            <a:off x="609600" y="4724400"/>
            <a:ext cx="2819400" cy="304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latin typeface="Arial" pitchFamily="34" charset="0"/>
                <a:cs typeface="Arial" pitchFamily="34" charset="0"/>
              </a:rPr>
              <a:t>   </a:t>
            </a:r>
            <a:r>
              <a:rPr lang="en-US" dirty="0" err="1" smtClean="0">
                <a:latin typeface="Arial" pitchFamily="34" charset="0"/>
                <a:cs typeface="Arial" pitchFamily="34" charset="0"/>
              </a:rPr>
              <a:t>FoneMonkey</a:t>
            </a:r>
            <a:r>
              <a:rPr lang="en-US" dirty="0" smtClean="0">
                <a:latin typeface="Arial" pitchFamily="34" charset="0"/>
                <a:cs typeface="Arial" pitchFamily="34" charset="0"/>
              </a:rPr>
              <a:t> (</a:t>
            </a:r>
            <a:r>
              <a:rPr lang="en-US" dirty="0" err="1" smtClean="0">
                <a:latin typeface="Arial" pitchFamily="34" charset="0"/>
                <a:cs typeface="Arial" pitchFamily="34" charset="0"/>
              </a:rPr>
              <a:t>iPhone</a:t>
            </a:r>
            <a:r>
              <a:rPr lang="en-US" dirty="0" smtClean="0">
                <a:latin typeface="Arial" pitchFamily="34" charset="0"/>
                <a:cs typeface="Arial" pitchFamily="34" charset="0"/>
              </a:rPr>
              <a:t>)</a:t>
            </a:r>
          </a:p>
        </p:txBody>
      </p:sp>
      <p:sp>
        <p:nvSpPr>
          <p:cNvPr id="22" name="Rectangle 21"/>
          <p:cNvSpPr/>
          <p:nvPr/>
        </p:nvSpPr>
        <p:spPr>
          <a:xfrm>
            <a:off x="3581400" y="4724400"/>
            <a:ext cx="4572000" cy="307777"/>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400" dirty="0" smtClean="0">
                <a:latin typeface="Arial" pitchFamily="34" charset="0"/>
                <a:cs typeface="Arial" pitchFamily="34" charset="0"/>
              </a:rPr>
              <a:t>http://www.gorillalogic.com/book/fonemonkey-ios</a:t>
            </a:r>
            <a:endParaRPr lang="en-US" sz="1400" dirty="0">
              <a:latin typeface="Arial" pitchFamily="34" charset="0"/>
              <a:cs typeface="Arial" pitchFamily="34" charset="0"/>
            </a:endParaRPr>
          </a:p>
        </p:txBody>
      </p:sp>
      <p:sp>
        <p:nvSpPr>
          <p:cNvPr id="23" name="Rounded Rectangle 22"/>
          <p:cNvSpPr/>
          <p:nvPr/>
        </p:nvSpPr>
        <p:spPr>
          <a:xfrm>
            <a:off x="609600" y="5257800"/>
            <a:ext cx="2743200" cy="304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latin typeface="Arial" pitchFamily="34" charset="0"/>
                <a:cs typeface="Arial" pitchFamily="34" charset="0"/>
              </a:rPr>
              <a:t>      Eggplant (</a:t>
            </a:r>
            <a:r>
              <a:rPr lang="en-US" dirty="0" err="1" smtClean="0">
                <a:latin typeface="Arial" pitchFamily="34" charset="0"/>
                <a:cs typeface="Arial" pitchFamily="34" charset="0"/>
              </a:rPr>
              <a:t>iPhone</a:t>
            </a:r>
            <a:r>
              <a:rPr lang="en-US" dirty="0" smtClean="0">
                <a:latin typeface="Arial" pitchFamily="34" charset="0"/>
                <a:cs typeface="Arial" pitchFamily="34" charset="0"/>
              </a:rPr>
              <a:t>)</a:t>
            </a:r>
          </a:p>
        </p:txBody>
      </p:sp>
      <p:sp>
        <p:nvSpPr>
          <p:cNvPr id="24" name="Rectangle 23"/>
          <p:cNvSpPr/>
          <p:nvPr/>
        </p:nvSpPr>
        <p:spPr>
          <a:xfrm>
            <a:off x="3581400" y="5257801"/>
            <a:ext cx="2175339" cy="304800"/>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400" dirty="0" smtClean="0">
                <a:latin typeface="Arial" pitchFamily="34" charset="0"/>
                <a:cs typeface="Arial" pitchFamily="34" charset="0"/>
              </a:rPr>
              <a:t>http://www.testplant.com/</a:t>
            </a:r>
            <a:endParaRPr lang="en-US" sz="1400" dirty="0">
              <a:latin typeface="Arial" pitchFamily="34" charset="0"/>
              <a:cs typeface="Arial" pitchFamily="34" charset="0"/>
            </a:endParaRPr>
          </a:p>
        </p:txBody>
      </p:sp>
      <p:sp>
        <p:nvSpPr>
          <p:cNvPr id="25" name="Rounded Rectangle 24"/>
          <p:cNvSpPr/>
          <p:nvPr/>
        </p:nvSpPr>
        <p:spPr>
          <a:xfrm>
            <a:off x="228600" y="5791200"/>
            <a:ext cx="4038600" cy="304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smtClean="0">
                <a:latin typeface="Arial" pitchFamily="34" charset="0"/>
                <a:cs typeface="Arial" pitchFamily="34" charset="0"/>
              </a:rPr>
              <a:t>TestiPhone</a:t>
            </a:r>
            <a:r>
              <a:rPr lang="en-US" dirty="0" smtClean="0">
                <a:latin typeface="Arial" pitchFamily="34" charset="0"/>
                <a:cs typeface="Arial" pitchFamily="34" charset="0"/>
              </a:rPr>
              <a:t>( For </a:t>
            </a:r>
            <a:r>
              <a:rPr lang="en-US" dirty="0" err="1" smtClean="0">
                <a:latin typeface="Arial" pitchFamily="34" charset="0"/>
                <a:cs typeface="Arial" pitchFamily="34" charset="0"/>
              </a:rPr>
              <a:t>iPhone</a:t>
            </a:r>
            <a:r>
              <a:rPr lang="en-US" dirty="0" smtClean="0">
                <a:latin typeface="Arial" pitchFamily="34" charset="0"/>
                <a:cs typeface="Arial" pitchFamily="34" charset="0"/>
              </a:rPr>
              <a:t> Mobile Web)</a:t>
            </a:r>
          </a:p>
        </p:txBody>
      </p:sp>
      <p:sp>
        <p:nvSpPr>
          <p:cNvPr id="26" name="Rectangle 25"/>
          <p:cNvSpPr/>
          <p:nvPr/>
        </p:nvSpPr>
        <p:spPr>
          <a:xfrm>
            <a:off x="4419600" y="5791200"/>
            <a:ext cx="2324419" cy="307777"/>
          </a:xfrm>
          <a:prstGeom prst="rect">
            <a:avLst/>
          </a:prstGeom>
        </p:spPr>
        <p:style>
          <a:lnRef idx="3">
            <a:schemeClr val="lt1"/>
          </a:lnRef>
          <a:fillRef idx="1">
            <a:schemeClr val="accent3"/>
          </a:fillRef>
          <a:effectRef idx="1">
            <a:schemeClr val="accent3"/>
          </a:effectRef>
          <a:fontRef idx="minor">
            <a:schemeClr val="lt1"/>
          </a:fontRef>
        </p:style>
        <p:txBody>
          <a:bodyPr wrap="none">
            <a:spAutoFit/>
          </a:bodyPr>
          <a:lstStyle/>
          <a:p>
            <a:r>
              <a:rPr lang="en-US" sz="1400" dirty="0" smtClean="0">
                <a:latin typeface="Arial" pitchFamily="34" charset="0"/>
                <a:cs typeface="Arial" pitchFamily="34" charset="0"/>
              </a:rPr>
              <a:t>http://www.testiphone.com/</a:t>
            </a:r>
            <a:endParaRPr lang="en-US" sz="1400" dirty="0">
              <a:latin typeface="Arial" pitchFamily="34" charset="0"/>
              <a:cs typeface="Arial" pitchFamily="34" charset="0"/>
            </a:endParaRPr>
          </a:p>
        </p:txBody>
      </p:sp>
      <p:sp>
        <p:nvSpPr>
          <p:cNvPr id="27" name="Title 26"/>
          <p:cNvSpPr>
            <a:spLocks noGrp="1"/>
          </p:cNvSpPr>
          <p:nvPr>
            <p:ph type="title"/>
          </p:nvPr>
        </p:nvSpPr>
        <p:spPr>
          <a:xfrm>
            <a:off x="457200" y="274638"/>
            <a:ext cx="8229600" cy="7159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dirty="0" smtClean="0"/>
              <a:t>Most popular Automation Tools</a:t>
            </a:r>
            <a:endParaRPr lang="en-US" dirty="0"/>
          </a:p>
        </p:txBody>
      </p:sp>
    </p:spTree>
    <p:extLst>
      <p:ext uri="{BB962C8B-B14F-4D97-AF65-F5344CB8AC3E}">
        <p14:creationId xmlns:p14="http://schemas.microsoft.com/office/powerpoint/2010/main" xmlns="" val="119931182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0" y="1219200"/>
            <a:ext cx="5029200" cy="5257800"/>
          </a:xfrm>
        </p:spPr>
        <p:style>
          <a:lnRef idx="1">
            <a:schemeClr val="accent1"/>
          </a:lnRef>
          <a:fillRef idx="2">
            <a:schemeClr val="accent1"/>
          </a:fillRef>
          <a:effectRef idx="1">
            <a:schemeClr val="accent1"/>
          </a:effectRef>
          <a:fontRef idx="minor">
            <a:schemeClr val="dk1"/>
          </a:fontRef>
        </p:style>
        <p:txBody>
          <a:bodyPr>
            <a:normAutofit fontScale="55000" lnSpcReduction="20000"/>
          </a:bodyPr>
          <a:lstStyle/>
          <a:p>
            <a:endParaRPr lang="en-US" dirty="0" smtClean="0"/>
          </a:p>
          <a:p>
            <a:r>
              <a:rPr lang="en-US" dirty="0" smtClean="0"/>
              <a:t>Every code change or new feature could affect existing features and their behavior. Usually there is not enough time for manual regression testing, so testers have to find a tool to perform automated regression testing. </a:t>
            </a:r>
          </a:p>
          <a:p>
            <a:r>
              <a:rPr lang="en-US" dirty="0" smtClean="0"/>
              <a:t>From an Android perspective, there are open source tools like </a:t>
            </a:r>
            <a:r>
              <a:rPr lang="en-US" dirty="0" err="1" smtClean="0"/>
              <a:t>Robotium</a:t>
            </a:r>
            <a:r>
              <a:rPr lang="en-US" dirty="0" smtClean="0"/>
              <a:t> [ROB01], </a:t>
            </a:r>
            <a:r>
              <a:rPr lang="en-US" dirty="0" err="1" smtClean="0"/>
              <a:t>Robolectric</a:t>
            </a:r>
            <a:r>
              <a:rPr lang="en-US" dirty="0" smtClean="0"/>
              <a:t> [ROB02], </a:t>
            </a:r>
            <a:r>
              <a:rPr lang="en-US" dirty="0" err="1" smtClean="0"/>
              <a:t>Roboguice</a:t>
            </a:r>
            <a:r>
              <a:rPr lang="en-US" dirty="0" smtClean="0"/>
              <a:t> [ROB03], </a:t>
            </a:r>
            <a:r>
              <a:rPr lang="en-US" dirty="0" err="1" smtClean="0"/>
              <a:t>MonkeyTalk</a:t>
            </a:r>
            <a:r>
              <a:rPr lang="en-US" dirty="0" smtClean="0"/>
              <a:t> [MON01], </a:t>
            </a:r>
            <a:r>
              <a:rPr lang="en-US" dirty="0" err="1" smtClean="0"/>
              <a:t>Monkeyrunner</a:t>
            </a:r>
            <a:r>
              <a:rPr lang="en-US" dirty="0" smtClean="0"/>
              <a:t> [MON02], </a:t>
            </a:r>
            <a:r>
              <a:rPr lang="en-US" dirty="0" err="1" smtClean="0"/>
              <a:t>NativeDriver</a:t>
            </a:r>
            <a:r>
              <a:rPr lang="en-US" dirty="0" smtClean="0"/>
              <a:t> [NAT01] and Calabash for Android [CAL01]. </a:t>
            </a:r>
          </a:p>
          <a:p>
            <a:r>
              <a:rPr lang="en-US" dirty="0" smtClean="0"/>
              <a:t>The Android test automation tool </a:t>
            </a:r>
            <a:r>
              <a:rPr lang="en-US" dirty="0" err="1" smtClean="0"/>
              <a:t>Robotium</a:t>
            </a:r>
            <a:r>
              <a:rPr lang="en-US" dirty="0" smtClean="0"/>
              <a:t> has become the de facto standard in the open source world, as it is able to simulate real user interaction on real devices. It is really easy to use and is based on Android test instrumentation.</a:t>
            </a:r>
          </a:p>
          <a:p>
            <a:r>
              <a:rPr lang="en-US" dirty="0" smtClean="0"/>
              <a:t>iPhone test automation tools include KIF (Keep It Functional) [KIF01], UIAutomation [UIA01], MonkeyTalk [MON01], Calabash for iOS [CAL02], Frank [FRA01], Zucchini [Zuc01], and many more. All of these tools are also able to simulate real user interaction on a device or on the iOS simulator.</a:t>
            </a:r>
            <a:endParaRPr lang="en-US" dirty="0"/>
          </a:p>
        </p:txBody>
      </p:sp>
      <p:sp>
        <p:nvSpPr>
          <p:cNvPr id="3" name="Footer Placeholder 2"/>
          <p:cNvSpPr>
            <a:spLocks noGrp="1"/>
          </p:cNvSpPr>
          <p:nvPr>
            <p:ph type="ftr" sz="quarter" idx="11"/>
          </p:nvPr>
        </p:nvSpPr>
        <p:spPr>
          <a:xfrm>
            <a:off x="4380072" y="6407944"/>
            <a:ext cx="4001928" cy="365125"/>
          </a:xfrm>
        </p:spPr>
        <p:txBody>
          <a:bodyPr/>
          <a:lstStyle/>
          <a:p>
            <a:r>
              <a:rPr lang="en-US" dirty="0" smtClean="0">
                <a:solidFill>
                  <a:schemeClr val="accent1">
                    <a:lumMod val="50000"/>
                  </a:schemeClr>
                </a:solidFill>
              </a:rPr>
              <a:t>Copyright Portnov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a:xfrm>
            <a:off x="8458200" y="6407944"/>
            <a:ext cx="554832" cy="365125"/>
          </a:xfrm>
        </p:spPr>
        <p:txBody>
          <a:bodyPr/>
          <a:lstStyle/>
          <a:p>
            <a:fld id="{B6F15528-21DE-4FAA-801E-634DDDAF4B2B}" type="slidenum">
              <a:rPr lang="en-US" smtClean="0">
                <a:solidFill>
                  <a:schemeClr val="accent1">
                    <a:lumMod val="50000"/>
                  </a:schemeClr>
                </a:solidFill>
              </a:rPr>
              <a:pPr/>
              <a:t>103</a:t>
            </a:fld>
            <a:endParaRPr lang="en-US" dirty="0">
              <a:solidFill>
                <a:schemeClr val="accent1">
                  <a:lumMod val="50000"/>
                </a:schemeClr>
              </a:solidFill>
            </a:endParaRPr>
          </a:p>
        </p:txBody>
      </p:sp>
      <p:sp>
        <p:nvSpPr>
          <p:cNvPr id="5" name="Title 4"/>
          <p:cNvSpPr>
            <a:spLocks noGrp="1"/>
          </p:cNvSpPr>
          <p:nvPr>
            <p:ph type="title"/>
          </p:nvPr>
        </p:nvSpPr>
        <p:spPr>
          <a:xfrm>
            <a:off x="457200" y="274638"/>
            <a:ext cx="5486400" cy="7159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dirty="0" smtClean="0"/>
              <a:t>Automation Testing</a:t>
            </a:r>
            <a:endParaRPr lang="en-US" dirty="0"/>
          </a:p>
        </p:txBody>
      </p:sp>
      <p:pic>
        <p:nvPicPr>
          <p:cNvPr id="220162" name="Picture 2" descr="http://blog.qatestlab.com/wp-content/uploads/2012/11/software-testing-company-641.png"/>
          <p:cNvPicPr>
            <a:picLocks noChangeAspect="1" noChangeArrowheads="1"/>
          </p:cNvPicPr>
          <p:nvPr/>
        </p:nvPicPr>
        <p:blipFill>
          <a:blip r:embed="rId2" cstate="print"/>
          <a:srcRect/>
          <a:stretch>
            <a:fillRect/>
          </a:stretch>
        </p:blipFill>
        <p:spPr bwMode="auto">
          <a:xfrm>
            <a:off x="228600" y="2590800"/>
            <a:ext cx="3364223" cy="2224345"/>
          </a:xfrm>
          <a:prstGeom prst="rect">
            <a:avLst/>
          </a:prstGeom>
          <a:noFill/>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04800" y="838200"/>
            <a:ext cx="8534400" cy="5638800"/>
          </a:xfrm>
        </p:spPr>
        <p:style>
          <a:lnRef idx="1">
            <a:schemeClr val="accent1"/>
          </a:lnRef>
          <a:fillRef idx="2">
            <a:schemeClr val="accent1"/>
          </a:fillRef>
          <a:effectRef idx="1">
            <a:schemeClr val="accent1"/>
          </a:effectRef>
          <a:fontRef idx="minor">
            <a:schemeClr val="dk1"/>
          </a:fontRef>
        </p:style>
        <p:txBody>
          <a:bodyPr>
            <a:normAutofit fontScale="40000" lnSpcReduction="20000"/>
          </a:bodyPr>
          <a:lstStyle/>
          <a:p>
            <a:pPr marL="624078" indent="-514350">
              <a:buNone/>
            </a:pPr>
            <a:endParaRPr lang="en-US" sz="3500" dirty="0" smtClean="0">
              <a:solidFill>
                <a:schemeClr val="tx1"/>
              </a:solidFill>
              <a:latin typeface="Arial" pitchFamily="34" charset="0"/>
              <a:cs typeface="Arial" pitchFamily="34" charset="0"/>
            </a:endParaRPr>
          </a:p>
          <a:p>
            <a:pPr marL="624078" indent="-514350">
              <a:buNone/>
            </a:pPr>
            <a:r>
              <a:rPr lang="en-US" sz="3500" dirty="0" smtClean="0">
                <a:solidFill>
                  <a:schemeClr val="bg1">
                    <a:lumMod val="65000"/>
                  </a:schemeClr>
                </a:solidFill>
                <a:latin typeface="Arial" pitchFamily="34" charset="0"/>
                <a:cs typeface="Arial" pitchFamily="34" charset="0"/>
              </a:rPr>
              <a:t>1. What Type of Mobile Domains you know?</a:t>
            </a:r>
          </a:p>
          <a:p>
            <a:pPr marL="624078" indent="-514350">
              <a:buNone/>
            </a:pPr>
            <a:r>
              <a:rPr lang="en-US" sz="3500" dirty="0" smtClean="0">
                <a:solidFill>
                  <a:schemeClr val="bg1">
                    <a:lumMod val="65000"/>
                  </a:schemeClr>
                </a:solidFill>
                <a:latin typeface="Arial" pitchFamily="34" charset="0"/>
                <a:cs typeface="Arial" pitchFamily="34" charset="0"/>
              </a:rPr>
              <a:t>2. What are the different ways you can install a Mobile Application?</a:t>
            </a:r>
          </a:p>
          <a:p>
            <a:pPr>
              <a:buNone/>
            </a:pPr>
            <a:r>
              <a:rPr lang="en-US" sz="3500" dirty="0" smtClean="0">
                <a:solidFill>
                  <a:schemeClr val="bg1">
                    <a:lumMod val="65000"/>
                  </a:schemeClr>
                </a:solidFill>
                <a:latin typeface="Arial" pitchFamily="34" charset="0"/>
                <a:cs typeface="Arial" pitchFamily="34" charset="0"/>
              </a:rPr>
              <a:t>3. What is the difference between Mobile Testing and Mobile Application Testing?</a:t>
            </a:r>
          </a:p>
          <a:p>
            <a:pPr>
              <a:buNone/>
            </a:pPr>
            <a:r>
              <a:rPr lang="en-US" sz="3500" dirty="0" smtClean="0">
                <a:solidFill>
                  <a:schemeClr val="bg1">
                    <a:lumMod val="65000"/>
                  </a:schemeClr>
                </a:solidFill>
                <a:latin typeface="Arial" pitchFamily="34" charset="0"/>
                <a:cs typeface="Arial" pitchFamily="34" charset="0"/>
              </a:rPr>
              <a:t>4. Compare Web Application Testing vs. Mobile Application Testing</a:t>
            </a:r>
          </a:p>
          <a:p>
            <a:pPr>
              <a:buNone/>
            </a:pPr>
            <a:r>
              <a:rPr lang="en-US" sz="3500" dirty="0" smtClean="0">
                <a:solidFill>
                  <a:schemeClr val="bg1">
                    <a:lumMod val="65000"/>
                  </a:schemeClr>
                </a:solidFill>
                <a:latin typeface="Arial" pitchFamily="34" charset="0"/>
                <a:cs typeface="Arial" pitchFamily="34" charset="0"/>
              </a:rPr>
              <a:t>5. How do you usually explore the new Mobile Device/Phone?</a:t>
            </a:r>
          </a:p>
          <a:p>
            <a:pPr lvl="0">
              <a:buNone/>
            </a:pPr>
            <a:r>
              <a:rPr lang="en-US" sz="3500" dirty="0" smtClean="0">
                <a:solidFill>
                  <a:schemeClr val="bg1">
                    <a:lumMod val="65000"/>
                  </a:schemeClr>
                </a:solidFill>
                <a:latin typeface="Arial" pitchFamily="34" charset="0"/>
                <a:cs typeface="Arial" pitchFamily="34" charset="0"/>
              </a:rPr>
              <a:t>6. How would you test UI of mobile app? </a:t>
            </a:r>
          </a:p>
          <a:p>
            <a:pPr>
              <a:buNone/>
            </a:pPr>
            <a:r>
              <a:rPr lang="en-US" sz="3500" dirty="0" smtClean="0">
                <a:solidFill>
                  <a:schemeClr val="bg1">
                    <a:lumMod val="65000"/>
                  </a:schemeClr>
                </a:solidFill>
                <a:latin typeface="Arial" pitchFamily="34" charset="0"/>
                <a:cs typeface="Arial" pitchFamily="34" charset="0"/>
              </a:rPr>
              <a:t>7. Tell me about Test Plan Specifics that must emphasized while writing TP for Mobile Application</a:t>
            </a:r>
          </a:p>
          <a:p>
            <a:pPr>
              <a:buNone/>
            </a:pPr>
            <a:r>
              <a:rPr lang="en-US" sz="3500" dirty="0" smtClean="0">
                <a:solidFill>
                  <a:schemeClr val="bg1">
                    <a:lumMod val="65000"/>
                  </a:schemeClr>
                </a:solidFill>
                <a:latin typeface="Arial" pitchFamily="34" charset="0"/>
                <a:cs typeface="Arial" pitchFamily="34" charset="0"/>
              </a:rPr>
              <a:t>8. How would you test the mobile app page?</a:t>
            </a:r>
          </a:p>
          <a:p>
            <a:pPr>
              <a:buNone/>
            </a:pPr>
            <a:r>
              <a:rPr lang="en-US" sz="3500" dirty="0" smtClean="0">
                <a:solidFill>
                  <a:schemeClr val="bg1">
                    <a:lumMod val="65000"/>
                  </a:schemeClr>
                </a:solidFill>
                <a:latin typeface="Arial" pitchFamily="34" charset="0"/>
                <a:cs typeface="Arial" pitchFamily="34" charset="0"/>
              </a:rPr>
              <a:t>9. Give Examples of Major Test Cases for mobile device. </a:t>
            </a:r>
          </a:p>
          <a:p>
            <a:pPr>
              <a:buNone/>
            </a:pPr>
            <a:r>
              <a:rPr lang="en-US" sz="3500" dirty="0" smtClean="0">
                <a:solidFill>
                  <a:schemeClr val="bg1">
                    <a:lumMod val="65000"/>
                  </a:schemeClr>
                </a:solidFill>
                <a:latin typeface="Arial" pitchFamily="34" charset="0"/>
                <a:cs typeface="Arial" pitchFamily="34" charset="0"/>
              </a:rPr>
              <a:t>10. What are your steps in Performance Testing for Mobile Application? Name some Performance Tools.</a:t>
            </a:r>
          </a:p>
          <a:p>
            <a:pPr lvl="0">
              <a:buNone/>
            </a:pPr>
            <a:r>
              <a:rPr lang="en-US" sz="3500" dirty="0" smtClean="0">
                <a:solidFill>
                  <a:schemeClr val="bg1">
                    <a:lumMod val="65000"/>
                  </a:schemeClr>
                </a:solidFill>
                <a:latin typeface="Arial" pitchFamily="34" charset="0"/>
                <a:cs typeface="Arial" pitchFamily="34" charset="0"/>
              </a:rPr>
              <a:t>11. Write as many Test Cases you can for the following: Mobile device, simple app with three buttons (1,2,3) that making the sounds.</a:t>
            </a:r>
          </a:p>
          <a:p>
            <a:pPr lvl="0">
              <a:buNone/>
            </a:pPr>
            <a:r>
              <a:rPr lang="en-US" sz="3500" dirty="0" smtClean="0">
                <a:solidFill>
                  <a:schemeClr val="bg1">
                    <a:lumMod val="65000"/>
                  </a:schemeClr>
                </a:solidFill>
                <a:latin typeface="Arial" pitchFamily="34" charset="0"/>
                <a:cs typeface="Arial" pitchFamily="34" charset="0"/>
              </a:rPr>
              <a:t>12. How would you troubleshoot networking issues on </a:t>
            </a:r>
            <a:r>
              <a:rPr lang="en-US" sz="3500" dirty="0" err="1" smtClean="0">
                <a:solidFill>
                  <a:schemeClr val="bg1">
                    <a:lumMod val="65000"/>
                  </a:schemeClr>
                </a:solidFill>
                <a:latin typeface="Arial" pitchFamily="34" charset="0"/>
                <a:cs typeface="Arial" pitchFamily="34" charset="0"/>
              </a:rPr>
              <a:t>iPhone</a:t>
            </a:r>
            <a:r>
              <a:rPr lang="en-US" sz="3500" dirty="0" smtClean="0">
                <a:solidFill>
                  <a:schemeClr val="bg1">
                    <a:lumMod val="65000"/>
                  </a:schemeClr>
                </a:solidFill>
                <a:latin typeface="Arial" pitchFamily="34" charset="0"/>
                <a:cs typeface="Arial" pitchFamily="34" charset="0"/>
              </a:rPr>
              <a:t>?</a:t>
            </a:r>
          </a:p>
          <a:p>
            <a:pPr lvl="0">
              <a:buNone/>
            </a:pPr>
            <a:r>
              <a:rPr lang="en-US" sz="3500" dirty="0" smtClean="0">
                <a:solidFill>
                  <a:schemeClr val="bg1">
                    <a:lumMod val="65000"/>
                  </a:schemeClr>
                </a:solidFill>
                <a:latin typeface="Arial" pitchFamily="34" charset="0"/>
                <a:cs typeface="Arial" pitchFamily="34" charset="0"/>
              </a:rPr>
              <a:t>13. How would you test the following: you send Yahoo message from your mobile device to someone else device, and recipient doesn’t receive a message?</a:t>
            </a:r>
          </a:p>
          <a:p>
            <a:pPr>
              <a:buNone/>
            </a:pPr>
            <a:r>
              <a:rPr lang="en-US" sz="3500" dirty="0" smtClean="0">
                <a:solidFill>
                  <a:schemeClr val="bg1">
                    <a:lumMod val="65000"/>
                  </a:schemeClr>
                </a:solidFill>
                <a:latin typeface="Arial" pitchFamily="34" charset="0"/>
                <a:cs typeface="Arial" pitchFamily="34" charset="0"/>
              </a:rPr>
              <a:t>14. What is your Stress test approach when testing </a:t>
            </a:r>
            <a:r>
              <a:rPr lang="en-US" sz="3500" dirty="0" err="1" smtClean="0">
                <a:solidFill>
                  <a:schemeClr val="bg1">
                    <a:lumMod val="65000"/>
                  </a:schemeClr>
                </a:solidFill>
                <a:latin typeface="Arial" pitchFamily="34" charset="0"/>
                <a:cs typeface="Arial" pitchFamily="34" charset="0"/>
              </a:rPr>
              <a:t>Facetime</a:t>
            </a:r>
            <a:r>
              <a:rPr lang="en-US" sz="3500" dirty="0" smtClean="0">
                <a:solidFill>
                  <a:schemeClr val="bg1">
                    <a:lumMod val="65000"/>
                  </a:schemeClr>
                </a:solidFill>
                <a:latin typeface="Arial" pitchFamily="34" charset="0"/>
                <a:cs typeface="Arial" pitchFamily="34" charset="0"/>
              </a:rPr>
              <a:t> on </a:t>
            </a:r>
            <a:r>
              <a:rPr lang="en-US" sz="3500" dirty="0" err="1" smtClean="0">
                <a:solidFill>
                  <a:schemeClr val="bg1">
                    <a:lumMod val="65000"/>
                  </a:schemeClr>
                </a:solidFill>
                <a:latin typeface="Arial" pitchFamily="34" charset="0"/>
                <a:cs typeface="Arial" pitchFamily="34" charset="0"/>
              </a:rPr>
              <a:t>iPhone</a:t>
            </a:r>
            <a:r>
              <a:rPr lang="en-US" sz="3500" dirty="0" smtClean="0">
                <a:solidFill>
                  <a:schemeClr val="bg1">
                    <a:lumMod val="65000"/>
                  </a:schemeClr>
                </a:solidFill>
                <a:latin typeface="Arial" pitchFamily="34" charset="0"/>
                <a:cs typeface="Arial" pitchFamily="34" charset="0"/>
              </a:rPr>
              <a:t>?</a:t>
            </a:r>
          </a:p>
          <a:p>
            <a:pPr lvl="0">
              <a:buNone/>
            </a:pPr>
            <a:r>
              <a:rPr lang="en-US" sz="3500" dirty="0" smtClean="0">
                <a:solidFill>
                  <a:schemeClr val="bg1">
                    <a:lumMod val="65000"/>
                  </a:schemeClr>
                </a:solidFill>
                <a:latin typeface="Arial" pitchFamily="34" charset="0"/>
                <a:cs typeface="Arial" pitchFamily="34" charset="0"/>
              </a:rPr>
              <a:t>15. How do you do Boundary testing to verify a battery’s life, if a game application suppose to last for 24 hours?	</a:t>
            </a:r>
          </a:p>
          <a:p>
            <a:pPr lvl="0">
              <a:buNone/>
            </a:pPr>
            <a:r>
              <a:rPr lang="en-US" sz="3500" dirty="0" smtClean="0">
                <a:solidFill>
                  <a:schemeClr val="bg1">
                    <a:lumMod val="65000"/>
                  </a:schemeClr>
                </a:solidFill>
                <a:latin typeface="Arial" pitchFamily="34" charset="0"/>
                <a:cs typeface="Arial" pitchFamily="34" charset="0"/>
              </a:rPr>
              <a:t>16. Tell me about Specifics of the Mobile games testing?</a:t>
            </a:r>
          </a:p>
          <a:p>
            <a:pPr>
              <a:buNone/>
            </a:pPr>
            <a:r>
              <a:rPr lang="en-US" sz="3500" dirty="0" smtClean="0">
                <a:solidFill>
                  <a:schemeClr val="bg1">
                    <a:lumMod val="65000"/>
                  </a:schemeClr>
                </a:solidFill>
                <a:latin typeface="Arial" pitchFamily="34" charset="0"/>
                <a:cs typeface="Arial" pitchFamily="34" charset="0"/>
              </a:rPr>
              <a:t>17. What Remote Device Access tools do you know?</a:t>
            </a:r>
          </a:p>
          <a:p>
            <a:pPr>
              <a:buNone/>
            </a:pPr>
            <a:r>
              <a:rPr lang="en-US" sz="3500" dirty="0" smtClean="0">
                <a:solidFill>
                  <a:schemeClr val="bg1">
                    <a:lumMod val="65000"/>
                  </a:schemeClr>
                </a:solidFill>
                <a:latin typeface="Arial" pitchFamily="34" charset="0"/>
                <a:cs typeface="Arial" pitchFamily="34" charset="0"/>
              </a:rPr>
              <a:t>18. Can you give the view of Testing the Mobile Application on the Emulators/Simulators?</a:t>
            </a:r>
          </a:p>
          <a:p>
            <a:pPr>
              <a:buNone/>
            </a:pPr>
            <a:r>
              <a:rPr lang="en-US" sz="3500" dirty="0" smtClean="0">
                <a:solidFill>
                  <a:schemeClr val="bg1">
                    <a:lumMod val="65000"/>
                  </a:schemeClr>
                </a:solidFill>
                <a:latin typeface="Arial" pitchFamily="34" charset="0"/>
                <a:cs typeface="Arial" pitchFamily="34" charset="0"/>
              </a:rPr>
              <a:t>19. Some name for Mobile Testing Automation tools</a:t>
            </a:r>
          </a:p>
          <a:p>
            <a:pPr>
              <a:buNone/>
            </a:pPr>
            <a:r>
              <a:rPr lang="en-US" sz="3500" b="1" dirty="0" smtClean="0">
                <a:solidFill>
                  <a:srgbClr val="FF0000"/>
                </a:solidFill>
                <a:latin typeface="Arial" pitchFamily="34" charset="0"/>
                <a:cs typeface="Arial" pitchFamily="34" charset="0"/>
              </a:rPr>
              <a:t>20. Do you have idea about Application certification programs such as TBT, SSTC, JVP?</a:t>
            </a:r>
          </a:p>
          <a:p>
            <a:pPr>
              <a:buNone/>
            </a:pPr>
            <a:r>
              <a:rPr lang="en-US" sz="3500" dirty="0" smtClean="0">
                <a:latin typeface="Arial" pitchFamily="34" charset="0"/>
                <a:cs typeface="Arial" pitchFamily="34" charset="0"/>
              </a:rPr>
              <a:t>21. How you test a Location Based Services (LBS) Mobile Application?</a:t>
            </a:r>
          </a:p>
          <a:p>
            <a:pPr>
              <a:buNone/>
            </a:pPr>
            <a:endParaRPr lang="en-US" sz="3200" dirty="0" smtClean="0">
              <a:latin typeface="Arial" pitchFamily="34" charset="0"/>
              <a:cs typeface="Arial" pitchFamily="34" charset="0"/>
            </a:endParaRPr>
          </a:p>
        </p:txBody>
      </p:sp>
      <p:sp>
        <p:nvSpPr>
          <p:cNvPr id="4" name="Footer Placeholder 3"/>
          <p:cNvSpPr>
            <a:spLocks noGrp="1"/>
          </p:cNvSpPr>
          <p:nvPr>
            <p:ph type="ftr" sz="quarter" idx="11"/>
          </p:nvPr>
        </p:nvSpPr>
        <p:spPr>
          <a:xfrm>
            <a:off x="4380072" y="6407944"/>
            <a:ext cx="33923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a:xfrm>
            <a:off x="8382000" y="6407944"/>
            <a:ext cx="631032" cy="365125"/>
          </a:xfrm>
        </p:spPr>
        <p:txBody>
          <a:bodyPr>
            <a:normAutofit/>
          </a:bodyPr>
          <a:lstStyle/>
          <a:p>
            <a:fld id="{B6F15528-21DE-4FAA-801E-634DDDAF4B2B}" type="slidenum">
              <a:rPr lang="en-US" smtClean="0">
                <a:solidFill>
                  <a:schemeClr val="accent1">
                    <a:lumMod val="50000"/>
                  </a:schemeClr>
                </a:solidFill>
              </a:rPr>
              <a:pPr/>
              <a:t>104</a:t>
            </a:fld>
            <a:endParaRPr lang="en-US" dirty="0">
              <a:solidFill>
                <a:schemeClr val="accent1">
                  <a:lumMod val="50000"/>
                </a:schemeClr>
              </a:solidFill>
            </a:endParaRPr>
          </a:p>
        </p:txBody>
      </p:sp>
      <p:sp>
        <p:nvSpPr>
          <p:cNvPr id="7" name="Title 6"/>
          <p:cNvSpPr>
            <a:spLocks noGrp="1"/>
          </p:cNvSpPr>
          <p:nvPr>
            <p:ph type="title"/>
          </p:nvPr>
        </p:nvSpPr>
        <p:spPr>
          <a:xfrm>
            <a:off x="381000" y="152400"/>
            <a:ext cx="5562600" cy="533400"/>
          </a:xfrm>
        </p:spPr>
        <p:style>
          <a:lnRef idx="1">
            <a:schemeClr val="accent1"/>
          </a:lnRef>
          <a:fillRef idx="2">
            <a:schemeClr val="accent1"/>
          </a:fillRef>
          <a:effectRef idx="1">
            <a:schemeClr val="accent1"/>
          </a:effectRef>
          <a:fontRef idx="minor">
            <a:schemeClr val="dk1"/>
          </a:fontRef>
        </p:style>
        <p:txBody>
          <a:bodyPr>
            <a:noAutofit/>
          </a:bodyPr>
          <a:lstStyle/>
          <a:p>
            <a:r>
              <a:rPr lang="en-US" sz="3200" dirty="0" smtClean="0">
                <a:solidFill>
                  <a:srgbClr val="FF0000"/>
                </a:solidFill>
              </a:rPr>
              <a:t>Specific of Mobile Testing</a:t>
            </a:r>
            <a:endParaRPr lang="en-US" sz="3200" dirty="0">
              <a:solidFill>
                <a:srgbClr val="FF0000"/>
              </a:solidFill>
            </a:endParaRPr>
          </a:p>
        </p:txBody>
      </p:sp>
    </p:spTree>
    <p:extLst>
      <p:ext uri="{BB962C8B-B14F-4D97-AF65-F5344CB8AC3E}">
        <p14:creationId xmlns:p14="http://schemas.microsoft.com/office/powerpoint/2010/main" xmlns="" val="365750653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229600" cy="4635691"/>
          </a:xfrm>
        </p:spPr>
        <p:style>
          <a:lnRef idx="1">
            <a:schemeClr val="accent1"/>
          </a:lnRef>
          <a:fillRef idx="2">
            <a:schemeClr val="accent1"/>
          </a:fillRef>
          <a:effectRef idx="1">
            <a:schemeClr val="accent1"/>
          </a:effectRef>
          <a:fontRef idx="minor">
            <a:schemeClr val="dk1"/>
          </a:fontRef>
        </p:style>
        <p:txBody>
          <a:bodyPr>
            <a:normAutofit/>
          </a:bodyPr>
          <a:lstStyle/>
          <a:p>
            <a:r>
              <a:rPr lang="en-US" sz="1600" b="1" dirty="0" smtClean="0">
                <a:latin typeface="Arial" pitchFamily="34" charset="0"/>
                <a:cs typeface="Arial" pitchFamily="34" charset="0"/>
              </a:rPr>
              <a:t>TBT - "True </a:t>
            </a:r>
            <a:r>
              <a:rPr lang="en-US" sz="1600" b="1" dirty="0">
                <a:latin typeface="Arial" pitchFamily="34" charset="0"/>
                <a:cs typeface="Arial" pitchFamily="34" charset="0"/>
              </a:rPr>
              <a:t>BREW Certification," </a:t>
            </a:r>
            <a:r>
              <a:rPr lang="en-US" sz="1600" dirty="0">
                <a:latin typeface="Arial" pitchFamily="34" charset="0"/>
                <a:cs typeface="Arial" pitchFamily="34" charset="0"/>
              </a:rPr>
              <a:t>has been in place since the inception of BREW in 2001, when it was used to evaluate the applications that ran on the first BREW-enabled </a:t>
            </a:r>
            <a:r>
              <a:rPr lang="en-US" sz="1600" dirty="0" smtClean="0">
                <a:latin typeface="Arial" pitchFamily="34" charset="0"/>
                <a:cs typeface="Arial" pitchFamily="34" charset="0"/>
              </a:rPr>
              <a:t>handset</a:t>
            </a:r>
          </a:p>
          <a:p>
            <a:endParaRPr lang="en-US" sz="1600" dirty="0">
              <a:latin typeface="Arial" pitchFamily="34" charset="0"/>
              <a:cs typeface="Arial" pitchFamily="34" charset="0"/>
            </a:endParaRPr>
          </a:p>
          <a:p>
            <a:pPr lvl="0"/>
            <a:r>
              <a:rPr lang="en-US" sz="1600" b="1" dirty="0" smtClean="0">
                <a:latin typeface="Arial" pitchFamily="34" charset="0"/>
                <a:cs typeface="Arial" pitchFamily="34" charset="0"/>
              </a:rPr>
              <a:t>SSTC – Symbian Signed Test Criteria, </a:t>
            </a:r>
            <a:endParaRPr lang="en-US" dirty="0"/>
          </a:p>
          <a:p>
            <a:pPr lvl="0"/>
            <a:endParaRPr lang="en-US" dirty="0">
              <a:latin typeface="Arial" pitchFamily="34" charset="0"/>
              <a:cs typeface="Arial" pitchFamily="34" charset="0"/>
            </a:endParaRPr>
          </a:p>
          <a:p>
            <a:r>
              <a:rPr lang="en-US" sz="1600" b="1" dirty="0" smtClean="0">
                <a:latin typeface="Arial" pitchFamily="34" charset="0"/>
                <a:cs typeface="Arial" pitchFamily="34" charset="0"/>
              </a:rPr>
              <a:t>Java </a:t>
            </a:r>
            <a:r>
              <a:rPr lang="en-US" sz="1600" b="1" dirty="0">
                <a:latin typeface="Arial" pitchFamily="34" charset="0"/>
                <a:cs typeface="Arial" pitchFamily="34" charset="0"/>
              </a:rPr>
              <a:t>Verified Program (JVP for J2ME apps), </a:t>
            </a:r>
            <a:r>
              <a:rPr lang="en-US" sz="1600" dirty="0">
                <a:latin typeface="Arial" pitchFamily="34" charset="0"/>
                <a:cs typeface="Arial" pitchFamily="34" charset="0"/>
              </a:rPr>
              <a:t>Java Verified is the industry-</a:t>
            </a:r>
            <a:r>
              <a:rPr lang="en-US" sz="1600" dirty="0" err="1">
                <a:latin typeface="Arial" pitchFamily="34" charset="0"/>
                <a:cs typeface="Arial" pitchFamily="34" charset="0"/>
              </a:rPr>
              <a:t>recognised</a:t>
            </a:r>
            <a:r>
              <a:rPr lang="en-US" sz="1600" dirty="0">
                <a:latin typeface="Arial" pitchFamily="34" charset="0"/>
                <a:cs typeface="Arial" pitchFamily="34" charset="0"/>
              </a:rPr>
              <a:t> Java testing and signing </a:t>
            </a:r>
            <a:r>
              <a:rPr lang="en-US" sz="1600" dirty="0" err="1">
                <a:latin typeface="Arial" pitchFamily="34" charset="0"/>
                <a:cs typeface="Arial" pitchFamily="34" charset="0"/>
              </a:rPr>
              <a:t>programme</a:t>
            </a:r>
            <a:r>
              <a:rPr lang="en-US" sz="1600" dirty="0">
                <a:latin typeface="Arial" pitchFamily="34" charset="0"/>
                <a:cs typeface="Arial" pitchFamily="34" charset="0"/>
              </a:rPr>
              <a:t>. </a:t>
            </a:r>
          </a:p>
          <a:p>
            <a:r>
              <a:rPr lang="en-US" sz="1600" dirty="0">
                <a:latin typeface="Arial" pitchFamily="34" charset="0"/>
                <a:cs typeface="Arial" pitchFamily="34" charset="0"/>
              </a:rPr>
              <a:t>Developers take their Java ME apps through a testing, signing and verification process through the Java Verified Submissions portal.</a:t>
            </a:r>
          </a:p>
          <a:p>
            <a:r>
              <a:rPr lang="en-US" sz="1600" dirty="0">
                <a:latin typeface="Arial" pitchFamily="34" charset="0"/>
                <a:cs typeface="Arial" pitchFamily="34" charset="0"/>
              </a:rPr>
              <a:t>If their apps meets the testing criteria, they'll gain the Java Verified seal of approval.</a:t>
            </a:r>
          </a:p>
          <a:p>
            <a:r>
              <a:rPr lang="en-US" sz="1600" dirty="0">
                <a:latin typeface="Arial" pitchFamily="34" charset="0"/>
                <a:cs typeface="Arial" pitchFamily="34" charset="0"/>
              </a:rPr>
              <a:t>Without the Java Verified approval, there's no guarantee that an app won't work. More explicitly, the Java Verified endorsement shows the world that an app </a:t>
            </a:r>
            <a:r>
              <a:rPr lang="en-US" sz="1600" b="1" dirty="0">
                <a:latin typeface="Arial" pitchFamily="34" charset="0"/>
                <a:cs typeface="Arial" pitchFamily="34" charset="0"/>
              </a:rPr>
              <a:t>does</a:t>
            </a:r>
            <a:r>
              <a:rPr lang="en-US" sz="1600" dirty="0">
                <a:latin typeface="Arial" pitchFamily="34" charset="0"/>
                <a:cs typeface="Arial" pitchFamily="34" charset="0"/>
              </a:rPr>
              <a:t> work.</a:t>
            </a:r>
          </a:p>
          <a:p>
            <a:pPr lvl="0"/>
            <a:endParaRPr lang="en-US" sz="1600" b="1" dirty="0">
              <a:latin typeface="Arial" pitchFamily="34" charset="0"/>
              <a:cs typeface="Arial" pitchFamily="34" charset="0"/>
            </a:endParaRPr>
          </a:p>
          <a:p>
            <a:endParaRPr lang="en-US" dirty="0"/>
          </a:p>
        </p:txBody>
      </p:sp>
      <p:sp>
        <p:nvSpPr>
          <p:cNvPr id="3" name="Footer Placeholder 2"/>
          <p:cNvSpPr>
            <a:spLocks noGrp="1"/>
          </p:cNvSpPr>
          <p:nvPr>
            <p:ph type="ftr" sz="quarter" idx="11"/>
          </p:nvPr>
        </p:nvSpPr>
        <p:spPr>
          <a:xfrm>
            <a:off x="4380072" y="6407944"/>
            <a:ext cx="40781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a:xfrm>
            <a:off x="8305800" y="6407944"/>
            <a:ext cx="707232" cy="365125"/>
          </a:xfrm>
        </p:spPr>
        <p:txBody>
          <a:bodyPr/>
          <a:lstStyle/>
          <a:p>
            <a:fld id="{B6F15528-21DE-4FAA-801E-634DDDAF4B2B}" type="slidenum">
              <a:rPr lang="en-US" smtClean="0">
                <a:solidFill>
                  <a:schemeClr val="accent1">
                    <a:lumMod val="50000"/>
                  </a:schemeClr>
                </a:solidFill>
              </a:rPr>
              <a:pPr/>
              <a:t>105</a:t>
            </a:fld>
            <a:endParaRPr lang="en-US" dirty="0">
              <a:solidFill>
                <a:schemeClr val="accent1">
                  <a:lumMod val="50000"/>
                </a:schemeClr>
              </a:solidFill>
            </a:endParaRPr>
          </a:p>
        </p:txBody>
      </p:sp>
      <p:sp>
        <p:nvSpPr>
          <p:cNvPr id="5" name="Title 4"/>
          <p:cNvSpPr>
            <a:spLocks noGrp="1"/>
          </p:cNvSpPr>
          <p:nvPr>
            <p:ph type="title"/>
          </p:nvPr>
        </p:nvSpPr>
        <p:spPr>
          <a:xfrm>
            <a:off x="228600" y="274638"/>
            <a:ext cx="8458200" cy="9445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3100" dirty="0" smtClean="0">
                <a:solidFill>
                  <a:srgbClr val="FF0000"/>
                </a:solidFill>
                <a:latin typeface="Arial" pitchFamily="34" charset="0"/>
                <a:cs typeface="Arial" pitchFamily="34" charset="0"/>
              </a:rPr>
              <a:t/>
            </a:r>
            <a:br>
              <a:rPr lang="en-US" sz="3100" dirty="0" smtClean="0">
                <a:solidFill>
                  <a:srgbClr val="FF0000"/>
                </a:solidFill>
                <a:latin typeface="Arial" pitchFamily="34" charset="0"/>
                <a:cs typeface="Arial" pitchFamily="34" charset="0"/>
              </a:rPr>
            </a:br>
            <a:r>
              <a:rPr lang="en-US" sz="3100" dirty="0" smtClean="0">
                <a:solidFill>
                  <a:srgbClr val="FF0000"/>
                </a:solidFill>
                <a:latin typeface="Arial" pitchFamily="34" charset="0"/>
                <a:cs typeface="Arial" pitchFamily="34" charset="0"/>
              </a:rPr>
              <a:t>20. Application </a:t>
            </a:r>
            <a:r>
              <a:rPr lang="en-US" sz="3100" dirty="0">
                <a:solidFill>
                  <a:srgbClr val="FF0000"/>
                </a:solidFill>
                <a:latin typeface="Arial" pitchFamily="34" charset="0"/>
                <a:cs typeface="Arial" pitchFamily="34" charset="0"/>
              </a:rPr>
              <a:t>certification programs such as TBT, SSTC, JVP?</a:t>
            </a:r>
            <a:r>
              <a:rPr lang="en-US" sz="4400" dirty="0">
                <a:solidFill>
                  <a:srgbClr val="FF0000"/>
                </a:solidFill>
                <a:latin typeface="Arial" pitchFamily="34" charset="0"/>
                <a:cs typeface="Arial" pitchFamily="34" charset="0"/>
              </a:rPr>
              <a:t/>
            </a:r>
            <a:br>
              <a:rPr lang="en-US" sz="4400" dirty="0">
                <a:solidFill>
                  <a:srgbClr val="FF0000"/>
                </a:solidFill>
                <a:latin typeface="Arial" pitchFamily="34" charset="0"/>
                <a:cs typeface="Arial" pitchFamily="34" charset="0"/>
              </a:rPr>
            </a:br>
            <a:endParaRPr lang="en-US" dirty="0"/>
          </a:p>
        </p:txBody>
      </p:sp>
      <p:sp>
        <p:nvSpPr>
          <p:cNvPr id="6" name="Rectangle 5"/>
          <p:cNvSpPr/>
          <p:nvPr/>
        </p:nvSpPr>
        <p:spPr>
          <a:xfrm>
            <a:off x="2514600" y="1995100"/>
            <a:ext cx="6019800" cy="27699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200" dirty="0"/>
              <a:t>http://www.scribd.com/doc/19764067/True-Brew-Process-Overview</a:t>
            </a:r>
          </a:p>
        </p:txBody>
      </p:sp>
      <p:sp>
        <p:nvSpPr>
          <p:cNvPr id="7" name="Rectangle 6"/>
          <p:cNvSpPr/>
          <p:nvPr/>
        </p:nvSpPr>
        <p:spPr>
          <a:xfrm>
            <a:off x="2514600" y="2828835"/>
            <a:ext cx="6019800" cy="27699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200" dirty="0">
                <a:latin typeface="Arial" pitchFamily="34" charset="0"/>
                <a:cs typeface="Arial" pitchFamily="34" charset="0"/>
              </a:rPr>
              <a:t>http://www.developer.nokia.com/Community/Wiki/Symbian_Signed_Test_Criteria</a:t>
            </a:r>
          </a:p>
        </p:txBody>
      </p:sp>
      <p:sp>
        <p:nvSpPr>
          <p:cNvPr id="8" name="Rectangle 7"/>
          <p:cNvSpPr/>
          <p:nvPr/>
        </p:nvSpPr>
        <p:spPr>
          <a:xfrm>
            <a:off x="1653627" y="5181600"/>
            <a:ext cx="1721946" cy="276999"/>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en-US" sz="1200" dirty="0">
                <a:latin typeface="Arial" pitchFamily="34" charset="0"/>
                <a:cs typeface="Arial" pitchFamily="34" charset="0"/>
              </a:rPr>
              <a:t>http://javaverified.com/</a:t>
            </a:r>
          </a:p>
        </p:txBody>
      </p:sp>
    </p:spTree>
    <p:extLst>
      <p:ext uri="{BB962C8B-B14F-4D97-AF65-F5344CB8AC3E}">
        <p14:creationId xmlns:p14="http://schemas.microsoft.com/office/powerpoint/2010/main" xmlns="" val="279904040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04800" y="838200"/>
            <a:ext cx="8534400" cy="5638800"/>
          </a:xfrm>
        </p:spPr>
        <p:style>
          <a:lnRef idx="1">
            <a:schemeClr val="accent1"/>
          </a:lnRef>
          <a:fillRef idx="2">
            <a:schemeClr val="accent1"/>
          </a:fillRef>
          <a:effectRef idx="1">
            <a:schemeClr val="accent1"/>
          </a:effectRef>
          <a:fontRef idx="minor">
            <a:schemeClr val="dk1"/>
          </a:fontRef>
        </p:style>
        <p:txBody>
          <a:bodyPr>
            <a:normAutofit fontScale="40000" lnSpcReduction="20000"/>
          </a:bodyPr>
          <a:lstStyle/>
          <a:p>
            <a:pPr marL="624078" indent="-514350">
              <a:buNone/>
            </a:pPr>
            <a:endParaRPr lang="en-US" sz="3500" dirty="0" smtClean="0">
              <a:solidFill>
                <a:schemeClr val="tx1"/>
              </a:solidFill>
              <a:latin typeface="Arial" pitchFamily="34" charset="0"/>
              <a:cs typeface="Arial" pitchFamily="34" charset="0"/>
            </a:endParaRPr>
          </a:p>
          <a:p>
            <a:pPr marL="624078" indent="-514350">
              <a:buNone/>
            </a:pPr>
            <a:r>
              <a:rPr lang="en-US" sz="3500" dirty="0" smtClean="0">
                <a:solidFill>
                  <a:schemeClr val="bg1">
                    <a:lumMod val="65000"/>
                  </a:schemeClr>
                </a:solidFill>
                <a:latin typeface="Arial" pitchFamily="34" charset="0"/>
                <a:cs typeface="Arial" pitchFamily="34" charset="0"/>
              </a:rPr>
              <a:t>1. What Type of Mobile Domains you know?</a:t>
            </a:r>
          </a:p>
          <a:p>
            <a:pPr marL="624078" indent="-514350">
              <a:buNone/>
            </a:pPr>
            <a:r>
              <a:rPr lang="en-US" sz="3500" dirty="0" smtClean="0">
                <a:solidFill>
                  <a:schemeClr val="bg1">
                    <a:lumMod val="65000"/>
                  </a:schemeClr>
                </a:solidFill>
                <a:latin typeface="Arial" pitchFamily="34" charset="0"/>
                <a:cs typeface="Arial" pitchFamily="34" charset="0"/>
              </a:rPr>
              <a:t>2. What are the different ways you can install a Mobile Application?</a:t>
            </a:r>
          </a:p>
          <a:p>
            <a:pPr>
              <a:buNone/>
            </a:pPr>
            <a:r>
              <a:rPr lang="en-US" sz="3500" dirty="0" smtClean="0">
                <a:solidFill>
                  <a:schemeClr val="bg1">
                    <a:lumMod val="65000"/>
                  </a:schemeClr>
                </a:solidFill>
                <a:latin typeface="Arial" pitchFamily="34" charset="0"/>
                <a:cs typeface="Arial" pitchFamily="34" charset="0"/>
              </a:rPr>
              <a:t>3. What is the difference between Mobile Testing and Mobile Application Testing?</a:t>
            </a:r>
          </a:p>
          <a:p>
            <a:pPr>
              <a:buNone/>
            </a:pPr>
            <a:r>
              <a:rPr lang="en-US" sz="3500" dirty="0" smtClean="0">
                <a:solidFill>
                  <a:schemeClr val="bg1">
                    <a:lumMod val="65000"/>
                  </a:schemeClr>
                </a:solidFill>
                <a:latin typeface="Arial" pitchFamily="34" charset="0"/>
                <a:cs typeface="Arial" pitchFamily="34" charset="0"/>
              </a:rPr>
              <a:t>4. Compare Web Application Testing vs. Mobile Application Testing</a:t>
            </a:r>
          </a:p>
          <a:p>
            <a:pPr>
              <a:buNone/>
            </a:pPr>
            <a:r>
              <a:rPr lang="en-US" sz="3500" dirty="0" smtClean="0">
                <a:solidFill>
                  <a:schemeClr val="bg1">
                    <a:lumMod val="65000"/>
                  </a:schemeClr>
                </a:solidFill>
                <a:latin typeface="Arial" pitchFamily="34" charset="0"/>
                <a:cs typeface="Arial" pitchFamily="34" charset="0"/>
              </a:rPr>
              <a:t>5. How do you usually explore the new Mobile Device/Phone?</a:t>
            </a:r>
          </a:p>
          <a:p>
            <a:pPr lvl="0">
              <a:buNone/>
            </a:pPr>
            <a:r>
              <a:rPr lang="en-US" sz="3500" dirty="0" smtClean="0">
                <a:solidFill>
                  <a:schemeClr val="bg1">
                    <a:lumMod val="65000"/>
                  </a:schemeClr>
                </a:solidFill>
                <a:latin typeface="Arial" pitchFamily="34" charset="0"/>
                <a:cs typeface="Arial" pitchFamily="34" charset="0"/>
              </a:rPr>
              <a:t>6. How would you test UI of mobile app? </a:t>
            </a:r>
          </a:p>
          <a:p>
            <a:pPr>
              <a:buNone/>
            </a:pPr>
            <a:r>
              <a:rPr lang="en-US" sz="3500" dirty="0" smtClean="0">
                <a:solidFill>
                  <a:schemeClr val="bg1">
                    <a:lumMod val="65000"/>
                  </a:schemeClr>
                </a:solidFill>
                <a:latin typeface="Arial" pitchFamily="34" charset="0"/>
                <a:cs typeface="Arial" pitchFamily="34" charset="0"/>
              </a:rPr>
              <a:t>7. Tell me about Test Plan Specifics that must emphasized while writing TP for Mobile Application</a:t>
            </a:r>
          </a:p>
          <a:p>
            <a:pPr>
              <a:buNone/>
            </a:pPr>
            <a:r>
              <a:rPr lang="en-US" sz="3500" dirty="0" smtClean="0">
                <a:solidFill>
                  <a:schemeClr val="bg1">
                    <a:lumMod val="65000"/>
                  </a:schemeClr>
                </a:solidFill>
                <a:latin typeface="Arial" pitchFamily="34" charset="0"/>
                <a:cs typeface="Arial" pitchFamily="34" charset="0"/>
              </a:rPr>
              <a:t>8. How would you test the mobile app page?</a:t>
            </a:r>
          </a:p>
          <a:p>
            <a:pPr>
              <a:buNone/>
            </a:pPr>
            <a:r>
              <a:rPr lang="en-US" sz="3500" dirty="0" smtClean="0">
                <a:solidFill>
                  <a:schemeClr val="bg1">
                    <a:lumMod val="65000"/>
                  </a:schemeClr>
                </a:solidFill>
                <a:latin typeface="Arial" pitchFamily="34" charset="0"/>
                <a:cs typeface="Arial" pitchFamily="34" charset="0"/>
              </a:rPr>
              <a:t>9. Give Examples of Major Test Cases for mobile device. </a:t>
            </a:r>
          </a:p>
          <a:p>
            <a:pPr>
              <a:buNone/>
            </a:pPr>
            <a:r>
              <a:rPr lang="en-US" sz="3500" dirty="0" smtClean="0">
                <a:solidFill>
                  <a:schemeClr val="bg1">
                    <a:lumMod val="65000"/>
                  </a:schemeClr>
                </a:solidFill>
                <a:latin typeface="Arial" pitchFamily="34" charset="0"/>
                <a:cs typeface="Arial" pitchFamily="34" charset="0"/>
              </a:rPr>
              <a:t>10. What are your steps in Performance Testing for Mobile Application? Name some Performance Tools.</a:t>
            </a:r>
          </a:p>
          <a:p>
            <a:pPr lvl="0">
              <a:buNone/>
            </a:pPr>
            <a:r>
              <a:rPr lang="en-US" sz="3500" dirty="0" smtClean="0">
                <a:solidFill>
                  <a:schemeClr val="bg1">
                    <a:lumMod val="65000"/>
                  </a:schemeClr>
                </a:solidFill>
                <a:latin typeface="Arial" pitchFamily="34" charset="0"/>
                <a:cs typeface="Arial" pitchFamily="34" charset="0"/>
              </a:rPr>
              <a:t>11. Write as many Test Cases you can for the following: Mobile device, simple app with three buttons (1,2,3) that making the sounds.</a:t>
            </a:r>
          </a:p>
          <a:p>
            <a:pPr lvl="0">
              <a:buNone/>
            </a:pPr>
            <a:r>
              <a:rPr lang="en-US" sz="3500" dirty="0" smtClean="0">
                <a:solidFill>
                  <a:schemeClr val="bg1">
                    <a:lumMod val="65000"/>
                  </a:schemeClr>
                </a:solidFill>
                <a:latin typeface="Arial" pitchFamily="34" charset="0"/>
                <a:cs typeface="Arial" pitchFamily="34" charset="0"/>
              </a:rPr>
              <a:t>12. How would you troubleshoot networking issues on </a:t>
            </a:r>
            <a:r>
              <a:rPr lang="en-US" sz="3500" dirty="0" err="1" smtClean="0">
                <a:solidFill>
                  <a:schemeClr val="bg1">
                    <a:lumMod val="65000"/>
                  </a:schemeClr>
                </a:solidFill>
                <a:latin typeface="Arial" pitchFamily="34" charset="0"/>
                <a:cs typeface="Arial" pitchFamily="34" charset="0"/>
              </a:rPr>
              <a:t>iPhone</a:t>
            </a:r>
            <a:r>
              <a:rPr lang="en-US" sz="3500" dirty="0" smtClean="0">
                <a:solidFill>
                  <a:schemeClr val="bg1">
                    <a:lumMod val="65000"/>
                  </a:schemeClr>
                </a:solidFill>
                <a:latin typeface="Arial" pitchFamily="34" charset="0"/>
                <a:cs typeface="Arial" pitchFamily="34" charset="0"/>
              </a:rPr>
              <a:t>?</a:t>
            </a:r>
          </a:p>
          <a:p>
            <a:pPr lvl="0">
              <a:buNone/>
            </a:pPr>
            <a:r>
              <a:rPr lang="en-US" sz="3500" dirty="0" smtClean="0">
                <a:solidFill>
                  <a:schemeClr val="bg1">
                    <a:lumMod val="65000"/>
                  </a:schemeClr>
                </a:solidFill>
                <a:latin typeface="Arial" pitchFamily="34" charset="0"/>
                <a:cs typeface="Arial" pitchFamily="34" charset="0"/>
              </a:rPr>
              <a:t>13. How would you test the following: you send Yahoo message from your mobile device to someone else device, and recipient doesn’t receive a message?</a:t>
            </a:r>
          </a:p>
          <a:p>
            <a:pPr>
              <a:buNone/>
            </a:pPr>
            <a:r>
              <a:rPr lang="en-US" sz="3500" dirty="0" smtClean="0">
                <a:solidFill>
                  <a:schemeClr val="bg1">
                    <a:lumMod val="65000"/>
                  </a:schemeClr>
                </a:solidFill>
                <a:latin typeface="Arial" pitchFamily="34" charset="0"/>
                <a:cs typeface="Arial" pitchFamily="34" charset="0"/>
              </a:rPr>
              <a:t>14. What is your Stress test approach when testing </a:t>
            </a:r>
            <a:r>
              <a:rPr lang="en-US" sz="3500" dirty="0" err="1" smtClean="0">
                <a:solidFill>
                  <a:schemeClr val="bg1">
                    <a:lumMod val="65000"/>
                  </a:schemeClr>
                </a:solidFill>
                <a:latin typeface="Arial" pitchFamily="34" charset="0"/>
                <a:cs typeface="Arial" pitchFamily="34" charset="0"/>
              </a:rPr>
              <a:t>Facetime</a:t>
            </a:r>
            <a:r>
              <a:rPr lang="en-US" sz="3500" dirty="0" smtClean="0">
                <a:solidFill>
                  <a:schemeClr val="bg1">
                    <a:lumMod val="65000"/>
                  </a:schemeClr>
                </a:solidFill>
                <a:latin typeface="Arial" pitchFamily="34" charset="0"/>
                <a:cs typeface="Arial" pitchFamily="34" charset="0"/>
              </a:rPr>
              <a:t> on </a:t>
            </a:r>
            <a:r>
              <a:rPr lang="en-US" sz="3500" dirty="0" err="1" smtClean="0">
                <a:solidFill>
                  <a:schemeClr val="bg1">
                    <a:lumMod val="65000"/>
                  </a:schemeClr>
                </a:solidFill>
                <a:latin typeface="Arial" pitchFamily="34" charset="0"/>
                <a:cs typeface="Arial" pitchFamily="34" charset="0"/>
              </a:rPr>
              <a:t>iPhone</a:t>
            </a:r>
            <a:r>
              <a:rPr lang="en-US" sz="3500" dirty="0" smtClean="0">
                <a:solidFill>
                  <a:schemeClr val="bg1">
                    <a:lumMod val="65000"/>
                  </a:schemeClr>
                </a:solidFill>
                <a:latin typeface="Arial" pitchFamily="34" charset="0"/>
                <a:cs typeface="Arial" pitchFamily="34" charset="0"/>
              </a:rPr>
              <a:t>?</a:t>
            </a:r>
          </a:p>
          <a:p>
            <a:pPr lvl="0">
              <a:buNone/>
            </a:pPr>
            <a:r>
              <a:rPr lang="en-US" sz="3500" dirty="0" smtClean="0">
                <a:solidFill>
                  <a:schemeClr val="bg1">
                    <a:lumMod val="65000"/>
                  </a:schemeClr>
                </a:solidFill>
                <a:latin typeface="Arial" pitchFamily="34" charset="0"/>
                <a:cs typeface="Arial" pitchFamily="34" charset="0"/>
              </a:rPr>
              <a:t>15. How do you do Boundary testing to verify a battery’s life, if a game application suppose to last for 24 hours?	</a:t>
            </a:r>
          </a:p>
          <a:p>
            <a:pPr lvl="0">
              <a:buNone/>
            </a:pPr>
            <a:r>
              <a:rPr lang="en-US" sz="3500" dirty="0" smtClean="0">
                <a:solidFill>
                  <a:schemeClr val="bg1">
                    <a:lumMod val="65000"/>
                  </a:schemeClr>
                </a:solidFill>
                <a:latin typeface="Arial" pitchFamily="34" charset="0"/>
                <a:cs typeface="Arial" pitchFamily="34" charset="0"/>
              </a:rPr>
              <a:t>16. Tell me about Specifics of the Mobile games testing?</a:t>
            </a:r>
          </a:p>
          <a:p>
            <a:pPr>
              <a:buNone/>
            </a:pPr>
            <a:r>
              <a:rPr lang="en-US" sz="3500" dirty="0" smtClean="0">
                <a:solidFill>
                  <a:schemeClr val="bg1">
                    <a:lumMod val="65000"/>
                  </a:schemeClr>
                </a:solidFill>
                <a:latin typeface="Arial" pitchFamily="34" charset="0"/>
                <a:cs typeface="Arial" pitchFamily="34" charset="0"/>
              </a:rPr>
              <a:t>17. What Remote Device Access tools do you know?</a:t>
            </a:r>
          </a:p>
          <a:p>
            <a:pPr>
              <a:buNone/>
            </a:pPr>
            <a:r>
              <a:rPr lang="en-US" sz="3500" dirty="0" smtClean="0">
                <a:solidFill>
                  <a:schemeClr val="bg1">
                    <a:lumMod val="65000"/>
                  </a:schemeClr>
                </a:solidFill>
                <a:latin typeface="Arial" pitchFamily="34" charset="0"/>
                <a:cs typeface="Arial" pitchFamily="34" charset="0"/>
              </a:rPr>
              <a:t>18. Can you give the view of Testing the Mobile Application on the Emulators/Simulators?</a:t>
            </a:r>
          </a:p>
          <a:p>
            <a:pPr>
              <a:buNone/>
            </a:pPr>
            <a:r>
              <a:rPr lang="en-US" sz="3500" dirty="0" smtClean="0">
                <a:solidFill>
                  <a:schemeClr val="bg1">
                    <a:lumMod val="65000"/>
                  </a:schemeClr>
                </a:solidFill>
                <a:latin typeface="Arial" pitchFamily="34" charset="0"/>
                <a:cs typeface="Arial" pitchFamily="34" charset="0"/>
              </a:rPr>
              <a:t>19. Some name for Mobile Testing Automation tools</a:t>
            </a:r>
          </a:p>
          <a:p>
            <a:pPr>
              <a:buNone/>
            </a:pPr>
            <a:r>
              <a:rPr lang="en-US" sz="3500" dirty="0" smtClean="0">
                <a:solidFill>
                  <a:schemeClr val="bg1">
                    <a:lumMod val="65000"/>
                  </a:schemeClr>
                </a:solidFill>
                <a:latin typeface="Arial" pitchFamily="34" charset="0"/>
                <a:cs typeface="Arial" pitchFamily="34" charset="0"/>
              </a:rPr>
              <a:t>20. Do you have idea about Application certification programs such as TBT, SSTC, JVP?</a:t>
            </a:r>
          </a:p>
          <a:p>
            <a:pPr>
              <a:buNone/>
            </a:pPr>
            <a:r>
              <a:rPr lang="en-US" sz="3500" b="1" dirty="0" smtClean="0">
                <a:solidFill>
                  <a:srgbClr val="FF0000"/>
                </a:solidFill>
                <a:latin typeface="Arial" pitchFamily="34" charset="0"/>
                <a:cs typeface="Arial" pitchFamily="34" charset="0"/>
              </a:rPr>
              <a:t>21. How you test a Location Based Services (LBS) Mobile Application?</a:t>
            </a:r>
          </a:p>
          <a:p>
            <a:pPr>
              <a:buNone/>
            </a:pPr>
            <a:endParaRPr lang="en-US" sz="3200" dirty="0" smtClean="0">
              <a:latin typeface="Arial" pitchFamily="34" charset="0"/>
              <a:cs typeface="Arial" pitchFamily="34" charset="0"/>
            </a:endParaRPr>
          </a:p>
        </p:txBody>
      </p:sp>
      <p:sp>
        <p:nvSpPr>
          <p:cNvPr id="4" name="Footer Placeholder 3"/>
          <p:cNvSpPr>
            <a:spLocks noGrp="1"/>
          </p:cNvSpPr>
          <p:nvPr>
            <p:ph type="ftr" sz="quarter" idx="11"/>
          </p:nvPr>
        </p:nvSpPr>
        <p:spPr>
          <a:xfrm>
            <a:off x="4380072" y="6407944"/>
            <a:ext cx="33923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a:xfrm>
            <a:off x="8382000" y="6407944"/>
            <a:ext cx="631032" cy="365125"/>
          </a:xfrm>
        </p:spPr>
        <p:txBody>
          <a:bodyPr>
            <a:normAutofit/>
          </a:bodyPr>
          <a:lstStyle/>
          <a:p>
            <a:fld id="{B6F15528-21DE-4FAA-801E-634DDDAF4B2B}" type="slidenum">
              <a:rPr lang="en-US" smtClean="0">
                <a:solidFill>
                  <a:schemeClr val="accent1">
                    <a:lumMod val="50000"/>
                  </a:schemeClr>
                </a:solidFill>
              </a:rPr>
              <a:pPr/>
              <a:t>106</a:t>
            </a:fld>
            <a:endParaRPr lang="en-US" dirty="0">
              <a:solidFill>
                <a:schemeClr val="accent1">
                  <a:lumMod val="50000"/>
                </a:schemeClr>
              </a:solidFill>
            </a:endParaRPr>
          </a:p>
        </p:txBody>
      </p:sp>
      <p:sp>
        <p:nvSpPr>
          <p:cNvPr id="7" name="Title 6"/>
          <p:cNvSpPr>
            <a:spLocks noGrp="1"/>
          </p:cNvSpPr>
          <p:nvPr>
            <p:ph type="title"/>
          </p:nvPr>
        </p:nvSpPr>
        <p:spPr>
          <a:xfrm>
            <a:off x="381000" y="152400"/>
            <a:ext cx="5562600" cy="533400"/>
          </a:xfrm>
        </p:spPr>
        <p:style>
          <a:lnRef idx="1">
            <a:schemeClr val="accent1"/>
          </a:lnRef>
          <a:fillRef idx="2">
            <a:schemeClr val="accent1"/>
          </a:fillRef>
          <a:effectRef idx="1">
            <a:schemeClr val="accent1"/>
          </a:effectRef>
          <a:fontRef idx="minor">
            <a:schemeClr val="dk1"/>
          </a:fontRef>
        </p:style>
        <p:txBody>
          <a:bodyPr>
            <a:noAutofit/>
          </a:bodyPr>
          <a:lstStyle/>
          <a:p>
            <a:r>
              <a:rPr lang="en-US" sz="3200" dirty="0" smtClean="0">
                <a:solidFill>
                  <a:srgbClr val="FF0000"/>
                </a:solidFill>
              </a:rPr>
              <a:t>Specific of Mobile Testing</a:t>
            </a:r>
            <a:endParaRPr lang="en-US" sz="3200" dirty="0">
              <a:solidFill>
                <a:srgbClr val="FF0000"/>
              </a:solidFill>
            </a:endParaRPr>
          </a:p>
        </p:txBody>
      </p:sp>
    </p:spTree>
    <p:extLst>
      <p:ext uri="{BB962C8B-B14F-4D97-AF65-F5344CB8AC3E}">
        <p14:creationId xmlns:p14="http://schemas.microsoft.com/office/powerpoint/2010/main" xmlns="" val="365750653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219200"/>
            <a:ext cx="4495800" cy="5486400"/>
          </a:xfrm>
        </p:spPr>
        <p:style>
          <a:lnRef idx="1">
            <a:schemeClr val="accent1"/>
          </a:lnRef>
          <a:fillRef idx="2">
            <a:schemeClr val="accent1"/>
          </a:fillRef>
          <a:effectRef idx="1">
            <a:schemeClr val="accent1"/>
          </a:effectRef>
          <a:fontRef idx="minor">
            <a:schemeClr val="dk1"/>
          </a:fontRef>
        </p:style>
        <p:txBody>
          <a:bodyPr>
            <a:normAutofit fontScale="92500" lnSpcReduction="20000"/>
          </a:bodyPr>
          <a:lstStyle/>
          <a:p>
            <a:r>
              <a:rPr lang="en-US" sz="1900" dirty="0">
                <a:latin typeface="Arial" pitchFamily="34" charset="0"/>
                <a:cs typeface="Arial" pitchFamily="34" charset="0"/>
              </a:rPr>
              <a:t>LBS are used in a variety of contexts, such as health, indoor object search</a:t>
            </a:r>
            <a:r>
              <a:rPr lang="en-US" sz="1900" dirty="0" smtClean="0">
                <a:latin typeface="Arial" pitchFamily="34" charset="0"/>
                <a:cs typeface="Arial" pitchFamily="34" charset="0"/>
              </a:rPr>
              <a:t>, </a:t>
            </a:r>
            <a:r>
              <a:rPr lang="en-US" sz="1900" dirty="0">
                <a:latin typeface="Arial" pitchFamily="34" charset="0"/>
                <a:cs typeface="Arial" pitchFamily="34" charset="0"/>
              </a:rPr>
              <a:t>entertainment</a:t>
            </a:r>
            <a:r>
              <a:rPr lang="en-US" sz="1900" dirty="0" smtClean="0">
                <a:latin typeface="Arial" pitchFamily="34" charset="0"/>
                <a:cs typeface="Arial" pitchFamily="34" charset="0"/>
              </a:rPr>
              <a:t>, </a:t>
            </a:r>
            <a:r>
              <a:rPr lang="en-US" sz="1900" dirty="0">
                <a:latin typeface="Arial" pitchFamily="34" charset="0"/>
                <a:cs typeface="Arial" pitchFamily="34" charset="0"/>
              </a:rPr>
              <a:t>work, personal life, etc</a:t>
            </a:r>
            <a:r>
              <a:rPr lang="en-US" sz="1900" dirty="0" smtClean="0">
                <a:latin typeface="Arial" pitchFamily="34" charset="0"/>
                <a:cs typeface="Arial" pitchFamily="34" charset="0"/>
              </a:rPr>
              <a:t>.</a:t>
            </a:r>
            <a:endParaRPr lang="en-US" sz="1900" dirty="0">
              <a:latin typeface="Arial" pitchFamily="34" charset="0"/>
              <a:cs typeface="Arial" pitchFamily="34" charset="0"/>
            </a:endParaRPr>
          </a:p>
          <a:p>
            <a:r>
              <a:rPr lang="en-US" sz="1900" dirty="0">
                <a:latin typeface="Arial" pitchFamily="34" charset="0"/>
                <a:cs typeface="Arial" pitchFamily="34" charset="0"/>
              </a:rPr>
              <a:t>LBS include services to identify a </a:t>
            </a:r>
            <a:r>
              <a:rPr lang="en-US" sz="1900" dirty="0" smtClean="0">
                <a:latin typeface="Arial" pitchFamily="34" charset="0"/>
                <a:cs typeface="Arial" pitchFamily="34" charset="0"/>
              </a:rPr>
              <a:t>location </a:t>
            </a:r>
            <a:r>
              <a:rPr lang="en-US" sz="1900" dirty="0">
                <a:latin typeface="Arial" pitchFamily="34" charset="0"/>
                <a:cs typeface="Arial" pitchFamily="34" charset="0"/>
              </a:rPr>
              <a:t>of a person or object, such as discovering the nearest banking cash machine or the whereabouts of a friend or employee. </a:t>
            </a:r>
            <a:endParaRPr lang="en-US" sz="1900" dirty="0" smtClean="0">
              <a:latin typeface="Arial" pitchFamily="34" charset="0"/>
              <a:cs typeface="Arial" pitchFamily="34" charset="0"/>
            </a:endParaRPr>
          </a:p>
          <a:p>
            <a:r>
              <a:rPr lang="en-US" sz="1900" dirty="0" smtClean="0">
                <a:latin typeface="Arial" pitchFamily="34" charset="0"/>
                <a:cs typeface="Arial" pitchFamily="34" charset="0"/>
              </a:rPr>
              <a:t>LBS </a:t>
            </a:r>
            <a:r>
              <a:rPr lang="en-US" sz="1900" dirty="0">
                <a:latin typeface="Arial" pitchFamily="34" charset="0"/>
                <a:cs typeface="Arial" pitchFamily="34" charset="0"/>
              </a:rPr>
              <a:t>include parcel tracking and vehicle tracking services. </a:t>
            </a:r>
            <a:endParaRPr lang="en-US" sz="1900" dirty="0" smtClean="0">
              <a:latin typeface="Arial" pitchFamily="34" charset="0"/>
              <a:cs typeface="Arial" pitchFamily="34" charset="0"/>
            </a:endParaRPr>
          </a:p>
          <a:p>
            <a:r>
              <a:rPr lang="en-US" sz="1900" dirty="0" smtClean="0">
                <a:latin typeface="Arial" pitchFamily="34" charset="0"/>
                <a:cs typeface="Arial" pitchFamily="34" charset="0"/>
              </a:rPr>
              <a:t>LBS </a:t>
            </a:r>
            <a:r>
              <a:rPr lang="en-US" sz="1900" dirty="0">
                <a:latin typeface="Arial" pitchFamily="34" charset="0"/>
                <a:cs typeface="Arial" pitchFamily="34" charset="0"/>
              </a:rPr>
              <a:t>can include mobile commerce when taking the form of coupons or advertising directed at customers based on their current </a:t>
            </a:r>
            <a:r>
              <a:rPr lang="en-US" sz="1900" dirty="0" smtClean="0">
                <a:latin typeface="Arial" pitchFamily="34" charset="0"/>
                <a:cs typeface="Arial" pitchFamily="34" charset="0"/>
              </a:rPr>
              <a:t>location.</a:t>
            </a:r>
          </a:p>
          <a:p>
            <a:r>
              <a:rPr lang="en-US" sz="1900" dirty="0" smtClean="0">
                <a:latin typeface="Arial" pitchFamily="34" charset="0"/>
                <a:cs typeface="Arial" pitchFamily="34" charset="0"/>
              </a:rPr>
              <a:t>They </a:t>
            </a:r>
            <a:r>
              <a:rPr lang="en-US" sz="1900" dirty="0">
                <a:latin typeface="Arial" pitchFamily="34" charset="0"/>
                <a:cs typeface="Arial" pitchFamily="34" charset="0"/>
              </a:rPr>
              <a:t>include personalized weather services and even location-based games. </a:t>
            </a:r>
            <a:endParaRPr lang="en-US" sz="1900" dirty="0" smtClean="0">
              <a:latin typeface="Arial" pitchFamily="34" charset="0"/>
              <a:cs typeface="Arial" pitchFamily="34" charset="0"/>
            </a:endParaRPr>
          </a:p>
          <a:p>
            <a:r>
              <a:rPr lang="en-US" sz="1900" dirty="0" smtClean="0">
                <a:latin typeface="Arial" pitchFamily="34" charset="0"/>
                <a:cs typeface="Arial" pitchFamily="34" charset="0"/>
              </a:rPr>
              <a:t>They </a:t>
            </a:r>
            <a:r>
              <a:rPr lang="en-US" sz="1900" dirty="0">
                <a:latin typeface="Arial" pitchFamily="34" charset="0"/>
                <a:cs typeface="Arial" pitchFamily="34" charset="0"/>
              </a:rPr>
              <a:t>are an example of telecommunication convergence</a:t>
            </a:r>
            <a:r>
              <a:rPr lang="en-US" sz="1900" dirty="0" smtClean="0">
                <a:latin typeface="Arial" pitchFamily="34" charset="0"/>
                <a:cs typeface="Arial" pitchFamily="34" charset="0"/>
              </a:rPr>
              <a:t>.</a:t>
            </a:r>
            <a:r>
              <a:rPr lang="en-US" sz="1900" dirty="0">
                <a:latin typeface="Arial" pitchFamily="34" charset="0"/>
                <a:cs typeface="Arial" pitchFamily="34" charset="0"/>
              </a:rPr>
              <a:t> Convergence services, such as VoIP, IP-TV, Mobile TV, etc., will replace the old technologies and is a threat to the current service providers</a:t>
            </a:r>
          </a:p>
          <a:p>
            <a:endParaRPr lang="en-US" dirty="0"/>
          </a:p>
        </p:txBody>
      </p:sp>
      <p:sp>
        <p:nvSpPr>
          <p:cNvPr id="3" name="Footer Placeholder 2"/>
          <p:cNvSpPr>
            <a:spLocks noGrp="1"/>
          </p:cNvSpPr>
          <p:nvPr>
            <p:ph type="ftr" sz="quarter" idx="11"/>
          </p:nvPr>
        </p:nvSpPr>
        <p:spPr>
          <a:xfrm>
            <a:off x="4419600" y="6400800"/>
            <a:ext cx="40019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a:xfrm>
            <a:off x="8382000" y="6407944"/>
            <a:ext cx="631032" cy="365125"/>
          </a:xfrm>
        </p:spPr>
        <p:txBody>
          <a:bodyPr/>
          <a:lstStyle/>
          <a:p>
            <a:fld id="{B6F15528-21DE-4FAA-801E-634DDDAF4B2B}" type="slidenum">
              <a:rPr lang="en-US" smtClean="0">
                <a:solidFill>
                  <a:schemeClr val="accent1">
                    <a:lumMod val="50000"/>
                  </a:schemeClr>
                </a:solidFill>
              </a:rPr>
              <a:pPr/>
              <a:t>107</a:t>
            </a:fld>
            <a:endParaRPr lang="en-US" dirty="0">
              <a:solidFill>
                <a:schemeClr val="accent1">
                  <a:lumMod val="50000"/>
                </a:schemeClr>
              </a:solidFill>
            </a:endParaRPr>
          </a:p>
        </p:txBody>
      </p:sp>
      <p:sp>
        <p:nvSpPr>
          <p:cNvPr id="5" name="Title 4"/>
          <p:cNvSpPr>
            <a:spLocks noGrp="1"/>
          </p:cNvSpPr>
          <p:nvPr>
            <p:ph type="title"/>
          </p:nvPr>
        </p:nvSpPr>
        <p:spPr>
          <a:xfrm>
            <a:off x="457200" y="152400"/>
            <a:ext cx="8305800" cy="914400"/>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3100" dirty="0" smtClean="0">
                <a:solidFill>
                  <a:srgbClr val="FF0000"/>
                </a:solidFill>
                <a:latin typeface="Arial" pitchFamily="34" charset="0"/>
                <a:cs typeface="Arial" pitchFamily="34" charset="0"/>
              </a:rPr>
              <a:t/>
            </a:r>
            <a:br>
              <a:rPr lang="en-US" sz="3100" dirty="0" smtClean="0">
                <a:solidFill>
                  <a:srgbClr val="FF0000"/>
                </a:solidFill>
                <a:latin typeface="Arial" pitchFamily="34" charset="0"/>
                <a:cs typeface="Arial" pitchFamily="34" charset="0"/>
              </a:rPr>
            </a:br>
            <a:r>
              <a:rPr lang="en-US" sz="3100" dirty="0" smtClean="0">
                <a:solidFill>
                  <a:srgbClr val="FF0000"/>
                </a:solidFill>
                <a:latin typeface="Arial" pitchFamily="34" charset="0"/>
                <a:cs typeface="Arial" pitchFamily="34" charset="0"/>
              </a:rPr>
              <a:t>21. How </a:t>
            </a:r>
            <a:r>
              <a:rPr lang="en-US" sz="3100" dirty="0">
                <a:solidFill>
                  <a:srgbClr val="FF0000"/>
                </a:solidFill>
                <a:latin typeface="Arial" pitchFamily="34" charset="0"/>
                <a:cs typeface="Arial" pitchFamily="34" charset="0"/>
              </a:rPr>
              <a:t>you test a Location Based Services (LBS) Mobile Application?</a:t>
            </a:r>
            <a:r>
              <a:rPr lang="en-US" sz="4400" dirty="0">
                <a:solidFill>
                  <a:srgbClr val="FF0000"/>
                </a:solidFill>
                <a:latin typeface="Arial" pitchFamily="34" charset="0"/>
                <a:cs typeface="Arial" pitchFamily="34" charset="0"/>
              </a:rPr>
              <a:t/>
            </a:r>
            <a:br>
              <a:rPr lang="en-US" sz="4400" dirty="0">
                <a:solidFill>
                  <a:srgbClr val="FF0000"/>
                </a:solidFill>
                <a:latin typeface="Arial" pitchFamily="34" charset="0"/>
                <a:cs typeface="Arial" pitchFamily="34" charset="0"/>
              </a:rPr>
            </a:br>
            <a:endParaRPr lang="en-US" dirty="0"/>
          </a:p>
        </p:txBody>
      </p:sp>
      <p:pic>
        <p:nvPicPr>
          <p:cNvPr id="2050" name="Picture 2" descr="http://www.fidis.net/typo3temp/tx_rlmpofficelib_5f5712e4c9.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876800" y="1641559"/>
            <a:ext cx="4025900" cy="441364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6021382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380072" y="6407944"/>
            <a:ext cx="40781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accent1">
                    <a:lumMod val="50000"/>
                  </a:schemeClr>
                </a:solidFill>
              </a:rPr>
              <a:pPr/>
              <a:t>108</a:t>
            </a:fld>
            <a:endParaRPr lang="en-US" dirty="0">
              <a:solidFill>
                <a:schemeClr val="accent1">
                  <a:lumMod val="50000"/>
                </a:schemeClr>
              </a:solidFill>
            </a:endParaRPr>
          </a:p>
        </p:txBody>
      </p:sp>
      <p:pic>
        <p:nvPicPr>
          <p:cNvPr id="1026" name="Picture 2" descr="http://telecomcircle.com/wp-content/uploads/2009/06/Location-Based-Services-Segments.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0999" y="1295400"/>
            <a:ext cx="8249759" cy="4114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0161355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descr="http://tribeclaritylivin.files.wordpress.com/2012/02/goog.jpg?w=600&amp;h=399">
            <a:hlinkClick r:id="rId2"/>
          </p:cNvPr>
          <p:cNvPicPr>
            <a:picLocks noGrp="1"/>
          </p:cNvPicPr>
          <p:nvPr>
            <p:ph idx="1"/>
          </p:nvPr>
        </p:nvPicPr>
        <p:blipFill>
          <a:blip r:embed="rId3" cstate="print"/>
          <a:stretch>
            <a:fillRect/>
          </a:stretch>
        </p:blipFill>
        <p:spPr bwMode="auto">
          <a:xfrm>
            <a:off x="1719262" y="1843881"/>
            <a:ext cx="5705475" cy="3800475"/>
          </a:xfrm>
          <a:prstGeom prst="rect">
            <a:avLst/>
          </a:prstGeom>
          <a:noFill/>
          <a:ln w="9525">
            <a:noFill/>
            <a:miter lim="800000"/>
            <a:headEnd/>
            <a:tailEnd/>
          </a:ln>
        </p:spPr>
      </p:pic>
      <p:sp>
        <p:nvSpPr>
          <p:cNvPr id="3" name="Footer Placeholder 2"/>
          <p:cNvSpPr>
            <a:spLocks noGrp="1"/>
          </p:cNvSpPr>
          <p:nvPr>
            <p:ph type="ftr" sz="quarter" idx="11"/>
          </p:nvPr>
        </p:nvSpPr>
        <p:spPr>
          <a:xfrm>
            <a:off x="4380072" y="6407944"/>
            <a:ext cx="4078128" cy="365125"/>
          </a:xfrm>
        </p:spPr>
        <p:txBody>
          <a:bodyPr/>
          <a:lstStyle/>
          <a:p>
            <a:r>
              <a:rPr lang="en-US" smtClean="0">
                <a:solidFill>
                  <a:schemeClr val="accent1">
                    <a:lumMod val="75000"/>
                  </a:schemeClr>
                </a:solidFill>
              </a:rPr>
              <a:t>Copyright Portnov Computer School  2013</a:t>
            </a:r>
            <a:endParaRPr lang="en-US" dirty="0">
              <a:solidFill>
                <a:schemeClr val="accent1">
                  <a:lumMod val="75000"/>
                </a:schemeClr>
              </a:solidFill>
            </a:endParaRPr>
          </a:p>
        </p:txBody>
      </p:sp>
      <p:sp>
        <p:nvSpPr>
          <p:cNvPr id="4" name="Slide Number Placeholder 3"/>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accent1">
                    <a:lumMod val="75000"/>
                  </a:schemeClr>
                </a:solidFill>
              </a:rPr>
              <a:pPr/>
              <a:t>109</a:t>
            </a:fld>
            <a:endParaRPr lang="en-US" dirty="0">
              <a:solidFill>
                <a:schemeClr val="accent1">
                  <a:lumMod val="75000"/>
                </a:schemeClr>
              </a:solidFill>
            </a:endParaRPr>
          </a:p>
        </p:txBody>
      </p:sp>
      <p:sp>
        <p:nvSpPr>
          <p:cNvPr id="5" name="Title 4"/>
          <p:cNvSpPr>
            <a:spLocks noGrp="1"/>
          </p:cNvSpPr>
          <p:nvPr>
            <p:ph type="title"/>
          </p:nvPr>
        </p:nvSpPr>
        <p:spPr>
          <a:xfrm>
            <a:off x="457200" y="274638"/>
            <a:ext cx="8229600" cy="7159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dirty="0" smtClean="0"/>
              <a:t>Mobile Technology in near future</a:t>
            </a:r>
            <a:endParaRPr lang="en-US" dirty="0"/>
          </a:p>
        </p:txBody>
      </p:sp>
      <p:sp>
        <p:nvSpPr>
          <p:cNvPr id="8" name="Rounded Rectangle 7"/>
          <p:cNvSpPr/>
          <p:nvPr/>
        </p:nvSpPr>
        <p:spPr>
          <a:xfrm>
            <a:off x="228600" y="5943600"/>
            <a:ext cx="32766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Arial" pitchFamily="34" charset="0"/>
                <a:cs typeface="Arial" pitchFamily="34" charset="0"/>
              </a:rPr>
              <a:t>Google Project Glass</a:t>
            </a:r>
            <a:endParaRPr lang="en-US" sz="2400" b="1" dirty="0">
              <a:latin typeface="Arial" pitchFamily="34" charset="0"/>
              <a:cs typeface="Arial" pitchFamily="34" charset="0"/>
            </a:endParaRPr>
          </a:p>
        </p:txBody>
      </p:sp>
      <p:sp>
        <p:nvSpPr>
          <p:cNvPr id="9" name="Rectangle 8"/>
          <p:cNvSpPr/>
          <p:nvPr/>
        </p:nvSpPr>
        <p:spPr>
          <a:xfrm>
            <a:off x="3200400" y="5410200"/>
            <a:ext cx="5638800" cy="27699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200" dirty="0" smtClean="0">
                <a:latin typeface="Arial" pitchFamily="34" charset="0"/>
                <a:cs typeface="Arial" pitchFamily="34" charset="0"/>
              </a:rPr>
              <a:t>http://www.youtube.com/watch?v=9c6W4CCU9M4&amp;feature=player_embedded</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xmlns="" val="7509860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2667000"/>
            <a:ext cx="2971800" cy="2785872"/>
          </a:xfrm>
        </p:spPr>
        <p:style>
          <a:lnRef idx="1">
            <a:schemeClr val="accent1"/>
          </a:lnRef>
          <a:fillRef idx="2">
            <a:schemeClr val="accent1"/>
          </a:fillRef>
          <a:effectRef idx="1">
            <a:schemeClr val="accent1"/>
          </a:effectRef>
          <a:fontRef idx="minor">
            <a:schemeClr val="dk1"/>
          </a:fontRef>
        </p:style>
        <p:txBody>
          <a:bodyPr>
            <a:normAutofit fontScale="62500" lnSpcReduction="20000"/>
          </a:bodyPr>
          <a:lstStyle/>
          <a:p>
            <a:r>
              <a:rPr lang="en-US" sz="2900" dirty="0" smtClean="0">
                <a:latin typeface="Arial" pitchFamily="34" charset="0"/>
                <a:cs typeface="Arial" pitchFamily="34" charset="0"/>
              </a:rPr>
              <a:t/>
            </a:r>
            <a:br>
              <a:rPr lang="en-US" sz="2900" dirty="0" smtClean="0">
                <a:latin typeface="Arial" pitchFamily="34" charset="0"/>
                <a:cs typeface="Arial" pitchFamily="34" charset="0"/>
              </a:rPr>
            </a:br>
            <a:r>
              <a:rPr lang="en-US" sz="2900" dirty="0" smtClean="0">
                <a:latin typeface="Arial" pitchFamily="34" charset="0"/>
                <a:cs typeface="Arial" pitchFamily="34" charset="0"/>
              </a:rPr>
              <a:t>* Midi polyphonic tones ringer and player</a:t>
            </a:r>
            <a:br>
              <a:rPr lang="en-US" sz="2900" dirty="0" smtClean="0">
                <a:latin typeface="Arial" pitchFamily="34" charset="0"/>
                <a:cs typeface="Arial" pitchFamily="34" charset="0"/>
              </a:rPr>
            </a:br>
            <a:r>
              <a:rPr lang="en-US" sz="2900" dirty="0" smtClean="0">
                <a:latin typeface="Arial" pitchFamily="34" charset="0"/>
                <a:cs typeface="Arial" pitchFamily="34" charset="0"/>
              </a:rPr>
              <a:t>* MP3 as ringer and player &amp;other supported formats</a:t>
            </a:r>
            <a:br>
              <a:rPr lang="en-US" sz="2900" dirty="0" smtClean="0">
                <a:latin typeface="Arial" pitchFamily="34" charset="0"/>
                <a:cs typeface="Arial" pitchFamily="34" charset="0"/>
              </a:rPr>
            </a:br>
            <a:r>
              <a:rPr lang="en-US" sz="2900" dirty="0" smtClean="0">
                <a:latin typeface="Arial" pitchFamily="34" charset="0"/>
                <a:cs typeface="Arial" pitchFamily="34" charset="0"/>
              </a:rPr>
              <a:t>* Camera</a:t>
            </a:r>
            <a:br>
              <a:rPr lang="en-US" sz="2900" dirty="0" smtClean="0">
                <a:latin typeface="Arial" pitchFamily="34" charset="0"/>
                <a:cs typeface="Arial" pitchFamily="34" charset="0"/>
              </a:rPr>
            </a:br>
            <a:r>
              <a:rPr lang="en-US" sz="2900" dirty="0" smtClean="0">
                <a:latin typeface="Arial" pitchFamily="34" charset="0"/>
                <a:cs typeface="Arial" pitchFamily="34" charset="0"/>
              </a:rPr>
              <a:t>* Video Conferencing etc</a:t>
            </a: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
        <p:nvSpPr>
          <p:cNvPr id="3" name="Footer Placeholder 2"/>
          <p:cNvSpPr>
            <a:spLocks noGrp="1"/>
          </p:cNvSpPr>
          <p:nvPr>
            <p:ph type="ftr" sz="quarter" idx="11"/>
          </p:nvPr>
        </p:nvSpPr>
        <p:spPr>
          <a:xfrm>
            <a:off x="4380072" y="6407944"/>
            <a:ext cx="3849528" cy="365125"/>
          </a:xfrm>
        </p:spPr>
        <p:txBody>
          <a:bodyPr/>
          <a:lstStyle/>
          <a:p>
            <a:r>
              <a:rPr lang="en-US" smtClean="0">
                <a:solidFill>
                  <a:schemeClr val="accent1">
                    <a:lumMod val="50000"/>
                  </a:schemeClr>
                </a:solidFill>
              </a:rPr>
              <a:t>Copyright Portnov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a:xfrm>
            <a:off x="8382000" y="6407944"/>
            <a:ext cx="631032" cy="365125"/>
          </a:xfrm>
        </p:spPr>
        <p:txBody>
          <a:bodyPr>
            <a:normAutofit/>
          </a:bodyPr>
          <a:lstStyle/>
          <a:p>
            <a:fld id="{B6F15528-21DE-4FAA-801E-634DDDAF4B2B}" type="slidenum">
              <a:rPr lang="en-US" smtClean="0">
                <a:solidFill>
                  <a:schemeClr val="accent1">
                    <a:lumMod val="50000"/>
                  </a:schemeClr>
                </a:solidFill>
              </a:rPr>
              <a:pPr/>
              <a:t>11</a:t>
            </a:fld>
            <a:endParaRPr lang="en-US" dirty="0">
              <a:solidFill>
                <a:schemeClr val="accent1">
                  <a:lumMod val="50000"/>
                </a:schemeClr>
              </a:solidFill>
            </a:endParaRPr>
          </a:p>
        </p:txBody>
      </p:sp>
      <p:sp>
        <p:nvSpPr>
          <p:cNvPr id="6" name="Title 4"/>
          <p:cNvSpPr>
            <a:spLocks noGrp="1"/>
          </p:cNvSpPr>
          <p:nvPr>
            <p:ph type="title"/>
          </p:nvPr>
        </p:nvSpPr>
        <p:spPr>
          <a:xfrm>
            <a:off x="381000" y="304800"/>
            <a:ext cx="7162800" cy="609600"/>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2700" dirty="0" smtClean="0">
                <a:latin typeface="Arial" pitchFamily="34" charset="0"/>
                <a:cs typeface="Arial" pitchFamily="34" charset="0"/>
              </a:rPr>
              <a:t/>
            </a:r>
            <a:br>
              <a:rPr lang="en-US" sz="2700" dirty="0" smtClean="0">
                <a:latin typeface="Arial" pitchFamily="34" charset="0"/>
                <a:cs typeface="Arial" pitchFamily="34" charset="0"/>
              </a:rPr>
            </a:br>
            <a:r>
              <a:rPr lang="en-US" sz="2700" dirty="0" smtClean="0">
                <a:latin typeface="Arial" pitchFamily="34" charset="0"/>
                <a:cs typeface="Arial" pitchFamily="34" charset="0"/>
              </a:rPr>
              <a:t> </a:t>
            </a:r>
            <a:r>
              <a:rPr lang="en-US" sz="2700" dirty="0" smtClean="0">
                <a:solidFill>
                  <a:srgbClr val="FF0000"/>
                </a:solidFill>
                <a:latin typeface="Arial" pitchFamily="34" charset="0"/>
                <a:cs typeface="Arial" pitchFamily="34" charset="0"/>
              </a:rPr>
              <a:t> Parts of Mobile Testing: Multimedia Testing</a:t>
            </a:r>
            <a:r>
              <a:rPr lang="en-US" sz="4400" dirty="0" smtClean="0">
                <a:latin typeface="Arial" pitchFamily="34" charset="0"/>
                <a:cs typeface="Arial" pitchFamily="34" charset="0"/>
              </a:rPr>
              <a:t/>
            </a:r>
            <a:br>
              <a:rPr lang="en-US" sz="4400" dirty="0" smtClean="0">
                <a:latin typeface="Arial" pitchFamily="34" charset="0"/>
                <a:cs typeface="Arial" pitchFamily="34" charset="0"/>
              </a:rPr>
            </a:br>
            <a:endParaRPr lang="en-US" dirty="0"/>
          </a:p>
        </p:txBody>
      </p:sp>
      <p:pic>
        <p:nvPicPr>
          <p:cNvPr id="241666" name="Picture 2" descr="http://www.vpc.com/products/application_articles/images/multimedia%20test%20system.jpg"/>
          <p:cNvPicPr>
            <a:picLocks noChangeAspect="1" noChangeArrowheads="1"/>
          </p:cNvPicPr>
          <p:nvPr/>
        </p:nvPicPr>
        <p:blipFill>
          <a:blip r:embed="rId2" cstate="print"/>
          <a:srcRect/>
          <a:stretch>
            <a:fillRect/>
          </a:stretch>
        </p:blipFill>
        <p:spPr bwMode="auto">
          <a:xfrm>
            <a:off x="3581400" y="1143000"/>
            <a:ext cx="2686050" cy="2857500"/>
          </a:xfrm>
          <a:prstGeom prst="rect">
            <a:avLst/>
          </a:prstGeom>
          <a:noFill/>
        </p:spPr>
      </p:pic>
      <p:pic>
        <p:nvPicPr>
          <p:cNvPr id="241668" name="Picture 4" descr="http://s4de0fc89d7171.img.gostorego.com/802754/cdn/media/s4/de/0f/c8/9d/71/71/catalog/product/cache/1/image/9df78eab33525d08d6e5fb8d27136e95/d/i/displaymate-multimedia-with-test-photos-edition174.jpg"/>
          <p:cNvPicPr>
            <a:picLocks noChangeAspect="1" noChangeArrowheads="1"/>
          </p:cNvPicPr>
          <p:nvPr/>
        </p:nvPicPr>
        <p:blipFill>
          <a:blip r:embed="rId3" cstate="print"/>
          <a:srcRect/>
          <a:stretch>
            <a:fillRect/>
          </a:stretch>
        </p:blipFill>
        <p:spPr bwMode="auto">
          <a:xfrm>
            <a:off x="6080234" y="3200400"/>
            <a:ext cx="2758966" cy="3000376"/>
          </a:xfrm>
          <a:prstGeom prst="rect">
            <a:avLst/>
          </a:prstGeom>
          <a:noFill/>
        </p:spPr>
      </p:pic>
    </p:spTree>
    <p:extLst>
      <p:ext uri="{BB962C8B-B14F-4D97-AF65-F5344CB8AC3E}">
        <p14:creationId xmlns:p14="http://schemas.microsoft.com/office/powerpoint/2010/main" xmlns="" val="166115335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a:xfrm>
            <a:off x="4800600" y="1752600"/>
            <a:ext cx="3962400" cy="4572000"/>
          </a:xfrm>
        </p:spPr>
        <p:style>
          <a:lnRef idx="1">
            <a:schemeClr val="accent1"/>
          </a:lnRef>
          <a:fillRef idx="2">
            <a:schemeClr val="accent1"/>
          </a:fillRef>
          <a:effectRef idx="1">
            <a:schemeClr val="accent1"/>
          </a:effectRef>
          <a:fontRef idx="minor">
            <a:schemeClr val="dk1"/>
          </a:fontRef>
        </p:style>
        <p:txBody>
          <a:bodyPr>
            <a:normAutofit fontScale="92500"/>
          </a:bodyPr>
          <a:lstStyle/>
          <a:p>
            <a:r>
              <a:rPr lang="en-US" sz="1800" b="1" dirty="0" smtClean="0">
                <a:latin typeface="Arial" pitchFamily="34" charset="0"/>
                <a:cs typeface="Arial" pitchFamily="34" charset="0"/>
              </a:rPr>
              <a:t>Why should we talk about it?</a:t>
            </a:r>
          </a:p>
          <a:p>
            <a:r>
              <a:rPr lang="en-US" sz="1800" dirty="0" smtClean="0">
                <a:latin typeface="Arial" pitchFamily="34" charset="0"/>
                <a:cs typeface="Arial" pitchFamily="34" charset="0"/>
              </a:rPr>
              <a:t>1. To build you motivation, positive attitude, and high interest in industry.</a:t>
            </a:r>
          </a:p>
          <a:p>
            <a:r>
              <a:rPr lang="en-US" sz="1800" dirty="0" smtClean="0">
                <a:latin typeface="Arial" pitchFamily="34" charset="0"/>
                <a:cs typeface="Arial" pitchFamily="34" charset="0"/>
              </a:rPr>
              <a:t>2. To be prepared to answer “?” “Why should we hire you?”</a:t>
            </a:r>
          </a:p>
          <a:p>
            <a:r>
              <a:rPr lang="en-US" sz="1800" dirty="0" smtClean="0">
                <a:latin typeface="Arial" pitchFamily="34" charset="0"/>
                <a:cs typeface="Arial" pitchFamily="34" charset="0"/>
              </a:rPr>
              <a:t>3. To bright your horizon of Mobile Technology usage.</a:t>
            </a:r>
          </a:p>
          <a:p>
            <a:r>
              <a:rPr lang="en-US" sz="1800" dirty="0" smtClean="0">
                <a:latin typeface="Arial" pitchFamily="34" charset="0"/>
                <a:cs typeface="Arial" pitchFamily="34" charset="0"/>
              </a:rPr>
              <a:t>4. To have time to think ahead and be prepare when technology is coming (yes, literally, think about new Test Cases)</a:t>
            </a:r>
          </a:p>
          <a:p>
            <a:r>
              <a:rPr lang="en-US" sz="1800" dirty="0" smtClean="0">
                <a:latin typeface="Arial" pitchFamily="34" charset="0"/>
                <a:cs typeface="Arial" pitchFamily="34" charset="0"/>
              </a:rPr>
              <a:t>5. To be able to talk and present the new technology to Interviewers</a:t>
            </a:r>
          </a:p>
          <a:p>
            <a:r>
              <a:rPr lang="en-US" sz="1800" dirty="0" smtClean="0">
                <a:latin typeface="Arial" pitchFamily="34" charset="0"/>
                <a:cs typeface="Arial" pitchFamily="34" charset="0"/>
              </a:rPr>
              <a:t>6. To have a fun in the last portion of our Lecture.</a:t>
            </a:r>
            <a:endParaRPr lang="en-US" sz="1800" dirty="0">
              <a:latin typeface="Arial" pitchFamily="34" charset="0"/>
              <a:cs typeface="Arial" pitchFamily="34" charset="0"/>
            </a:endParaRPr>
          </a:p>
        </p:txBody>
      </p:sp>
      <p:sp>
        <p:nvSpPr>
          <p:cNvPr id="3" name="Footer Placeholder 2"/>
          <p:cNvSpPr>
            <a:spLocks noGrp="1"/>
          </p:cNvSpPr>
          <p:nvPr>
            <p:ph type="ftr" sz="quarter" idx="11"/>
          </p:nvPr>
        </p:nvSpPr>
        <p:spPr>
          <a:xfrm>
            <a:off x="4380072" y="6407944"/>
            <a:ext cx="3849528"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382000" y="6407944"/>
            <a:ext cx="631032" cy="365125"/>
          </a:xfrm>
        </p:spPr>
        <p:txBody>
          <a:bodyPr/>
          <a:lstStyle/>
          <a:p>
            <a:fld id="{B6F15528-21DE-4FAA-801E-634DDDAF4B2B}" type="slidenum">
              <a:rPr lang="en-US" smtClean="0">
                <a:solidFill>
                  <a:schemeClr val="tx2">
                    <a:lumMod val="25000"/>
                  </a:schemeClr>
                </a:solidFill>
              </a:rPr>
              <a:pPr/>
              <a:t>110</a:t>
            </a:fld>
            <a:endParaRPr lang="en-US" dirty="0">
              <a:solidFill>
                <a:schemeClr val="tx2">
                  <a:lumMod val="25000"/>
                </a:schemeClr>
              </a:solidFill>
            </a:endParaRPr>
          </a:p>
        </p:txBody>
      </p:sp>
      <p:sp>
        <p:nvSpPr>
          <p:cNvPr id="5" name="Title 4"/>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normAutofit/>
          </a:bodyPr>
          <a:lstStyle/>
          <a:p>
            <a:r>
              <a:rPr lang="en-US" sz="3600" dirty="0" smtClean="0">
                <a:latin typeface="Arial" pitchFamily="34" charset="0"/>
                <a:cs typeface="Arial" pitchFamily="34" charset="0"/>
              </a:rPr>
              <a:t>Future of Mobile Technology</a:t>
            </a:r>
            <a:endParaRPr lang="en-US" sz="3600" dirty="0">
              <a:latin typeface="Arial" pitchFamily="34" charset="0"/>
              <a:cs typeface="Arial" pitchFamily="34" charset="0"/>
            </a:endParaRPr>
          </a:p>
        </p:txBody>
      </p:sp>
      <p:pic>
        <p:nvPicPr>
          <p:cNvPr id="10" name="Picture 2" descr="C:\Users\IVA\Pictures\LOGOS\Future Phone\augmented-reality-1[1].jpg"/>
          <p:cNvPicPr>
            <a:picLocks noChangeAspect="1" noChangeArrowheads="1"/>
          </p:cNvPicPr>
          <p:nvPr/>
        </p:nvPicPr>
        <p:blipFill>
          <a:blip r:embed="rId2" cstate="print"/>
          <a:srcRect/>
          <a:stretch>
            <a:fillRect/>
          </a:stretch>
        </p:blipFill>
        <p:spPr bwMode="auto">
          <a:xfrm>
            <a:off x="533400" y="2438400"/>
            <a:ext cx="4057963" cy="2895600"/>
          </a:xfrm>
          <a:prstGeom prst="rect">
            <a:avLst/>
          </a:prstGeom>
          <a:noFill/>
        </p:spPr>
      </p:pic>
    </p:spTree>
    <p:extLst>
      <p:ext uri="{BB962C8B-B14F-4D97-AF65-F5344CB8AC3E}">
        <p14:creationId xmlns:p14="http://schemas.microsoft.com/office/powerpoint/2010/main" xmlns="" val="422346638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5" name="Picture 9" descr="C:\Users\IVA\Pictures\LOGOS\Future Phone\augmented-reality-paris-2[1].jpg"/>
          <p:cNvPicPr>
            <a:picLocks noChangeAspect="1" noChangeArrowheads="1"/>
          </p:cNvPicPr>
          <p:nvPr/>
        </p:nvPicPr>
        <p:blipFill>
          <a:blip r:embed="rId2" cstate="print"/>
          <a:srcRect/>
          <a:stretch>
            <a:fillRect/>
          </a:stretch>
        </p:blipFill>
        <p:spPr bwMode="auto">
          <a:xfrm>
            <a:off x="4876800" y="1295400"/>
            <a:ext cx="3848100" cy="2565400"/>
          </a:xfrm>
          <a:prstGeom prst="rect">
            <a:avLst/>
          </a:prstGeom>
          <a:noFill/>
        </p:spPr>
      </p:pic>
      <p:sp>
        <p:nvSpPr>
          <p:cNvPr id="8" name="Content Placeholder 7"/>
          <p:cNvSpPr>
            <a:spLocks noGrp="1"/>
          </p:cNvSpPr>
          <p:nvPr>
            <p:ph sz="half" idx="1"/>
          </p:nvPr>
        </p:nvSpPr>
        <p:spPr>
          <a:xfrm>
            <a:off x="381000" y="4953000"/>
            <a:ext cx="8305800" cy="1295400"/>
          </a:xfrm>
        </p:spPr>
        <p:style>
          <a:lnRef idx="1">
            <a:schemeClr val="accent1"/>
          </a:lnRef>
          <a:fillRef idx="2">
            <a:schemeClr val="accent1"/>
          </a:fillRef>
          <a:effectRef idx="1">
            <a:schemeClr val="accent1"/>
          </a:effectRef>
          <a:fontRef idx="minor">
            <a:schemeClr val="dk1"/>
          </a:fontRef>
        </p:style>
        <p:txBody>
          <a:bodyPr>
            <a:normAutofit fontScale="85000" lnSpcReduction="20000"/>
          </a:bodyPr>
          <a:lstStyle/>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Researchers and engineers are pulling graphics out of your television screen or computer display and integrating them into real-world environments. This new technology, called </a:t>
            </a:r>
            <a:r>
              <a:rPr lang="en-US" sz="2000" b="1" dirty="0" smtClean="0">
                <a:latin typeface="Arial" pitchFamily="34" charset="0"/>
                <a:cs typeface="Arial" pitchFamily="34" charset="0"/>
              </a:rPr>
              <a:t>augmented reality</a:t>
            </a:r>
            <a:r>
              <a:rPr lang="en-US" sz="2000" dirty="0" smtClean="0">
                <a:latin typeface="Arial" pitchFamily="34" charset="0"/>
                <a:cs typeface="Arial" pitchFamily="34" charset="0"/>
              </a:rPr>
              <a:t>, blurs the line between what's real and what's computer-generated by enhancing what we see, hear, feel and smell.</a:t>
            </a:r>
            <a:endParaRPr lang="en-US" sz="2000" dirty="0">
              <a:latin typeface="Arial" pitchFamily="34" charset="0"/>
              <a:cs typeface="Arial" pitchFamily="34" charset="0"/>
            </a:endParaRPr>
          </a:p>
        </p:txBody>
      </p:sp>
      <p:sp>
        <p:nvSpPr>
          <p:cNvPr id="3" name="Footer Placeholder 2"/>
          <p:cNvSpPr>
            <a:spLocks noGrp="1"/>
          </p:cNvSpPr>
          <p:nvPr>
            <p:ph type="ftr" sz="quarter" idx="11"/>
          </p:nvPr>
        </p:nvSpPr>
        <p:spPr>
          <a:xfrm>
            <a:off x="4380072" y="6407944"/>
            <a:ext cx="3925728"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382000" y="6407944"/>
            <a:ext cx="631032" cy="365125"/>
          </a:xfrm>
        </p:spPr>
        <p:txBody>
          <a:bodyPr/>
          <a:lstStyle/>
          <a:p>
            <a:fld id="{B6F15528-21DE-4FAA-801E-634DDDAF4B2B}" type="slidenum">
              <a:rPr lang="en-US" smtClean="0">
                <a:solidFill>
                  <a:schemeClr val="tx2">
                    <a:lumMod val="25000"/>
                  </a:schemeClr>
                </a:solidFill>
              </a:rPr>
              <a:pPr/>
              <a:t>111</a:t>
            </a:fld>
            <a:endParaRPr lang="en-US" dirty="0">
              <a:solidFill>
                <a:schemeClr val="tx2">
                  <a:lumMod val="25000"/>
                </a:schemeClr>
              </a:solidFill>
            </a:endParaRPr>
          </a:p>
        </p:txBody>
      </p:sp>
      <p:sp>
        <p:nvSpPr>
          <p:cNvPr id="6" name="Title 5"/>
          <p:cNvSpPr>
            <a:spLocks noGrp="1"/>
          </p:cNvSpPr>
          <p:nvPr>
            <p:ph type="title"/>
          </p:nvPr>
        </p:nvSpPr>
        <p:spPr>
          <a:xfrm>
            <a:off x="457200" y="274638"/>
            <a:ext cx="8229600" cy="715962"/>
          </a:xfrm>
        </p:spPr>
        <p:style>
          <a:lnRef idx="1">
            <a:schemeClr val="accent1"/>
          </a:lnRef>
          <a:fillRef idx="2">
            <a:schemeClr val="accent1"/>
          </a:fillRef>
          <a:effectRef idx="1">
            <a:schemeClr val="accent1"/>
          </a:effectRef>
          <a:fontRef idx="minor">
            <a:schemeClr val="dk1"/>
          </a:fontRef>
        </p:style>
        <p:txBody>
          <a:bodyPr>
            <a:normAutofit/>
          </a:bodyPr>
          <a:lstStyle/>
          <a:p>
            <a:r>
              <a:rPr lang="en-US" sz="3600" dirty="0" smtClean="0">
                <a:latin typeface="Arial" pitchFamily="34" charset="0"/>
                <a:cs typeface="Arial" pitchFamily="34" charset="0"/>
              </a:rPr>
              <a:t>Era of Augmented Reality by </a:t>
            </a:r>
            <a:r>
              <a:rPr lang="en-US" sz="3600" dirty="0" err="1" smtClean="0">
                <a:latin typeface="Arial" pitchFamily="34" charset="0"/>
                <a:cs typeface="Arial" pitchFamily="34" charset="0"/>
              </a:rPr>
              <a:t>iPhone</a:t>
            </a:r>
            <a:r>
              <a:rPr lang="en-US" sz="3600" dirty="0" smtClean="0">
                <a:latin typeface="Arial" pitchFamily="34" charset="0"/>
                <a:cs typeface="Arial" pitchFamily="34" charset="0"/>
              </a:rPr>
              <a:t>:</a:t>
            </a:r>
            <a:endParaRPr lang="en-US" sz="3600" dirty="0">
              <a:latin typeface="Arial" pitchFamily="34" charset="0"/>
              <a:cs typeface="Arial" pitchFamily="34" charset="0"/>
            </a:endParaRPr>
          </a:p>
        </p:txBody>
      </p:sp>
      <p:pic>
        <p:nvPicPr>
          <p:cNvPr id="4104" name="Picture 8" descr="C:\Users\IVA\Pictures\LOGOS\Future Phone\crw_8027[1].jpg"/>
          <p:cNvPicPr>
            <a:picLocks noChangeAspect="1" noChangeArrowheads="1"/>
          </p:cNvPicPr>
          <p:nvPr/>
        </p:nvPicPr>
        <p:blipFill>
          <a:blip r:embed="rId3" cstate="print"/>
          <a:srcRect/>
          <a:stretch>
            <a:fillRect/>
          </a:stretch>
        </p:blipFill>
        <p:spPr bwMode="auto">
          <a:xfrm>
            <a:off x="381000" y="1295400"/>
            <a:ext cx="4106616" cy="2438400"/>
          </a:xfrm>
          <a:prstGeom prst="rect">
            <a:avLst/>
          </a:prstGeom>
          <a:noFill/>
        </p:spPr>
      </p:pic>
      <p:pic>
        <p:nvPicPr>
          <p:cNvPr id="4103" name="Picture 7" descr="C:\Users\IVA\Pictures\LOGOS\Future Phone\ikea_catalogue_interactive_overhaul-thumb-525xauto-43470[1].jpg"/>
          <p:cNvPicPr>
            <a:picLocks noChangeAspect="1" noChangeArrowheads="1"/>
          </p:cNvPicPr>
          <p:nvPr/>
        </p:nvPicPr>
        <p:blipFill>
          <a:blip r:embed="rId4" cstate="print"/>
          <a:srcRect/>
          <a:stretch>
            <a:fillRect/>
          </a:stretch>
        </p:blipFill>
        <p:spPr bwMode="auto">
          <a:xfrm>
            <a:off x="2667000" y="2819400"/>
            <a:ext cx="3352800" cy="2057400"/>
          </a:xfrm>
          <a:prstGeom prst="rect">
            <a:avLst/>
          </a:prstGeom>
          <a:noFill/>
        </p:spPr>
      </p:pic>
      <p:sp>
        <p:nvSpPr>
          <p:cNvPr id="11" name="Rectangle 10"/>
          <p:cNvSpPr/>
          <p:nvPr/>
        </p:nvSpPr>
        <p:spPr>
          <a:xfrm>
            <a:off x="457200" y="6400800"/>
            <a:ext cx="3810000" cy="27699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200" dirty="0" smtClean="0">
                <a:latin typeface="Arial" pitchFamily="34" charset="0"/>
                <a:cs typeface="Arial" pitchFamily="34" charset="0"/>
              </a:rPr>
              <a:t>http://mashable.com/follow/topics/augmented-reality/</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xmlns="" val="76662409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C:\Users\IVA\Pictures\MOBILE TESTING\apple-patents-the-ergonomic-input-device-of-the-future-image002[1].jpg"/>
          <p:cNvPicPr>
            <a:picLocks noGrp="1" noChangeAspect="1" noChangeArrowheads="1"/>
          </p:cNvPicPr>
          <p:nvPr>
            <p:ph sz="half" idx="1"/>
          </p:nvPr>
        </p:nvPicPr>
        <p:blipFill>
          <a:blip r:embed="rId2" cstate="print"/>
          <a:srcRect/>
          <a:stretch>
            <a:fillRect/>
          </a:stretch>
        </p:blipFill>
        <p:spPr bwMode="auto">
          <a:xfrm>
            <a:off x="228600" y="1981200"/>
            <a:ext cx="4038600" cy="2726648"/>
          </a:xfrm>
          <a:prstGeom prst="rect">
            <a:avLst/>
          </a:prstGeom>
          <a:noFill/>
        </p:spPr>
      </p:pic>
      <p:pic>
        <p:nvPicPr>
          <p:cNvPr id="94211" name="Picture 3" descr="C:\Users\IVA\Pictures\MOBILE TESTING\apple-patents-the-ergonomic-input-device-of-the-future-image003[1].jpg"/>
          <p:cNvPicPr>
            <a:picLocks noGrp="1" noChangeAspect="1" noChangeArrowheads="1"/>
          </p:cNvPicPr>
          <p:nvPr>
            <p:ph sz="half" idx="2"/>
          </p:nvPr>
        </p:nvPicPr>
        <p:blipFill>
          <a:blip r:embed="rId3" cstate="print"/>
          <a:stretch>
            <a:fillRect/>
          </a:stretch>
        </p:blipFill>
        <p:spPr bwMode="auto">
          <a:xfrm>
            <a:off x="4667025" y="1481138"/>
            <a:ext cx="4000950" cy="4525962"/>
          </a:xfrm>
          <a:prstGeom prst="rect">
            <a:avLst/>
          </a:prstGeom>
          <a:noFill/>
        </p:spPr>
      </p:pic>
      <p:sp>
        <p:nvSpPr>
          <p:cNvPr id="4" name="Footer Placeholder 3"/>
          <p:cNvSpPr>
            <a:spLocks noGrp="1"/>
          </p:cNvSpPr>
          <p:nvPr>
            <p:ph type="ftr" sz="quarter" idx="11"/>
          </p:nvPr>
        </p:nvSpPr>
        <p:spPr>
          <a:xfrm>
            <a:off x="4380072" y="6407944"/>
            <a:ext cx="3849528"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5" name="Slide Number Placeholder 4"/>
          <p:cNvSpPr>
            <a:spLocks noGrp="1"/>
          </p:cNvSpPr>
          <p:nvPr>
            <p:ph type="sldNum" sz="quarter" idx="12"/>
          </p:nvPr>
        </p:nvSpPr>
        <p:spPr>
          <a:xfrm>
            <a:off x="8534400" y="6324600"/>
            <a:ext cx="457200" cy="365125"/>
          </a:xfrm>
        </p:spPr>
        <p:txBody>
          <a:bodyPr/>
          <a:lstStyle/>
          <a:p>
            <a:fld id="{B6F15528-21DE-4FAA-801E-634DDDAF4B2B}" type="slidenum">
              <a:rPr lang="en-US" smtClean="0">
                <a:solidFill>
                  <a:schemeClr val="tx2">
                    <a:lumMod val="25000"/>
                  </a:schemeClr>
                </a:solidFill>
              </a:rPr>
              <a:pPr/>
              <a:t>112</a:t>
            </a:fld>
            <a:endParaRPr lang="en-US" dirty="0">
              <a:solidFill>
                <a:schemeClr val="tx2">
                  <a:lumMod val="25000"/>
                </a:schemeClr>
              </a:solidFill>
            </a:endParaRPr>
          </a:p>
        </p:txBody>
      </p:sp>
      <p:sp>
        <p:nvSpPr>
          <p:cNvPr id="6" name="Title 5"/>
          <p:cNvSpPr>
            <a:spLocks noGrp="1"/>
          </p:cNvSpPr>
          <p:nvPr>
            <p:ph type="title"/>
          </p:nvPr>
        </p:nvSpPr>
        <p:spPr>
          <a:xfrm>
            <a:off x="457200" y="274638"/>
            <a:ext cx="8229600" cy="639762"/>
          </a:xfrm>
        </p:spPr>
        <p:style>
          <a:lnRef idx="1">
            <a:schemeClr val="accent1"/>
          </a:lnRef>
          <a:fillRef idx="2">
            <a:schemeClr val="accent1"/>
          </a:fillRef>
          <a:effectRef idx="1">
            <a:schemeClr val="accent1"/>
          </a:effectRef>
          <a:fontRef idx="minor">
            <a:schemeClr val="dk1"/>
          </a:fontRef>
        </p:style>
        <p:txBody>
          <a:bodyPr>
            <a:normAutofit/>
          </a:bodyPr>
          <a:lstStyle/>
          <a:p>
            <a:r>
              <a:rPr lang="en-US" sz="3200" dirty="0" smtClean="0">
                <a:latin typeface="Arial" pitchFamily="34" charset="0"/>
                <a:cs typeface="Arial" pitchFamily="34" charset="0"/>
              </a:rPr>
              <a:t>Apple patent ergonomic input device</a:t>
            </a:r>
            <a:endParaRPr lang="en-US" sz="3200" dirty="0">
              <a:latin typeface="Arial" pitchFamily="34" charset="0"/>
              <a:cs typeface="Arial" pitchFamily="34" charset="0"/>
            </a:endParaRPr>
          </a:p>
        </p:txBody>
      </p:sp>
      <p:sp>
        <p:nvSpPr>
          <p:cNvPr id="9" name="Rectangle 8"/>
          <p:cNvSpPr/>
          <p:nvPr/>
        </p:nvSpPr>
        <p:spPr>
          <a:xfrm>
            <a:off x="304800" y="5334000"/>
            <a:ext cx="4038600" cy="46166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bg1"/>
                </a:solidFill>
                <a:latin typeface="Arial" pitchFamily="34" charset="0"/>
                <a:cs typeface="Arial" pitchFamily="34" charset="0"/>
              </a:rPr>
              <a:t>http://www.ergonomicchair.org/news/43/Apple-Patents-the-Ergonomic-Input-Device-of-the-Future.htm</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xmlns="" val="286150436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C:\Users\IVA\Pictures\LOGOS\Future Phone\flexible_phone_1[1].jpg"/>
          <p:cNvPicPr>
            <a:picLocks noGrp="1" noChangeAspect="1" noChangeArrowheads="1"/>
          </p:cNvPicPr>
          <p:nvPr>
            <p:ph sz="half" idx="1"/>
          </p:nvPr>
        </p:nvPicPr>
        <p:blipFill>
          <a:blip r:embed="rId2" cstate="print"/>
          <a:srcRect/>
          <a:stretch>
            <a:fillRect/>
          </a:stretch>
        </p:blipFill>
        <p:spPr bwMode="auto">
          <a:xfrm>
            <a:off x="228600" y="1295400"/>
            <a:ext cx="3003298" cy="1892078"/>
          </a:xfrm>
          <a:prstGeom prst="rect">
            <a:avLst/>
          </a:prstGeom>
          <a:noFill/>
        </p:spPr>
      </p:pic>
      <p:sp>
        <p:nvSpPr>
          <p:cNvPr id="3" name="Footer Placeholder 2"/>
          <p:cNvSpPr>
            <a:spLocks noGrp="1"/>
          </p:cNvSpPr>
          <p:nvPr>
            <p:ph type="ftr" sz="quarter" idx="11"/>
          </p:nvPr>
        </p:nvSpPr>
        <p:spPr>
          <a:xfrm>
            <a:off x="4380072" y="6407944"/>
            <a:ext cx="4154328"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tx2">
                    <a:lumMod val="25000"/>
                  </a:schemeClr>
                </a:solidFill>
              </a:rPr>
              <a:pPr/>
              <a:t>113</a:t>
            </a:fld>
            <a:endParaRPr lang="en-US" dirty="0">
              <a:solidFill>
                <a:schemeClr val="tx2">
                  <a:lumMod val="25000"/>
                </a:schemeClr>
              </a:solidFill>
            </a:endParaRPr>
          </a:p>
        </p:txBody>
      </p:sp>
      <p:sp>
        <p:nvSpPr>
          <p:cNvPr id="6" name="Title 5"/>
          <p:cNvSpPr>
            <a:spLocks noGrp="1"/>
          </p:cNvSpPr>
          <p:nvPr>
            <p:ph type="title"/>
          </p:nvPr>
        </p:nvSpPr>
        <p:spPr>
          <a:xfrm>
            <a:off x="457200" y="274638"/>
            <a:ext cx="8229600" cy="6397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2800" dirty="0" smtClean="0">
                <a:latin typeface="Arial" pitchFamily="34" charset="0"/>
                <a:cs typeface="Arial" pitchFamily="34" charset="0"/>
              </a:rPr>
              <a:t>Flexible Phones: Nokia. Samsung, Phillips, </a:t>
            </a:r>
            <a:r>
              <a:rPr lang="en-US" sz="2800" dirty="0" err="1" smtClean="0">
                <a:latin typeface="Arial" pitchFamily="34" charset="0"/>
                <a:cs typeface="Arial" pitchFamily="34" charset="0"/>
              </a:rPr>
              <a:t>Axus</a:t>
            </a:r>
            <a:endParaRPr lang="en-US" sz="2800" dirty="0">
              <a:latin typeface="Arial" pitchFamily="34" charset="0"/>
              <a:cs typeface="Arial" pitchFamily="34" charset="0"/>
            </a:endParaRPr>
          </a:p>
        </p:txBody>
      </p:sp>
      <p:pic>
        <p:nvPicPr>
          <p:cNvPr id="121859" name="Picture 3" descr="C:\Users\IVA\Pictures\LOGOS\Future Phone\flexible-display[1].jpg"/>
          <p:cNvPicPr>
            <a:picLocks noChangeAspect="1" noChangeArrowheads="1"/>
          </p:cNvPicPr>
          <p:nvPr/>
        </p:nvPicPr>
        <p:blipFill>
          <a:blip r:embed="rId3" cstate="print"/>
          <a:srcRect/>
          <a:stretch>
            <a:fillRect/>
          </a:stretch>
        </p:blipFill>
        <p:spPr bwMode="auto">
          <a:xfrm>
            <a:off x="228600" y="3429000"/>
            <a:ext cx="2895600" cy="2253742"/>
          </a:xfrm>
          <a:prstGeom prst="rect">
            <a:avLst/>
          </a:prstGeom>
          <a:noFill/>
        </p:spPr>
      </p:pic>
      <p:pic>
        <p:nvPicPr>
          <p:cNvPr id="121860" name="Picture 4" descr="C:\Users\IVA\Pictures\LOGOS\Future Phone\Nokia-Twist-flexible-phone-1[1].jpg"/>
          <p:cNvPicPr>
            <a:picLocks noChangeAspect="1" noChangeArrowheads="1"/>
          </p:cNvPicPr>
          <p:nvPr/>
        </p:nvPicPr>
        <p:blipFill>
          <a:blip r:embed="rId4" cstate="print"/>
          <a:srcRect/>
          <a:stretch>
            <a:fillRect/>
          </a:stretch>
        </p:blipFill>
        <p:spPr bwMode="auto">
          <a:xfrm>
            <a:off x="3505200" y="1295400"/>
            <a:ext cx="2193893" cy="2357438"/>
          </a:xfrm>
          <a:prstGeom prst="rect">
            <a:avLst/>
          </a:prstGeom>
          <a:noFill/>
        </p:spPr>
      </p:pic>
      <p:pic>
        <p:nvPicPr>
          <p:cNvPr id="121861" name="Picture 5" descr="C:\Users\IVA\Pictures\LOGOS\Future Phone\Samsung-Flexible-Screen1[1].jpg"/>
          <p:cNvPicPr>
            <a:picLocks noChangeAspect="1" noChangeArrowheads="1"/>
          </p:cNvPicPr>
          <p:nvPr/>
        </p:nvPicPr>
        <p:blipFill>
          <a:blip r:embed="rId5" cstate="print"/>
          <a:srcRect/>
          <a:stretch>
            <a:fillRect/>
          </a:stretch>
        </p:blipFill>
        <p:spPr bwMode="auto">
          <a:xfrm>
            <a:off x="3352800" y="4114800"/>
            <a:ext cx="3357563" cy="1890979"/>
          </a:xfrm>
          <a:prstGeom prst="rect">
            <a:avLst/>
          </a:prstGeom>
          <a:noFill/>
        </p:spPr>
      </p:pic>
      <p:pic>
        <p:nvPicPr>
          <p:cNvPr id="121862" name="Picture 6" descr="C:\Users\IVA\Pictures\LOGOS\Future Phone\tumblr_lkslcrjhoU1qbyhono1_400[1].jpg"/>
          <p:cNvPicPr>
            <a:picLocks noChangeAspect="1" noChangeArrowheads="1"/>
          </p:cNvPicPr>
          <p:nvPr/>
        </p:nvPicPr>
        <p:blipFill>
          <a:blip r:embed="rId6" cstate="print"/>
          <a:srcRect/>
          <a:stretch>
            <a:fillRect/>
          </a:stretch>
        </p:blipFill>
        <p:spPr bwMode="auto">
          <a:xfrm>
            <a:off x="6019800" y="1371600"/>
            <a:ext cx="2909924" cy="2459038"/>
          </a:xfrm>
          <a:prstGeom prst="rect">
            <a:avLst/>
          </a:prstGeom>
          <a:noFill/>
        </p:spPr>
      </p:pic>
      <p:pic>
        <p:nvPicPr>
          <p:cNvPr id="121863" name="Picture 7" descr="C:\Users\IVA\Pictures\LOGOS\Future Phone\Flip-concept-640x425[1].jpg"/>
          <p:cNvPicPr>
            <a:picLocks noChangeAspect="1" noChangeArrowheads="1"/>
          </p:cNvPicPr>
          <p:nvPr/>
        </p:nvPicPr>
        <p:blipFill>
          <a:blip r:embed="rId7" cstate="print"/>
          <a:srcRect/>
          <a:stretch>
            <a:fillRect/>
          </a:stretch>
        </p:blipFill>
        <p:spPr bwMode="auto">
          <a:xfrm>
            <a:off x="6858000" y="4419600"/>
            <a:ext cx="2017955" cy="1340048"/>
          </a:xfrm>
          <a:prstGeom prst="rect">
            <a:avLst/>
          </a:prstGeom>
          <a:noFill/>
        </p:spPr>
      </p:pic>
    </p:spTree>
    <p:extLst>
      <p:ext uri="{BB962C8B-B14F-4D97-AF65-F5344CB8AC3E}">
        <p14:creationId xmlns:p14="http://schemas.microsoft.com/office/powerpoint/2010/main" xmlns="" val="17700700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4380072" y="6407944"/>
            <a:ext cx="3925728" cy="365125"/>
          </a:xfrm>
        </p:spPr>
        <p:txBody>
          <a:bodyPr/>
          <a:lstStyle/>
          <a:p>
            <a:r>
              <a:rPr lang="en-US" smtClean="0">
                <a:solidFill>
                  <a:schemeClr val="bg2">
                    <a:lumMod val="25000"/>
                  </a:schemeClr>
                </a:solidFill>
              </a:rPr>
              <a:t>Copyright Portnov Computer School  2013</a:t>
            </a:r>
            <a:endParaRPr lang="en-US" dirty="0">
              <a:solidFill>
                <a:schemeClr val="bg2">
                  <a:lumMod val="25000"/>
                </a:schemeClr>
              </a:solidFill>
            </a:endParaRPr>
          </a:p>
        </p:txBody>
      </p:sp>
      <p:sp>
        <p:nvSpPr>
          <p:cNvPr id="5" name="Slide Number Placeholder 4"/>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bg2">
                    <a:lumMod val="25000"/>
                  </a:schemeClr>
                </a:solidFill>
              </a:rPr>
              <a:pPr/>
              <a:t>114</a:t>
            </a:fld>
            <a:endParaRPr lang="en-US" dirty="0">
              <a:solidFill>
                <a:schemeClr val="bg2">
                  <a:lumMod val="25000"/>
                </a:schemeClr>
              </a:solidFill>
            </a:endParaRPr>
          </a:p>
        </p:txBody>
      </p:sp>
      <p:pic>
        <p:nvPicPr>
          <p:cNvPr id="123906" name="Picture 2" descr="C:\Users\IVA\Pictures\LOGOS\Future Phone\Android-Phone-flexible-450x409[1].jpg"/>
          <p:cNvPicPr>
            <a:picLocks noGrp="1" noChangeAspect="1" noChangeArrowheads="1"/>
          </p:cNvPicPr>
          <p:nvPr>
            <p:ph sz="half" idx="4294967295"/>
          </p:nvPr>
        </p:nvPicPr>
        <p:blipFill>
          <a:blip r:embed="rId2" cstate="print"/>
          <a:srcRect/>
          <a:stretch>
            <a:fillRect/>
          </a:stretch>
        </p:blipFill>
        <p:spPr bwMode="auto">
          <a:xfrm>
            <a:off x="0" y="381000"/>
            <a:ext cx="4038600" cy="3425825"/>
          </a:xfrm>
          <a:prstGeom prst="rect">
            <a:avLst/>
          </a:prstGeom>
          <a:noFill/>
        </p:spPr>
      </p:pic>
      <p:pic>
        <p:nvPicPr>
          <p:cNvPr id="123907" name="Picture 3" descr="C:\Users\IVA\Pictures\LOGOS\Future Phone\kyocera-flexible-phone[1].jpg"/>
          <p:cNvPicPr>
            <a:picLocks noChangeAspect="1" noChangeArrowheads="1"/>
          </p:cNvPicPr>
          <p:nvPr/>
        </p:nvPicPr>
        <p:blipFill>
          <a:blip r:embed="rId3" cstate="print"/>
          <a:srcRect/>
          <a:stretch>
            <a:fillRect/>
          </a:stretch>
        </p:blipFill>
        <p:spPr bwMode="auto">
          <a:xfrm>
            <a:off x="914400" y="4038600"/>
            <a:ext cx="3004634" cy="2463800"/>
          </a:xfrm>
          <a:prstGeom prst="rect">
            <a:avLst/>
          </a:prstGeom>
          <a:noFill/>
        </p:spPr>
      </p:pic>
      <p:pic>
        <p:nvPicPr>
          <p:cNvPr id="123908" name="Picture 4" descr="C:\Users\IVA\Pictures\LOGOS\Future Phone\Samsung-flexible-screen[1].jpg"/>
          <p:cNvPicPr>
            <a:picLocks noChangeAspect="1" noChangeArrowheads="1"/>
          </p:cNvPicPr>
          <p:nvPr/>
        </p:nvPicPr>
        <p:blipFill>
          <a:blip r:embed="rId4" cstate="print"/>
          <a:srcRect/>
          <a:stretch>
            <a:fillRect/>
          </a:stretch>
        </p:blipFill>
        <p:spPr bwMode="auto">
          <a:xfrm>
            <a:off x="4724400" y="1981200"/>
            <a:ext cx="4095750" cy="3200400"/>
          </a:xfrm>
          <a:prstGeom prst="rect">
            <a:avLst/>
          </a:prstGeom>
          <a:noFill/>
        </p:spPr>
      </p:pic>
      <p:sp>
        <p:nvSpPr>
          <p:cNvPr id="7" name="Rectangle 6"/>
          <p:cNvSpPr/>
          <p:nvPr/>
        </p:nvSpPr>
        <p:spPr>
          <a:xfrm>
            <a:off x="3581400" y="6019800"/>
            <a:ext cx="5410200" cy="276999"/>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tx1"/>
                </a:solidFill>
                <a:latin typeface="Arial" pitchFamily="34" charset="0"/>
                <a:cs typeface="Arial" pitchFamily="34" charset="0"/>
              </a:rPr>
              <a:t>http://www.youtube.com/watch?feature=endscreen&amp;NR=1&amp;v=0iNdpScDSWY</a:t>
            </a:r>
            <a:endParaRPr lang="en-US" sz="1200" dirty="0">
              <a:solidFill>
                <a:schemeClr val="tx1"/>
              </a:solidFill>
              <a:latin typeface="Arial" pitchFamily="34" charset="0"/>
              <a:cs typeface="Arial" pitchFamily="34" charset="0"/>
            </a:endParaRPr>
          </a:p>
        </p:txBody>
      </p:sp>
      <p:sp>
        <p:nvSpPr>
          <p:cNvPr id="8" name="Rectangle 7"/>
          <p:cNvSpPr/>
          <p:nvPr/>
        </p:nvSpPr>
        <p:spPr>
          <a:xfrm>
            <a:off x="4038600" y="5410200"/>
            <a:ext cx="4572000" cy="276999"/>
          </a:xfrm>
          <a:prstGeom prst="rect">
            <a:avLst/>
          </a:prstGeom>
        </p:spPr>
        <p:style>
          <a:lnRef idx="3">
            <a:schemeClr val="lt1"/>
          </a:lnRef>
          <a:fillRef idx="1">
            <a:schemeClr val="accent3"/>
          </a:fillRef>
          <a:effectRef idx="1">
            <a:schemeClr val="accent3"/>
          </a:effectRef>
          <a:fontRef idx="minor">
            <a:schemeClr val="lt1"/>
          </a:fontRef>
        </p:style>
        <p:txBody>
          <a:bodyPr>
            <a:spAutoFit/>
          </a:bodyPr>
          <a:lstStyle/>
          <a:p>
            <a:r>
              <a:rPr lang="en-US" sz="1200" dirty="0" smtClean="0">
                <a:solidFill>
                  <a:schemeClr val="tx1"/>
                </a:solidFill>
                <a:latin typeface="Arial" pitchFamily="34" charset="0"/>
                <a:cs typeface="Arial" pitchFamily="34" charset="0"/>
              </a:rPr>
              <a:t>http://www.youtube.com/watch?v=X2FRpAgBtEI&amp;feature=relmfu</a:t>
            </a:r>
            <a:endParaRPr lang="en-US" sz="1200" dirty="0">
              <a:solidFill>
                <a:schemeClr val="tx1"/>
              </a:solidFill>
              <a:latin typeface="Arial" pitchFamily="34" charset="0"/>
              <a:cs typeface="Arial" pitchFamily="34" charset="0"/>
            </a:endParaRPr>
          </a:p>
        </p:txBody>
      </p:sp>
      <p:sp>
        <p:nvSpPr>
          <p:cNvPr id="9" name="Rectangle 8"/>
          <p:cNvSpPr/>
          <p:nvPr/>
        </p:nvSpPr>
        <p:spPr>
          <a:xfrm>
            <a:off x="4724400" y="304800"/>
            <a:ext cx="3657600" cy="46166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tx1"/>
                </a:solidFill>
                <a:latin typeface="Arial" pitchFamily="34" charset="0"/>
                <a:cs typeface="Arial" pitchFamily="34" charset="0"/>
              </a:rPr>
              <a:t>http://www.youtube.com/watch?v=OlphvlbGMTI&amp;feature=relmfu</a:t>
            </a:r>
            <a:endParaRPr lang="en-US" sz="1200" dirty="0">
              <a:solidFill>
                <a:schemeClr val="tx1"/>
              </a:solidFill>
              <a:latin typeface="Arial" pitchFamily="34" charset="0"/>
              <a:cs typeface="Arial" pitchFamily="34" charset="0"/>
            </a:endParaRPr>
          </a:p>
        </p:txBody>
      </p:sp>
      <p:sp>
        <p:nvSpPr>
          <p:cNvPr id="10" name="Rectangle 9"/>
          <p:cNvSpPr/>
          <p:nvPr/>
        </p:nvSpPr>
        <p:spPr>
          <a:xfrm>
            <a:off x="4876800" y="1066800"/>
            <a:ext cx="3276600" cy="46166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tx1"/>
                </a:solidFill>
                <a:latin typeface="Arial" pitchFamily="34" charset="0"/>
                <a:cs typeface="Arial" pitchFamily="34" charset="0"/>
              </a:rPr>
              <a:t>http://www.youtube.com/watch?v=Hm14O6-XEwo&amp;feature=relmfu</a:t>
            </a:r>
            <a:endParaRPr lang="en-US" sz="12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xmlns="" val="337126104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IVA\Pictures\LOGOS\Future Phone\ht_paperphone_jef_110505_wg[1].jpg"/>
          <p:cNvPicPr>
            <a:picLocks noGrp="1" noChangeAspect="1" noChangeArrowheads="1"/>
          </p:cNvPicPr>
          <p:nvPr>
            <p:ph idx="1"/>
          </p:nvPr>
        </p:nvPicPr>
        <p:blipFill>
          <a:blip r:embed="rId2" cstate="print"/>
          <a:stretch>
            <a:fillRect/>
          </a:stretch>
        </p:blipFill>
        <p:spPr bwMode="auto">
          <a:xfrm>
            <a:off x="1524000" y="2029619"/>
            <a:ext cx="6096000" cy="3429000"/>
          </a:xfrm>
          <a:prstGeom prst="rect">
            <a:avLst/>
          </a:prstGeom>
          <a:noFill/>
        </p:spPr>
      </p:pic>
      <p:sp>
        <p:nvSpPr>
          <p:cNvPr id="3" name="Footer Placeholder 2"/>
          <p:cNvSpPr>
            <a:spLocks noGrp="1"/>
          </p:cNvSpPr>
          <p:nvPr>
            <p:ph type="ftr" sz="quarter" idx="11"/>
          </p:nvPr>
        </p:nvSpPr>
        <p:spPr>
          <a:xfrm>
            <a:off x="5181600" y="6407944"/>
            <a:ext cx="3352800" cy="365125"/>
          </a:xfrm>
        </p:spPr>
        <p:txBody>
          <a:bodyPr/>
          <a:lstStyle/>
          <a:p>
            <a:r>
              <a:rPr lang="en-US" smtClean="0">
                <a:solidFill>
                  <a:schemeClr val="bg2">
                    <a:lumMod val="25000"/>
                  </a:schemeClr>
                </a:solidFill>
              </a:rPr>
              <a:t>Copyright Portnov Computer School  2013</a:t>
            </a:r>
            <a:endParaRPr lang="en-US" dirty="0">
              <a:solidFill>
                <a:schemeClr val="bg2">
                  <a:lumMod val="25000"/>
                </a:schemeClr>
              </a:solidFill>
            </a:endParaRPr>
          </a:p>
        </p:txBody>
      </p:sp>
      <p:sp>
        <p:nvSpPr>
          <p:cNvPr id="4" name="Slide Number Placeholder 3"/>
          <p:cNvSpPr>
            <a:spLocks noGrp="1"/>
          </p:cNvSpPr>
          <p:nvPr>
            <p:ph type="sldNum" sz="quarter" idx="12"/>
          </p:nvPr>
        </p:nvSpPr>
        <p:spPr>
          <a:xfrm>
            <a:off x="8458200" y="6407944"/>
            <a:ext cx="554832" cy="365125"/>
          </a:xfrm>
        </p:spPr>
        <p:txBody>
          <a:bodyPr/>
          <a:lstStyle/>
          <a:p>
            <a:fld id="{B6F15528-21DE-4FAA-801E-634DDDAF4B2B}" type="slidenum">
              <a:rPr lang="en-US" smtClean="0">
                <a:solidFill>
                  <a:schemeClr val="bg2">
                    <a:lumMod val="25000"/>
                  </a:schemeClr>
                </a:solidFill>
              </a:rPr>
              <a:pPr/>
              <a:t>115</a:t>
            </a:fld>
            <a:endParaRPr lang="en-US" dirty="0">
              <a:solidFill>
                <a:schemeClr val="bg2">
                  <a:lumMod val="25000"/>
                </a:schemeClr>
              </a:solidFill>
            </a:endParaRPr>
          </a:p>
        </p:txBody>
      </p:sp>
      <p:sp>
        <p:nvSpPr>
          <p:cNvPr id="5" name="Title 4"/>
          <p:cNvSpPr>
            <a:spLocks noGrp="1"/>
          </p:cNvSpPr>
          <p:nvPr>
            <p:ph type="title"/>
          </p:nvPr>
        </p:nvSpPr>
        <p:spPr>
          <a:xfrm>
            <a:off x="457200" y="274638"/>
            <a:ext cx="8229600" cy="639762"/>
          </a:xfrm>
        </p:spPr>
        <p:style>
          <a:lnRef idx="1">
            <a:schemeClr val="accent1"/>
          </a:lnRef>
          <a:fillRef idx="2">
            <a:schemeClr val="accent1"/>
          </a:fillRef>
          <a:effectRef idx="1">
            <a:schemeClr val="accent1"/>
          </a:effectRef>
          <a:fontRef idx="minor">
            <a:schemeClr val="dk1"/>
          </a:fontRef>
        </p:style>
        <p:txBody>
          <a:bodyPr>
            <a:noAutofit/>
          </a:bodyPr>
          <a:lstStyle/>
          <a:p>
            <a:r>
              <a:rPr lang="en-US" sz="3600" dirty="0" smtClean="0">
                <a:latin typeface="Arial" pitchFamily="34" charset="0"/>
                <a:cs typeface="Arial" pitchFamily="34" charset="0"/>
              </a:rPr>
              <a:t>Paper Phone Technology </a:t>
            </a:r>
            <a:r>
              <a:rPr lang="en-US" sz="2400" dirty="0" smtClean="0">
                <a:latin typeface="Arial" pitchFamily="34" charset="0"/>
                <a:cs typeface="Arial" pitchFamily="34" charset="0"/>
              </a:rPr>
              <a:t>(Canada 2011)</a:t>
            </a:r>
            <a:endParaRPr lang="en-US" sz="2400" dirty="0">
              <a:latin typeface="Arial" pitchFamily="34" charset="0"/>
              <a:cs typeface="Arial" pitchFamily="34" charset="0"/>
            </a:endParaRPr>
          </a:p>
        </p:txBody>
      </p:sp>
      <p:sp>
        <p:nvSpPr>
          <p:cNvPr id="6" name="Rectangle 5"/>
          <p:cNvSpPr/>
          <p:nvPr/>
        </p:nvSpPr>
        <p:spPr>
          <a:xfrm>
            <a:off x="381000" y="6324600"/>
            <a:ext cx="4572000" cy="307777"/>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r>
              <a:rPr lang="en-US" sz="1400" dirty="0" smtClean="0">
                <a:latin typeface="Arial" pitchFamily="34" charset="0"/>
                <a:cs typeface="Arial" pitchFamily="34" charset="0"/>
              </a:rPr>
              <a:t>http://www.youtube.com/watch?v=lu3z-G1rE6k</a:t>
            </a:r>
            <a:endParaRPr lang="en-US" sz="1400" dirty="0">
              <a:latin typeface="Arial" pitchFamily="34" charset="0"/>
              <a:cs typeface="Arial" pitchFamily="34" charset="0"/>
            </a:endParaRPr>
          </a:p>
        </p:txBody>
      </p:sp>
    </p:spTree>
    <p:extLst>
      <p:ext uri="{BB962C8B-B14F-4D97-AF65-F5344CB8AC3E}">
        <p14:creationId xmlns:p14="http://schemas.microsoft.com/office/powerpoint/2010/main" xmlns="" val="150757333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2" name="Picture 4" descr="C:\Users\IVA\Pictures\LOGOS\Future Phone\nokia-888[1].jpg"/>
          <p:cNvPicPr>
            <a:picLocks noGrp="1" noChangeAspect="1" noChangeArrowheads="1"/>
          </p:cNvPicPr>
          <p:nvPr>
            <p:ph idx="1"/>
          </p:nvPr>
        </p:nvPicPr>
        <p:blipFill>
          <a:blip r:embed="rId2" cstate="print"/>
          <a:srcRect/>
          <a:stretch>
            <a:fillRect/>
          </a:stretch>
        </p:blipFill>
        <p:spPr bwMode="auto">
          <a:xfrm>
            <a:off x="685800" y="1219200"/>
            <a:ext cx="4188572" cy="4525962"/>
          </a:xfrm>
          <a:prstGeom prst="rect">
            <a:avLst/>
          </a:prstGeom>
          <a:noFill/>
        </p:spPr>
      </p:pic>
      <p:sp>
        <p:nvSpPr>
          <p:cNvPr id="3" name="Footer Placeholder 2"/>
          <p:cNvSpPr>
            <a:spLocks noGrp="1"/>
          </p:cNvSpPr>
          <p:nvPr>
            <p:ph type="ftr" sz="quarter" idx="11"/>
          </p:nvPr>
        </p:nvSpPr>
        <p:spPr>
          <a:xfrm>
            <a:off x="4380072" y="6407944"/>
            <a:ext cx="4078128" cy="365125"/>
          </a:xfrm>
        </p:spPr>
        <p:txBody>
          <a:bodyPr/>
          <a:lstStyle/>
          <a:p>
            <a:r>
              <a:rPr lang="en-US" smtClean="0">
                <a:solidFill>
                  <a:schemeClr val="accent1">
                    <a:lumMod val="75000"/>
                  </a:schemeClr>
                </a:solidFill>
              </a:rPr>
              <a:t>Copyright Portnov Computer School  2013</a:t>
            </a:r>
            <a:endParaRPr lang="en-US" dirty="0">
              <a:solidFill>
                <a:schemeClr val="accent1">
                  <a:lumMod val="75000"/>
                </a:schemeClr>
              </a:solidFill>
            </a:endParaRPr>
          </a:p>
        </p:txBody>
      </p:sp>
      <p:sp>
        <p:nvSpPr>
          <p:cNvPr id="4" name="Slide Number Placeholder 3"/>
          <p:cNvSpPr>
            <a:spLocks noGrp="1"/>
          </p:cNvSpPr>
          <p:nvPr>
            <p:ph type="sldNum" sz="quarter" idx="12"/>
          </p:nvPr>
        </p:nvSpPr>
        <p:spPr>
          <a:xfrm>
            <a:off x="8382000" y="6407944"/>
            <a:ext cx="631032" cy="365125"/>
          </a:xfrm>
        </p:spPr>
        <p:txBody>
          <a:bodyPr/>
          <a:lstStyle/>
          <a:p>
            <a:fld id="{B6F15528-21DE-4FAA-801E-634DDDAF4B2B}" type="slidenum">
              <a:rPr lang="en-US" smtClean="0">
                <a:solidFill>
                  <a:schemeClr val="accent1">
                    <a:lumMod val="75000"/>
                  </a:schemeClr>
                </a:solidFill>
              </a:rPr>
              <a:pPr/>
              <a:t>116</a:t>
            </a:fld>
            <a:endParaRPr lang="en-US" dirty="0">
              <a:solidFill>
                <a:schemeClr val="accent1">
                  <a:lumMod val="75000"/>
                </a:schemeClr>
              </a:solidFill>
            </a:endParaRPr>
          </a:p>
        </p:txBody>
      </p:sp>
      <p:sp>
        <p:nvSpPr>
          <p:cNvPr id="5" name="Title 4"/>
          <p:cNvSpPr>
            <a:spLocks noGrp="1"/>
          </p:cNvSpPr>
          <p:nvPr>
            <p:ph type="title"/>
          </p:nvPr>
        </p:nvSpPr>
        <p:spPr>
          <a:xfrm>
            <a:off x="457200" y="274638"/>
            <a:ext cx="8229600" cy="7159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dirty="0" smtClean="0"/>
              <a:t>Nokia flex 888</a:t>
            </a:r>
            <a:endParaRPr lang="en-US" dirty="0"/>
          </a:p>
        </p:txBody>
      </p:sp>
      <p:pic>
        <p:nvPicPr>
          <p:cNvPr id="124933" name="Picture 5" descr="C:\Users\IVA\Pictures\LOGOS\Future Phone\nokia888[1].jpg"/>
          <p:cNvPicPr>
            <a:picLocks noChangeAspect="1" noChangeArrowheads="1"/>
          </p:cNvPicPr>
          <p:nvPr/>
        </p:nvPicPr>
        <p:blipFill>
          <a:blip r:embed="rId3" cstate="print"/>
          <a:srcRect/>
          <a:stretch>
            <a:fillRect/>
          </a:stretch>
        </p:blipFill>
        <p:spPr bwMode="auto">
          <a:xfrm>
            <a:off x="5257800" y="2971800"/>
            <a:ext cx="3614685" cy="3343275"/>
          </a:xfrm>
          <a:prstGeom prst="rect">
            <a:avLst/>
          </a:prstGeom>
          <a:noFill/>
        </p:spPr>
      </p:pic>
      <p:sp>
        <p:nvSpPr>
          <p:cNvPr id="12" name="Rectangle 11"/>
          <p:cNvSpPr/>
          <p:nvPr/>
        </p:nvSpPr>
        <p:spPr>
          <a:xfrm>
            <a:off x="457200" y="6324600"/>
            <a:ext cx="4572000" cy="276999"/>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r>
              <a:rPr lang="en-US" sz="1200" dirty="0" smtClean="0">
                <a:latin typeface="Arial" pitchFamily="34" charset="0"/>
                <a:cs typeface="Arial" pitchFamily="34" charset="0"/>
              </a:rPr>
              <a:t>http://www.youtube.com/watch?v=8xrZduRfX_M&amp;feature=related</a:t>
            </a:r>
            <a:endParaRPr lang="en-US" sz="1200" dirty="0">
              <a:latin typeface="Arial" pitchFamily="34" charset="0"/>
              <a:cs typeface="Arial" pitchFamily="34" charset="0"/>
            </a:endParaRPr>
          </a:p>
        </p:txBody>
      </p:sp>
      <p:sp>
        <p:nvSpPr>
          <p:cNvPr id="8" name="Rectangle 7"/>
          <p:cNvSpPr/>
          <p:nvPr/>
        </p:nvSpPr>
        <p:spPr>
          <a:xfrm>
            <a:off x="5105400" y="1219200"/>
            <a:ext cx="3200400" cy="523220"/>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400" dirty="0" smtClean="0">
                <a:solidFill>
                  <a:schemeClr val="tx1"/>
                </a:solidFill>
                <a:latin typeface="Arial" pitchFamily="34" charset="0"/>
                <a:cs typeface="Arial" pitchFamily="34" charset="0"/>
              </a:rPr>
              <a:t>http://www.youtube.com/watch?v=4v5bwov62vc&amp;feature=relmfu</a:t>
            </a:r>
            <a:endParaRPr lang="en-US" sz="1400" dirty="0">
              <a:solidFill>
                <a:schemeClr val="tx1"/>
              </a:solidFill>
              <a:latin typeface="Arial" pitchFamily="34" charset="0"/>
              <a:cs typeface="Arial" pitchFamily="34" charset="0"/>
            </a:endParaRPr>
          </a:p>
        </p:txBody>
      </p:sp>
      <p:sp>
        <p:nvSpPr>
          <p:cNvPr id="9" name="Rectangle 8"/>
          <p:cNvSpPr/>
          <p:nvPr/>
        </p:nvSpPr>
        <p:spPr>
          <a:xfrm>
            <a:off x="5181600" y="2057400"/>
            <a:ext cx="3200400" cy="46166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tx1"/>
                </a:solidFill>
                <a:latin typeface="Arial" pitchFamily="34" charset="0"/>
                <a:cs typeface="Arial" pitchFamily="34" charset="0"/>
              </a:rPr>
              <a:t>http://www.youtube.com/watch?v=DJdD6NHW0xI&amp;feature=related</a:t>
            </a:r>
            <a:endParaRPr lang="en-US" sz="12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xmlns="" val="277319381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C:\Users\IVA\Pictures\MOBILE TESTING\finger_touching_tn[1].jpg"/>
          <p:cNvPicPr>
            <a:picLocks noGrp="1" noChangeAspect="1" noChangeArrowheads="1"/>
          </p:cNvPicPr>
          <p:nvPr>
            <p:ph idx="1"/>
          </p:nvPr>
        </p:nvPicPr>
        <p:blipFill>
          <a:blip r:embed="rId2" cstate="print"/>
          <a:srcRect/>
          <a:stretch>
            <a:fillRect/>
          </a:stretch>
        </p:blipFill>
        <p:spPr bwMode="auto">
          <a:xfrm>
            <a:off x="609600" y="2362200"/>
            <a:ext cx="2743200" cy="2743200"/>
          </a:xfrm>
          <a:prstGeom prst="rect">
            <a:avLst/>
          </a:prstGeom>
          <a:noFill/>
        </p:spPr>
      </p:pic>
      <p:sp>
        <p:nvSpPr>
          <p:cNvPr id="3" name="Footer Placeholder 2"/>
          <p:cNvSpPr>
            <a:spLocks noGrp="1"/>
          </p:cNvSpPr>
          <p:nvPr>
            <p:ph type="ftr" sz="quarter" idx="11"/>
          </p:nvPr>
        </p:nvSpPr>
        <p:spPr>
          <a:xfrm>
            <a:off x="4380072" y="6407944"/>
            <a:ext cx="4001928" cy="365125"/>
          </a:xfrm>
        </p:spPr>
        <p:txBody>
          <a:bodyPr/>
          <a:lstStyle/>
          <a:p>
            <a:r>
              <a:rPr lang="en-US" smtClean="0">
                <a:solidFill>
                  <a:schemeClr val="accent1">
                    <a:lumMod val="75000"/>
                  </a:schemeClr>
                </a:solidFill>
              </a:rPr>
              <a:t>Copyright Portnov Computer School  2013</a:t>
            </a:r>
            <a:endParaRPr lang="en-US" dirty="0">
              <a:solidFill>
                <a:schemeClr val="accent1">
                  <a:lumMod val="75000"/>
                </a:schemeClr>
              </a:solidFill>
            </a:endParaRPr>
          </a:p>
        </p:txBody>
      </p:sp>
      <p:sp>
        <p:nvSpPr>
          <p:cNvPr id="4" name="Slide Number Placeholder 3"/>
          <p:cNvSpPr>
            <a:spLocks noGrp="1"/>
          </p:cNvSpPr>
          <p:nvPr>
            <p:ph type="sldNum" sz="quarter" idx="12"/>
          </p:nvPr>
        </p:nvSpPr>
        <p:spPr>
          <a:xfrm>
            <a:off x="8153400" y="6407944"/>
            <a:ext cx="859632" cy="365125"/>
          </a:xfrm>
        </p:spPr>
        <p:txBody>
          <a:bodyPr/>
          <a:lstStyle/>
          <a:p>
            <a:fld id="{B6F15528-21DE-4FAA-801E-634DDDAF4B2B}" type="slidenum">
              <a:rPr lang="en-US" smtClean="0">
                <a:solidFill>
                  <a:schemeClr val="accent1">
                    <a:lumMod val="75000"/>
                  </a:schemeClr>
                </a:solidFill>
              </a:rPr>
              <a:pPr/>
              <a:t>117</a:t>
            </a:fld>
            <a:endParaRPr lang="en-US" dirty="0">
              <a:solidFill>
                <a:schemeClr val="accent1">
                  <a:lumMod val="75000"/>
                </a:schemeClr>
              </a:solidFill>
            </a:endParaRPr>
          </a:p>
        </p:txBody>
      </p:sp>
      <p:sp>
        <p:nvSpPr>
          <p:cNvPr id="5" name="Title 4"/>
          <p:cNvSpPr>
            <a:spLocks noGrp="1"/>
          </p:cNvSpPr>
          <p:nvPr>
            <p:ph type="title"/>
          </p:nvPr>
        </p:nvSpPr>
        <p:spPr>
          <a:xfrm>
            <a:off x="457200" y="274638"/>
            <a:ext cx="8229600" cy="868362"/>
          </a:xfrm>
        </p:spPr>
        <p:style>
          <a:lnRef idx="1">
            <a:schemeClr val="accent1"/>
          </a:lnRef>
          <a:fillRef idx="2">
            <a:schemeClr val="accent1"/>
          </a:fillRef>
          <a:effectRef idx="1">
            <a:schemeClr val="accent1"/>
          </a:effectRef>
          <a:fontRef idx="minor">
            <a:schemeClr val="dk1"/>
          </a:fontRef>
        </p:style>
        <p:txBody>
          <a:bodyPr>
            <a:normAutofit/>
          </a:bodyPr>
          <a:lstStyle/>
          <a:p>
            <a:r>
              <a:rPr lang="en-US" sz="3200" dirty="0" smtClean="0">
                <a:latin typeface="Arial" pitchFamily="34" charset="0"/>
                <a:cs typeface="Arial" pitchFamily="34" charset="0"/>
              </a:rPr>
              <a:t>Finger Touching Wearable Mobile Device</a:t>
            </a:r>
            <a:endParaRPr lang="en-US" sz="3200" dirty="0"/>
          </a:p>
        </p:txBody>
      </p:sp>
      <p:sp>
        <p:nvSpPr>
          <p:cNvPr id="7" name="Rectangle 6"/>
          <p:cNvSpPr/>
          <p:nvPr/>
        </p:nvSpPr>
        <p:spPr>
          <a:xfrm>
            <a:off x="3886200" y="1676400"/>
            <a:ext cx="4572000" cy="4031873"/>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r>
              <a:rPr lang="en-US" sz="1600" dirty="0" smtClean="0">
                <a:latin typeface="Arial" pitchFamily="34" charset="0"/>
                <a:cs typeface="Arial" pitchFamily="34" charset="0"/>
              </a:rPr>
              <a:t/>
            </a:r>
            <a:br>
              <a:rPr lang="en-US" sz="1600" dirty="0" smtClean="0">
                <a:latin typeface="Arial" pitchFamily="34" charset="0"/>
                <a:cs typeface="Arial" pitchFamily="34" charset="0"/>
              </a:rPr>
            </a:br>
            <a:r>
              <a:rPr lang="en-US" sz="1600" dirty="0" smtClean="0">
                <a:latin typeface="Arial" pitchFamily="34" charset="0"/>
                <a:cs typeface="Arial" pitchFamily="34" charset="0"/>
              </a:rPr>
              <a:t>A wearable mobile device for enhanced chatting. It introduces a new wearable device that anyone can communicate with that is easier and lighter in mobile circumstances corresponding to the 3.5G, 4G communication standard. </a:t>
            </a:r>
            <a:br>
              <a:rPr lang="en-US" sz="1600" dirty="0" smtClean="0">
                <a:latin typeface="Arial" pitchFamily="34" charset="0"/>
                <a:cs typeface="Arial" pitchFamily="34" charset="0"/>
              </a:rPr>
            </a:br>
            <a:r>
              <a:rPr lang="en-US" sz="1600" dirty="0" smtClean="0">
                <a:latin typeface="Arial" pitchFamily="34" charset="0"/>
                <a:cs typeface="Arial" pitchFamily="34" charset="0"/>
              </a:rPr>
              <a:t/>
            </a:r>
            <a:br>
              <a:rPr lang="en-US" sz="1600" dirty="0" smtClean="0">
                <a:latin typeface="Arial" pitchFamily="34" charset="0"/>
                <a:cs typeface="Arial" pitchFamily="34" charset="0"/>
              </a:rPr>
            </a:br>
            <a:r>
              <a:rPr lang="en-US" sz="1600" dirty="0" smtClean="0">
                <a:latin typeface="Arial" pitchFamily="34" charset="0"/>
                <a:cs typeface="Arial" pitchFamily="34" charset="0"/>
              </a:rPr>
              <a:t>Human hand is the most basic communication method. </a:t>
            </a:r>
            <a:br>
              <a:rPr lang="en-US" sz="1600" dirty="0" smtClean="0">
                <a:latin typeface="Arial" pitchFamily="34" charset="0"/>
                <a:cs typeface="Arial" pitchFamily="34" charset="0"/>
              </a:rPr>
            </a:br>
            <a:r>
              <a:rPr lang="en-US" sz="1600" dirty="0" smtClean="0">
                <a:latin typeface="Arial" pitchFamily="34" charset="0"/>
                <a:cs typeface="Arial" pitchFamily="34" charset="0"/>
              </a:rPr>
              <a:t/>
            </a:r>
            <a:br>
              <a:rPr lang="en-US" sz="1600" dirty="0" smtClean="0">
                <a:latin typeface="Arial" pitchFamily="34" charset="0"/>
                <a:cs typeface="Arial" pitchFamily="34" charset="0"/>
              </a:rPr>
            </a:br>
            <a:r>
              <a:rPr lang="en-US" sz="1600" dirty="0" smtClean="0">
                <a:latin typeface="Arial" pitchFamily="34" charset="0"/>
                <a:cs typeface="Arial" pitchFamily="34" charset="0"/>
              </a:rPr>
              <a:t>For easier and simpler controls, it uses the instinctive input method “finger joint”. Excluding the thumb, each finger joint makes up twelve buttons, with “the knuckle button”, using the cell phone's 3X4 keypad, likely being the most popular input method.</a:t>
            </a:r>
            <a:endParaRPr lang="en-US" sz="1600" dirty="0">
              <a:latin typeface="Arial" pitchFamily="34" charset="0"/>
              <a:cs typeface="Arial" pitchFamily="34" charset="0"/>
            </a:endParaRPr>
          </a:p>
        </p:txBody>
      </p:sp>
      <p:sp>
        <p:nvSpPr>
          <p:cNvPr id="8" name="Rectangle 7"/>
          <p:cNvSpPr/>
          <p:nvPr/>
        </p:nvSpPr>
        <p:spPr>
          <a:xfrm>
            <a:off x="533400" y="6172200"/>
            <a:ext cx="4572000" cy="276999"/>
          </a:xfrm>
          <a:prstGeom prst="rect">
            <a:avLst/>
          </a:prstGeom>
        </p:spPr>
        <p:style>
          <a:lnRef idx="3">
            <a:schemeClr val="lt1"/>
          </a:lnRef>
          <a:fillRef idx="1">
            <a:schemeClr val="accent3"/>
          </a:fillRef>
          <a:effectRef idx="1">
            <a:schemeClr val="accent3"/>
          </a:effectRef>
          <a:fontRef idx="minor">
            <a:schemeClr val="lt1"/>
          </a:fontRef>
        </p:style>
        <p:txBody>
          <a:bodyPr>
            <a:spAutoFit/>
          </a:bodyPr>
          <a:lstStyle/>
          <a:p>
            <a:r>
              <a:rPr lang="en-US" sz="1200" dirty="0" smtClean="0">
                <a:solidFill>
                  <a:schemeClr val="tx1"/>
                </a:solidFill>
                <a:latin typeface="Arial" pitchFamily="34" charset="0"/>
                <a:cs typeface="Arial" pitchFamily="34" charset="0"/>
              </a:rPr>
              <a:t>http://www.youtube.com/watch?v=rfl9o7dBaq4&amp;feature=related</a:t>
            </a:r>
            <a:endParaRPr lang="en-US" sz="12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xmlns="" val="138717681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304800" y="1295400"/>
            <a:ext cx="4038600" cy="5257800"/>
          </a:xfrm>
        </p:spPr>
        <p:style>
          <a:lnRef idx="1">
            <a:schemeClr val="accent1"/>
          </a:lnRef>
          <a:fillRef idx="2">
            <a:schemeClr val="accent1"/>
          </a:fillRef>
          <a:effectRef idx="1">
            <a:schemeClr val="accent1"/>
          </a:effectRef>
          <a:fontRef idx="minor">
            <a:schemeClr val="dk1"/>
          </a:fontRef>
        </p:style>
        <p:txBody>
          <a:bodyPr>
            <a:normAutofit fontScale="55000" lnSpcReduction="20000"/>
          </a:bodyPr>
          <a:lstStyle/>
          <a:p>
            <a:endParaRPr lang="en-US" dirty="0" smtClean="0"/>
          </a:p>
          <a:p>
            <a:r>
              <a:rPr lang="en-US" dirty="0" smtClean="0"/>
              <a:t>Imagine sharing your feelings not directly, but via the ring we mentioned. How cool is that? </a:t>
            </a:r>
          </a:p>
          <a:p>
            <a:r>
              <a:rPr lang="en-US" dirty="0" smtClean="0"/>
              <a:t>BlackBerry Empathy connects the user straight away to sites like </a:t>
            </a:r>
            <a:r>
              <a:rPr lang="en-US" dirty="0" err="1" smtClean="0"/>
              <a:t>FaceBook</a:t>
            </a:r>
            <a:r>
              <a:rPr lang="en-US" dirty="0" smtClean="0"/>
              <a:t> and MySpace for quick messaging and status updates. </a:t>
            </a:r>
          </a:p>
          <a:p>
            <a:r>
              <a:rPr lang="en-US" dirty="0" smtClean="0"/>
              <a:t>The device also comes with proximity sensors, allowing you to detect the emotions of the folks nearby through an emotion chart with a visual timeline. </a:t>
            </a:r>
          </a:p>
          <a:p>
            <a:r>
              <a:rPr lang="en-US" dirty="0" smtClean="0"/>
              <a:t>Empathy uses movable keys, a translucent tactile keyboard and a flexible OLED display, plus a HUD (heads up display). </a:t>
            </a:r>
          </a:p>
          <a:p>
            <a:r>
              <a:rPr lang="en-US" dirty="0" smtClean="0"/>
              <a:t>The keypad on this phone can change color according to the user’s emotions, that are sensed through messages, phones calls and biometric sensors. </a:t>
            </a:r>
          </a:p>
          <a:p>
            <a:r>
              <a:rPr lang="en-US" dirty="0" smtClean="0"/>
              <a:t>Does this new take on social networking scare you, or do you find the concept appealing?</a:t>
            </a:r>
            <a:endParaRPr lang="en-US" dirty="0"/>
          </a:p>
        </p:txBody>
      </p:sp>
      <p:pic>
        <p:nvPicPr>
          <p:cNvPr id="3074" name="Picture 2" descr="C:\Users\IVA\Pictures\LOGOS\Future Phone\empathy[1].jpg"/>
          <p:cNvPicPr>
            <a:picLocks noGrp="1" noChangeAspect="1" noChangeArrowheads="1"/>
          </p:cNvPicPr>
          <p:nvPr>
            <p:ph sz="half" idx="2"/>
          </p:nvPr>
        </p:nvPicPr>
        <p:blipFill>
          <a:blip r:embed="rId2" cstate="print"/>
          <a:stretch>
            <a:fillRect/>
          </a:stretch>
        </p:blipFill>
        <p:spPr bwMode="auto">
          <a:xfrm>
            <a:off x="4648200" y="1965132"/>
            <a:ext cx="4038600" cy="3557973"/>
          </a:xfrm>
          <a:prstGeom prst="rect">
            <a:avLst/>
          </a:prstGeom>
          <a:noFill/>
        </p:spPr>
      </p:pic>
      <p:sp>
        <p:nvSpPr>
          <p:cNvPr id="3" name="Footer Placeholder 2"/>
          <p:cNvSpPr>
            <a:spLocks noGrp="1"/>
          </p:cNvSpPr>
          <p:nvPr>
            <p:ph type="ftr" sz="quarter" idx="11"/>
          </p:nvPr>
        </p:nvSpPr>
        <p:spPr>
          <a:xfrm>
            <a:off x="4380072" y="6407944"/>
            <a:ext cx="3849528"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tx2">
                    <a:lumMod val="25000"/>
                  </a:schemeClr>
                </a:solidFill>
              </a:rPr>
              <a:pPr/>
              <a:t>118</a:t>
            </a:fld>
            <a:endParaRPr lang="en-US" dirty="0">
              <a:solidFill>
                <a:schemeClr val="tx2">
                  <a:lumMod val="25000"/>
                </a:schemeClr>
              </a:solidFill>
            </a:endParaRPr>
          </a:p>
        </p:txBody>
      </p:sp>
      <p:sp>
        <p:nvSpPr>
          <p:cNvPr id="6" name="Title 5"/>
          <p:cNvSpPr>
            <a:spLocks noGrp="1"/>
          </p:cNvSpPr>
          <p:nvPr>
            <p:ph type="title"/>
          </p:nvPr>
        </p:nvSpPr>
        <p:spPr>
          <a:xfrm>
            <a:off x="457200" y="274638"/>
            <a:ext cx="8229600" cy="7159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dirty="0" smtClean="0"/>
              <a:t>BlackBerry biometric Phone</a:t>
            </a:r>
            <a:endParaRPr lang="en-US" dirty="0"/>
          </a:p>
        </p:txBody>
      </p:sp>
      <p:sp>
        <p:nvSpPr>
          <p:cNvPr id="8" name="Rectangle 7"/>
          <p:cNvSpPr/>
          <p:nvPr/>
        </p:nvSpPr>
        <p:spPr>
          <a:xfrm>
            <a:off x="4800600" y="6019800"/>
            <a:ext cx="3581400" cy="276999"/>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bg1"/>
                </a:solidFill>
                <a:latin typeface="Arial" pitchFamily="34" charset="0"/>
                <a:cs typeface="Arial" pitchFamily="34" charset="0"/>
              </a:rPr>
              <a:t>http://www.youtube.com/watch?v=bdmqJ6nrf9k</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xmlns="" val="234760951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C:\Users\IVA\Pictures\MOBILE TESTING\ring-525x402[1].jpg"/>
          <p:cNvPicPr>
            <a:picLocks noGrp="1" noChangeAspect="1" noChangeArrowheads="1"/>
          </p:cNvPicPr>
          <p:nvPr>
            <p:ph sz="half" idx="1"/>
          </p:nvPr>
        </p:nvPicPr>
        <p:blipFill>
          <a:blip r:embed="rId2" cstate="print"/>
          <a:srcRect/>
          <a:stretch>
            <a:fillRect/>
          </a:stretch>
        </p:blipFill>
        <p:spPr bwMode="auto">
          <a:xfrm>
            <a:off x="228600" y="2209800"/>
            <a:ext cx="4038600" cy="3092414"/>
          </a:xfrm>
          <a:prstGeom prst="rect">
            <a:avLst/>
          </a:prstGeom>
          <a:noFill/>
        </p:spPr>
      </p:pic>
      <p:sp>
        <p:nvSpPr>
          <p:cNvPr id="3" name="Content Placeholder 2"/>
          <p:cNvSpPr>
            <a:spLocks noGrp="1"/>
          </p:cNvSpPr>
          <p:nvPr>
            <p:ph sz="half" idx="2"/>
          </p:nvPr>
        </p:nvSpPr>
        <p:spPr>
          <a:xfrm>
            <a:off x="4495800" y="1066800"/>
            <a:ext cx="4419600" cy="5334000"/>
          </a:xfrm>
        </p:spPr>
        <p:style>
          <a:lnRef idx="1">
            <a:schemeClr val="accent1"/>
          </a:lnRef>
          <a:fillRef idx="2">
            <a:schemeClr val="accent1"/>
          </a:fillRef>
          <a:effectRef idx="1">
            <a:schemeClr val="accent1"/>
          </a:effectRef>
          <a:fontRef idx="minor">
            <a:schemeClr val="dk1"/>
          </a:fontRef>
        </p:style>
        <p:txBody>
          <a:bodyPr>
            <a:normAutofit fontScale="25000" lnSpcReduction="20000"/>
          </a:bodyPr>
          <a:lstStyle/>
          <a:p>
            <a:endParaRPr lang="en-US" dirty="0" smtClean="0"/>
          </a:p>
          <a:p>
            <a:r>
              <a:rPr lang="en-US" sz="6400" dirty="0" smtClean="0">
                <a:latin typeface="Arial" pitchFamily="34" charset="0"/>
                <a:cs typeface="Arial" pitchFamily="34" charset="0"/>
              </a:rPr>
              <a:t>Researchers at Nokia have created a </a:t>
            </a:r>
            <a:r>
              <a:rPr lang="en-US" sz="6400" b="1" dirty="0" smtClean="0">
                <a:latin typeface="Arial" pitchFamily="34" charset="0"/>
                <a:cs typeface="Arial" pitchFamily="34" charset="0"/>
              </a:rPr>
              <a:t>magnetic ring that works as an input device from which you can control your mobile phone. </a:t>
            </a:r>
          </a:p>
          <a:p>
            <a:r>
              <a:rPr lang="en-US" sz="6400" dirty="0" smtClean="0">
                <a:latin typeface="Arial" pitchFamily="34" charset="0"/>
                <a:cs typeface="Arial" pitchFamily="34" charset="0"/>
              </a:rPr>
              <a:t>The ring is called </a:t>
            </a:r>
            <a:r>
              <a:rPr lang="en-US" sz="6400" dirty="0" err="1" smtClean="0">
                <a:latin typeface="Arial" pitchFamily="34" charset="0"/>
                <a:cs typeface="Arial" pitchFamily="34" charset="0"/>
              </a:rPr>
              <a:t>Nenya</a:t>
            </a:r>
            <a:r>
              <a:rPr lang="en-US" sz="6400" dirty="0" smtClean="0">
                <a:latin typeface="Arial" pitchFamily="34" charset="0"/>
                <a:cs typeface="Arial" pitchFamily="34" charset="0"/>
              </a:rPr>
              <a:t> and it is tracked by a wrist-worn ‘bracelet’, which connects to the users phone via Bluetooth.</a:t>
            </a:r>
          </a:p>
          <a:p>
            <a:r>
              <a:rPr lang="en-US" sz="6400" dirty="0" smtClean="0">
                <a:latin typeface="Arial" pitchFamily="34" charset="0"/>
                <a:cs typeface="Arial" pitchFamily="34" charset="0"/>
              </a:rPr>
              <a:t>Twisting the ring on your finger causes changes in the magnetic field, which are picked up by the base bracelet and transmitted to the connected mobile device. </a:t>
            </a:r>
          </a:p>
          <a:p>
            <a:r>
              <a:rPr lang="en-US" sz="6400" dirty="0" smtClean="0">
                <a:latin typeface="Arial" pitchFamily="34" charset="0"/>
                <a:cs typeface="Arial" pitchFamily="34" charset="0"/>
              </a:rPr>
              <a:t>As you rotate the ring, this effectively scrolls through different functions such as turning up your music, putting a caller on hold or updating social network sites. Pushing the ring towards your fingertip works like a ‘select’ button and the instruction is sent to your mobile.</a:t>
            </a:r>
          </a:p>
          <a:p>
            <a:r>
              <a:rPr lang="en-US" sz="6400" dirty="0" smtClean="0">
                <a:latin typeface="Arial" pitchFamily="34" charset="0"/>
                <a:cs typeface="Arial" pitchFamily="34" charset="0"/>
              </a:rPr>
              <a:t>The researchers found that users who tested the ring could accurately position it in 45 degree increments, suggesting it could be used to control eight different functions.</a:t>
            </a:r>
            <a:r>
              <a:rPr lang="en-US" dirty="0" smtClean="0"/>
              <a:t/>
            </a:r>
            <a:br>
              <a:rPr lang="en-US" dirty="0" smtClean="0"/>
            </a:br>
            <a:r>
              <a:rPr lang="en-US" dirty="0" smtClean="0"/>
              <a:t/>
            </a:r>
            <a:br>
              <a:rPr lang="en-US" dirty="0" smtClean="0"/>
            </a:br>
            <a:endParaRPr lang="en-US" dirty="0"/>
          </a:p>
        </p:txBody>
      </p:sp>
      <p:sp>
        <p:nvSpPr>
          <p:cNvPr id="4" name="Footer Placeholder 3"/>
          <p:cNvSpPr>
            <a:spLocks noGrp="1"/>
          </p:cNvSpPr>
          <p:nvPr>
            <p:ph type="ftr" sz="quarter" idx="11"/>
          </p:nvPr>
        </p:nvSpPr>
        <p:spPr>
          <a:xfrm>
            <a:off x="4380072" y="6407944"/>
            <a:ext cx="4001928"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chemeClr val="tx2">
                    <a:lumMod val="25000"/>
                  </a:schemeClr>
                </a:solidFill>
              </a:rPr>
              <a:pPr/>
              <a:t>119</a:t>
            </a:fld>
            <a:endParaRPr lang="en-US" dirty="0">
              <a:solidFill>
                <a:schemeClr val="tx2">
                  <a:lumMod val="25000"/>
                </a:schemeClr>
              </a:solidFill>
            </a:endParaRPr>
          </a:p>
        </p:txBody>
      </p:sp>
      <p:sp>
        <p:nvSpPr>
          <p:cNvPr id="6" name="Title 5"/>
          <p:cNvSpPr>
            <a:spLocks noGrp="1"/>
          </p:cNvSpPr>
          <p:nvPr>
            <p:ph type="title"/>
          </p:nvPr>
        </p:nvSpPr>
        <p:spPr>
          <a:xfrm>
            <a:off x="457200" y="274638"/>
            <a:ext cx="8229600" cy="639762"/>
          </a:xfrm>
        </p:spPr>
        <p:style>
          <a:lnRef idx="1">
            <a:schemeClr val="accent1"/>
          </a:lnRef>
          <a:fillRef idx="2">
            <a:schemeClr val="accent1"/>
          </a:fillRef>
          <a:effectRef idx="1">
            <a:schemeClr val="accent1"/>
          </a:effectRef>
          <a:fontRef idx="minor">
            <a:schemeClr val="dk1"/>
          </a:fontRef>
        </p:style>
        <p:txBody>
          <a:bodyPr>
            <a:normAutofit/>
          </a:bodyPr>
          <a:lstStyle/>
          <a:p>
            <a:r>
              <a:rPr lang="en-US" sz="3200" dirty="0" smtClean="0">
                <a:latin typeface="Arial" pitchFamily="34" charset="0"/>
                <a:cs typeface="Arial" pitchFamily="34" charset="0"/>
              </a:rPr>
              <a:t>New Input Device by Nokia</a:t>
            </a:r>
            <a:endParaRPr lang="en-US" sz="3200" dirty="0">
              <a:latin typeface="Arial" pitchFamily="34" charset="0"/>
              <a:cs typeface="Arial" pitchFamily="34" charset="0"/>
            </a:endParaRPr>
          </a:p>
        </p:txBody>
      </p:sp>
      <p:sp>
        <p:nvSpPr>
          <p:cNvPr id="8" name="Rectangle 7"/>
          <p:cNvSpPr/>
          <p:nvPr/>
        </p:nvSpPr>
        <p:spPr>
          <a:xfrm>
            <a:off x="685800" y="6019800"/>
            <a:ext cx="3505200" cy="46166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bg1"/>
                </a:solidFill>
                <a:latin typeface="Arial" pitchFamily="34" charset="0"/>
                <a:cs typeface="Arial" pitchFamily="34" charset="0"/>
              </a:rPr>
              <a:t>http://www.psfk.com/2011/04/nokias-ring-that-can-control-your-mobile-phone.html</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xmlns="" val="5249869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380072" y="6407944"/>
            <a:ext cx="3849528" cy="365125"/>
          </a:xfrm>
        </p:spPr>
        <p:txBody>
          <a:bodyPr/>
          <a:lstStyle/>
          <a:p>
            <a:r>
              <a:rPr lang="en-US" smtClean="0">
                <a:solidFill>
                  <a:schemeClr val="accent1">
                    <a:lumMod val="50000"/>
                  </a:schemeClr>
                </a:solidFill>
              </a:rPr>
              <a:t>Copyright Portnov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a:xfrm>
            <a:off x="8382000" y="6407944"/>
            <a:ext cx="631032" cy="365125"/>
          </a:xfrm>
        </p:spPr>
        <p:txBody>
          <a:bodyPr>
            <a:normAutofit/>
          </a:bodyPr>
          <a:lstStyle/>
          <a:p>
            <a:fld id="{B6F15528-21DE-4FAA-801E-634DDDAF4B2B}" type="slidenum">
              <a:rPr lang="en-US" smtClean="0">
                <a:solidFill>
                  <a:schemeClr val="accent1">
                    <a:lumMod val="50000"/>
                  </a:schemeClr>
                </a:solidFill>
              </a:rPr>
              <a:pPr/>
              <a:t>12</a:t>
            </a:fld>
            <a:endParaRPr lang="en-US" dirty="0">
              <a:solidFill>
                <a:schemeClr val="accent1">
                  <a:lumMod val="50000"/>
                </a:schemeClr>
              </a:solidFill>
            </a:endParaRPr>
          </a:p>
        </p:txBody>
      </p:sp>
      <p:sp>
        <p:nvSpPr>
          <p:cNvPr id="7" name="Title 4"/>
          <p:cNvSpPr>
            <a:spLocks noGrp="1"/>
          </p:cNvSpPr>
          <p:nvPr>
            <p:ph type="title"/>
          </p:nvPr>
        </p:nvSpPr>
        <p:spPr>
          <a:xfrm>
            <a:off x="457200" y="274638"/>
            <a:ext cx="8229600" cy="6397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2700" dirty="0" smtClean="0">
                <a:latin typeface="Arial" pitchFamily="34" charset="0"/>
                <a:cs typeface="Arial" pitchFamily="34" charset="0"/>
              </a:rPr>
              <a:t/>
            </a:r>
            <a:br>
              <a:rPr lang="en-US" sz="2700" dirty="0" smtClean="0">
                <a:latin typeface="Arial" pitchFamily="34" charset="0"/>
                <a:cs typeface="Arial" pitchFamily="34" charset="0"/>
              </a:rPr>
            </a:br>
            <a:r>
              <a:rPr lang="en-US" sz="2700" dirty="0" smtClean="0">
                <a:latin typeface="Arial" pitchFamily="34" charset="0"/>
                <a:cs typeface="Arial" pitchFamily="34" charset="0"/>
              </a:rPr>
              <a:t> </a:t>
            </a:r>
            <a:r>
              <a:rPr lang="en-US" sz="2700" dirty="0" smtClean="0">
                <a:solidFill>
                  <a:srgbClr val="FF0000"/>
                </a:solidFill>
                <a:latin typeface="Arial" pitchFamily="34" charset="0"/>
                <a:cs typeface="Arial" pitchFamily="34" charset="0"/>
              </a:rPr>
              <a:t> Parts of Mobile Testing: Multimedia Testing</a:t>
            </a:r>
            <a:r>
              <a:rPr lang="en-US" sz="4400" dirty="0" smtClean="0">
                <a:latin typeface="Arial" pitchFamily="34" charset="0"/>
                <a:cs typeface="Arial" pitchFamily="34" charset="0"/>
              </a:rPr>
              <a:t/>
            </a:r>
            <a:br>
              <a:rPr lang="en-US" sz="4400" dirty="0" smtClean="0">
                <a:latin typeface="Arial" pitchFamily="34" charset="0"/>
                <a:cs typeface="Arial" pitchFamily="34" charset="0"/>
              </a:rPr>
            </a:br>
            <a:endParaRPr lang="en-US" dirty="0"/>
          </a:p>
        </p:txBody>
      </p:sp>
      <p:pic>
        <p:nvPicPr>
          <p:cNvPr id="252930" name="Picture 2" descr="http://www.neusoft.com/upload/images/20110407/1302161882455.jpg"/>
          <p:cNvPicPr>
            <a:picLocks noChangeAspect="1" noChangeArrowheads="1"/>
          </p:cNvPicPr>
          <p:nvPr/>
        </p:nvPicPr>
        <p:blipFill>
          <a:blip r:embed="rId2" cstate="print"/>
          <a:srcRect/>
          <a:stretch>
            <a:fillRect/>
          </a:stretch>
        </p:blipFill>
        <p:spPr bwMode="auto">
          <a:xfrm>
            <a:off x="899160" y="1371600"/>
            <a:ext cx="7284720" cy="4552950"/>
          </a:xfrm>
          <a:prstGeom prst="rect">
            <a:avLst/>
          </a:prstGeom>
          <a:noFill/>
        </p:spPr>
      </p:pic>
    </p:spTree>
    <p:extLst>
      <p:ext uri="{BB962C8B-B14F-4D97-AF65-F5344CB8AC3E}">
        <p14:creationId xmlns:p14="http://schemas.microsoft.com/office/powerpoint/2010/main" xmlns="" val="293883081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C:\Users\IVA\Pictures\LOGOS\Future Phone\Future-Watch_2[1].jpg"/>
          <p:cNvPicPr>
            <a:picLocks noGrp="1" noChangeAspect="1" noChangeArrowheads="1"/>
          </p:cNvPicPr>
          <p:nvPr>
            <p:ph sz="half" idx="1"/>
          </p:nvPr>
        </p:nvPicPr>
        <p:blipFill>
          <a:blip r:embed="rId2" cstate="print"/>
          <a:srcRect/>
          <a:stretch>
            <a:fillRect/>
          </a:stretch>
        </p:blipFill>
        <p:spPr bwMode="auto">
          <a:xfrm>
            <a:off x="457200" y="1219200"/>
            <a:ext cx="3581400" cy="2380788"/>
          </a:xfrm>
          <a:prstGeom prst="rect">
            <a:avLst/>
          </a:prstGeom>
          <a:noFill/>
        </p:spPr>
      </p:pic>
      <p:pic>
        <p:nvPicPr>
          <p:cNvPr id="125956" name="Picture 4" descr="C:\Users\IVA\Pictures\LOGOS\Future Phone\Future-Watch_5[1].jpg"/>
          <p:cNvPicPr>
            <a:picLocks noGrp="1" noChangeAspect="1" noChangeArrowheads="1"/>
          </p:cNvPicPr>
          <p:nvPr>
            <p:ph sz="half" idx="2"/>
          </p:nvPr>
        </p:nvPicPr>
        <p:blipFill>
          <a:blip r:embed="rId3" cstate="print"/>
          <a:srcRect/>
          <a:stretch>
            <a:fillRect/>
          </a:stretch>
        </p:blipFill>
        <p:spPr bwMode="auto">
          <a:xfrm>
            <a:off x="914400" y="3962400"/>
            <a:ext cx="3619827" cy="2406333"/>
          </a:xfrm>
          <a:prstGeom prst="rect">
            <a:avLst/>
          </a:prstGeom>
          <a:noFill/>
        </p:spPr>
      </p:pic>
      <p:sp>
        <p:nvSpPr>
          <p:cNvPr id="4" name="Footer Placeholder 3"/>
          <p:cNvSpPr>
            <a:spLocks noGrp="1"/>
          </p:cNvSpPr>
          <p:nvPr>
            <p:ph type="ftr" sz="quarter" idx="11"/>
          </p:nvPr>
        </p:nvSpPr>
        <p:spPr>
          <a:xfrm>
            <a:off x="4380072" y="6407944"/>
            <a:ext cx="4001928" cy="365125"/>
          </a:xfrm>
        </p:spPr>
        <p:txBody>
          <a:bodyPr/>
          <a:lstStyle/>
          <a:p>
            <a:r>
              <a:rPr lang="en-US" smtClean="0">
                <a:solidFill>
                  <a:schemeClr val="accent1">
                    <a:lumMod val="75000"/>
                  </a:schemeClr>
                </a:solidFill>
              </a:rPr>
              <a:t>Copyright Portnov Computer School  2013</a:t>
            </a:r>
            <a:endParaRPr lang="en-US" dirty="0">
              <a:solidFill>
                <a:schemeClr val="accent1">
                  <a:lumMod val="75000"/>
                </a:schemeClr>
              </a:solidFill>
            </a:endParaRPr>
          </a:p>
        </p:txBody>
      </p:sp>
      <p:sp>
        <p:nvSpPr>
          <p:cNvPr id="5" name="Slide Number Placeholder 4"/>
          <p:cNvSpPr>
            <a:spLocks noGrp="1"/>
          </p:cNvSpPr>
          <p:nvPr>
            <p:ph type="sldNum" sz="quarter" idx="12"/>
          </p:nvPr>
        </p:nvSpPr>
        <p:spPr>
          <a:xfrm>
            <a:off x="8382000" y="6407944"/>
            <a:ext cx="631032" cy="365125"/>
          </a:xfrm>
        </p:spPr>
        <p:txBody>
          <a:bodyPr/>
          <a:lstStyle/>
          <a:p>
            <a:fld id="{B6F15528-21DE-4FAA-801E-634DDDAF4B2B}" type="slidenum">
              <a:rPr lang="en-US" smtClean="0">
                <a:solidFill>
                  <a:schemeClr val="accent1">
                    <a:lumMod val="75000"/>
                  </a:schemeClr>
                </a:solidFill>
              </a:rPr>
              <a:pPr/>
              <a:t>120</a:t>
            </a:fld>
            <a:endParaRPr lang="en-US" dirty="0">
              <a:solidFill>
                <a:schemeClr val="accent1">
                  <a:lumMod val="75000"/>
                </a:schemeClr>
              </a:solidFill>
            </a:endParaRPr>
          </a:p>
        </p:txBody>
      </p:sp>
      <p:sp>
        <p:nvSpPr>
          <p:cNvPr id="6" name="Title 5"/>
          <p:cNvSpPr>
            <a:spLocks noGrp="1"/>
          </p:cNvSpPr>
          <p:nvPr>
            <p:ph type="title"/>
          </p:nvPr>
        </p:nvSpPr>
        <p:spPr>
          <a:xfrm>
            <a:off x="457200" y="274638"/>
            <a:ext cx="8229600" cy="6397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dirty="0" smtClean="0"/>
              <a:t>Nike-Android Watch 2013 </a:t>
            </a:r>
            <a:endParaRPr lang="en-US" dirty="0"/>
          </a:p>
        </p:txBody>
      </p:sp>
      <p:pic>
        <p:nvPicPr>
          <p:cNvPr id="125957" name="Picture 5" descr="C:\Users\IVA\Pictures\LOGOS\Future Phone\Future-Watch_7[1].jpg"/>
          <p:cNvPicPr>
            <a:picLocks noChangeAspect="1" noChangeArrowheads="1"/>
          </p:cNvPicPr>
          <p:nvPr/>
        </p:nvPicPr>
        <p:blipFill>
          <a:blip r:embed="rId4" cstate="print"/>
          <a:srcRect/>
          <a:stretch>
            <a:fillRect/>
          </a:stretch>
        </p:blipFill>
        <p:spPr bwMode="auto">
          <a:xfrm>
            <a:off x="4648200" y="1219200"/>
            <a:ext cx="3568421" cy="2372160"/>
          </a:xfrm>
          <a:prstGeom prst="rect">
            <a:avLst/>
          </a:prstGeom>
          <a:noFill/>
        </p:spPr>
      </p:pic>
      <p:pic>
        <p:nvPicPr>
          <p:cNvPr id="125958" name="Picture 6" descr="C:\Users\IVA\Pictures\LOGOS\Future Phone\Future-Watch_9[1].jpg"/>
          <p:cNvPicPr>
            <a:picLocks noChangeAspect="1" noChangeArrowheads="1"/>
          </p:cNvPicPr>
          <p:nvPr/>
        </p:nvPicPr>
        <p:blipFill>
          <a:blip r:embed="rId5" cstate="print"/>
          <a:srcRect/>
          <a:stretch>
            <a:fillRect/>
          </a:stretch>
        </p:blipFill>
        <p:spPr bwMode="auto">
          <a:xfrm>
            <a:off x="5105400" y="3962400"/>
            <a:ext cx="3567113" cy="2438400"/>
          </a:xfrm>
          <a:prstGeom prst="rect">
            <a:avLst/>
          </a:prstGeom>
          <a:noFill/>
        </p:spPr>
      </p:pic>
      <p:sp>
        <p:nvSpPr>
          <p:cNvPr id="9" name="Rectangle 8"/>
          <p:cNvSpPr/>
          <p:nvPr/>
        </p:nvSpPr>
        <p:spPr>
          <a:xfrm>
            <a:off x="304800" y="6400800"/>
            <a:ext cx="4572000" cy="276999"/>
          </a:xfrm>
          <a:prstGeom prst="rect">
            <a:avLst/>
          </a:prstGeom>
        </p:spPr>
        <p:style>
          <a:lnRef idx="3">
            <a:schemeClr val="lt1"/>
          </a:lnRef>
          <a:fillRef idx="1">
            <a:schemeClr val="accent3"/>
          </a:fillRef>
          <a:effectRef idx="1">
            <a:schemeClr val="accent3"/>
          </a:effectRef>
          <a:fontRef idx="minor">
            <a:schemeClr val="lt1"/>
          </a:fontRef>
        </p:style>
        <p:txBody>
          <a:bodyPr>
            <a:spAutoFit/>
          </a:bodyPr>
          <a:lstStyle/>
          <a:p>
            <a:r>
              <a:rPr lang="en-US" sz="1200" dirty="0" smtClean="0">
                <a:solidFill>
                  <a:schemeClr val="bg1"/>
                </a:solidFill>
                <a:latin typeface="Arial" pitchFamily="34" charset="0"/>
                <a:cs typeface="Arial" pitchFamily="34" charset="0"/>
              </a:rPr>
              <a:t>http://www.youtube.com/watch?v=vTFZ0I0R0Ug&amp;feature=related</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xmlns="" val="198062008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4380072" y="6407944"/>
            <a:ext cx="3620928" cy="365125"/>
          </a:xfrm>
        </p:spPr>
        <p:txBody>
          <a:bodyPr/>
          <a:lstStyle/>
          <a:p>
            <a:r>
              <a:rPr lang="en-US" smtClean="0">
                <a:solidFill>
                  <a:schemeClr val="accent1">
                    <a:lumMod val="50000"/>
                  </a:schemeClr>
                </a:solidFill>
              </a:rPr>
              <a:t>Copyright Portnov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accent1">
                    <a:lumMod val="50000"/>
                  </a:schemeClr>
                </a:solidFill>
              </a:rPr>
              <a:pPr/>
              <a:t>121</a:t>
            </a:fld>
            <a:endParaRPr lang="en-US" dirty="0">
              <a:solidFill>
                <a:schemeClr val="accent1">
                  <a:lumMod val="50000"/>
                </a:schemeClr>
              </a:solidFill>
            </a:endParaRPr>
          </a:p>
        </p:txBody>
      </p:sp>
      <p:pic>
        <p:nvPicPr>
          <p:cNvPr id="265218" name="Picture 2" descr="http://www.sellingbrookline.com/wp-content/uploads/2012/03/Helpful-Resources-Links-Header-1024x320.jpg"/>
          <p:cNvPicPr>
            <a:picLocks noChangeAspect="1" noChangeArrowheads="1"/>
          </p:cNvPicPr>
          <p:nvPr/>
        </p:nvPicPr>
        <p:blipFill>
          <a:blip r:embed="rId2" cstate="print"/>
          <a:srcRect/>
          <a:stretch>
            <a:fillRect/>
          </a:stretch>
        </p:blipFill>
        <p:spPr bwMode="auto">
          <a:xfrm>
            <a:off x="685800" y="1828800"/>
            <a:ext cx="7728597" cy="2790825"/>
          </a:xfrm>
          <a:prstGeom prst="rect">
            <a:avLst/>
          </a:prstGeom>
          <a:noFill/>
        </p:spPr>
      </p:pic>
    </p:spTree>
    <p:extLst>
      <p:ext uri="{BB962C8B-B14F-4D97-AF65-F5344CB8AC3E}">
        <p14:creationId xmlns:p14="http://schemas.microsoft.com/office/powerpoint/2010/main" xmlns="" val="12810668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2" descr="C:\Users\IVA\Pictures\YOU TUBE\NEW ADDITION\mobile-application-testing[1].jpg"/>
          <p:cNvPicPr>
            <a:picLocks noGrp="1" noChangeAspect="1" noChangeArrowheads="1"/>
          </p:cNvPicPr>
          <p:nvPr>
            <p:ph idx="1"/>
          </p:nvPr>
        </p:nvPicPr>
        <p:blipFill>
          <a:blip r:embed="rId2" cstate="print"/>
          <a:srcRect/>
          <a:stretch>
            <a:fillRect/>
          </a:stretch>
        </p:blipFill>
        <p:spPr bwMode="auto">
          <a:xfrm>
            <a:off x="2286000" y="1066800"/>
            <a:ext cx="4471759" cy="4525962"/>
          </a:xfrm>
          <a:prstGeom prst="rect">
            <a:avLst/>
          </a:prstGeom>
          <a:noFill/>
        </p:spPr>
      </p:pic>
      <p:sp>
        <p:nvSpPr>
          <p:cNvPr id="3" name="Footer Placeholder 2"/>
          <p:cNvSpPr>
            <a:spLocks noGrp="1"/>
          </p:cNvSpPr>
          <p:nvPr>
            <p:ph type="ftr" sz="quarter" idx="11"/>
          </p:nvPr>
        </p:nvSpPr>
        <p:spPr>
          <a:xfrm>
            <a:off x="4380072" y="6407944"/>
            <a:ext cx="41543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accent1">
                    <a:lumMod val="50000"/>
                  </a:schemeClr>
                </a:solidFill>
              </a:rPr>
              <a:pPr/>
              <a:t>122</a:t>
            </a:fld>
            <a:endParaRPr lang="en-US" dirty="0">
              <a:solidFill>
                <a:schemeClr val="accent1">
                  <a:lumMod val="50000"/>
                </a:schemeClr>
              </a:solidFill>
            </a:endParaRPr>
          </a:p>
        </p:txBody>
      </p:sp>
    </p:spTree>
    <p:extLst>
      <p:ext uri="{BB962C8B-B14F-4D97-AF65-F5344CB8AC3E}">
        <p14:creationId xmlns:p14="http://schemas.microsoft.com/office/powerpoint/2010/main" xmlns="" val="21836877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380072" y="6407944"/>
            <a:ext cx="36209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a:xfrm>
            <a:off x="8382000" y="6407944"/>
            <a:ext cx="631032" cy="365125"/>
          </a:xfrm>
        </p:spPr>
        <p:txBody>
          <a:bodyPr/>
          <a:lstStyle/>
          <a:p>
            <a:fld id="{B6F15528-21DE-4FAA-801E-634DDDAF4B2B}" type="slidenum">
              <a:rPr lang="en-US" smtClean="0">
                <a:solidFill>
                  <a:schemeClr val="accent1">
                    <a:lumMod val="50000"/>
                  </a:schemeClr>
                </a:solidFill>
              </a:rPr>
              <a:pPr/>
              <a:t>123</a:t>
            </a:fld>
            <a:endParaRPr lang="en-US" dirty="0">
              <a:solidFill>
                <a:schemeClr val="accent1">
                  <a:lumMod val="50000"/>
                </a:schemeClr>
              </a:solidFill>
            </a:endParaRPr>
          </a:p>
        </p:txBody>
      </p:sp>
      <p:pic>
        <p:nvPicPr>
          <p:cNvPr id="226306" name="Picture 2" descr="C:\Users\IVA\Pictures\YOU TUBE\NEW ADDITION\mobile-testing_02_2[1].png"/>
          <p:cNvPicPr>
            <a:picLocks noGrp="1" noChangeAspect="1" noChangeArrowheads="1"/>
          </p:cNvPicPr>
          <p:nvPr>
            <p:ph idx="4294967295"/>
          </p:nvPr>
        </p:nvPicPr>
        <p:blipFill>
          <a:blip r:embed="rId2" cstate="print"/>
          <a:srcRect/>
          <a:stretch>
            <a:fillRect/>
          </a:stretch>
        </p:blipFill>
        <p:spPr bwMode="auto">
          <a:xfrm>
            <a:off x="1905000" y="685800"/>
            <a:ext cx="5486400" cy="5078413"/>
          </a:xfrm>
          <a:prstGeom prst="rect">
            <a:avLst/>
          </a:prstGeom>
          <a:noFill/>
        </p:spPr>
      </p:pic>
    </p:spTree>
    <p:extLst>
      <p:ext uri="{BB962C8B-B14F-4D97-AF65-F5344CB8AC3E}">
        <p14:creationId xmlns:p14="http://schemas.microsoft.com/office/powerpoint/2010/main" xmlns="" val="179179739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2" descr="C:\Users\IVA\Pictures\YOU TUBE\NEW ADDITION\spectrum[1].jpg"/>
          <p:cNvPicPr>
            <a:picLocks noGrp="1" noChangeAspect="1" noChangeArrowheads="1"/>
          </p:cNvPicPr>
          <p:nvPr>
            <p:ph idx="1"/>
          </p:nvPr>
        </p:nvPicPr>
        <p:blipFill>
          <a:blip r:embed="rId2" cstate="print"/>
          <a:srcRect/>
          <a:stretch>
            <a:fillRect/>
          </a:stretch>
        </p:blipFill>
        <p:spPr bwMode="auto">
          <a:xfrm>
            <a:off x="2286000" y="1066800"/>
            <a:ext cx="4573107" cy="4525962"/>
          </a:xfrm>
          <a:prstGeom prst="rect">
            <a:avLst/>
          </a:prstGeom>
          <a:noFill/>
        </p:spPr>
      </p:pic>
      <p:sp>
        <p:nvSpPr>
          <p:cNvPr id="3" name="Footer Placeholder 2"/>
          <p:cNvSpPr>
            <a:spLocks noGrp="1"/>
          </p:cNvSpPr>
          <p:nvPr>
            <p:ph type="ftr" sz="quarter" idx="11"/>
          </p:nvPr>
        </p:nvSpPr>
        <p:spPr>
          <a:xfrm>
            <a:off x="4380072" y="6407944"/>
            <a:ext cx="38495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a:xfrm>
            <a:off x="8458200" y="6407944"/>
            <a:ext cx="554832" cy="365125"/>
          </a:xfrm>
        </p:spPr>
        <p:txBody>
          <a:bodyPr/>
          <a:lstStyle/>
          <a:p>
            <a:fld id="{B6F15528-21DE-4FAA-801E-634DDDAF4B2B}" type="slidenum">
              <a:rPr lang="en-US" smtClean="0">
                <a:solidFill>
                  <a:schemeClr val="accent1">
                    <a:lumMod val="50000"/>
                  </a:schemeClr>
                </a:solidFill>
              </a:rPr>
              <a:pPr/>
              <a:t>124</a:t>
            </a:fld>
            <a:endParaRPr lang="en-US" dirty="0">
              <a:solidFill>
                <a:schemeClr val="accent1">
                  <a:lumMod val="50000"/>
                </a:schemeClr>
              </a:solidFill>
            </a:endParaRPr>
          </a:p>
        </p:txBody>
      </p:sp>
    </p:spTree>
    <p:extLst>
      <p:ext uri="{BB962C8B-B14F-4D97-AF65-F5344CB8AC3E}">
        <p14:creationId xmlns:p14="http://schemas.microsoft.com/office/powerpoint/2010/main" xmlns="" val="11024297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2" descr="C:\Users\IVA\Pictures\YOU TUBE\NEW ADDITION\Application%20Testing%20Services[1].gif"/>
          <p:cNvPicPr>
            <a:picLocks noGrp="1" noChangeAspect="1" noChangeArrowheads="1"/>
          </p:cNvPicPr>
          <p:nvPr>
            <p:ph idx="1"/>
          </p:nvPr>
        </p:nvPicPr>
        <p:blipFill>
          <a:blip r:embed="rId2" cstate="print"/>
          <a:srcRect/>
          <a:stretch>
            <a:fillRect/>
          </a:stretch>
        </p:blipFill>
        <p:spPr bwMode="auto">
          <a:xfrm>
            <a:off x="1752600" y="1295400"/>
            <a:ext cx="5452124" cy="3706019"/>
          </a:xfrm>
          <a:prstGeom prst="rect">
            <a:avLst/>
          </a:prstGeom>
          <a:noFill/>
        </p:spPr>
      </p:pic>
      <p:sp>
        <p:nvSpPr>
          <p:cNvPr id="3" name="Footer Placeholder 2"/>
          <p:cNvSpPr>
            <a:spLocks noGrp="1"/>
          </p:cNvSpPr>
          <p:nvPr>
            <p:ph type="ftr" sz="quarter" idx="11"/>
          </p:nvPr>
        </p:nvSpPr>
        <p:spPr>
          <a:xfrm>
            <a:off x="4380072" y="6407944"/>
            <a:ext cx="33923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a:xfrm>
            <a:off x="8001000" y="6407944"/>
            <a:ext cx="1012032" cy="365125"/>
          </a:xfrm>
        </p:spPr>
        <p:txBody>
          <a:bodyPr/>
          <a:lstStyle/>
          <a:p>
            <a:fld id="{B6F15528-21DE-4FAA-801E-634DDDAF4B2B}" type="slidenum">
              <a:rPr lang="en-US" smtClean="0">
                <a:solidFill>
                  <a:schemeClr val="accent1">
                    <a:lumMod val="50000"/>
                  </a:schemeClr>
                </a:solidFill>
              </a:rPr>
              <a:pPr/>
              <a:t>125</a:t>
            </a:fld>
            <a:endParaRPr lang="en-US" dirty="0">
              <a:solidFill>
                <a:schemeClr val="accent1">
                  <a:lumMod val="50000"/>
                </a:schemeClr>
              </a:solidFill>
            </a:endParaRPr>
          </a:p>
        </p:txBody>
      </p:sp>
    </p:spTree>
    <p:extLst>
      <p:ext uri="{BB962C8B-B14F-4D97-AF65-F5344CB8AC3E}">
        <p14:creationId xmlns:p14="http://schemas.microsoft.com/office/powerpoint/2010/main" xmlns="" val="290707959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380072" y="6407944"/>
            <a:ext cx="3468528" cy="365125"/>
          </a:xfrm>
        </p:spPr>
        <p:txBody>
          <a:bodyPr/>
          <a:lstStyle/>
          <a:p>
            <a:r>
              <a:rPr lang="en-US" smtClean="0"/>
              <a:t>Copyright Portnov Computer School  2013</a:t>
            </a:r>
            <a:endParaRPr lang="en-US" dirty="0"/>
          </a:p>
        </p:txBody>
      </p:sp>
      <p:sp>
        <p:nvSpPr>
          <p:cNvPr id="4" name="Slide Number Placeholder 3"/>
          <p:cNvSpPr>
            <a:spLocks noGrp="1"/>
          </p:cNvSpPr>
          <p:nvPr>
            <p:ph type="sldNum" sz="quarter" idx="12"/>
          </p:nvPr>
        </p:nvSpPr>
        <p:spPr>
          <a:xfrm>
            <a:off x="8458200" y="6407944"/>
            <a:ext cx="554832" cy="365125"/>
          </a:xfrm>
        </p:spPr>
        <p:txBody>
          <a:bodyPr/>
          <a:lstStyle/>
          <a:p>
            <a:fld id="{B6F15528-21DE-4FAA-801E-634DDDAF4B2B}" type="slidenum">
              <a:rPr lang="en-US" smtClean="0"/>
              <a:pPr/>
              <a:t>126</a:t>
            </a:fld>
            <a:endParaRPr lang="en-US" dirty="0"/>
          </a:p>
        </p:txBody>
      </p:sp>
      <p:pic>
        <p:nvPicPr>
          <p:cNvPr id="221186" name="Picture 2" descr="C:\Users\IVA\Pictures\YOU TUBE\NEW ADDITION\7294016678_65956d688e_o[1].png"/>
          <p:cNvPicPr>
            <a:picLocks noChangeAspect="1" noChangeArrowheads="1"/>
          </p:cNvPicPr>
          <p:nvPr/>
        </p:nvPicPr>
        <p:blipFill>
          <a:blip r:embed="rId2" cstate="print"/>
          <a:srcRect/>
          <a:stretch>
            <a:fillRect/>
          </a:stretch>
        </p:blipFill>
        <p:spPr bwMode="auto">
          <a:xfrm>
            <a:off x="304800" y="152400"/>
            <a:ext cx="8554855" cy="6248400"/>
          </a:xfrm>
          <a:prstGeom prst="rect">
            <a:avLst/>
          </a:prstGeom>
          <a:noFill/>
        </p:spPr>
      </p:pic>
    </p:spTree>
    <p:extLst>
      <p:ext uri="{BB962C8B-B14F-4D97-AF65-F5344CB8AC3E}">
        <p14:creationId xmlns:p14="http://schemas.microsoft.com/office/powerpoint/2010/main" xmlns="" val="378020111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4380072" y="6407944"/>
            <a:ext cx="3544728" cy="365125"/>
          </a:xfrm>
        </p:spPr>
        <p:txBody>
          <a:bodyPr/>
          <a:lstStyle/>
          <a:p>
            <a:r>
              <a:rPr lang="en-US" smtClean="0"/>
              <a:t>Copyright Portnov Computer School  2013</a:t>
            </a:r>
            <a:endParaRPr lang="en-US" dirty="0"/>
          </a:p>
        </p:txBody>
      </p:sp>
      <p:sp>
        <p:nvSpPr>
          <p:cNvPr id="3" name="Slide Number Placeholder 2"/>
          <p:cNvSpPr>
            <a:spLocks noGrp="1"/>
          </p:cNvSpPr>
          <p:nvPr>
            <p:ph type="sldNum" sz="quarter" idx="12"/>
          </p:nvPr>
        </p:nvSpPr>
        <p:spPr>
          <a:xfrm>
            <a:off x="8382000" y="6407944"/>
            <a:ext cx="631032" cy="365125"/>
          </a:xfrm>
        </p:spPr>
        <p:txBody>
          <a:bodyPr/>
          <a:lstStyle/>
          <a:p>
            <a:fld id="{B6F15528-21DE-4FAA-801E-634DDDAF4B2B}" type="slidenum">
              <a:rPr lang="en-US" smtClean="0"/>
              <a:pPr/>
              <a:t>127</a:t>
            </a:fld>
            <a:endParaRPr lang="en-US" dirty="0"/>
          </a:p>
        </p:txBody>
      </p:sp>
      <p:pic>
        <p:nvPicPr>
          <p:cNvPr id="222210" name="Picture 2" descr="C:\Users\IVA\Pictures\YOU TUBE\NEW ADDITION\Getting_Started_with_Mobile_Testing[1].png"/>
          <p:cNvPicPr>
            <a:picLocks noChangeAspect="1" noChangeArrowheads="1"/>
          </p:cNvPicPr>
          <p:nvPr/>
        </p:nvPicPr>
        <p:blipFill>
          <a:blip r:embed="rId2" cstate="print"/>
          <a:srcRect/>
          <a:stretch>
            <a:fillRect/>
          </a:stretch>
        </p:blipFill>
        <p:spPr bwMode="auto">
          <a:xfrm>
            <a:off x="304800" y="381000"/>
            <a:ext cx="8458200" cy="5589119"/>
          </a:xfrm>
          <a:prstGeom prst="rect">
            <a:avLst/>
          </a:prstGeom>
          <a:noFill/>
        </p:spPr>
      </p:pic>
    </p:spTree>
    <p:extLst>
      <p:ext uri="{BB962C8B-B14F-4D97-AF65-F5344CB8AC3E}">
        <p14:creationId xmlns:p14="http://schemas.microsoft.com/office/powerpoint/2010/main" xmlns="" val="327391134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4380072" y="6407944"/>
            <a:ext cx="3468528" cy="365125"/>
          </a:xfrm>
        </p:spPr>
        <p:txBody>
          <a:bodyPr/>
          <a:lstStyle/>
          <a:p>
            <a:r>
              <a:rPr lang="en-US" smtClean="0"/>
              <a:t>Copyright Portnov Computer School  2013</a:t>
            </a:r>
            <a:endParaRPr lang="en-US" dirty="0"/>
          </a:p>
        </p:txBody>
      </p:sp>
      <p:sp>
        <p:nvSpPr>
          <p:cNvPr id="3" name="Slide Number Placeholder 2"/>
          <p:cNvSpPr>
            <a:spLocks noGrp="1"/>
          </p:cNvSpPr>
          <p:nvPr>
            <p:ph type="sldNum" sz="quarter" idx="12"/>
          </p:nvPr>
        </p:nvSpPr>
        <p:spPr>
          <a:xfrm>
            <a:off x="8305800" y="6407944"/>
            <a:ext cx="707232" cy="365125"/>
          </a:xfrm>
        </p:spPr>
        <p:txBody>
          <a:bodyPr/>
          <a:lstStyle/>
          <a:p>
            <a:fld id="{B6F15528-21DE-4FAA-801E-634DDDAF4B2B}" type="slidenum">
              <a:rPr lang="en-US" smtClean="0"/>
              <a:pPr/>
              <a:t>128</a:t>
            </a:fld>
            <a:endParaRPr lang="en-US" dirty="0"/>
          </a:p>
        </p:txBody>
      </p:sp>
      <p:pic>
        <p:nvPicPr>
          <p:cNvPr id="223234" name="Picture 2" descr="C:\Users\IVA\Pictures\YOU TUBE\NEW ADDITION\performance-testing-framewk-mobile[1].jpg"/>
          <p:cNvPicPr>
            <a:picLocks noChangeAspect="1" noChangeArrowheads="1"/>
          </p:cNvPicPr>
          <p:nvPr/>
        </p:nvPicPr>
        <p:blipFill>
          <a:blip r:embed="rId2" cstate="print"/>
          <a:srcRect/>
          <a:stretch>
            <a:fillRect/>
          </a:stretch>
        </p:blipFill>
        <p:spPr bwMode="auto">
          <a:xfrm>
            <a:off x="1295401" y="152400"/>
            <a:ext cx="6324600" cy="6096440"/>
          </a:xfrm>
          <a:prstGeom prst="rect">
            <a:avLst/>
          </a:prstGeom>
          <a:noFill/>
        </p:spPr>
      </p:pic>
    </p:spTree>
    <p:extLst>
      <p:ext uri="{BB962C8B-B14F-4D97-AF65-F5344CB8AC3E}">
        <p14:creationId xmlns:p14="http://schemas.microsoft.com/office/powerpoint/2010/main" xmlns="" val="268234162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4380072" y="6407944"/>
            <a:ext cx="3239928" cy="365125"/>
          </a:xfrm>
        </p:spPr>
        <p:txBody>
          <a:bodyPr/>
          <a:lstStyle/>
          <a:p>
            <a:r>
              <a:rPr lang="en-US" smtClean="0"/>
              <a:t>Copyright Portnov Computer School  2013</a:t>
            </a:r>
            <a:endParaRPr lang="en-US" dirty="0"/>
          </a:p>
        </p:txBody>
      </p:sp>
      <p:sp>
        <p:nvSpPr>
          <p:cNvPr id="3" name="Slide Number Placeholder 2"/>
          <p:cNvSpPr>
            <a:spLocks noGrp="1"/>
          </p:cNvSpPr>
          <p:nvPr>
            <p:ph type="sldNum" sz="quarter" idx="12"/>
          </p:nvPr>
        </p:nvSpPr>
        <p:spPr>
          <a:xfrm>
            <a:off x="8305800" y="6407944"/>
            <a:ext cx="707232" cy="365125"/>
          </a:xfrm>
        </p:spPr>
        <p:txBody>
          <a:bodyPr/>
          <a:lstStyle/>
          <a:p>
            <a:fld id="{B6F15528-21DE-4FAA-801E-634DDDAF4B2B}" type="slidenum">
              <a:rPr lang="en-US" smtClean="0"/>
              <a:pPr/>
              <a:t>129</a:t>
            </a:fld>
            <a:endParaRPr lang="en-US" dirty="0"/>
          </a:p>
        </p:txBody>
      </p:sp>
      <p:pic>
        <p:nvPicPr>
          <p:cNvPr id="224259" name="Picture 3" descr="C:\Users\IVA\Pictures\YOU TUBE\NEW ADDITION\MobAppTesting Scope.png"/>
          <p:cNvPicPr>
            <a:picLocks noChangeAspect="1" noChangeArrowheads="1"/>
          </p:cNvPicPr>
          <p:nvPr/>
        </p:nvPicPr>
        <p:blipFill>
          <a:blip r:embed="rId2" cstate="print"/>
          <a:srcRect/>
          <a:stretch>
            <a:fillRect/>
          </a:stretch>
        </p:blipFill>
        <p:spPr bwMode="auto">
          <a:xfrm>
            <a:off x="1143000" y="990600"/>
            <a:ext cx="6855537" cy="4600575"/>
          </a:xfrm>
          <a:prstGeom prst="rect">
            <a:avLst/>
          </a:prstGeom>
          <a:noFill/>
        </p:spPr>
      </p:pic>
    </p:spTree>
    <p:extLst>
      <p:ext uri="{BB962C8B-B14F-4D97-AF65-F5344CB8AC3E}">
        <p14:creationId xmlns:p14="http://schemas.microsoft.com/office/powerpoint/2010/main" xmlns="" val="32286419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8" name="Picture 4" descr="http://www.crunchdot.com/wp-content/uploads/2012/12/5495b6fcb0phones.png.png"/>
          <p:cNvPicPr>
            <a:picLocks noChangeAspect="1" noChangeArrowheads="1"/>
          </p:cNvPicPr>
          <p:nvPr/>
        </p:nvPicPr>
        <p:blipFill>
          <a:blip r:embed="rId2" cstate="print"/>
          <a:srcRect/>
          <a:stretch>
            <a:fillRect/>
          </a:stretch>
        </p:blipFill>
        <p:spPr bwMode="auto">
          <a:xfrm>
            <a:off x="2286000" y="1752600"/>
            <a:ext cx="6429375" cy="3276601"/>
          </a:xfrm>
          <a:prstGeom prst="rect">
            <a:avLst/>
          </a:prstGeom>
          <a:noFill/>
        </p:spPr>
      </p:pic>
      <p:sp>
        <p:nvSpPr>
          <p:cNvPr id="2" name="Content Placeholder 1"/>
          <p:cNvSpPr>
            <a:spLocks noGrp="1"/>
          </p:cNvSpPr>
          <p:nvPr>
            <p:ph idx="1"/>
          </p:nvPr>
        </p:nvSpPr>
        <p:spPr>
          <a:xfrm>
            <a:off x="228600" y="3352800"/>
            <a:ext cx="2514600" cy="2938271"/>
          </a:xfrm>
        </p:spPr>
        <p:style>
          <a:lnRef idx="1">
            <a:schemeClr val="accent1"/>
          </a:lnRef>
          <a:fillRef idx="2">
            <a:schemeClr val="accent1"/>
          </a:fillRef>
          <a:effectRef idx="1">
            <a:schemeClr val="accent1"/>
          </a:effectRef>
          <a:fontRef idx="minor">
            <a:schemeClr val="dk1"/>
          </a:fontRef>
        </p:style>
        <p:txBody>
          <a:bodyPr>
            <a:normAutofit fontScale="85000" lnSpcReduction="20000"/>
          </a:bodyPr>
          <a:lstStyle/>
          <a:p>
            <a:pPr>
              <a:buNone/>
            </a:pPr>
            <a:r>
              <a:rPr lang="en-US" dirty="0" smtClean="0"/>
              <a:t/>
            </a:r>
            <a:br>
              <a:rPr lang="en-US" dirty="0" smtClean="0"/>
            </a:br>
            <a:r>
              <a:rPr lang="en-US" sz="2300" dirty="0" smtClean="0">
                <a:latin typeface="Arial" pitchFamily="34" charset="0"/>
                <a:cs typeface="Arial" pitchFamily="34" charset="0"/>
              </a:rPr>
              <a:t/>
            </a:r>
            <a:br>
              <a:rPr lang="en-US" sz="2300" dirty="0" smtClean="0">
                <a:latin typeface="Arial" pitchFamily="34" charset="0"/>
                <a:cs typeface="Arial" pitchFamily="34" charset="0"/>
              </a:rPr>
            </a:br>
            <a:r>
              <a:rPr lang="en-US" sz="2300" dirty="0" smtClean="0">
                <a:latin typeface="Arial" pitchFamily="34" charset="0"/>
                <a:cs typeface="Arial" pitchFamily="34" charset="0"/>
              </a:rPr>
              <a:t>*Phonebook</a:t>
            </a:r>
            <a:br>
              <a:rPr lang="en-US" sz="2300" dirty="0" smtClean="0">
                <a:latin typeface="Arial" pitchFamily="34" charset="0"/>
                <a:cs typeface="Arial" pitchFamily="34" charset="0"/>
              </a:rPr>
            </a:br>
            <a:r>
              <a:rPr lang="en-US" sz="2300" dirty="0" smtClean="0">
                <a:latin typeface="Arial" pitchFamily="34" charset="0"/>
                <a:cs typeface="Arial" pitchFamily="34" charset="0"/>
              </a:rPr>
              <a:t>*SMS</a:t>
            </a:r>
            <a:br>
              <a:rPr lang="en-US" sz="2300" dirty="0" smtClean="0">
                <a:latin typeface="Arial" pitchFamily="34" charset="0"/>
                <a:cs typeface="Arial" pitchFamily="34" charset="0"/>
              </a:rPr>
            </a:br>
            <a:r>
              <a:rPr lang="en-US" sz="2300" dirty="0" smtClean="0">
                <a:latin typeface="Arial" pitchFamily="34" charset="0"/>
                <a:cs typeface="Arial" pitchFamily="34" charset="0"/>
              </a:rPr>
              <a:t>*Supplementary calls</a:t>
            </a:r>
            <a:br>
              <a:rPr lang="en-US" sz="2300" dirty="0" smtClean="0">
                <a:latin typeface="Arial" pitchFamily="34" charset="0"/>
                <a:cs typeface="Arial" pitchFamily="34" charset="0"/>
              </a:rPr>
            </a:br>
            <a:r>
              <a:rPr lang="en-US" sz="2300" dirty="0" smtClean="0">
                <a:latin typeface="Arial" pitchFamily="34" charset="0"/>
                <a:cs typeface="Arial" pitchFamily="34" charset="0"/>
              </a:rPr>
              <a:t>*Security</a:t>
            </a:r>
            <a:br>
              <a:rPr lang="en-US" sz="2300" dirty="0" smtClean="0">
                <a:latin typeface="Arial" pitchFamily="34" charset="0"/>
                <a:cs typeface="Arial" pitchFamily="34" charset="0"/>
              </a:rPr>
            </a:br>
            <a:r>
              <a:rPr lang="en-US" sz="2300" dirty="0" smtClean="0">
                <a:latin typeface="Arial" pitchFamily="34" charset="0"/>
                <a:cs typeface="Arial" pitchFamily="34" charset="0"/>
              </a:rPr>
              <a:t>*Calculator</a:t>
            </a:r>
            <a:br>
              <a:rPr lang="en-US" sz="2300" dirty="0" smtClean="0">
                <a:latin typeface="Arial" pitchFamily="34" charset="0"/>
                <a:cs typeface="Arial" pitchFamily="34" charset="0"/>
              </a:rPr>
            </a:br>
            <a:r>
              <a:rPr lang="en-US" sz="2300" dirty="0" smtClean="0">
                <a:latin typeface="Arial" pitchFamily="34" charset="0"/>
                <a:cs typeface="Arial" pitchFamily="34" charset="0"/>
              </a:rPr>
              <a:t>*Gaming</a:t>
            </a:r>
            <a:br>
              <a:rPr lang="en-US" sz="2300" dirty="0" smtClean="0">
                <a:latin typeface="Arial" pitchFamily="34" charset="0"/>
                <a:cs typeface="Arial" pitchFamily="34" charset="0"/>
              </a:rPr>
            </a:br>
            <a:r>
              <a:rPr lang="en-US" sz="2300" dirty="0" smtClean="0">
                <a:latin typeface="Arial" pitchFamily="34" charset="0"/>
                <a:cs typeface="Arial" pitchFamily="34" charset="0"/>
              </a:rPr>
              <a:t>*Fast dialing etc</a:t>
            </a:r>
            <a:r>
              <a:rPr lang="en-US" dirty="0" smtClean="0"/>
              <a:t/>
            </a:r>
            <a:br>
              <a:rPr lang="en-US" dirty="0" smtClean="0"/>
            </a:br>
            <a:endParaRPr lang="en-US" dirty="0"/>
          </a:p>
        </p:txBody>
      </p:sp>
      <p:sp>
        <p:nvSpPr>
          <p:cNvPr id="3" name="Footer Placeholder 2"/>
          <p:cNvSpPr>
            <a:spLocks noGrp="1"/>
          </p:cNvSpPr>
          <p:nvPr>
            <p:ph type="ftr" sz="quarter" idx="11"/>
          </p:nvPr>
        </p:nvSpPr>
        <p:spPr>
          <a:xfrm>
            <a:off x="4380072" y="6407944"/>
            <a:ext cx="3925728" cy="365125"/>
          </a:xfrm>
        </p:spPr>
        <p:txBody>
          <a:bodyPr/>
          <a:lstStyle/>
          <a:p>
            <a:r>
              <a:rPr lang="en-US" smtClean="0">
                <a:solidFill>
                  <a:schemeClr val="accent1">
                    <a:lumMod val="50000"/>
                  </a:schemeClr>
                </a:solidFill>
              </a:rPr>
              <a:t>Copyright Portnov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a:xfrm>
            <a:off x="8458200" y="6407944"/>
            <a:ext cx="554832" cy="365125"/>
          </a:xfrm>
        </p:spPr>
        <p:txBody>
          <a:bodyPr>
            <a:normAutofit/>
          </a:bodyPr>
          <a:lstStyle/>
          <a:p>
            <a:fld id="{B6F15528-21DE-4FAA-801E-634DDDAF4B2B}" type="slidenum">
              <a:rPr lang="en-US" smtClean="0">
                <a:solidFill>
                  <a:schemeClr val="accent1">
                    <a:lumMod val="50000"/>
                  </a:schemeClr>
                </a:solidFill>
              </a:rPr>
              <a:pPr/>
              <a:t>13</a:t>
            </a:fld>
            <a:endParaRPr lang="en-US" dirty="0">
              <a:solidFill>
                <a:schemeClr val="accent1">
                  <a:lumMod val="50000"/>
                </a:schemeClr>
              </a:solidFill>
            </a:endParaRPr>
          </a:p>
        </p:txBody>
      </p:sp>
      <p:sp>
        <p:nvSpPr>
          <p:cNvPr id="6" name="Title 4"/>
          <p:cNvSpPr>
            <a:spLocks noGrp="1"/>
          </p:cNvSpPr>
          <p:nvPr>
            <p:ph type="title"/>
          </p:nvPr>
        </p:nvSpPr>
        <p:spPr>
          <a:xfrm>
            <a:off x="457200" y="274638"/>
            <a:ext cx="8229600" cy="7159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2700" dirty="0" smtClean="0">
                <a:latin typeface="Arial" pitchFamily="34" charset="0"/>
                <a:cs typeface="Arial" pitchFamily="34" charset="0"/>
              </a:rPr>
              <a:t/>
            </a:r>
            <a:br>
              <a:rPr lang="en-US" sz="2700" dirty="0" smtClean="0">
                <a:latin typeface="Arial" pitchFamily="34" charset="0"/>
                <a:cs typeface="Arial" pitchFamily="34" charset="0"/>
              </a:rPr>
            </a:br>
            <a:r>
              <a:rPr lang="en-US" sz="2700" dirty="0" smtClean="0">
                <a:latin typeface="Arial" pitchFamily="34" charset="0"/>
                <a:cs typeface="Arial" pitchFamily="34" charset="0"/>
              </a:rPr>
              <a:t> </a:t>
            </a:r>
            <a:r>
              <a:rPr lang="en-US" sz="2700" dirty="0" smtClean="0">
                <a:solidFill>
                  <a:srgbClr val="FF0000"/>
                </a:solidFill>
                <a:latin typeface="Arial" pitchFamily="34" charset="0"/>
                <a:cs typeface="Arial" pitchFamily="34" charset="0"/>
              </a:rPr>
              <a:t> Parts of Mobile Testing: Feature Testing</a:t>
            </a:r>
            <a:r>
              <a:rPr lang="en-US" sz="4400" dirty="0" smtClean="0">
                <a:latin typeface="Arial" pitchFamily="34" charset="0"/>
                <a:cs typeface="Arial" pitchFamily="34" charset="0"/>
              </a:rPr>
              <a:t/>
            </a:r>
            <a:br>
              <a:rPr lang="en-US" sz="4400" dirty="0" smtClean="0">
                <a:latin typeface="Arial" pitchFamily="34" charset="0"/>
                <a:cs typeface="Arial" pitchFamily="34" charset="0"/>
              </a:rPr>
            </a:br>
            <a:endParaRPr lang="en-US" dirty="0"/>
          </a:p>
        </p:txBody>
      </p:sp>
    </p:spTree>
    <p:extLst>
      <p:ext uri="{BB962C8B-B14F-4D97-AF65-F5344CB8AC3E}">
        <p14:creationId xmlns:p14="http://schemas.microsoft.com/office/powerpoint/2010/main" xmlns="" val="423966874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4380072" y="6407944"/>
            <a:ext cx="3468528" cy="365125"/>
          </a:xfrm>
        </p:spPr>
        <p:txBody>
          <a:bodyPr/>
          <a:lstStyle/>
          <a:p>
            <a:r>
              <a:rPr lang="en-US" smtClean="0"/>
              <a:t>Copyright Portnov Computer School  2013</a:t>
            </a:r>
            <a:endParaRPr lang="en-US" dirty="0"/>
          </a:p>
        </p:txBody>
      </p:sp>
      <p:sp>
        <p:nvSpPr>
          <p:cNvPr id="3" name="Slide Number Placeholder 2"/>
          <p:cNvSpPr>
            <a:spLocks noGrp="1"/>
          </p:cNvSpPr>
          <p:nvPr>
            <p:ph type="sldNum" sz="quarter" idx="12"/>
          </p:nvPr>
        </p:nvSpPr>
        <p:spPr>
          <a:xfrm>
            <a:off x="8458200" y="6407944"/>
            <a:ext cx="554832" cy="365125"/>
          </a:xfrm>
        </p:spPr>
        <p:txBody>
          <a:bodyPr/>
          <a:lstStyle/>
          <a:p>
            <a:fld id="{B6F15528-21DE-4FAA-801E-634DDDAF4B2B}" type="slidenum">
              <a:rPr lang="en-US" smtClean="0"/>
              <a:pPr/>
              <a:t>130</a:t>
            </a:fld>
            <a:endParaRPr lang="en-US" dirty="0"/>
          </a:p>
        </p:txBody>
      </p:sp>
      <p:pic>
        <p:nvPicPr>
          <p:cNvPr id="225282" name="Picture 2" descr="C:\Users\IVA\Pictures\YOU TUBE\NEW ADDITION\Mobile_Assure[1].jpg"/>
          <p:cNvPicPr>
            <a:picLocks noChangeAspect="1" noChangeArrowheads="1"/>
          </p:cNvPicPr>
          <p:nvPr/>
        </p:nvPicPr>
        <p:blipFill>
          <a:blip r:embed="rId2" cstate="print"/>
          <a:srcRect/>
          <a:stretch>
            <a:fillRect/>
          </a:stretch>
        </p:blipFill>
        <p:spPr bwMode="auto">
          <a:xfrm>
            <a:off x="1719263" y="1014413"/>
            <a:ext cx="5705475" cy="4829175"/>
          </a:xfrm>
          <a:prstGeom prst="rect">
            <a:avLst/>
          </a:prstGeom>
          <a:noFill/>
        </p:spPr>
      </p:pic>
    </p:spTree>
    <p:extLst>
      <p:ext uri="{BB962C8B-B14F-4D97-AF65-F5344CB8AC3E}">
        <p14:creationId xmlns:p14="http://schemas.microsoft.com/office/powerpoint/2010/main" xmlns="" val="105773282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4380072" y="6407944"/>
            <a:ext cx="3620928" cy="365125"/>
          </a:xfrm>
        </p:spPr>
        <p:txBody>
          <a:bodyPr/>
          <a:lstStyle/>
          <a:p>
            <a:r>
              <a:rPr lang="en-US" smtClean="0"/>
              <a:t>Copyright Portnov Computer School  2013</a:t>
            </a:r>
            <a:endParaRPr lang="en-US" dirty="0"/>
          </a:p>
        </p:txBody>
      </p:sp>
      <p:sp>
        <p:nvSpPr>
          <p:cNvPr id="3" name="Slide Number Placeholder 2"/>
          <p:cNvSpPr>
            <a:spLocks noGrp="1"/>
          </p:cNvSpPr>
          <p:nvPr>
            <p:ph type="sldNum" sz="quarter" idx="12"/>
          </p:nvPr>
        </p:nvSpPr>
        <p:spPr>
          <a:xfrm>
            <a:off x="8382000" y="6407944"/>
            <a:ext cx="631032" cy="365125"/>
          </a:xfrm>
        </p:spPr>
        <p:txBody>
          <a:bodyPr/>
          <a:lstStyle/>
          <a:p>
            <a:fld id="{B6F15528-21DE-4FAA-801E-634DDDAF4B2B}" type="slidenum">
              <a:rPr lang="en-US" smtClean="0"/>
              <a:pPr/>
              <a:t>131</a:t>
            </a:fld>
            <a:endParaRPr lang="en-US" dirty="0"/>
          </a:p>
        </p:txBody>
      </p:sp>
      <p:pic>
        <p:nvPicPr>
          <p:cNvPr id="227330" name="Picture 2" descr="C:\Users\IVA\Pictures\YOU TUBE\NEW ADDITION\mobile_testing_ctt[1].jpg"/>
          <p:cNvPicPr>
            <a:picLocks noChangeAspect="1" noChangeArrowheads="1"/>
          </p:cNvPicPr>
          <p:nvPr/>
        </p:nvPicPr>
        <p:blipFill>
          <a:blip r:embed="rId2" cstate="print"/>
          <a:srcRect/>
          <a:stretch>
            <a:fillRect/>
          </a:stretch>
        </p:blipFill>
        <p:spPr bwMode="auto">
          <a:xfrm>
            <a:off x="1447800" y="1524000"/>
            <a:ext cx="6334200" cy="3724275"/>
          </a:xfrm>
          <a:prstGeom prst="rect">
            <a:avLst/>
          </a:prstGeom>
          <a:noFill/>
        </p:spPr>
      </p:pic>
    </p:spTree>
    <p:extLst>
      <p:ext uri="{BB962C8B-B14F-4D97-AF65-F5344CB8AC3E}">
        <p14:creationId xmlns:p14="http://schemas.microsoft.com/office/powerpoint/2010/main" xmlns="" val="59824041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4380072" y="6407944"/>
            <a:ext cx="3316128" cy="365125"/>
          </a:xfrm>
        </p:spPr>
        <p:txBody>
          <a:bodyPr/>
          <a:lstStyle/>
          <a:p>
            <a:r>
              <a:rPr lang="en-US" smtClean="0"/>
              <a:t>Copyright Portnov Computer School  2013</a:t>
            </a:r>
            <a:endParaRPr lang="en-US" dirty="0"/>
          </a:p>
        </p:txBody>
      </p:sp>
      <p:sp>
        <p:nvSpPr>
          <p:cNvPr id="3" name="Slide Number Placeholder 2"/>
          <p:cNvSpPr>
            <a:spLocks noGrp="1"/>
          </p:cNvSpPr>
          <p:nvPr>
            <p:ph type="sldNum" sz="quarter" idx="12"/>
          </p:nvPr>
        </p:nvSpPr>
        <p:spPr>
          <a:xfrm>
            <a:off x="8458200" y="6407944"/>
            <a:ext cx="554832" cy="365125"/>
          </a:xfrm>
        </p:spPr>
        <p:txBody>
          <a:bodyPr/>
          <a:lstStyle/>
          <a:p>
            <a:fld id="{B6F15528-21DE-4FAA-801E-634DDDAF4B2B}" type="slidenum">
              <a:rPr lang="en-US" smtClean="0"/>
              <a:pPr/>
              <a:t>132</a:t>
            </a:fld>
            <a:endParaRPr lang="en-US" dirty="0"/>
          </a:p>
        </p:txBody>
      </p:sp>
      <p:pic>
        <p:nvPicPr>
          <p:cNvPr id="229378" name="Picture 2" descr="http://www.keynotedeviceanywhere.com/userfiles/image/optimal_test_strategy.jpg"/>
          <p:cNvPicPr>
            <a:picLocks noChangeAspect="1" noChangeArrowheads="1"/>
          </p:cNvPicPr>
          <p:nvPr/>
        </p:nvPicPr>
        <p:blipFill>
          <a:blip r:embed="rId2" cstate="print"/>
          <a:srcRect/>
          <a:stretch>
            <a:fillRect/>
          </a:stretch>
        </p:blipFill>
        <p:spPr bwMode="auto">
          <a:xfrm>
            <a:off x="1219200" y="990600"/>
            <a:ext cx="6895809" cy="4648200"/>
          </a:xfrm>
          <a:prstGeom prst="rect">
            <a:avLst/>
          </a:prstGeom>
          <a:noFill/>
        </p:spPr>
      </p:pic>
    </p:spTree>
    <p:extLst>
      <p:ext uri="{BB962C8B-B14F-4D97-AF65-F5344CB8AC3E}">
        <p14:creationId xmlns:p14="http://schemas.microsoft.com/office/powerpoint/2010/main" xmlns="" val="414075537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4380072" y="6407944"/>
            <a:ext cx="4001928" cy="365125"/>
          </a:xfrm>
        </p:spPr>
        <p:txBody>
          <a:bodyPr/>
          <a:lstStyle/>
          <a:p>
            <a:r>
              <a:rPr lang="en-US" smtClean="0"/>
              <a:t>Copyright Portnov Computer School  2013</a:t>
            </a:r>
            <a:endParaRPr lang="en-US" dirty="0"/>
          </a:p>
        </p:txBody>
      </p:sp>
      <p:sp>
        <p:nvSpPr>
          <p:cNvPr id="3" name="Slide Number Placeholder 2"/>
          <p:cNvSpPr>
            <a:spLocks noGrp="1"/>
          </p:cNvSpPr>
          <p:nvPr>
            <p:ph type="sldNum" sz="quarter" idx="12"/>
          </p:nvPr>
        </p:nvSpPr>
        <p:spPr>
          <a:xfrm>
            <a:off x="8458200" y="6407944"/>
            <a:ext cx="554832" cy="365125"/>
          </a:xfrm>
        </p:spPr>
        <p:txBody>
          <a:bodyPr/>
          <a:lstStyle/>
          <a:p>
            <a:fld id="{B6F15528-21DE-4FAA-801E-634DDDAF4B2B}" type="slidenum">
              <a:rPr lang="en-US" smtClean="0"/>
              <a:pPr/>
              <a:t>133</a:t>
            </a:fld>
            <a:endParaRPr lang="en-US"/>
          </a:p>
        </p:txBody>
      </p:sp>
      <p:pic>
        <p:nvPicPr>
          <p:cNvPr id="231426" name="Picture 2" descr="http://moolya.com/blog/wp-content/uploads/2012/04/COP-FLUNG-GUN2.png"/>
          <p:cNvPicPr>
            <a:picLocks noChangeAspect="1" noChangeArrowheads="1"/>
          </p:cNvPicPr>
          <p:nvPr/>
        </p:nvPicPr>
        <p:blipFill>
          <a:blip r:embed="rId2" cstate="print"/>
          <a:srcRect/>
          <a:stretch>
            <a:fillRect/>
          </a:stretch>
        </p:blipFill>
        <p:spPr bwMode="auto">
          <a:xfrm>
            <a:off x="1600200" y="304800"/>
            <a:ext cx="5943600" cy="5848350"/>
          </a:xfrm>
          <a:prstGeom prst="rect">
            <a:avLst/>
          </a:prstGeom>
          <a:noFill/>
        </p:spPr>
      </p:pic>
    </p:spTree>
    <p:extLst>
      <p:ext uri="{BB962C8B-B14F-4D97-AF65-F5344CB8AC3E}">
        <p14:creationId xmlns:p14="http://schemas.microsoft.com/office/powerpoint/2010/main" xmlns="" val="2401201083"/>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4380072" y="6407944"/>
            <a:ext cx="3620928" cy="365125"/>
          </a:xfrm>
        </p:spPr>
        <p:txBody>
          <a:bodyPr/>
          <a:lstStyle/>
          <a:p>
            <a:r>
              <a:rPr lang="en-US" dirty="0" smtClean="0"/>
              <a:t>Copyright </a:t>
            </a:r>
            <a:r>
              <a:rPr lang="en-US" dirty="0" err="1" smtClean="0"/>
              <a:t>Portnov</a:t>
            </a:r>
            <a:r>
              <a:rPr lang="en-US" dirty="0" smtClean="0"/>
              <a:t> Computer School  2013</a:t>
            </a:r>
            <a:endParaRPr lang="en-US" dirty="0"/>
          </a:p>
        </p:txBody>
      </p:sp>
      <p:sp>
        <p:nvSpPr>
          <p:cNvPr id="3" name="Slide Number Placeholder 2"/>
          <p:cNvSpPr>
            <a:spLocks noGrp="1"/>
          </p:cNvSpPr>
          <p:nvPr>
            <p:ph type="sldNum" sz="quarter" idx="12"/>
          </p:nvPr>
        </p:nvSpPr>
        <p:spPr>
          <a:xfrm>
            <a:off x="8305800" y="6407944"/>
            <a:ext cx="707232" cy="365125"/>
          </a:xfrm>
        </p:spPr>
        <p:txBody>
          <a:bodyPr/>
          <a:lstStyle/>
          <a:p>
            <a:fld id="{B6F15528-21DE-4FAA-801E-634DDDAF4B2B}" type="slidenum">
              <a:rPr lang="en-US" smtClean="0"/>
              <a:pPr/>
              <a:t>134</a:t>
            </a:fld>
            <a:endParaRPr lang="en-US" dirty="0"/>
          </a:p>
        </p:txBody>
      </p:sp>
      <p:pic>
        <p:nvPicPr>
          <p:cNvPr id="1026" name="Picture 2" descr="http://www.ncrinfotech.com/images/testing.jpg"/>
          <p:cNvPicPr>
            <a:picLocks noChangeAspect="1" noChangeArrowheads="1"/>
          </p:cNvPicPr>
          <p:nvPr/>
        </p:nvPicPr>
        <p:blipFill>
          <a:blip r:embed="rId2" cstate="print"/>
          <a:srcRect/>
          <a:stretch>
            <a:fillRect/>
          </a:stretch>
        </p:blipFill>
        <p:spPr bwMode="auto">
          <a:xfrm>
            <a:off x="1981200" y="457987"/>
            <a:ext cx="5257800" cy="5356633"/>
          </a:xfrm>
          <a:prstGeom prst="rect">
            <a:avLst/>
          </a:prstGeom>
          <a:noFill/>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Copyright Portnov Computer School  2013</a:t>
            </a:r>
            <a:endParaRPr lang="en-US"/>
          </a:p>
        </p:txBody>
      </p:sp>
      <p:sp>
        <p:nvSpPr>
          <p:cNvPr id="3" name="Slide Number Placeholder 2"/>
          <p:cNvSpPr>
            <a:spLocks noGrp="1"/>
          </p:cNvSpPr>
          <p:nvPr>
            <p:ph type="sldNum" sz="quarter" idx="12"/>
          </p:nvPr>
        </p:nvSpPr>
        <p:spPr/>
        <p:txBody>
          <a:bodyPr/>
          <a:lstStyle/>
          <a:p>
            <a:fld id="{B6F15528-21DE-4FAA-801E-634DDDAF4B2B}" type="slidenum">
              <a:rPr lang="en-US" smtClean="0"/>
              <a:pPr/>
              <a:t>135</a:t>
            </a:fld>
            <a:endParaRPr lang="en-US"/>
          </a:p>
        </p:txBody>
      </p:sp>
      <p:pic>
        <p:nvPicPr>
          <p:cNvPr id="128002" name="Picture 2" descr="http://ibagroupit.com/upload/testing.jpg"/>
          <p:cNvPicPr>
            <a:picLocks noChangeAspect="1" noChangeArrowheads="1"/>
          </p:cNvPicPr>
          <p:nvPr/>
        </p:nvPicPr>
        <p:blipFill>
          <a:blip r:embed="rId2" cstate="print"/>
          <a:srcRect/>
          <a:stretch>
            <a:fillRect/>
          </a:stretch>
        </p:blipFill>
        <p:spPr bwMode="auto">
          <a:xfrm>
            <a:off x="1142999" y="1219200"/>
            <a:ext cx="6834741" cy="5029200"/>
          </a:xfrm>
          <a:prstGeom prst="rect">
            <a:avLst/>
          </a:prstGeom>
          <a:noFill/>
        </p:spPr>
      </p:pic>
      <p:sp>
        <p:nvSpPr>
          <p:cNvPr id="5" name="Rectangle 4"/>
          <p:cNvSpPr/>
          <p:nvPr/>
        </p:nvSpPr>
        <p:spPr>
          <a:xfrm>
            <a:off x="914400" y="304800"/>
            <a:ext cx="28956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Test Plan</a:t>
            </a:r>
            <a:endParaRPr lang="en-US" sz="2400" b="1" dirty="0"/>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382000" cy="715962"/>
          </a:xfrm>
        </p:spPr>
        <p:style>
          <a:lnRef idx="1">
            <a:schemeClr val="accent1"/>
          </a:lnRef>
          <a:fillRef idx="2">
            <a:schemeClr val="accent1"/>
          </a:fillRef>
          <a:effectRef idx="1">
            <a:schemeClr val="accent1"/>
          </a:effectRef>
          <a:fontRef idx="minor">
            <a:schemeClr val="dk1"/>
          </a:fontRef>
        </p:style>
        <p:txBody>
          <a:bodyPr>
            <a:normAutofit/>
          </a:bodyPr>
          <a:lstStyle/>
          <a:p>
            <a:r>
              <a:rPr lang="en-US" sz="3200" b="1" dirty="0" smtClean="0">
                <a:solidFill>
                  <a:srgbClr val="FF0000"/>
                </a:solidFill>
                <a:latin typeface="Arial" pitchFamily="34" charset="0"/>
                <a:cs typeface="Arial" pitchFamily="34" charset="0"/>
              </a:rPr>
              <a:t>9. What is application structure?		</a:t>
            </a:r>
            <a:r>
              <a:rPr lang="en-US" sz="2400" b="1" dirty="0" smtClean="0">
                <a:solidFill>
                  <a:srgbClr val="FF0000"/>
                </a:solidFill>
                <a:latin typeface="Arial" pitchFamily="34" charset="0"/>
                <a:cs typeface="Arial" pitchFamily="34" charset="0"/>
              </a:rPr>
              <a:t>2</a:t>
            </a:r>
            <a:endParaRPr lang="en-US" sz="2400" b="1" dirty="0">
              <a:solidFill>
                <a:srgbClr val="FF0000"/>
              </a:solidFill>
            </a:endParaRPr>
          </a:p>
        </p:txBody>
      </p:sp>
      <p:sp>
        <p:nvSpPr>
          <p:cNvPr id="3" name="Footer Placeholder 2"/>
          <p:cNvSpPr>
            <a:spLocks noGrp="1"/>
          </p:cNvSpPr>
          <p:nvPr>
            <p:ph type="ftr" sz="quarter" idx="11"/>
          </p:nvPr>
        </p:nvSpPr>
        <p:spPr>
          <a:xfrm>
            <a:off x="4724400" y="6324600"/>
            <a:ext cx="3429000" cy="304800"/>
          </a:xfrm>
        </p:spPr>
        <p:txBody>
          <a:bodyPr/>
          <a:lstStyle/>
          <a:p>
            <a:r>
              <a:rPr lang="en-US" smtClean="0">
                <a:solidFill>
                  <a:schemeClr val="accent1">
                    <a:lumMod val="75000"/>
                  </a:schemeClr>
                </a:solidFill>
              </a:rPr>
              <a:t>Copyright Portnov Computer School   2013</a:t>
            </a:r>
            <a:endParaRPr lang="en-US" dirty="0">
              <a:solidFill>
                <a:schemeClr val="accent1">
                  <a:lumMod val="75000"/>
                </a:schemeClr>
              </a:solidFill>
            </a:endParaRPr>
          </a:p>
        </p:txBody>
      </p:sp>
      <p:sp>
        <p:nvSpPr>
          <p:cNvPr id="4" name="Slide Number Placeholder 3"/>
          <p:cNvSpPr>
            <a:spLocks noGrp="1"/>
          </p:cNvSpPr>
          <p:nvPr>
            <p:ph type="sldNum" sz="quarter" idx="12"/>
          </p:nvPr>
        </p:nvSpPr>
        <p:spPr>
          <a:xfrm>
            <a:off x="8458200" y="6324600"/>
            <a:ext cx="539496" cy="342900"/>
          </a:xfrm>
        </p:spPr>
        <p:txBody>
          <a:bodyPr/>
          <a:lstStyle/>
          <a:p>
            <a:fld id="{B6F15528-21DE-4FAA-801E-634DDDAF4B2B}" type="slidenum">
              <a:rPr lang="en-US" smtClean="0">
                <a:solidFill>
                  <a:schemeClr val="accent1">
                    <a:lumMod val="75000"/>
                  </a:schemeClr>
                </a:solidFill>
              </a:rPr>
              <a:pPr/>
              <a:t>136</a:t>
            </a:fld>
            <a:endParaRPr lang="en-US" dirty="0">
              <a:solidFill>
                <a:schemeClr val="accent1">
                  <a:lumMod val="75000"/>
                </a:schemeClr>
              </a:solidFill>
            </a:endParaRPr>
          </a:p>
        </p:txBody>
      </p:sp>
      <p:graphicFrame>
        <p:nvGraphicFramePr>
          <p:cNvPr id="8" name="Diagram 7"/>
          <p:cNvGraphicFramePr/>
          <p:nvPr/>
        </p:nvGraphicFramePr>
        <p:xfrm>
          <a:off x="609600" y="1219200"/>
          <a:ext cx="8305800"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Flowchart: Alternate Process 8"/>
          <p:cNvSpPr/>
          <p:nvPr/>
        </p:nvSpPr>
        <p:spPr>
          <a:xfrm>
            <a:off x="990600" y="1295400"/>
            <a:ext cx="1905000" cy="304800"/>
          </a:xfrm>
          <a:prstGeom prst="flowChartAlternateProcess">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b="1" dirty="0" smtClean="0">
                <a:latin typeface="Arial" pitchFamily="34" charset="0"/>
                <a:cs typeface="Arial" pitchFamily="34" charset="0"/>
              </a:rPr>
              <a:t>Presentation Layer</a:t>
            </a:r>
            <a:endParaRPr lang="en-US" sz="1400" b="1" dirty="0">
              <a:latin typeface="Arial" pitchFamily="34" charset="0"/>
              <a:cs typeface="Arial" pitchFamily="34" charset="0"/>
            </a:endParaRPr>
          </a:p>
        </p:txBody>
      </p:sp>
      <p:sp>
        <p:nvSpPr>
          <p:cNvPr id="10" name="Flowchart: Alternate Process 9"/>
          <p:cNvSpPr/>
          <p:nvPr/>
        </p:nvSpPr>
        <p:spPr>
          <a:xfrm>
            <a:off x="1066800" y="2286000"/>
            <a:ext cx="1676400" cy="304800"/>
          </a:xfrm>
          <a:prstGeom prst="flowChartAlternateProcess">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b="1" dirty="0" smtClean="0">
                <a:latin typeface="Arial" pitchFamily="34" charset="0"/>
                <a:cs typeface="Arial" pitchFamily="34" charset="0"/>
              </a:rPr>
              <a:t>Business Layer</a:t>
            </a:r>
            <a:endParaRPr lang="en-US" sz="1400" b="1" dirty="0">
              <a:latin typeface="Arial" pitchFamily="34" charset="0"/>
              <a:cs typeface="Arial" pitchFamily="34" charset="0"/>
            </a:endParaRPr>
          </a:p>
        </p:txBody>
      </p:sp>
      <p:sp>
        <p:nvSpPr>
          <p:cNvPr id="11" name="Flowchart: Alternate Process 10"/>
          <p:cNvSpPr/>
          <p:nvPr/>
        </p:nvSpPr>
        <p:spPr>
          <a:xfrm>
            <a:off x="1066800" y="3276600"/>
            <a:ext cx="1676400" cy="304800"/>
          </a:xfrm>
          <a:prstGeom prst="flowChartAlternateProcess">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b="1" dirty="0" smtClean="0">
                <a:latin typeface="Arial" pitchFamily="34" charset="0"/>
                <a:cs typeface="Arial" pitchFamily="34" charset="0"/>
              </a:rPr>
              <a:t>Data Access Layer</a:t>
            </a:r>
            <a:endParaRPr lang="en-US" sz="1200" b="1" dirty="0">
              <a:latin typeface="Arial" pitchFamily="34" charset="0"/>
              <a:cs typeface="Arial" pitchFamily="34" charset="0"/>
            </a:endParaRPr>
          </a:p>
        </p:txBody>
      </p:sp>
      <p:sp>
        <p:nvSpPr>
          <p:cNvPr id="12" name="Flowchart: Alternate Process 11"/>
          <p:cNvSpPr/>
          <p:nvPr/>
        </p:nvSpPr>
        <p:spPr>
          <a:xfrm>
            <a:off x="1066800" y="4267200"/>
            <a:ext cx="1600200" cy="304800"/>
          </a:xfrm>
          <a:prstGeom prst="flowChartAlternateProcess">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b="1" dirty="0" smtClean="0">
                <a:latin typeface="Arial" pitchFamily="34" charset="0"/>
                <a:cs typeface="Arial" pitchFamily="34" charset="0"/>
              </a:rPr>
              <a:t>Data Stores</a:t>
            </a:r>
            <a:endParaRPr lang="en-US" sz="1400" b="1" dirty="0">
              <a:latin typeface="Arial" pitchFamily="34" charset="0"/>
              <a:cs typeface="Arial" pitchFamily="34" charset="0"/>
            </a:endParaRPr>
          </a:p>
        </p:txBody>
      </p:sp>
      <p:sp>
        <p:nvSpPr>
          <p:cNvPr id="14" name="Flowchart: Alternate Process 13"/>
          <p:cNvSpPr/>
          <p:nvPr/>
        </p:nvSpPr>
        <p:spPr>
          <a:xfrm>
            <a:off x="2209800" y="5410200"/>
            <a:ext cx="2362200" cy="457200"/>
          </a:xfrm>
          <a:prstGeom prst="flowChartAlternateProcess">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b="1" dirty="0" smtClean="0">
                <a:latin typeface="Arial" pitchFamily="34" charset="0"/>
                <a:cs typeface="Arial" pitchFamily="34" charset="0"/>
              </a:rPr>
              <a:t>Mobile Support Infrastructure</a:t>
            </a:r>
            <a:endParaRPr lang="en-US" sz="1400" b="1" dirty="0">
              <a:latin typeface="Arial" pitchFamily="34" charset="0"/>
              <a:cs typeface="Arial" pitchFamily="34" charset="0"/>
            </a:endParaRPr>
          </a:p>
        </p:txBody>
      </p:sp>
      <p:sp>
        <p:nvSpPr>
          <p:cNvPr id="15" name="Rectangle 14"/>
          <p:cNvSpPr/>
          <p:nvPr/>
        </p:nvSpPr>
        <p:spPr>
          <a:xfrm>
            <a:off x="304800" y="6324600"/>
            <a:ext cx="3810000" cy="276999"/>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bg1"/>
                </a:solidFill>
                <a:latin typeface="Arial" pitchFamily="34" charset="0"/>
                <a:cs typeface="Arial" pitchFamily="34" charset="0"/>
              </a:rPr>
              <a:t>http://en.wikipedia.org/wiki/Application_architecture</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xmlns="" val="196410567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IVA\Pictures\MOBILE TESTING\WOW.png"/>
          <p:cNvPicPr>
            <a:picLocks noGrp="1" noChangeAspect="1" noChangeArrowheads="1"/>
          </p:cNvPicPr>
          <p:nvPr>
            <p:ph idx="1"/>
          </p:nvPr>
        </p:nvPicPr>
        <p:blipFill>
          <a:blip r:embed="rId2" cstate="print"/>
          <a:srcRect/>
          <a:stretch>
            <a:fillRect/>
          </a:stretch>
        </p:blipFill>
        <p:spPr bwMode="auto">
          <a:xfrm>
            <a:off x="1466850" y="1295401"/>
            <a:ext cx="6523918" cy="4672806"/>
          </a:xfrm>
          <a:prstGeom prst="rect">
            <a:avLst/>
          </a:prstGeom>
          <a:noFill/>
        </p:spPr>
      </p:pic>
      <p:sp>
        <p:nvSpPr>
          <p:cNvPr id="3" name="Footer Placeholder 2"/>
          <p:cNvSpPr>
            <a:spLocks noGrp="1"/>
          </p:cNvSpPr>
          <p:nvPr>
            <p:ph type="ftr" sz="quarter" idx="11"/>
          </p:nvPr>
        </p:nvSpPr>
        <p:spPr>
          <a:xfrm>
            <a:off x="4380072" y="6407944"/>
            <a:ext cx="4154328" cy="365125"/>
          </a:xfrm>
        </p:spPr>
        <p:txBody>
          <a:bodyPr/>
          <a:lstStyle/>
          <a:p>
            <a:r>
              <a:rPr lang="en-US" smtClean="0">
                <a:solidFill>
                  <a:schemeClr val="bg2">
                    <a:lumMod val="25000"/>
                  </a:schemeClr>
                </a:solidFill>
              </a:rPr>
              <a:t>Copyright Portnov Computer School  2013</a:t>
            </a:r>
            <a:endParaRPr lang="en-US" dirty="0">
              <a:solidFill>
                <a:schemeClr val="bg2">
                  <a:lumMod val="25000"/>
                </a:schemeClr>
              </a:solidFill>
            </a:endParaRPr>
          </a:p>
        </p:txBody>
      </p:sp>
      <p:sp>
        <p:nvSpPr>
          <p:cNvPr id="4" name="Slide Number Placeholder 3"/>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bg2">
                    <a:lumMod val="25000"/>
                  </a:schemeClr>
                </a:solidFill>
              </a:rPr>
              <a:pPr/>
              <a:t>137</a:t>
            </a:fld>
            <a:endParaRPr lang="en-US" dirty="0">
              <a:solidFill>
                <a:schemeClr val="bg2">
                  <a:lumMod val="25000"/>
                </a:schemeClr>
              </a:solidFill>
            </a:endParaRPr>
          </a:p>
        </p:txBody>
      </p:sp>
      <p:sp>
        <p:nvSpPr>
          <p:cNvPr id="6" name="Title 5"/>
          <p:cNvSpPr>
            <a:spLocks noGrp="1"/>
          </p:cNvSpPr>
          <p:nvPr>
            <p:ph type="title"/>
          </p:nvPr>
        </p:nvSpPr>
        <p:spPr>
          <a:xfrm>
            <a:off x="152400" y="274638"/>
            <a:ext cx="7543800" cy="5635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3100" dirty="0" smtClean="0">
                <a:solidFill>
                  <a:srgbClr val="FF0000"/>
                </a:solidFill>
                <a:latin typeface="Arial" pitchFamily="34" charset="0"/>
                <a:cs typeface="Arial" pitchFamily="34" charset="0"/>
              </a:rPr>
              <a:t/>
            </a:r>
            <a:br>
              <a:rPr lang="en-US" sz="3100" dirty="0" smtClean="0">
                <a:solidFill>
                  <a:srgbClr val="FF0000"/>
                </a:solidFill>
                <a:latin typeface="Arial" pitchFamily="34" charset="0"/>
                <a:cs typeface="Arial" pitchFamily="34" charset="0"/>
              </a:rPr>
            </a:br>
            <a:r>
              <a:rPr lang="en-US" sz="3100" dirty="0" smtClean="0">
                <a:solidFill>
                  <a:srgbClr val="FF0000"/>
                </a:solidFill>
                <a:latin typeface="Arial" pitchFamily="34" charset="0"/>
                <a:cs typeface="Arial" pitchFamily="34" charset="0"/>
              </a:rPr>
              <a:t>How would you test the mobile app page?         </a:t>
            </a:r>
            <a:r>
              <a:rPr lang="en-US" sz="4400" dirty="0" smtClean="0">
                <a:solidFill>
                  <a:srgbClr val="FF0000"/>
                </a:solidFill>
                <a:latin typeface="Arial" pitchFamily="34" charset="0"/>
                <a:cs typeface="Arial" pitchFamily="34" charset="0"/>
              </a:rPr>
              <a:t/>
            </a:r>
            <a:br>
              <a:rPr lang="en-US" sz="4400" dirty="0" smtClean="0">
                <a:solidFill>
                  <a:srgbClr val="FF0000"/>
                </a:solidFill>
                <a:latin typeface="Arial" pitchFamily="34" charset="0"/>
                <a:cs typeface="Arial" pitchFamily="34" charset="0"/>
              </a:rPr>
            </a:br>
            <a:endParaRPr lang="en-US" dirty="0"/>
          </a:p>
        </p:txBody>
      </p:sp>
      <p:sp>
        <p:nvSpPr>
          <p:cNvPr id="13" name="Rectangle 12"/>
          <p:cNvSpPr/>
          <p:nvPr/>
        </p:nvSpPr>
        <p:spPr>
          <a:xfrm>
            <a:off x="228600" y="6172200"/>
            <a:ext cx="4724400" cy="46166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tx2">
                    <a:lumMod val="25000"/>
                  </a:schemeClr>
                </a:solidFill>
                <a:latin typeface="Arial" pitchFamily="34" charset="0"/>
                <a:cs typeface="Arial" pitchFamily="34" charset="0"/>
              </a:rPr>
              <a:t>http://msdn.microsoft.com/en-us/library/windows/desktop/bb226821(v=vs.85).aspx#GlossaryA</a:t>
            </a:r>
            <a:endParaRPr lang="en-US" sz="1200" dirty="0">
              <a:solidFill>
                <a:schemeClr val="tx2">
                  <a:lumMod val="25000"/>
                </a:schemeClr>
              </a:solidFill>
              <a:latin typeface="Arial" pitchFamily="34" charset="0"/>
              <a:cs typeface="Arial" pitchFamily="34" charset="0"/>
            </a:endParaRPr>
          </a:p>
        </p:txBody>
      </p:sp>
    </p:spTree>
    <p:extLst>
      <p:ext uri="{BB962C8B-B14F-4D97-AF65-F5344CB8AC3E}">
        <p14:creationId xmlns:p14="http://schemas.microsoft.com/office/powerpoint/2010/main" xmlns="" val="390660534"/>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380072" y="6407944"/>
            <a:ext cx="40781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accent1">
                    <a:lumMod val="50000"/>
                  </a:schemeClr>
                </a:solidFill>
              </a:rPr>
              <a:pPr/>
              <a:t>138</a:t>
            </a:fld>
            <a:endParaRPr lang="en-US" dirty="0">
              <a:solidFill>
                <a:schemeClr val="accent1">
                  <a:lumMod val="50000"/>
                </a:schemeClr>
              </a:solidFill>
            </a:endParaRPr>
          </a:p>
        </p:txBody>
      </p:sp>
      <p:pic>
        <p:nvPicPr>
          <p:cNvPr id="161794" name="Picture 2" descr="C:\Users\IVA\Pictures\MOBILE TESTING\User Experience.png"/>
          <p:cNvPicPr>
            <a:picLocks noChangeAspect="1" noChangeArrowheads="1"/>
          </p:cNvPicPr>
          <p:nvPr/>
        </p:nvPicPr>
        <p:blipFill>
          <a:blip r:embed="rId2" cstate="print"/>
          <a:srcRect/>
          <a:stretch>
            <a:fillRect/>
          </a:stretch>
        </p:blipFill>
        <p:spPr bwMode="auto">
          <a:xfrm>
            <a:off x="2286000" y="1143000"/>
            <a:ext cx="4296477" cy="4549775"/>
          </a:xfrm>
          <a:prstGeom prst="rect">
            <a:avLst/>
          </a:prstGeom>
          <a:noFill/>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380072" y="6407944"/>
            <a:ext cx="40781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a:xfrm>
            <a:off x="8458200" y="6407944"/>
            <a:ext cx="554832" cy="365125"/>
          </a:xfrm>
        </p:spPr>
        <p:txBody>
          <a:bodyPr/>
          <a:lstStyle/>
          <a:p>
            <a:fld id="{B6F15528-21DE-4FAA-801E-634DDDAF4B2B}" type="slidenum">
              <a:rPr lang="en-US" smtClean="0">
                <a:solidFill>
                  <a:schemeClr val="accent1">
                    <a:lumMod val="50000"/>
                  </a:schemeClr>
                </a:solidFill>
              </a:rPr>
              <a:pPr/>
              <a:t>139</a:t>
            </a:fld>
            <a:endParaRPr lang="en-US" dirty="0">
              <a:solidFill>
                <a:schemeClr val="accent1">
                  <a:lumMod val="50000"/>
                </a:schemeClr>
              </a:solidFill>
            </a:endParaRPr>
          </a:p>
        </p:txBody>
      </p:sp>
      <p:pic>
        <p:nvPicPr>
          <p:cNvPr id="3074" name="Picture 2" descr="http://www.ibm.com/developerworks/ibm/library/i-lbs/http.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57400" y="1447800"/>
            <a:ext cx="5181600" cy="39338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694387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04800" y="838200"/>
            <a:ext cx="8534400" cy="5638800"/>
          </a:xfrm>
        </p:spPr>
        <p:style>
          <a:lnRef idx="1">
            <a:schemeClr val="accent1"/>
          </a:lnRef>
          <a:fillRef idx="2">
            <a:schemeClr val="accent1"/>
          </a:fillRef>
          <a:effectRef idx="1">
            <a:schemeClr val="accent1"/>
          </a:effectRef>
          <a:fontRef idx="minor">
            <a:schemeClr val="dk1"/>
          </a:fontRef>
        </p:style>
        <p:txBody>
          <a:bodyPr>
            <a:normAutofit fontScale="40000" lnSpcReduction="20000"/>
          </a:bodyPr>
          <a:lstStyle/>
          <a:p>
            <a:pPr marL="624078" indent="-514350">
              <a:buNone/>
            </a:pPr>
            <a:endParaRPr lang="en-US" sz="3500" dirty="0" smtClean="0">
              <a:solidFill>
                <a:schemeClr val="tx1"/>
              </a:solidFill>
              <a:latin typeface="Arial" pitchFamily="34" charset="0"/>
              <a:cs typeface="Arial" pitchFamily="34" charset="0"/>
            </a:endParaRPr>
          </a:p>
          <a:p>
            <a:pPr marL="624078" indent="-514350">
              <a:buNone/>
            </a:pPr>
            <a:r>
              <a:rPr lang="en-US" sz="3500" dirty="0" smtClean="0">
                <a:solidFill>
                  <a:schemeClr val="bg1">
                    <a:lumMod val="65000"/>
                  </a:schemeClr>
                </a:solidFill>
                <a:latin typeface="Arial" pitchFamily="34" charset="0"/>
                <a:cs typeface="Arial" pitchFamily="34" charset="0"/>
              </a:rPr>
              <a:t>1. What Type of Mobile Domains you know?</a:t>
            </a:r>
          </a:p>
          <a:p>
            <a:pPr marL="624078" indent="-514350">
              <a:buNone/>
            </a:pPr>
            <a:r>
              <a:rPr lang="en-US" sz="3500" dirty="0" smtClean="0">
                <a:solidFill>
                  <a:schemeClr val="bg1">
                    <a:lumMod val="65000"/>
                  </a:schemeClr>
                </a:solidFill>
                <a:latin typeface="Arial" pitchFamily="34" charset="0"/>
                <a:cs typeface="Arial" pitchFamily="34" charset="0"/>
              </a:rPr>
              <a:t>2. What are the different ways you can install a Mobile Application?</a:t>
            </a:r>
          </a:p>
          <a:p>
            <a:pPr>
              <a:buNone/>
            </a:pPr>
            <a:r>
              <a:rPr lang="en-US" sz="3500" dirty="0" smtClean="0">
                <a:solidFill>
                  <a:schemeClr val="bg1">
                    <a:lumMod val="65000"/>
                  </a:schemeClr>
                </a:solidFill>
                <a:latin typeface="Arial" pitchFamily="34" charset="0"/>
                <a:cs typeface="Arial" pitchFamily="34" charset="0"/>
              </a:rPr>
              <a:t>3. What is the difference between Mobile Testing and Mobile Application Testing?</a:t>
            </a:r>
          </a:p>
          <a:p>
            <a:pPr>
              <a:buNone/>
            </a:pPr>
            <a:r>
              <a:rPr lang="en-US" sz="3500" b="1" dirty="0" smtClean="0">
                <a:solidFill>
                  <a:srgbClr val="FF0000"/>
                </a:solidFill>
                <a:latin typeface="Arial" pitchFamily="34" charset="0"/>
                <a:cs typeface="Arial" pitchFamily="34" charset="0"/>
              </a:rPr>
              <a:t>4. Compare Web Application Testing vs. Mobile Application Testing</a:t>
            </a:r>
          </a:p>
          <a:p>
            <a:pPr>
              <a:buNone/>
            </a:pPr>
            <a:r>
              <a:rPr lang="en-US" sz="3500" dirty="0" smtClean="0">
                <a:latin typeface="Arial" pitchFamily="34" charset="0"/>
                <a:cs typeface="Arial" pitchFamily="34" charset="0"/>
              </a:rPr>
              <a:t>5.</a:t>
            </a:r>
            <a:r>
              <a:rPr lang="en-US" sz="3500" dirty="0" smtClean="0">
                <a:solidFill>
                  <a:schemeClr val="tx1"/>
                </a:solidFill>
                <a:latin typeface="Arial" pitchFamily="34" charset="0"/>
                <a:cs typeface="Arial" pitchFamily="34" charset="0"/>
              </a:rPr>
              <a:t> How do you usually explore the new Mobile Device/Phone?</a:t>
            </a:r>
          </a:p>
          <a:p>
            <a:pPr lvl="0">
              <a:buNone/>
            </a:pPr>
            <a:r>
              <a:rPr lang="en-US" sz="3500" dirty="0" smtClean="0">
                <a:solidFill>
                  <a:schemeClr val="tx1"/>
                </a:solidFill>
                <a:latin typeface="Arial" pitchFamily="34" charset="0"/>
                <a:cs typeface="Arial" pitchFamily="34" charset="0"/>
              </a:rPr>
              <a:t>6. How would you test UI of mobile app?</a:t>
            </a:r>
            <a:r>
              <a:rPr lang="en-US" sz="3500" dirty="0" smtClean="0">
                <a:latin typeface="Arial" pitchFamily="34" charset="0"/>
                <a:cs typeface="Arial" pitchFamily="34" charset="0"/>
              </a:rPr>
              <a:t> </a:t>
            </a:r>
            <a:endParaRPr lang="en-US" sz="3500" dirty="0" smtClean="0">
              <a:solidFill>
                <a:schemeClr val="tx1"/>
              </a:solidFill>
              <a:latin typeface="Arial" pitchFamily="34" charset="0"/>
              <a:cs typeface="Arial" pitchFamily="34" charset="0"/>
            </a:endParaRPr>
          </a:p>
          <a:p>
            <a:pPr>
              <a:buNone/>
            </a:pPr>
            <a:r>
              <a:rPr lang="en-US" sz="3500" dirty="0" smtClean="0">
                <a:latin typeface="Arial" pitchFamily="34" charset="0"/>
                <a:cs typeface="Arial" pitchFamily="34" charset="0"/>
              </a:rPr>
              <a:t>7. Tell me about Test Plan Specifics that must emphasized while writing TP for Mobile Application</a:t>
            </a:r>
          </a:p>
          <a:p>
            <a:pPr>
              <a:buNone/>
            </a:pPr>
            <a:r>
              <a:rPr lang="en-US" sz="3500" dirty="0" smtClean="0">
                <a:latin typeface="Arial" pitchFamily="34" charset="0"/>
                <a:cs typeface="Arial" pitchFamily="34" charset="0"/>
              </a:rPr>
              <a:t>8. How would you test the mobile app page?</a:t>
            </a:r>
          </a:p>
          <a:p>
            <a:pPr>
              <a:buNone/>
            </a:pPr>
            <a:r>
              <a:rPr lang="en-US" sz="3500" dirty="0" smtClean="0">
                <a:latin typeface="Arial" pitchFamily="34" charset="0"/>
                <a:cs typeface="Arial" pitchFamily="34" charset="0"/>
              </a:rPr>
              <a:t>9. Give Examples of Major Test Cases for mobile device. </a:t>
            </a:r>
          </a:p>
          <a:p>
            <a:pPr>
              <a:buNone/>
            </a:pPr>
            <a:r>
              <a:rPr lang="en-US" sz="3500" dirty="0" smtClean="0">
                <a:latin typeface="Arial" pitchFamily="34" charset="0"/>
                <a:cs typeface="Arial" pitchFamily="34" charset="0"/>
              </a:rPr>
              <a:t>10. What are your steps in Performance Testing for Mobile Application? Name some Performance Tools.</a:t>
            </a:r>
          </a:p>
          <a:p>
            <a:pPr lvl="0">
              <a:buNone/>
            </a:pPr>
            <a:r>
              <a:rPr lang="en-US" sz="3500" dirty="0" smtClean="0">
                <a:latin typeface="Arial" pitchFamily="34" charset="0"/>
                <a:cs typeface="Arial" pitchFamily="34" charset="0"/>
              </a:rPr>
              <a:t>11. Write as many Test Cases you can for the following: Mobile device, simple app with three buttons (1,2,3) that making the sounds.</a:t>
            </a:r>
          </a:p>
          <a:p>
            <a:pPr lvl="0">
              <a:buNone/>
            </a:pPr>
            <a:r>
              <a:rPr lang="en-US" sz="3500" dirty="0" smtClean="0">
                <a:latin typeface="Arial" pitchFamily="34" charset="0"/>
                <a:cs typeface="Arial" pitchFamily="34" charset="0"/>
              </a:rPr>
              <a:t>12. How would you troubleshoot networking issues on </a:t>
            </a:r>
            <a:r>
              <a:rPr lang="en-US" sz="3500" dirty="0" err="1" smtClean="0">
                <a:latin typeface="Arial" pitchFamily="34" charset="0"/>
                <a:cs typeface="Arial" pitchFamily="34" charset="0"/>
              </a:rPr>
              <a:t>iPhone</a:t>
            </a:r>
            <a:r>
              <a:rPr lang="en-US" sz="3500" dirty="0" smtClean="0">
                <a:latin typeface="Arial" pitchFamily="34" charset="0"/>
                <a:cs typeface="Arial" pitchFamily="34" charset="0"/>
              </a:rPr>
              <a:t>?</a:t>
            </a:r>
          </a:p>
          <a:p>
            <a:pPr lvl="0">
              <a:buNone/>
            </a:pPr>
            <a:r>
              <a:rPr lang="en-US" sz="3500" dirty="0" smtClean="0">
                <a:latin typeface="Arial" pitchFamily="34" charset="0"/>
                <a:cs typeface="Arial" pitchFamily="34" charset="0"/>
              </a:rPr>
              <a:t>13. How would you test the following: you send Yahoo message from your mobile device to someone else device, and recipient doesn’t receive a message?</a:t>
            </a:r>
          </a:p>
          <a:p>
            <a:pPr>
              <a:buNone/>
            </a:pPr>
            <a:r>
              <a:rPr lang="en-US" sz="3500" dirty="0" smtClean="0">
                <a:latin typeface="Arial" pitchFamily="34" charset="0"/>
                <a:cs typeface="Arial" pitchFamily="34" charset="0"/>
              </a:rPr>
              <a:t>14. What is your Stress test approach when testing </a:t>
            </a:r>
            <a:r>
              <a:rPr lang="en-US" sz="3500" dirty="0" err="1" smtClean="0">
                <a:latin typeface="Arial" pitchFamily="34" charset="0"/>
                <a:cs typeface="Arial" pitchFamily="34" charset="0"/>
              </a:rPr>
              <a:t>Facetime</a:t>
            </a:r>
            <a:r>
              <a:rPr lang="en-US" sz="3500" dirty="0" smtClean="0">
                <a:latin typeface="Arial" pitchFamily="34" charset="0"/>
                <a:cs typeface="Arial" pitchFamily="34" charset="0"/>
              </a:rPr>
              <a:t> on </a:t>
            </a:r>
            <a:r>
              <a:rPr lang="en-US" sz="3500" dirty="0" err="1" smtClean="0">
                <a:latin typeface="Arial" pitchFamily="34" charset="0"/>
                <a:cs typeface="Arial" pitchFamily="34" charset="0"/>
              </a:rPr>
              <a:t>iPhone</a:t>
            </a:r>
            <a:r>
              <a:rPr lang="en-US" sz="3500" dirty="0" smtClean="0">
                <a:latin typeface="Arial" pitchFamily="34" charset="0"/>
                <a:cs typeface="Arial" pitchFamily="34" charset="0"/>
              </a:rPr>
              <a:t>?</a:t>
            </a:r>
          </a:p>
          <a:p>
            <a:pPr lvl="0">
              <a:buNone/>
            </a:pPr>
            <a:r>
              <a:rPr lang="en-US" sz="3500" dirty="0" smtClean="0">
                <a:latin typeface="Arial" pitchFamily="34" charset="0"/>
                <a:cs typeface="Arial" pitchFamily="34" charset="0"/>
              </a:rPr>
              <a:t>15. How do you do Boundary testing to verify a battery’s life, if a game application suppose to last for 24 hours?	</a:t>
            </a:r>
          </a:p>
          <a:p>
            <a:pPr lvl="0">
              <a:buNone/>
            </a:pPr>
            <a:r>
              <a:rPr lang="en-US" sz="3500" dirty="0" smtClean="0">
                <a:latin typeface="Arial" pitchFamily="34" charset="0"/>
                <a:cs typeface="Arial" pitchFamily="34" charset="0"/>
              </a:rPr>
              <a:t>16. Tell me about Specifics of the Mobile games testing?</a:t>
            </a:r>
          </a:p>
          <a:p>
            <a:pPr>
              <a:buNone/>
            </a:pPr>
            <a:r>
              <a:rPr lang="en-US" sz="3500" dirty="0" smtClean="0">
                <a:latin typeface="Arial" pitchFamily="34" charset="0"/>
                <a:cs typeface="Arial" pitchFamily="34" charset="0"/>
              </a:rPr>
              <a:t>17. </a:t>
            </a:r>
            <a:r>
              <a:rPr lang="en-US" sz="3500" dirty="0" smtClean="0">
                <a:solidFill>
                  <a:schemeClr val="tx2">
                    <a:lumMod val="10000"/>
                  </a:schemeClr>
                </a:solidFill>
                <a:latin typeface="Arial" pitchFamily="34" charset="0"/>
                <a:cs typeface="Arial" pitchFamily="34" charset="0"/>
              </a:rPr>
              <a:t>What Remote Device Access tools do you know?</a:t>
            </a:r>
          </a:p>
          <a:p>
            <a:pPr>
              <a:buNone/>
            </a:pPr>
            <a:r>
              <a:rPr lang="en-US" sz="3500" dirty="0" smtClean="0">
                <a:solidFill>
                  <a:schemeClr val="tx2">
                    <a:lumMod val="10000"/>
                  </a:schemeClr>
                </a:solidFill>
                <a:latin typeface="Arial" pitchFamily="34" charset="0"/>
                <a:cs typeface="Arial" pitchFamily="34" charset="0"/>
              </a:rPr>
              <a:t>18. Can you give the view of Testing the Mobile Application on the Emulators/Simulators?</a:t>
            </a:r>
          </a:p>
          <a:p>
            <a:pPr>
              <a:buNone/>
            </a:pPr>
            <a:r>
              <a:rPr lang="en-US" sz="3500" dirty="0" smtClean="0">
                <a:solidFill>
                  <a:schemeClr val="tx2">
                    <a:lumMod val="10000"/>
                  </a:schemeClr>
                </a:solidFill>
                <a:latin typeface="Arial" pitchFamily="34" charset="0"/>
                <a:cs typeface="Arial" pitchFamily="34" charset="0"/>
              </a:rPr>
              <a:t>19. Some name for Mobile Testing Automation tools</a:t>
            </a:r>
          </a:p>
          <a:p>
            <a:pPr>
              <a:buNone/>
            </a:pPr>
            <a:r>
              <a:rPr lang="en-US" sz="3500" dirty="0" smtClean="0">
                <a:latin typeface="Arial" pitchFamily="34" charset="0"/>
                <a:cs typeface="Arial" pitchFamily="34" charset="0"/>
              </a:rPr>
              <a:t>20. Do you have idea about Application certification programs such as TBT, SSTC, JVP?</a:t>
            </a:r>
          </a:p>
          <a:p>
            <a:pPr>
              <a:buNone/>
            </a:pPr>
            <a:r>
              <a:rPr lang="en-US" sz="3500" dirty="0" smtClean="0">
                <a:latin typeface="Arial" pitchFamily="34" charset="0"/>
                <a:cs typeface="Arial" pitchFamily="34" charset="0"/>
              </a:rPr>
              <a:t>21. How you test a Location Based Services (LBS) Mobile Application?</a:t>
            </a:r>
          </a:p>
          <a:p>
            <a:pPr>
              <a:buNone/>
            </a:pPr>
            <a:endParaRPr lang="en-US" sz="3200" dirty="0" smtClean="0">
              <a:latin typeface="Arial" pitchFamily="34" charset="0"/>
              <a:cs typeface="Arial" pitchFamily="34" charset="0"/>
            </a:endParaRPr>
          </a:p>
        </p:txBody>
      </p:sp>
      <p:sp>
        <p:nvSpPr>
          <p:cNvPr id="4" name="Footer Placeholder 3"/>
          <p:cNvSpPr>
            <a:spLocks noGrp="1"/>
          </p:cNvSpPr>
          <p:nvPr>
            <p:ph type="ftr" sz="quarter" idx="11"/>
          </p:nvPr>
        </p:nvSpPr>
        <p:spPr>
          <a:xfrm>
            <a:off x="4380072" y="6407944"/>
            <a:ext cx="33923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a:xfrm>
            <a:off x="8382000" y="6407944"/>
            <a:ext cx="631032" cy="365125"/>
          </a:xfrm>
        </p:spPr>
        <p:txBody>
          <a:bodyPr>
            <a:normAutofit/>
          </a:bodyPr>
          <a:lstStyle/>
          <a:p>
            <a:fld id="{B6F15528-21DE-4FAA-801E-634DDDAF4B2B}" type="slidenum">
              <a:rPr lang="en-US" smtClean="0">
                <a:solidFill>
                  <a:schemeClr val="accent1">
                    <a:lumMod val="50000"/>
                  </a:schemeClr>
                </a:solidFill>
              </a:rPr>
              <a:pPr/>
              <a:t>14</a:t>
            </a:fld>
            <a:endParaRPr lang="en-US" dirty="0">
              <a:solidFill>
                <a:schemeClr val="accent1">
                  <a:lumMod val="50000"/>
                </a:schemeClr>
              </a:solidFill>
            </a:endParaRPr>
          </a:p>
        </p:txBody>
      </p:sp>
      <p:sp>
        <p:nvSpPr>
          <p:cNvPr id="7" name="Title 6"/>
          <p:cNvSpPr>
            <a:spLocks noGrp="1"/>
          </p:cNvSpPr>
          <p:nvPr>
            <p:ph type="title"/>
          </p:nvPr>
        </p:nvSpPr>
        <p:spPr>
          <a:xfrm>
            <a:off x="381000" y="152400"/>
            <a:ext cx="5562600" cy="533400"/>
          </a:xfrm>
        </p:spPr>
        <p:style>
          <a:lnRef idx="1">
            <a:schemeClr val="accent1"/>
          </a:lnRef>
          <a:fillRef idx="2">
            <a:schemeClr val="accent1"/>
          </a:fillRef>
          <a:effectRef idx="1">
            <a:schemeClr val="accent1"/>
          </a:effectRef>
          <a:fontRef idx="minor">
            <a:schemeClr val="dk1"/>
          </a:fontRef>
        </p:style>
        <p:txBody>
          <a:bodyPr>
            <a:noAutofit/>
          </a:bodyPr>
          <a:lstStyle/>
          <a:p>
            <a:r>
              <a:rPr lang="en-US" sz="3200" dirty="0" smtClean="0">
                <a:solidFill>
                  <a:srgbClr val="FF0000"/>
                </a:solidFill>
              </a:rPr>
              <a:t>Specific of Mobile Testing</a:t>
            </a:r>
            <a:endParaRPr lang="en-US" sz="3200" dirty="0">
              <a:solidFill>
                <a:srgbClr val="FF0000"/>
              </a:solidFill>
            </a:endParaRPr>
          </a:p>
        </p:txBody>
      </p:sp>
    </p:spTree>
    <p:extLst>
      <p:ext uri="{BB962C8B-B14F-4D97-AF65-F5344CB8AC3E}">
        <p14:creationId xmlns:p14="http://schemas.microsoft.com/office/powerpoint/2010/main" xmlns="" val="36575065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nvPr>
        </p:nvGraphicFramePr>
        <p:xfrm>
          <a:off x="304800" y="1481138"/>
          <a:ext cx="8534400" cy="4982526"/>
        </p:xfrm>
        <a:graphic>
          <a:graphicData uri="http://schemas.openxmlformats.org/drawingml/2006/table">
            <a:tbl>
              <a:tblPr firstRow="1" bandRow="1">
                <a:tableStyleId>{5C22544A-7EE6-4342-B048-85BDC9FD1C3A}</a:tableStyleId>
              </a:tblPr>
              <a:tblGrid>
                <a:gridCol w="2844800"/>
                <a:gridCol w="2844800"/>
                <a:gridCol w="2844800"/>
              </a:tblGrid>
              <a:tr h="423862">
                <a:tc>
                  <a:txBody>
                    <a:bodyPr/>
                    <a:lstStyle/>
                    <a:p>
                      <a:r>
                        <a:rPr lang="en-US" dirty="0" smtClean="0"/>
                        <a:t>         Category</a:t>
                      </a:r>
                      <a:endParaRPr lang="en-US" dirty="0"/>
                    </a:p>
                  </a:txBody>
                  <a:tcPr>
                    <a:blipFill>
                      <a:blip r:embed="rId2"/>
                      <a:tile tx="0" ty="0" sx="100000" sy="100000" flip="none" algn="tl"/>
                    </a:blipFill>
                  </a:tcPr>
                </a:tc>
                <a:tc>
                  <a:txBody>
                    <a:bodyPr/>
                    <a:lstStyle/>
                    <a:p>
                      <a:r>
                        <a:rPr lang="en-US" dirty="0" smtClean="0"/>
                        <a:t>    Web Application</a:t>
                      </a:r>
                      <a:endParaRPr lang="en-US" dirty="0"/>
                    </a:p>
                  </a:txBody>
                  <a:tcPr/>
                </a:tc>
                <a:tc>
                  <a:txBody>
                    <a:bodyPr/>
                    <a:lstStyle/>
                    <a:p>
                      <a:r>
                        <a:rPr lang="en-US" dirty="0" smtClean="0"/>
                        <a:t>Mobile</a:t>
                      </a:r>
                      <a:r>
                        <a:rPr lang="en-US" baseline="0" dirty="0" smtClean="0"/>
                        <a:t> Web Application</a:t>
                      </a:r>
                      <a:endParaRPr lang="en-US" dirty="0"/>
                    </a:p>
                  </a:txBody>
                  <a:tcPr/>
                </a:tc>
              </a:tr>
              <a:tr h="907732">
                <a:tc>
                  <a:txBody>
                    <a:bodyPr/>
                    <a:lstStyle/>
                    <a:p>
                      <a:r>
                        <a:rPr lang="en-US" sz="2000" b="1" dirty="0" smtClean="0">
                          <a:solidFill>
                            <a:schemeClr val="bg1"/>
                          </a:solidFill>
                          <a:latin typeface="Arial" pitchFamily="34" charset="0"/>
                          <a:cs typeface="Arial" pitchFamily="34" charset="0"/>
                        </a:rPr>
                        <a:t>Device for Testing</a:t>
                      </a:r>
                      <a:endParaRPr lang="en-US" sz="2000" b="1" dirty="0">
                        <a:solidFill>
                          <a:schemeClr val="bg1"/>
                        </a:solidFill>
                        <a:latin typeface="Arial" pitchFamily="34" charset="0"/>
                        <a:cs typeface="Arial" pitchFamily="34" charset="0"/>
                      </a:endParaRPr>
                    </a:p>
                  </a:txBody>
                  <a:tcPr>
                    <a:blipFill>
                      <a:blip r:embed="rId2"/>
                      <a:tile tx="0" ty="0" sx="100000" sy="100000" flip="none" algn="tl"/>
                    </a:blipFill>
                  </a:tcPr>
                </a:tc>
                <a:tc>
                  <a:txBody>
                    <a:bodyPr/>
                    <a:lstStyle/>
                    <a:p>
                      <a:r>
                        <a:rPr lang="en-US" dirty="0" smtClean="0"/>
                        <a:t>PC,</a:t>
                      </a:r>
                      <a:r>
                        <a:rPr lang="en-US" baseline="0" dirty="0" smtClean="0"/>
                        <a:t> Laptop, Server</a:t>
                      </a:r>
                      <a:endParaRPr lang="en-US" dirty="0"/>
                    </a:p>
                  </a:txBody>
                  <a:tcPr/>
                </a:tc>
                <a:tc>
                  <a:txBody>
                    <a:bodyPr/>
                    <a:lstStyle/>
                    <a:p>
                      <a:r>
                        <a:rPr lang="en-US" dirty="0" smtClean="0"/>
                        <a:t>Huge variety of devices</a:t>
                      </a:r>
                      <a:endParaRPr lang="en-US" dirty="0"/>
                    </a:p>
                  </a:txBody>
                  <a:tcPr/>
                </a:tc>
              </a:tr>
              <a:tr h="907732">
                <a:tc>
                  <a:txBody>
                    <a:bodyPr/>
                    <a:lstStyle/>
                    <a:p>
                      <a:r>
                        <a:rPr lang="en-US" sz="2000" b="1" dirty="0" smtClean="0">
                          <a:solidFill>
                            <a:schemeClr val="bg1"/>
                          </a:solidFill>
                          <a:latin typeface="Arial" pitchFamily="34" charset="0"/>
                          <a:cs typeface="Arial" pitchFamily="34" charset="0"/>
                        </a:rPr>
                        <a:t>Platforms</a:t>
                      </a:r>
                      <a:endParaRPr lang="en-US" sz="2000" b="1" dirty="0">
                        <a:solidFill>
                          <a:schemeClr val="bg1"/>
                        </a:solidFill>
                        <a:latin typeface="Arial" pitchFamily="34" charset="0"/>
                        <a:cs typeface="Arial" pitchFamily="34" charset="0"/>
                      </a:endParaRPr>
                    </a:p>
                  </a:txBody>
                  <a:tcPr>
                    <a:blipFill>
                      <a:blip r:embed="rId2"/>
                      <a:tile tx="0" ty="0" sx="100000" sy="100000" flip="none" algn="tl"/>
                    </a:blipFill>
                  </a:tcPr>
                </a:tc>
                <a:tc>
                  <a:txBody>
                    <a:bodyPr/>
                    <a:lstStyle/>
                    <a:p>
                      <a:r>
                        <a:rPr lang="en-US" dirty="0" smtClean="0"/>
                        <a:t>Win, Mac, Linux,</a:t>
                      </a:r>
                      <a:r>
                        <a:rPr lang="en-US" baseline="0" dirty="0" smtClean="0"/>
                        <a:t> Unix, Oracle Solaris, some other server Platforms</a:t>
                      </a:r>
                      <a:endParaRPr lang="en-US" dirty="0"/>
                    </a:p>
                  </a:txBody>
                  <a:tcPr/>
                </a:tc>
                <a:tc>
                  <a:txBody>
                    <a:bodyPr/>
                    <a:lstStyle/>
                    <a:p>
                      <a:r>
                        <a:rPr lang="en-US" dirty="0" smtClean="0"/>
                        <a:t>Currently,</a:t>
                      </a:r>
                      <a:r>
                        <a:rPr lang="en-US" baseline="0" dirty="0" smtClean="0"/>
                        <a:t> more than 20</a:t>
                      </a:r>
                      <a:endParaRPr lang="en-US" dirty="0"/>
                    </a:p>
                  </a:txBody>
                  <a:tcPr/>
                </a:tc>
              </a:tr>
              <a:tr h="907732">
                <a:tc>
                  <a:txBody>
                    <a:bodyPr/>
                    <a:lstStyle/>
                    <a:p>
                      <a:r>
                        <a:rPr lang="en-US" sz="2000" b="1" dirty="0" smtClean="0">
                          <a:solidFill>
                            <a:schemeClr val="bg1"/>
                          </a:solidFill>
                          <a:latin typeface="Arial" pitchFamily="34" charset="0"/>
                          <a:cs typeface="Arial" pitchFamily="34" charset="0"/>
                        </a:rPr>
                        <a:t>Operating System</a:t>
                      </a:r>
                      <a:endParaRPr lang="en-US" sz="2000" b="1" dirty="0">
                        <a:solidFill>
                          <a:schemeClr val="bg1"/>
                        </a:solidFill>
                        <a:latin typeface="Arial" pitchFamily="34" charset="0"/>
                        <a:cs typeface="Arial" pitchFamily="34" charset="0"/>
                      </a:endParaRPr>
                    </a:p>
                  </a:txBody>
                  <a:tcPr>
                    <a:blipFill>
                      <a:blip r:embed="rId2"/>
                      <a:tile tx="0" ty="0" sx="100000" sy="100000" flip="none" algn="tl"/>
                    </a:blipFill>
                  </a:tcPr>
                </a:tc>
                <a:tc>
                  <a:txBody>
                    <a:bodyPr/>
                    <a:lstStyle/>
                    <a:p>
                      <a:r>
                        <a:rPr lang="en-US" dirty="0" smtClean="0"/>
                        <a:t>Win, Mac</a:t>
                      </a:r>
                      <a:r>
                        <a:rPr lang="en-US" baseline="0" dirty="0" smtClean="0"/>
                        <a:t> OS X, Linux</a:t>
                      </a:r>
                      <a:endParaRPr lang="en-US" dirty="0"/>
                    </a:p>
                  </a:txBody>
                  <a:tcPr/>
                </a:tc>
                <a:tc>
                  <a:txBody>
                    <a:bodyPr/>
                    <a:lstStyle/>
                    <a:p>
                      <a:r>
                        <a:rPr lang="en-US" dirty="0" err="1" smtClean="0"/>
                        <a:t>iOS</a:t>
                      </a:r>
                      <a:r>
                        <a:rPr lang="en-US" dirty="0" smtClean="0"/>
                        <a:t>,</a:t>
                      </a:r>
                      <a:r>
                        <a:rPr lang="en-US" baseline="0" dirty="0" smtClean="0"/>
                        <a:t> Android, Windows Phone, BB QNX, Linux, </a:t>
                      </a:r>
                      <a:r>
                        <a:rPr lang="en-US" baseline="0" dirty="0" err="1" smtClean="0"/>
                        <a:t>Tizen</a:t>
                      </a:r>
                      <a:r>
                        <a:rPr lang="en-US" baseline="0" dirty="0" smtClean="0"/>
                        <a:t>, + another 5</a:t>
                      </a:r>
                      <a:endParaRPr lang="en-US" dirty="0"/>
                    </a:p>
                  </a:txBody>
                  <a:tcPr/>
                </a:tc>
              </a:tr>
              <a:tr h="907732">
                <a:tc>
                  <a:txBody>
                    <a:bodyPr/>
                    <a:lstStyle/>
                    <a:p>
                      <a:r>
                        <a:rPr lang="en-US" sz="2000" b="1" dirty="0" smtClean="0">
                          <a:solidFill>
                            <a:schemeClr val="bg1"/>
                          </a:solidFill>
                          <a:latin typeface="Arial" pitchFamily="34" charset="0"/>
                          <a:cs typeface="Arial" pitchFamily="34" charset="0"/>
                        </a:rPr>
                        <a:t>Browsers</a:t>
                      </a:r>
                      <a:endParaRPr lang="en-US" sz="2000" b="1" dirty="0">
                        <a:solidFill>
                          <a:schemeClr val="bg1"/>
                        </a:solidFill>
                        <a:latin typeface="Arial" pitchFamily="34" charset="0"/>
                        <a:cs typeface="Arial" pitchFamily="34" charset="0"/>
                      </a:endParaRPr>
                    </a:p>
                  </a:txBody>
                  <a:tcPr>
                    <a:blipFill>
                      <a:blip r:embed="rId2"/>
                      <a:tile tx="0" ty="0" sx="100000" sy="100000" flip="none" algn="tl"/>
                    </a:blipFill>
                  </a:tcPr>
                </a:tc>
                <a:tc>
                  <a:txBody>
                    <a:bodyPr/>
                    <a:lstStyle/>
                    <a:p>
                      <a:r>
                        <a:rPr lang="en-US" dirty="0" smtClean="0"/>
                        <a:t>IE, Safari, Chrome,</a:t>
                      </a:r>
                      <a:r>
                        <a:rPr lang="en-US" baseline="0" dirty="0" smtClean="0"/>
                        <a:t> Firefox, Opera</a:t>
                      </a:r>
                      <a:endParaRPr lang="en-US" dirty="0"/>
                    </a:p>
                  </a:txBody>
                  <a:tcPr/>
                </a:tc>
                <a:tc>
                  <a:txBody>
                    <a:bodyPr/>
                    <a:lstStyle/>
                    <a:p>
                      <a:r>
                        <a:rPr lang="en-US" dirty="0" smtClean="0"/>
                        <a:t>About</a:t>
                      </a:r>
                      <a:r>
                        <a:rPr lang="en-US" baseline="0" dirty="0" smtClean="0"/>
                        <a:t> 100 Web Browsers depends on the region</a:t>
                      </a:r>
                      <a:endParaRPr lang="en-US" dirty="0"/>
                    </a:p>
                  </a:txBody>
                  <a:tcPr/>
                </a:tc>
              </a:tr>
              <a:tr h="907732">
                <a:tc>
                  <a:txBody>
                    <a:bodyPr/>
                    <a:lstStyle/>
                    <a:p>
                      <a:r>
                        <a:rPr lang="en-US" sz="2000" b="1" dirty="0" smtClean="0">
                          <a:solidFill>
                            <a:schemeClr val="bg1"/>
                          </a:solidFill>
                          <a:latin typeface="Arial" pitchFamily="34" charset="0"/>
                          <a:cs typeface="Arial" pitchFamily="34" charset="0"/>
                        </a:rPr>
                        <a:t>User Interfaces</a:t>
                      </a:r>
                      <a:endParaRPr lang="en-US" sz="2000" b="1" dirty="0">
                        <a:solidFill>
                          <a:schemeClr val="bg1"/>
                        </a:solidFill>
                        <a:latin typeface="Arial" pitchFamily="34" charset="0"/>
                        <a:cs typeface="Arial" pitchFamily="34" charset="0"/>
                      </a:endParaRPr>
                    </a:p>
                  </a:txBody>
                  <a:tcPr>
                    <a:blipFill>
                      <a:blip r:embed="rId2"/>
                      <a:tile tx="0" ty="0" sx="100000" sy="100000" flip="none" algn="tl"/>
                    </a:blipFill>
                  </a:tcPr>
                </a:tc>
                <a:tc>
                  <a:txBody>
                    <a:bodyPr/>
                    <a:lstStyle/>
                    <a:p>
                      <a:r>
                        <a:rPr lang="en-US" dirty="0" smtClean="0"/>
                        <a:t>One</a:t>
                      </a:r>
                      <a:r>
                        <a:rPr lang="en-US" baseline="0" dirty="0" smtClean="0"/>
                        <a:t> for each OS and Browser</a:t>
                      </a:r>
                      <a:endParaRPr lang="en-US" dirty="0"/>
                    </a:p>
                  </a:txBody>
                  <a:tcPr/>
                </a:tc>
                <a:tc>
                  <a:txBody>
                    <a:bodyPr/>
                    <a:lstStyle/>
                    <a:p>
                      <a:r>
                        <a:rPr lang="en-US" dirty="0" smtClean="0"/>
                        <a:t>Many for each</a:t>
                      </a:r>
                      <a:r>
                        <a:rPr lang="en-US" baseline="0" dirty="0" smtClean="0"/>
                        <a:t> OS and Browser</a:t>
                      </a:r>
                      <a:endParaRPr lang="en-US" dirty="0"/>
                    </a:p>
                  </a:txBody>
                  <a:tcPr/>
                </a:tc>
              </a:tr>
            </a:tbl>
          </a:graphicData>
        </a:graphic>
      </p:graphicFrame>
      <p:sp>
        <p:nvSpPr>
          <p:cNvPr id="3" name="Footer Placeholder 2"/>
          <p:cNvSpPr>
            <a:spLocks noGrp="1"/>
          </p:cNvSpPr>
          <p:nvPr>
            <p:ph type="ftr" sz="quarter" idx="11"/>
          </p:nvPr>
        </p:nvSpPr>
        <p:spPr>
          <a:xfrm>
            <a:off x="4380072" y="6407944"/>
            <a:ext cx="3697128" cy="365125"/>
          </a:xfrm>
        </p:spPr>
        <p:txBody>
          <a:bodyPr/>
          <a:lstStyle/>
          <a:p>
            <a:r>
              <a:rPr lang="en-US" smtClean="0">
                <a:solidFill>
                  <a:schemeClr val="accent1">
                    <a:lumMod val="50000"/>
                  </a:schemeClr>
                </a:solidFill>
              </a:rPr>
              <a:t>Copyright Portnov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a:xfrm>
            <a:off x="8382000" y="6407944"/>
            <a:ext cx="631032" cy="365125"/>
          </a:xfrm>
        </p:spPr>
        <p:txBody>
          <a:bodyPr/>
          <a:lstStyle/>
          <a:p>
            <a:fld id="{B6F15528-21DE-4FAA-801E-634DDDAF4B2B}" type="slidenum">
              <a:rPr lang="en-US" smtClean="0">
                <a:solidFill>
                  <a:schemeClr val="accent1">
                    <a:lumMod val="50000"/>
                  </a:schemeClr>
                </a:solidFill>
              </a:rPr>
              <a:pPr/>
              <a:t>15</a:t>
            </a:fld>
            <a:endParaRPr lang="en-US" dirty="0">
              <a:solidFill>
                <a:schemeClr val="accent1">
                  <a:lumMod val="50000"/>
                </a:schemeClr>
              </a:solidFill>
            </a:endParaRPr>
          </a:p>
        </p:txBody>
      </p:sp>
      <p:sp>
        <p:nvSpPr>
          <p:cNvPr id="5" name="Title 4"/>
          <p:cNvSpPr>
            <a:spLocks noGrp="1"/>
          </p:cNvSpPr>
          <p:nvPr>
            <p:ph type="title"/>
          </p:nvPr>
        </p:nvSpPr>
        <p:spPr>
          <a:xfrm>
            <a:off x="457200" y="274638"/>
            <a:ext cx="8229600" cy="7921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2800" dirty="0" smtClean="0">
                <a:solidFill>
                  <a:srgbClr val="FF0000"/>
                </a:solidFill>
                <a:latin typeface="Arial" pitchFamily="34" charset="0"/>
                <a:cs typeface="Arial" pitchFamily="34" charset="0"/>
              </a:rPr>
              <a:t>4. Compare Web Application Testing vs. Mobile Application Testing</a:t>
            </a:r>
            <a:endParaRPr lang="en-US" sz="2800" dirty="0"/>
          </a:p>
        </p:txBody>
      </p:sp>
    </p:spTree>
    <p:extLst>
      <p:ext uri="{BB962C8B-B14F-4D97-AF65-F5344CB8AC3E}">
        <p14:creationId xmlns:p14="http://schemas.microsoft.com/office/powerpoint/2010/main" xmlns="" val="21662050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04800" y="838200"/>
            <a:ext cx="8534400" cy="5638800"/>
          </a:xfrm>
        </p:spPr>
        <p:style>
          <a:lnRef idx="1">
            <a:schemeClr val="accent1"/>
          </a:lnRef>
          <a:fillRef idx="2">
            <a:schemeClr val="accent1"/>
          </a:fillRef>
          <a:effectRef idx="1">
            <a:schemeClr val="accent1"/>
          </a:effectRef>
          <a:fontRef idx="minor">
            <a:schemeClr val="dk1"/>
          </a:fontRef>
        </p:style>
        <p:txBody>
          <a:bodyPr>
            <a:normAutofit fontScale="40000" lnSpcReduction="20000"/>
          </a:bodyPr>
          <a:lstStyle/>
          <a:p>
            <a:pPr marL="624078" indent="-514350">
              <a:buNone/>
            </a:pPr>
            <a:endParaRPr lang="en-US" sz="3500" dirty="0" smtClean="0">
              <a:solidFill>
                <a:schemeClr val="tx1"/>
              </a:solidFill>
              <a:latin typeface="Arial" pitchFamily="34" charset="0"/>
              <a:cs typeface="Arial" pitchFamily="34" charset="0"/>
            </a:endParaRPr>
          </a:p>
          <a:p>
            <a:pPr marL="624078" indent="-514350">
              <a:buNone/>
            </a:pPr>
            <a:r>
              <a:rPr lang="en-US" sz="3500" dirty="0" smtClean="0">
                <a:solidFill>
                  <a:schemeClr val="bg1">
                    <a:lumMod val="65000"/>
                  </a:schemeClr>
                </a:solidFill>
                <a:latin typeface="Arial" pitchFamily="34" charset="0"/>
                <a:cs typeface="Arial" pitchFamily="34" charset="0"/>
              </a:rPr>
              <a:t>1. What Type of Mobile Domains you know?</a:t>
            </a:r>
          </a:p>
          <a:p>
            <a:pPr marL="624078" indent="-514350">
              <a:buNone/>
            </a:pPr>
            <a:r>
              <a:rPr lang="en-US" sz="3500" dirty="0" smtClean="0">
                <a:solidFill>
                  <a:schemeClr val="bg1">
                    <a:lumMod val="65000"/>
                  </a:schemeClr>
                </a:solidFill>
                <a:latin typeface="Arial" pitchFamily="34" charset="0"/>
                <a:cs typeface="Arial" pitchFamily="34" charset="0"/>
              </a:rPr>
              <a:t>2. What are the different ways you can install a Mobile Application?</a:t>
            </a:r>
          </a:p>
          <a:p>
            <a:pPr>
              <a:buNone/>
            </a:pPr>
            <a:r>
              <a:rPr lang="en-US" sz="3500" dirty="0" smtClean="0">
                <a:solidFill>
                  <a:schemeClr val="bg1">
                    <a:lumMod val="65000"/>
                  </a:schemeClr>
                </a:solidFill>
                <a:latin typeface="Arial" pitchFamily="34" charset="0"/>
                <a:cs typeface="Arial" pitchFamily="34" charset="0"/>
              </a:rPr>
              <a:t>3. What is the difference between Mobile Testing and Mobile Application Testing?</a:t>
            </a:r>
          </a:p>
          <a:p>
            <a:pPr>
              <a:buNone/>
            </a:pPr>
            <a:r>
              <a:rPr lang="en-US" sz="3500" dirty="0" smtClean="0">
                <a:solidFill>
                  <a:schemeClr val="bg1">
                    <a:lumMod val="65000"/>
                  </a:schemeClr>
                </a:solidFill>
                <a:latin typeface="Arial" pitchFamily="34" charset="0"/>
                <a:cs typeface="Arial" pitchFamily="34" charset="0"/>
              </a:rPr>
              <a:t>4. Compare Web Application Testing vs. Mobile Application Testing</a:t>
            </a:r>
          </a:p>
          <a:p>
            <a:pPr>
              <a:buNone/>
            </a:pPr>
            <a:r>
              <a:rPr lang="en-US" sz="3500" b="1" dirty="0" smtClean="0">
                <a:solidFill>
                  <a:srgbClr val="FF0000"/>
                </a:solidFill>
                <a:latin typeface="Arial" pitchFamily="34" charset="0"/>
                <a:cs typeface="Arial" pitchFamily="34" charset="0"/>
              </a:rPr>
              <a:t>5. How do you usually explore the new Mobile Device/Phone?</a:t>
            </a:r>
          </a:p>
          <a:p>
            <a:pPr lvl="0">
              <a:buNone/>
            </a:pPr>
            <a:r>
              <a:rPr lang="en-US" sz="3500" dirty="0" smtClean="0">
                <a:solidFill>
                  <a:schemeClr val="tx1"/>
                </a:solidFill>
                <a:latin typeface="Arial" pitchFamily="34" charset="0"/>
                <a:cs typeface="Arial" pitchFamily="34" charset="0"/>
              </a:rPr>
              <a:t>6. How would you test UI of mobile app?</a:t>
            </a:r>
            <a:r>
              <a:rPr lang="en-US" sz="3500" dirty="0" smtClean="0">
                <a:latin typeface="Arial" pitchFamily="34" charset="0"/>
                <a:cs typeface="Arial" pitchFamily="34" charset="0"/>
              </a:rPr>
              <a:t> </a:t>
            </a:r>
            <a:endParaRPr lang="en-US" sz="3500" dirty="0" smtClean="0">
              <a:solidFill>
                <a:schemeClr val="tx1"/>
              </a:solidFill>
              <a:latin typeface="Arial" pitchFamily="34" charset="0"/>
              <a:cs typeface="Arial" pitchFamily="34" charset="0"/>
            </a:endParaRPr>
          </a:p>
          <a:p>
            <a:pPr>
              <a:buNone/>
            </a:pPr>
            <a:r>
              <a:rPr lang="en-US" sz="3500" dirty="0" smtClean="0">
                <a:latin typeface="Arial" pitchFamily="34" charset="0"/>
                <a:cs typeface="Arial" pitchFamily="34" charset="0"/>
              </a:rPr>
              <a:t>7. Tell me about Test Plan Specifics that must emphasized while writing TP for Mobile Application</a:t>
            </a:r>
          </a:p>
          <a:p>
            <a:pPr>
              <a:buNone/>
            </a:pPr>
            <a:r>
              <a:rPr lang="en-US" sz="3500" dirty="0" smtClean="0">
                <a:latin typeface="Arial" pitchFamily="34" charset="0"/>
                <a:cs typeface="Arial" pitchFamily="34" charset="0"/>
              </a:rPr>
              <a:t>8. How would you test the mobile app page?</a:t>
            </a:r>
          </a:p>
          <a:p>
            <a:pPr>
              <a:buNone/>
            </a:pPr>
            <a:r>
              <a:rPr lang="en-US" sz="3500" dirty="0" smtClean="0">
                <a:latin typeface="Arial" pitchFamily="34" charset="0"/>
                <a:cs typeface="Arial" pitchFamily="34" charset="0"/>
              </a:rPr>
              <a:t>9. Give Examples of Major Test Cases for mobile device. </a:t>
            </a:r>
          </a:p>
          <a:p>
            <a:pPr>
              <a:buNone/>
            </a:pPr>
            <a:r>
              <a:rPr lang="en-US" sz="3500" dirty="0" smtClean="0">
                <a:latin typeface="Arial" pitchFamily="34" charset="0"/>
                <a:cs typeface="Arial" pitchFamily="34" charset="0"/>
              </a:rPr>
              <a:t>10. What are your steps in Performance Testing for Mobile Application? Name some Performance Tools.</a:t>
            </a:r>
          </a:p>
          <a:p>
            <a:pPr lvl="0">
              <a:buNone/>
            </a:pPr>
            <a:r>
              <a:rPr lang="en-US" sz="3500" dirty="0" smtClean="0">
                <a:latin typeface="Arial" pitchFamily="34" charset="0"/>
                <a:cs typeface="Arial" pitchFamily="34" charset="0"/>
              </a:rPr>
              <a:t>11. Write as many Test Cases you can for the following: Mobile device, simple app with three buttons (1,2,3) that making the sounds.</a:t>
            </a:r>
          </a:p>
          <a:p>
            <a:pPr lvl="0">
              <a:buNone/>
            </a:pPr>
            <a:r>
              <a:rPr lang="en-US" sz="3500" dirty="0" smtClean="0">
                <a:latin typeface="Arial" pitchFamily="34" charset="0"/>
                <a:cs typeface="Arial" pitchFamily="34" charset="0"/>
              </a:rPr>
              <a:t>12. How would you troubleshoot networking issues on </a:t>
            </a:r>
            <a:r>
              <a:rPr lang="en-US" sz="3500" dirty="0" err="1" smtClean="0">
                <a:latin typeface="Arial" pitchFamily="34" charset="0"/>
                <a:cs typeface="Arial" pitchFamily="34" charset="0"/>
              </a:rPr>
              <a:t>iPhone</a:t>
            </a:r>
            <a:r>
              <a:rPr lang="en-US" sz="3500" dirty="0" smtClean="0">
                <a:latin typeface="Arial" pitchFamily="34" charset="0"/>
                <a:cs typeface="Arial" pitchFamily="34" charset="0"/>
              </a:rPr>
              <a:t>?</a:t>
            </a:r>
          </a:p>
          <a:p>
            <a:pPr lvl="0">
              <a:buNone/>
            </a:pPr>
            <a:r>
              <a:rPr lang="en-US" sz="3500" dirty="0" smtClean="0">
                <a:latin typeface="Arial" pitchFamily="34" charset="0"/>
                <a:cs typeface="Arial" pitchFamily="34" charset="0"/>
              </a:rPr>
              <a:t>13. How would you test the following: you send Yahoo message from your mobile device to someone else device, and recipient doesn’t receive a message?</a:t>
            </a:r>
          </a:p>
          <a:p>
            <a:pPr>
              <a:buNone/>
            </a:pPr>
            <a:r>
              <a:rPr lang="en-US" sz="3500" dirty="0" smtClean="0">
                <a:latin typeface="Arial" pitchFamily="34" charset="0"/>
                <a:cs typeface="Arial" pitchFamily="34" charset="0"/>
              </a:rPr>
              <a:t>14. What is your Stress test approach when testing </a:t>
            </a:r>
            <a:r>
              <a:rPr lang="en-US" sz="3500" dirty="0" err="1" smtClean="0">
                <a:latin typeface="Arial" pitchFamily="34" charset="0"/>
                <a:cs typeface="Arial" pitchFamily="34" charset="0"/>
              </a:rPr>
              <a:t>Facetime</a:t>
            </a:r>
            <a:r>
              <a:rPr lang="en-US" sz="3500" dirty="0" smtClean="0">
                <a:latin typeface="Arial" pitchFamily="34" charset="0"/>
                <a:cs typeface="Arial" pitchFamily="34" charset="0"/>
              </a:rPr>
              <a:t> on </a:t>
            </a:r>
            <a:r>
              <a:rPr lang="en-US" sz="3500" dirty="0" err="1" smtClean="0">
                <a:latin typeface="Arial" pitchFamily="34" charset="0"/>
                <a:cs typeface="Arial" pitchFamily="34" charset="0"/>
              </a:rPr>
              <a:t>iPhone</a:t>
            </a:r>
            <a:r>
              <a:rPr lang="en-US" sz="3500" dirty="0" smtClean="0">
                <a:latin typeface="Arial" pitchFamily="34" charset="0"/>
                <a:cs typeface="Arial" pitchFamily="34" charset="0"/>
              </a:rPr>
              <a:t>?</a:t>
            </a:r>
          </a:p>
          <a:p>
            <a:pPr lvl="0">
              <a:buNone/>
            </a:pPr>
            <a:r>
              <a:rPr lang="en-US" sz="3500" dirty="0" smtClean="0">
                <a:latin typeface="Arial" pitchFamily="34" charset="0"/>
                <a:cs typeface="Arial" pitchFamily="34" charset="0"/>
              </a:rPr>
              <a:t>15. How do you do Boundary testing to verify a battery’s life, if a game application suppose to last for 24 hours?	</a:t>
            </a:r>
          </a:p>
          <a:p>
            <a:pPr lvl="0">
              <a:buNone/>
            </a:pPr>
            <a:r>
              <a:rPr lang="en-US" sz="3500" dirty="0" smtClean="0">
                <a:latin typeface="Arial" pitchFamily="34" charset="0"/>
                <a:cs typeface="Arial" pitchFamily="34" charset="0"/>
              </a:rPr>
              <a:t>16. Tell me about Specifics of the Mobile games testing?</a:t>
            </a:r>
          </a:p>
          <a:p>
            <a:pPr>
              <a:buNone/>
            </a:pPr>
            <a:r>
              <a:rPr lang="en-US" sz="3500" dirty="0" smtClean="0">
                <a:latin typeface="Arial" pitchFamily="34" charset="0"/>
                <a:cs typeface="Arial" pitchFamily="34" charset="0"/>
              </a:rPr>
              <a:t>17. </a:t>
            </a:r>
            <a:r>
              <a:rPr lang="en-US" sz="3500" dirty="0" smtClean="0">
                <a:solidFill>
                  <a:schemeClr val="tx2">
                    <a:lumMod val="10000"/>
                  </a:schemeClr>
                </a:solidFill>
                <a:latin typeface="Arial" pitchFamily="34" charset="0"/>
                <a:cs typeface="Arial" pitchFamily="34" charset="0"/>
              </a:rPr>
              <a:t>What Remote Device Access tools do you know?</a:t>
            </a:r>
          </a:p>
          <a:p>
            <a:pPr>
              <a:buNone/>
            </a:pPr>
            <a:r>
              <a:rPr lang="en-US" sz="3500" dirty="0" smtClean="0">
                <a:solidFill>
                  <a:schemeClr val="tx2">
                    <a:lumMod val="10000"/>
                  </a:schemeClr>
                </a:solidFill>
                <a:latin typeface="Arial" pitchFamily="34" charset="0"/>
                <a:cs typeface="Arial" pitchFamily="34" charset="0"/>
              </a:rPr>
              <a:t>18. Can you give the view of Testing the Mobile Application on the Emulators/Simulators?</a:t>
            </a:r>
          </a:p>
          <a:p>
            <a:pPr>
              <a:buNone/>
            </a:pPr>
            <a:r>
              <a:rPr lang="en-US" sz="3500" dirty="0" smtClean="0">
                <a:solidFill>
                  <a:schemeClr val="tx2">
                    <a:lumMod val="10000"/>
                  </a:schemeClr>
                </a:solidFill>
                <a:latin typeface="Arial" pitchFamily="34" charset="0"/>
                <a:cs typeface="Arial" pitchFamily="34" charset="0"/>
              </a:rPr>
              <a:t>19. Some name for Mobile Testing Automation tools</a:t>
            </a:r>
          </a:p>
          <a:p>
            <a:pPr>
              <a:buNone/>
            </a:pPr>
            <a:r>
              <a:rPr lang="en-US" sz="3500" dirty="0" smtClean="0">
                <a:latin typeface="Arial" pitchFamily="34" charset="0"/>
                <a:cs typeface="Arial" pitchFamily="34" charset="0"/>
              </a:rPr>
              <a:t>20. Do you have idea about Application certification programs such as TBT, SSTC, JVP?</a:t>
            </a:r>
          </a:p>
          <a:p>
            <a:pPr>
              <a:buNone/>
            </a:pPr>
            <a:r>
              <a:rPr lang="en-US" sz="3500" dirty="0" smtClean="0">
                <a:latin typeface="Arial" pitchFamily="34" charset="0"/>
                <a:cs typeface="Arial" pitchFamily="34" charset="0"/>
              </a:rPr>
              <a:t>21. How you test a Location Based Services (LBS) Mobile Application?</a:t>
            </a:r>
          </a:p>
          <a:p>
            <a:pPr>
              <a:buNone/>
            </a:pPr>
            <a:endParaRPr lang="en-US" sz="3200" dirty="0" smtClean="0">
              <a:latin typeface="Arial" pitchFamily="34" charset="0"/>
              <a:cs typeface="Arial" pitchFamily="34" charset="0"/>
            </a:endParaRPr>
          </a:p>
        </p:txBody>
      </p:sp>
      <p:sp>
        <p:nvSpPr>
          <p:cNvPr id="4" name="Footer Placeholder 3"/>
          <p:cNvSpPr>
            <a:spLocks noGrp="1"/>
          </p:cNvSpPr>
          <p:nvPr>
            <p:ph type="ftr" sz="quarter" idx="11"/>
          </p:nvPr>
        </p:nvSpPr>
        <p:spPr>
          <a:xfrm>
            <a:off x="4380072" y="6407944"/>
            <a:ext cx="33923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a:xfrm>
            <a:off x="8382000" y="6407944"/>
            <a:ext cx="631032" cy="365125"/>
          </a:xfrm>
        </p:spPr>
        <p:txBody>
          <a:bodyPr>
            <a:normAutofit/>
          </a:bodyPr>
          <a:lstStyle/>
          <a:p>
            <a:fld id="{B6F15528-21DE-4FAA-801E-634DDDAF4B2B}" type="slidenum">
              <a:rPr lang="en-US" smtClean="0">
                <a:solidFill>
                  <a:schemeClr val="accent1">
                    <a:lumMod val="50000"/>
                  </a:schemeClr>
                </a:solidFill>
              </a:rPr>
              <a:pPr/>
              <a:t>16</a:t>
            </a:fld>
            <a:endParaRPr lang="en-US" dirty="0">
              <a:solidFill>
                <a:schemeClr val="accent1">
                  <a:lumMod val="50000"/>
                </a:schemeClr>
              </a:solidFill>
            </a:endParaRPr>
          </a:p>
        </p:txBody>
      </p:sp>
      <p:sp>
        <p:nvSpPr>
          <p:cNvPr id="7" name="Title 6"/>
          <p:cNvSpPr>
            <a:spLocks noGrp="1"/>
          </p:cNvSpPr>
          <p:nvPr>
            <p:ph type="title"/>
          </p:nvPr>
        </p:nvSpPr>
        <p:spPr>
          <a:xfrm>
            <a:off x="381000" y="152400"/>
            <a:ext cx="5562600" cy="533400"/>
          </a:xfrm>
        </p:spPr>
        <p:style>
          <a:lnRef idx="1">
            <a:schemeClr val="accent1"/>
          </a:lnRef>
          <a:fillRef idx="2">
            <a:schemeClr val="accent1"/>
          </a:fillRef>
          <a:effectRef idx="1">
            <a:schemeClr val="accent1"/>
          </a:effectRef>
          <a:fontRef idx="minor">
            <a:schemeClr val="dk1"/>
          </a:fontRef>
        </p:style>
        <p:txBody>
          <a:bodyPr>
            <a:noAutofit/>
          </a:bodyPr>
          <a:lstStyle/>
          <a:p>
            <a:r>
              <a:rPr lang="en-US" sz="3200" dirty="0" smtClean="0">
                <a:solidFill>
                  <a:srgbClr val="FF0000"/>
                </a:solidFill>
              </a:rPr>
              <a:t>Specific of Mobile Testing</a:t>
            </a:r>
            <a:endParaRPr lang="en-US" sz="3200" dirty="0">
              <a:solidFill>
                <a:srgbClr val="FF0000"/>
              </a:solidFill>
            </a:endParaRPr>
          </a:p>
        </p:txBody>
      </p:sp>
    </p:spTree>
    <p:extLst>
      <p:ext uri="{BB962C8B-B14F-4D97-AF65-F5344CB8AC3E}">
        <p14:creationId xmlns:p14="http://schemas.microsoft.com/office/powerpoint/2010/main" xmlns="" val="36575065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304800" y="1447800"/>
            <a:ext cx="4038600" cy="4648200"/>
          </a:xfrm>
        </p:spPr>
        <p:style>
          <a:lnRef idx="1">
            <a:schemeClr val="accent1"/>
          </a:lnRef>
          <a:fillRef idx="2">
            <a:schemeClr val="accent1"/>
          </a:fillRef>
          <a:effectRef idx="1">
            <a:schemeClr val="accent1"/>
          </a:effectRef>
          <a:fontRef idx="minor">
            <a:schemeClr val="dk1"/>
          </a:fontRef>
        </p:style>
        <p:txBody>
          <a:bodyPr>
            <a:normAutofit fontScale="55000" lnSpcReduction="20000"/>
          </a:bodyPr>
          <a:lstStyle/>
          <a:p>
            <a:pPr>
              <a:buNone/>
            </a:pPr>
            <a:endParaRPr lang="en-US" b="1" dirty="0" smtClean="0">
              <a:latin typeface="Arial" pitchFamily="34" charset="0"/>
              <a:cs typeface="Arial" pitchFamily="34" charset="0"/>
            </a:endParaRPr>
          </a:p>
          <a:p>
            <a:pPr>
              <a:buNone/>
            </a:pPr>
            <a:r>
              <a:rPr lang="en-US" b="1" dirty="0" smtClean="0">
                <a:latin typeface="Arial" pitchFamily="34" charset="0"/>
                <a:cs typeface="Arial" pitchFamily="34" charset="0"/>
              </a:rPr>
              <a:t>1. Start with Ad-Hoc/Exploratory:</a:t>
            </a:r>
          </a:p>
          <a:p>
            <a:r>
              <a:rPr lang="en-US" dirty="0" smtClean="0">
                <a:latin typeface="Arial" pitchFamily="34" charset="0"/>
                <a:cs typeface="Arial" pitchFamily="34" charset="0"/>
              </a:rPr>
              <a:t>Turn ON/OFF</a:t>
            </a:r>
          </a:p>
          <a:p>
            <a:r>
              <a:rPr lang="en-US" dirty="0" smtClean="0">
                <a:latin typeface="Arial" pitchFamily="34" charset="0"/>
                <a:cs typeface="Arial" pitchFamily="34" charset="0"/>
              </a:rPr>
              <a:t>Check Navigation/Users Controls/Notifications (Scrolls, Tabs, Links, Gestural Movements)</a:t>
            </a:r>
          </a:p>
          <a:p>
            <a:r>
              <a:rPr lang="en-US" dirty="0" smtClean="0">
                <a:latin typeface="Arial" pitchFamily="34" charset="0"/>
                <a:cs typeface="Arial" pitchFamily="34" charset="0"/>
              </a:rPr>
              <a:t>Go to Settings:</a:t>
            </a:r>
          </a:p>
          <a:p>
            <a:pPr lvl="1"/>
            <a:r>
              <a:rPr lang="en-US" dirty="0" smtClean="0">
                <a:latin typeface="Arial" pitchFamily="34" charset="0"/>
                <a:cs typeface="Arial" pitchFamily="34" charset="0"/>
              </a:rPr>
              <a:t> Look for Tutorial</a:t>
            </a:r>
          </a:p>
          <a:p>
            <a:pPr lvl="1"/>
            <a:r>
              <a:rPr lang="en-US" dirty="0" smtClean="0">
                <a:latin typeface="Arial" pitchFamily="34" charset="0"/>
                <a:cs typeface="Arial" pitchFamily="34" charset="0"/>
              </a:rPr>
              <a:t>Explore each option</a:t>
            </a:r>
          </a:p>
          <a:p>
            <a:r>
              <a:rPr lang="en-US" dirty="0" smtClean="0">
                <a:latin typeface="Arial" pitchFamily="34" charset="0"/>
                <a:cs typeface="Arial" pitchFamily="34" charset="0"/>
              </a:rPr>
              <a:t>Play with Home, Menu, Start, Audio Buttons</a:t>
            </a:r>
          </a:p>
          <a:p>
            <a:pPr>
              <a:buNone/>
            </a:pPr>
            <a:r>
              <a:rPr lang="en-US" b="1" dirty="0" smtClean="0">
                <a:latin typeface="Arial" pitchFamily="34" charset="0"/>
                <a:cs typeface="Arial" pitchFamily="34" charset="0"/>
              </a:rPr>
              <a:t>2. Check WI-FI, BT, Internet Connectivity</a:t>
            </a:r>
          </a:p>
          <a:p>
            <a:pPr>
              <a:buNone/>
            </a:pPr>
            <a:r>
              <a:rPr lang="en-US" b="1" dirty="0" smtClean="0">
                <a:latin typeface="Arial" pitchFamily="34" charset="0"/>
                <a:cs typeface="Arial" pitchFamily="34" charset="0"/>
              </a:rPr>
              <a:t>3. Check Features that related to the company product</a:t>
            </a:r>
          </a:p>
          <a:p>
            <a:pPr>
              <a:buNone/>
            </a:pPr>
            <a:r>
              <a:rPr lang="en-US" b="1" dirty="0" smtClean="0">
                <a:latin typeface="Arial" pitchFamily="34" charset="0"/>
                <a:cs typeface="Arial" pitchFamily="34" charset="0"/>
              </a:rPr>
              <a:t>4. Check Company specific documentations (if any exist)</a:t>
            </a:r>
          </a:p>
          <a:p>
            <a:pPr>
              <a:buNone/>
            </a:pPr>
            <a:r>
              <a:rPr lang="en-US" b="1" dirty="0" smtClean="0">
                <a:latin typeface="Arial" pitchFamily="34" charset="0"/>
                <a:cs typeface="Arial" pitchFamily="34" charset="0"/>
              </a:rPr>
              <a:t>5. Check Internet Resources for</a:t>
            </a:r>
            <a:r>
              <a:rPr lang="en-US" dirty="0" smtClean="0">
                <a:latin typeface="Arial" pitchFamily="34" charset="0"/>
                <a:cs typeface="Arial" pitchFamily="34" charset="0"/>
              </a:rPr>
              <a:t>:</a:t>
            </a:r>
          </a:p>
          <a:p>
            <a:pPr lvl="1"/>
            <a:r>
              <a:rPr lang="en-US" dirty="0" smtClean="0">
                <a:latin typeface="Arial" pitchFamily="34" charset="0"/>
                <a:cs typeface="Arial" pitchFamily="34" charset="0"/>
              </a:rPr>
              <a:t>Maker Site</a:t>
            </a:r>
          </a:p>
          <a:p>
            <a:pPr lvl="1"/>
            <a:r>
              <a:rPr lang="en-US" dirty="0" smtClean="0">
                <a:latin typeface="Arial" pitchFamily="34" charset="0"/>
                <a:cs typeface="Arial" pitchFamily="34" charset="0"/>
              </a:rPr>
              <a:t>Provider Site</a:t>
            </a:r>
          </a:p>
          <a:p>
            <a:pPr lvl="1"/>
            <a:r>
              <a:rPr lang="en-US" dirty="0" smtClean="0">
                <a:latin typeface="Arial" pitchFamily="34" charset="0"/>
                <a:cs typeface="Arial" pitchFamily="34" charset="0"/>
              </a:rPr>
              <a:t>Device Review Highlights</a:t>
            </a:r>
          </a:p>
          <a:p>
            <a:pPr lvl="1"/>
            <a:r>
              <a:rPr lang="en-US" dirty="0" smtClean="0">
                <a:latin typeface="Arial" pitchFamily="34" charset="0"/>
                <a:cs typeface="Arial" pitchFamily="34" charset="0"/>
              </a:rPr>
              <a:t>Device </a:t>
            </a:r>
            <a:r>
              <a:rPr lang="en-US" dirty="0" err="1" smtClean="0">
                <a:latin typeface="Arial" pitchFamily="34" charset="0"/>
                <a:cs typeface="Arial" pitchFamily="34" charset="0"/>
              </a:rPr>
              <a:t>Youtube</a:t>
            </a:r>
            <a:r>
              <a:rPr lang="en-US" dirty="0" smtClean="0">
                <a:latin typeface="Arial" pitchFamily="34" charset="0"/>
                <a:cs typeface="Arial" pitchFamily="34" charset="0"/>
              </a:rPr>
              <a:t> Highlights</a:t>
            </a:r>
          </a:p>
          <a:p>
            <a:endParaRPr lang="en-US" dirty="0" smtClean="0">
              <a:latin typeface="Arial" pitchFamily="34" charset="0"/>
              <a:cs typeface="Arial" pitchFamily="34" charset="0"/>
            </a:endParaRPr>
          </a:p>
          <a:p>
            <a:endParaRPr lang="en-US" dirty="0"/>
          </a:p>
        </p:txBody>
      </p:sp>
      <p:sp>
        <p:nvSpPr>
          <p:cNvPr id="3" name="Footer Placeholder 2"/>
          <p:cNvSpPr>
            <a:spLocks noGrp="1"/>
          </p:cNvSpPr>
          <p:nvPr>
            <p:ph type="ftr" sz="quarter" idx="11"/>
          </p:nvPr>
        </p:nvSpPr>
        <p:spPr>
          <a:xfrm>
            <a:off x="4380072" y="6407944"/>
            <a:ext cx="4078128"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tx2">
                    <a:lumMod val="25000"/>
                  </a:schemeClr>
                </a:solidFill>
              </a:rPr>
              <a:pPr/>
              <a:t>17</a:t>
            </a:fld>
            <a:endParaRPr lang="en-US" dirty="0">
              <a:solidFill>
                <a:schemeClr val="tx2">
                  <a:lumMod val="25000"/>
                </a:schemeClr>
              </a:solidFill>
            </a:endParaRPr>
          </a:p>
        </p:txBody>
      </p:sp>
      <p:sp>
        <p:nvSpPr>
          <p:cNvPr id="6" name="Title 5"/>
          <p:cNvSpPr>
            <a:spLocks noGrp="1"/>
          </p:cNvSpPr>
          <p:nvPr>
            <p:ph type="title"/>
          </p:nvPr>
        </p:nvSpPr>
        <p:spPr>
          <a:xfrm>
            <a:off x="457200" y="152400"/>
            <a:ext cx="8229600" cy="990600"/>
          </a:xfrm>
        </p:spPr>
        <p:style>
          <a:lnRef idx="1">
            <a:schemeClr val="accent1"/>
          </a:lnRef>
          <a:fillRef idx="2">
            <a:schemeClr val="accent1"/>
          </a:fillRef>
          <a:effectRef idx="1">
            <a:schemeClr val="accent1"/>
          </a:effectRef>
          <a:fontRef idx="minor">
            <a:schemeClr val="dk1"/>
          </a:fontRef>
        </p:style>
        <p:txBody>
          <a:bodyPr>
            <a:normAutofit fontScale="90000"/>
          </a:bodyPr>
          <a:lstStyle/>
          <a:p>
            <a:pPr lvl="0"/>
            <a:r>
              <a:rPr lang="en-US" sz="3100" dirty="0" smtClean="0">
                <a:latin typeface="Arial" pitchFamily="34" charset="0"/>
                <a:cs typeface="Arial" pitchFamily="34" charset="0"/>
              </a:rPr>
              <a:t/>
            </a:r>
            <a:br>
              <a:rPr lang="en-US" sz="3100" dirty="0" smtClean="0">
                <a:latin typeface="Arial" pitchFamily="34" charset="0"/>
                <a:cs typeface="Arial" pitchFamily="34" charset="0"/>
              </a:rPr>
            </a:br>
            <a:r>
              <a:rPr lang="en-US" sz="3100" dirty="0" smtClean="0">
                <a:solidFill>
                  <a:srgbClr val="FF0000"/>
                </a:solidFill>
                <a:latin typeface="Arial" pitchFamily="34" charset="0"/>
                <a:cs typeface="Arial" pitchFamily="34" charset="0"/>
              </a:rPr>
              <a:t>5. How do you usually explore the new Mobile Device/Phone?						1</a:t>
            </a:r>
            <a:r>
              <a:rPr lang="en-US" sz="4400" dirty="0" smtClean="0">
                <a:latin typeface="Arial" pitchFamily="34" charset="0"/>
                <a:cs typeface="Arial" pitchFamily="34" charset="0"/>
              </a:rPr>
              <a:t/>
            </a:r>
            <a:br>
              <a:rPr lang="en-US" sz="4400" dirty="0" smtClean="0">
                <a:latin typeface="Arial" pitchFamily="34" charset="0"/>
                <a:cs typeface="Arial" pitchFamily="34" charset="0"/>
              </a:rPr>
            </a:br>
            <a:endParaRPr lang="en-US" dirty="0"/>
          </a:p>
        </p:txBody>
      </p:sp>
      <p:sp>
        <p:nvSpPr>
          <p:cNvPr id="9" name="Rectangle 8"/>
          <p:cNvSpPr/>
          <p:nvPr/>
        </p:nvSpPr>
        <p:spPr>
          <a:xfrm>
            <a:off x="304800" y="6400800"/>
            <a:ext cx="2250488" cy="276999"/>
          </a:xfrm>
          <a:prstGeom prst="rect">
            <a:avLst/>
          </a:prstGeom>
        </p:spPr>
        <p:style>
          <a:lnRef idx="3">
            <a:schemeClr val="lt1"/>
          </a:lnRef>
          <a:fillRef idx="1">
            <a:schemeClr val="accent3"/>
          </a:fillRef>
          <a:effectRef idx="1">
            <a:schemeClr val="accent3"/>
          </a:effectRef>
          <a:fontRef idx="minor">
            <a:schemeClr val="lt1"/>
          </a:fontRef>
        </p:style>
        <p:txBody>
          <a:bodyPr wrap="none">
            <a:spAutoFit/>
          </a:bodyPr>
          <a:lstStyle/>
          <a:p>
            <a:r>
              <a:rPr lang="en-US" sz="1200" dirty="0" smtClean="0">
                <a:solidFill>
                  <a:schemeClr val="bg1"/>
                </a:solidFill>
                <a:latin typeface="Arial" pitchFamily="34" charset="0"/>
                <a:cs typeface="Arial" pitchFamily="34" charset="0"/>
              </a:rPr>
              <a:t>http://www.android.com/about/</a:t>
            </a:r>
            <a:endParaRPr lang="en-US" sz="1200" dirty="0">
              <a:solidFill>
                <a:schemeClr val="bg1"/>
              </a:solidFill>
              <a:latin typeface="Arial" pitchFamily="34" charset="0"/>
              <a:cs typeface="Arial" pitchFamily="34" charset="0"/>
            </a:endParaRPr>
          </a:p>
        </p:txBody>
      </p:sp>
      <p:pic>
        <p:nvPicPr>
          <p:cNvPr id="10" name="Picture 2" descr="C:\Users\IVA\Pictures\MOBILE TESTING\111.jpg"/>
          <p:cNvPicPr>
            <a:picLocks noChangeAspect="1" noChangeArrowheads="1"/>
          </p:cNvPicPr>
          <p:nvPr/>
        </p:nvPicPr>
        <p:blipFill>
          <a:blip r:embed="rId2" cstate="print"/>
          <a:srcRect/>
          <a:stretch>
            <a:fillRect/>
          </a:stretch>
        </p:blipFill>
        <p:spPr bwMode="auto">
          <a:xfrm>
            <a:off x="4648200" y="2362200"/>
            <a:ext cx="4191000" cy="3200400"/>
          </a:xfrm>
          <a:prstGeom prst="rect">
            <a:avLst/>
          </a:prstGeom>
          <a:noFill/>
        </p:spPr>
      </p:pic>
      <p:sp>
        <p:nvSpPr>
          <p:cNvPr id="14" name="Rectangle 13"/>
          <p:cNvSpPr/>
          <p:nvPr/>
        </p:nvSpPr>
        <p:spPr>
          <a:xfrm>
            <a:off x="2895600" y="6400800"/>
            <a:ext cx="2242473" cy="276999"/>
          </a:xfrm>
          <a:prstGeom prst="rect">
            <a:avLst/>
          </a:prstGeom>
        </p:spPr>
        <p:style>
          <a:lnRef idx="3">
            <a:schemeClr val="lt1"/>
          </a:lnRef>
          <a:fillRef idx="1">
            <a:schemeClr val="accent3"/>
          </a:fillRef>
          <a:effectRef idx="1">
            <a:schemeClr val="accent3"/>
          </a:effectRef>
          <a:fontRef idx="minor">
            <a:schemeClr val="lt1"/>
          </a:fontRef>
        </p:style>
        <p:txBody>
          <a:bodyPr wrap="none">
            <a:spAutoFit/>
          </a:bodyPr>
          <a:lstStyle/>
          <a:p>
            <a:r>
              <a:rPr lang="en-US" sz="1200" dirty="0" smtClean="0">
                <a:solidFill>
                  <a:schemeClr val="bg2">
                    <a:lumMod val="25000"/>
                  </a:schemeClr>
                </a:solidFill>
                <a:latin typeface="Arial" pitchFamily="34" charset="0"/>
                <a:cs typeface="Arial" pitchFamily="34" charset="0"/>
              </a:rPr>
              <a:t>http://www.apple.com/support/</a:t>
            </a:r>
            <a:endParaRPr lang="en-US" sz="1200" dirty="0">
              <a:solidFill>
                <a:schemeClr val="bg2">
                  <a:lumMod val="25000"/>
                </a:schemeClr>
              </a:solidFill>
              <a:latin typeface="Arial" pitchFamily="34" charset="0"/>
              <a:cs typeface="Arial" pitchFamily="34" charset="0"/>
            </a:endParaRPr>
          </a:p>
        </p:txBody>
      </p:sp>
      <p:sp>
        <p:nvSpPr>
          <p:cNvPr id="11" name="Rounded Rectangle 10"/>
          <p:cNvSpPr/>
          <p:nvPr/>
        </p:nvSpPr>
        <p:spPr>
          <a:xfrm>
            <a:off x="5105400" y="1524000"/>
            <a:ext cx="32766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latin typeface="Arial" pitchFamily="34" charset="0"/>
                <a:cs typeface="Arial" pitchFamily="34" charset="0"/>
              </a:rPr>
              <a:t>EASY Answer</a:t>
            </a:r>
            <a:endParaRPr lang="en-US" sz="2400" b="1"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xmlns="" val="28227572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267200" y="1524000"/>
            <a:ext cx="4648200" cy="4800600"/>
          </a:xfrm>
        </p:spPr>
        <p:style>
          <a:lnRef idx="1">
            <a:schemeClr val="accent1"/>
          </a:lnRef>
          <a:fillRef idx="2">
            <a:schemeClr val="accent1"/>
          </a:fillRef>
          <a:effectRef idx="1">
            <a:schemeClr val="accent1"/>
          </a:effectRef>
          <a:fontRef idx="minor">
            <a:schemeClr val="dk1"/>
          </a:fontRef>
        </p:style>
        <p:txBody>
          <a:bodyPr>
            <a:normAutofit fontScale="47500" lnSpcReduction="20000"/>
          </a:bodyPr>
          <a:lstStyle/>
          <a:p>
            <a:pPr>
              <a:buNone/>
            </a:pPr>
            <a:r>
              <a:rPr lang="en-US" b="1" dirty="0" smtClean="0">
                <a:latin typeface="Arial" pitchFamily="34" charset="0"/>
                <a:cs typeface="Arial" pitchFamily="34" charset="0"/>
              </a:rPr>
              <a:t>I</a:t>
            </a:r>
            <a:r>
              <a:rPr lang="en-US" sz="2900" b="1" dirty="0" smtClean="0">
                <a:latin typeface="Arial" pitchFamily="34" charset="0"/>
                <a:cs typeface="Arial" pitchFamily="34" charset="0"/>
              </a:rPr>
              <a:t>N  ADDITION TO PREVIOUS EXPLANATION:</a:t>
            </a:r>
          </a:p>
          <a:p>
            <a:r>
              <a:rPr lang="en-US" sz="3400" dirty="0" smtClean="0">
                <a:latin typeface="Arial" pitchFamily="34" charset="0"/>
                <a:cs typeface="Arial" pitchFamily="34" charset="0"/>
              </a:rPr>
              <a:t>Check the intensity of power consumption, sensitivity to the charge; </a:t>
            </a:r>
          </a:p>
          <a:p>
            <a:r>
              <a:rPr lang="en-US" sz="3400" dirty="0" smtClean="0">
                <a:latin typeface="Arial" pitchFamily="34" charset="0"/>
                <a:cs typeface="Arial" pitchFamily="34" charset="0"/>
              </a:rPr>
              <a:t>Check the use of disk space, stability in the limited disk space, logging, work with memory cards; </a:t>
            </a:r>
          </a:p>
          <a:p>
            <a:r>
              <a:rPr lang="en-US" sz="3400" dirty="0" smtClean="0">
                <a:latin typeface="Arial" pitchFamily="34" charset="0"/>
                <a:cs typeface="Arial" pitchFamily="34" charset="0"/>
              </a:rPr>
              <a:t>Check the Accelerometer’s functions;</a:t>
            </a:r>
          </a:p>
          <a:p>
            <a:r>
              <a:rPr lang="en-US" sz="3400" dirty="0" smtClean="0">
                <a:latin typeface="Arial" pitchFamily="34" charset="0"/>
                <a:cs typeface="Arial" pitchFamily="34" charset="0"/>
              </a:rPr>
              <a:t>Check the Connectivity to the Internet, using the best connection: Active Sync, USB, GPRS, Wi-Fi; work in conditions of unstable compounds; </a:t>
            </a:r>
          </a:p>
          <a:p>
            <a:r>
              <a:rPr lang="en-US" sz="3400" dirty="0" smtClean="0">
                <a:latin typeface="Arial" pitchFamily="34" charset="0"/>
                <a:cs typeface="Arial" pitchFamily="34" charset="0"/>
              </a:rPr>
              <a:t>Check the stability of the applications for incoming / outgoing calls, sending and receiving SMS / MMS; </a:t>
            </a:r>
          </a:p>
          <a:p>
            <a:r>
              <a:rPr lang="en-US" sz="3400" dirty="0" smtClean="0">
                <a:latin typeface="Arial" pitchFamily="34" charset="0"/>
                <a:cs typeface="Arial" pitchFamily="34" charset="0"/>
              </a:rPr>
              <a:t>Check the Specificity of data synchronization with the phone book, calendar, programs on your PC; </a:t>
            </a:r>
          </a:p>
          <a:p>
            <a:r>
              <a:rPr lang="en-US" sz="3400" dirty="0" smtClean="0">
                <a:latin typeface="Arial" pitchFamily="34" charset="0"/>
                <a:cs typeface="Arial" pitchFamily="34" charset="0"/>
              </a:rPr>
              <a:t>Check the proper installation / un-installation program  in the phone memory and memory card; </a:t>
            </a:r>
          </a:p>
          <a:p>
            <a:r>
              <a:rPr lang="en-US" sz="3400" dirty="0" smtClean="0">
                <a:latin typeface="Arial" pitchFamily="34" charset="0"/>
                <a:cs typeface="Arial" pitchFamily="34" charset="0"/>
              </a:rPr>
              <a:t>Check the correct geo-location </a:t>
            </a:r>
          </a:p>
        </p:txBody>
      </p:sp>
      <p:sp>
        <p:nvSpPr>
          <p:cNvPr id="4" name="Footer Placeholder 3"/>
          <p:cNvSpPr>
            <a:spLocks noGrp="1"/>
          </p:cNvSpPr>
          <p:nvPr>
            <p:ph type="ftr" sz="quarter" idx="11"/>
          </p:nvPr>
        </p:nvSpPr>
        <p:spPr>
          <a:xfrm>
            <a:off x="5029200" y="6407944"/>
            <a:ext cx="3429000"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5" name="Slide Number Placeholder 4"/>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tx2">
                    <a:lumMod val="25000"/>
                  </a:schemeClr>
                </a:solidFill>
              </a:rPr>
              <a:pPr/>
              <a:t>18</a:t>
            </a:fld>
            <a:endParaRPr lang="en-US" dirty="0">
              <a:solidFill>
                <a:schemeClr val="tx2">
                  <a:lumMod val="25000"/>
                </a:schemeClr>
              </a:solidFill>
            </a:endParaRPr>
          </a:p>
        </p:txBody>
      </p:sp>
      <p:sp>
        <p:nvSpPr>
          <p:cNvPr id="6" name="Title 5"/>
          <p:cNvSpPr>
            <a:spLocks noGrp="1"/>
          </p:cNvSpPr>
          <p:nvPr>
            <p:ph type="title"/>
          </p:nvPr>
        </p:nvSpPr>
        <p:spPr>
          <a:xfrm>
            <a:off x="228600" y="274638"/>
            <a:ext cx="8458200" cy="9445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3200" dirty="0" smtClean="0">
                <a:solidFill>
                  <a:srgbClr val="FF0000"/>
                </a:solidFill>
                <a:latin typeface="Arial" pitchFamily="34" charset="0"/>
                <a:cs typeface="Arial" pitchFamily="34" charset="0"/>
              </a:rPr>
              <a:t>5. How do you usually explore the new Mobile Device/Phone?						2</a:t>
            </a:r>
            <a:endParaRPr lang="en-US" sz="3200" dirty="0"/>
          </a:p>
        </p:txBody>
      </p:sp>
      <p:sp>
        <p:nvSpPr>
          <p:cNvPr id="7" name="Rectangle 6"/>
          <p:cNvSpPr/>
          <p:nvPr/>
        </p:nvSpPr>
        <p:spPr>
          <a:xfrm>
            <a:off x="304800" y="6400800"/>
            <a:ext cx="2694520" cy="276999"/>
          </a:xfrm>
          <a:prstGeom prst="rect">
            <a:avLst/>
          </a:prstGeom>
        </p:spPr>
        <p:style>
          <a:lnRef idx="3">
            <a:schemeClr val="lt1"/>
          </a:lnRef>
          <a:fillRef idx="1">
            <a:schemeClr val="accent3"/>
          </a:fillRef>
          <a:effectRef idx="1">
            <a:schemeClr val="accent3"/>
          </a:effectRef>
          <a:fontRef idx="minor">
            <a:schemeClr val="lt1"/>
          </a:fontRef>
        </p:style>
        <p:txBody>
          <a:bodyPr wrap="none">
            <a:spAutoFit/>
          </a:bodyPr>
          <a:lstStyle/>
          <a:p>
            <a:r>
              <a:rPr lang="en-US" sz="1200" dirty="0" smtClean="0">
                <a:solidFill>
                  <a:schemeClr val="bg2">
                    <a:lumMod val="25000"/>
                  </a:schemeClr>
                </a:solidFill>
                <a:latin typeface="Arial" pitchFamily="34" charset="0"/>
                <a:cs typeface="Arial" pitchFamily="34" charset="0"/>
              </a:rPr>
              <a:t>http://www.speedtest.net/mobile.php/</a:t>
            </a:r>
            <a:endParaRPr lang="en-US" sz="1200" dirty="0">
              <a:solidFill>
                <a:schemeClr val="bg2">
                  <a:lumMod val="25000"/>
                </a:schemeClr>
              </a:solidFill>
              <a:latin typeface="Arial" pitchFamily="34" charset="0"/>
              <a:cs typeface="Arial" pitchFamily="34" charset="0"/>
            </a:endParaRPr>
          </a:p>
        </p:txBody>
      </p:sp>
      <p:sp>
        <p:nvSpPr>
          <p:cNvPr id="8" name="Rectangle 7"/>
          <p:cNvSpPr/>
          <p:nvPr/>
        </p:nvSpPr>
        <p:spPr>
          <a:xfrm>
            <a:off x="304800" y="6019800"/>
            <a:ext cx="3352800" cy="276999"/>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bg2">
                    <a:lumMod val="25000"/>
                  </a:schemeClr>
                </a:solidFill>
                <a:latin typeface="Arial" pitchFamily="34" charset="0"/>
                <a:cs typeface="Arial" pitchFamily="34" charset="0"/>
              </a:rPr>
              <a:t>http://code.google.com/p/android-log-collector/</a:t>
            </a:r>
            <a:endParaRPr lang="en-US" sz="1200" dirty="0">
              <a:solidFill>
                <a:schemeClr val="bg2">
                  <a:lumMod val="25000"/>
                </a:schemeClr>
              </a:solidFill>
              <a:latin typeface="Arial" pitchFamily="34" charset="0"/>
              <a:cs typeface="Arial" pitchFamily="34" charset="0"/>
            </a:endParaRPr>
          </a:p>
        </p:txBody>
      </p:sp>
      <p:pic>
        <p:nvPicPr>
          <p:cNvPr id="3074" name="Picture 2" descr="http://www.breaktech.com/files/testing-for-mobile.jpg"/>
          <p:cNvPicPr>
            <a:picLocks noChangeAspect="1" noChangeArrowheads="1"/>
          </p:cNvPicPr>
          <p:nvPr/>
        </p:nvPicPr>
        <p:blipFill>
          <a:blip r:embed="rId2" cstate="print"/>
          <a:srcRect/>
          <a:stretch>
            <a:fillRect/>
          </a:stretch>
        </p:blipFill>
        <p:spPr bwMode="auto">
          <a:xfrm>
            <a:off x="152400" y="2133600"/>
            <a:ext cx="3938665" cy="3048001"/>
          </a:xfrm>
          <a:prstGeom prst="rect">
            <a:avLst/>
          </a:prstGeom>
          <a:noFill/>
        </p:spPr>
      </p:pic>
      <p:sp>
        <p:nvSpPr>
          <p:cNvPr id="10" name="Rounded Rectangle 9"/>
          <p:cNvSpPr/>
          <p:nvPr/>
        </p:nvSpPr>
        <p:spPr>
          <a:xfrm>
            <a:off x="457200" y="1371600"/>
            <a:ext cx="32766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latin typeface="Arial" pitchFamily="34" charset="0"/>
                <a:cs typeface="Arial" pitchFamily="34" charset="0"/>
              </a:rPr>
              <a:t>Advance Answer</a:t>
            </a:r>
            <a:endParaRPr lang="en-US" sz="2400" b="1" dirty="0">
              <a:solidFill>
                <a:srgbClr val="FFFF00"/>
              </a:solidFill>
              <a:latin typeface="Arial" pitchFamily="34" charset="0"/>
              <a:cs typeface="Arial" pitchFamily="34" charset="0"/>
            </a:endParaRPr>
          </a:p>
        </p:txBody>
      </p:sp>
      <p:sp>
        <p:nvSpPr>
          <p:cNvPr id="11" name="Rectangle 10"/>
          <p:cNvSpPr/>
          <p:nvPr/>
        </p:nvSpPr>
        <p:spPr>
          <a:xfrm>
            <a:off x="216732" y="5029200"/>
            <a:ext cx="3810000" cy="830997"/>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1600" dirty="0" smtClean="0">
                <a:latin typeface="Arial" pitchFamily="34" charset="0"/>
                <a:cs typeface="Arial" pitchFamily="34" charset="0"/>
              </a:rPr>
              <a:t>Download </a:t>
            </a:r>
            <a:r>
              <a:rPr lang="en-US" sz="1600" b="1" dirty="0" err="1" smtClean="0">
                <a:latin typeface="Arial" pitchFamily="34" charset="0"/>
                <a:cs typeface="Arial" pitchFamily="34" charset="0"/>
              </a:rPr>
              <a:t>LogCollector</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WI-Fi</a:t>
            </a:r>
            <a:r>
              <a:rPr lang="en-US" sz="1600" b="1" dirty="0" smtClean="0">
                <a:latin typeface="Arial" pitchFamily="34" charset="0"/>
                <a:cs typeface="Arial" pitchFamily="34" charset="0"/>
              </a:rPr>
              <a:t> Analyzer, and Carat </a:t>
            </a:r>
            <a:r>
              <a:rPr lang="en-US" sz="1600" dirty="0" smtClean="0">
                <a:latin typeface="Arial" pitchFamily="34" charset="0"/>
                <a:cs typeface="Arial" pitchFamily="34" charset="0"/>
              </a:rPr>
              <a:t>(using App/Play Store)</a:t>
            </a:r>
          </a:p>
        </p:txBody>
      </p:sp>
    </p:spTree>
    <p:extLst>
      <p:ext uri="{BB962C8B-B14F-4D97-AF65-F5344CB8AC3E}">
        <p14:creationId xmlns:p14="http://schemas.microsoft.com/office/powerpoint/2010/main" xmlns="" val="5225790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04800" y="838200"/>
            <a:ext cx="8534400" cy="5638800"/>
          </a:xfrm>
        </p:spPr>
        <p:style>
          <a:lnRef idx="1">
            <a:schemeClr val="accent1"/>
          </a:lnRef>
          <a:fillRef idx="2">
            <a:schemeClr val="accent1"/>
          </a:fillRef>
          <a:effectRef idx="1">
            <a:schemeClr val="accent1"/>
          </a:effectRef>
          <a:fontRef idx="minor">
            <a:schemeClr val="dk1"/>
          </a:fontRef>
        </p:style>
        <p:txBody>
          <a:bodyPr>
            <a:normAutofit fontScale="40000" lnSpcReduction="20000"/>
          </a:bodyPr>
          <a:lstStyle/>
          <a:p>
            <a:pPr marL="624078" indent="-514350">
              <a:buNone/>
            </a:pPr>
            <a:endParaRPr lang="en-US" sz="3500" dirty="0" smtClean="0">
              <a:solidFill>
                <a:schemeClr val="tx1"/>
              </a:solidFill>
              <a:latin typeface="Arial" pitchFamily="34" charset="0"/>
              <a:cs typeface="Arial" pitchFamily="34" charset="0"/>
            </a:endParaRPr>
          </a:p>
          <a:p>
            <a:pPr marL="624078" indent="-514350">
              <a:buNone/>
            </a:pPr>
            <a:r>
              <a:rPr lang="en-US" sz="3500" dirty="0" smtClean="0">
                <a:solidFill>
                  <a:schemeClr val="bg1">
                    <a:lumMod val="65000"/>
                  </a:schemeClr>
                </a:solidFill>
                <a:latin typeface="Arial" pitchFamily="34" charset="0"/>
                <a:cs typeface="Arial" pitchFamily="34" charset="0"/>
              </a:rPr>
              <a:t>1. What Type of Mobile Domains you know?</a:t>
            </a:r>
          </a:p>
          <a:p>
            <a:pPr marL="624078" indent="-514350">
              <a:buNone/>
            </a:pPr>
            <a:r>
              <a:rPr lang="en-US" sz="3500" dirty="0" smtClean="0">
                <a:solidFill>
                  <a:schemeClr val="bg1">
                    <a:lumMod val="65000"/>
                  </a:schemeClr>
                </a:solidFill>
                <a:latin typeface="Arial" pitchFamily="34" charset="0"/>
                <a:cs typeface="Arial" pitchFamily="34" charset="0"/>
              </a:rPr>
              <a:t>2. What are the different ways you can install a Mobile Application?</a:t>
            </a:r>
          </a:p>
          <a:p>
            <a:pPr>
              <a:buNone/>
            </a:pPr>
            <a:r>
              <a:rPr lang="en-US" sz="3500" dirty="0" smtClean="0">
                <a:solidFill>
                  <a:schemeClr val="bg1">
                    <a:lumMod val="65000"/>
                  </a:schemeClr>
                </a:solidFill>
                <a:latin typeface="Arial" pitchFamily="34" charset="0"/>
                <a:cs typeface="Arial" pitchFamily="34" charset="0"/>
              </a:rPr>
              <a:t>3. What is the difference between Mobile Testing and Mobile Application Testing?</a:t>
            </a:r>
          </a:p>
          <a:p>
            <a:pPr>
              <a:buNone/>
            </a:pPr>
            <a:r>
              <a:rPr lang="en-US" sz="3500" dirty="0" smtClean="0">
                <a:solidFill>
                  <a:schemeClr val="bg1">
                    <a:lumMod val="65000"/>
                  </a:schemeClr>
                </a:solidFill>
                <a:latin typeface="Arial" pitchFamily="34" charset="0"/>
                <a:cs typeface="Arial" pitchFamily="34" charset="0"/>
              </a:rPr>
              <a:t>4. Compare Web Application Testing vs. Mobile Application Testing</a:t>
            </a:r>
          </a:p>
          <a:p>
            <a:pPr>
              <a:buNone/>
            </a:pPr>
            <a:r>
              <a:rPr lang="en-US" sz="3500" dirty="0" smtClean="0">
                <a:solidFill>
                  <a:schemeClr val="bg1">
                    <a:lumMod val="65000"/>
                  </a:schemeClr>
                </a:solidFill>
                <a:latin typeface="Arial" pitchFamily="34" charset="0"/>
                <a:cs typeface="Arial" pitchFamily="34" charset="0"/>
              </a:rPr>
              <a:t>5. How do you usually explore the new Mobile Device/Phone?</a:t>
            </a:r>
          </a:p>
          <a:p>
            <a:pPr lvl="0">
              <a:buNone/>
            </a:pPr>
            <a:r>
              <a:rPr lang="en-US" sz="3500" b="1" dirty="0" smtClean="0">
                <a:solidFill>
                  <a:srgbClr val="FF0000"/>
                </a:solidFill>
                <a:latin typeface="Arial" pitchFamily="34" charset="0"/>
                <a:cs typeface="Arial" pitchFamily="34" charset="0"/>
              </a:rPr>
              <a:t>6. How would you test UI of mobile app? </a:t>
            </a:r>
          </a:p>
          <a:p>
            <a:pPr>
              <a:buNone/>
            </a:pPr>
            <a:r>
              <a:rPr lang="en-US" sz="3500" dirty="0" smtClean="0">
                <a:latin typeface="Arial" pitchFamily="34" charset="0"/>
                <a:cs typeface="Arial" pitchFamily="34" charset="0"/>
              </a:rPr>
              <a:t>7. Tell me about Test Plan Specifics that must emphasized while writing TP for Mobile Application</a:t>
            </a:r>
          </a:p>
          <a:p>
            <a:pPr>
              <a:buNone/>
            </a:pPr>
            <a:r>
              <a:rPr lang="en-US" sz="3500" dirty="0" smtClean="0">
                <a:solidFill>
                  <a:schemeClr val="tx1"/>
                </a:solidFill>
                <a:latin typeface="Arial" pitchFamily="34" charset="0"/>
                <a:cs typeface="Arial" pitchFamily="34" charset="0"/>
              </a:rPr>
              <a:t>8. How would you test the mobile app page?</a:t>
            </a:r>
          </a:p>
          <a:p>
            <a:pPr>
              <a:buNone/>
            </a:pPr>
            <a:r>
              <a:rPr lang="en-US" sz="3500" dirty="0" smtClean="0">
                <a:latin typeface="Arial" pitchFamily="34" charset="0"/>
                <a:cs typeface="Arial" pitchFamily="34" charset="0"/>
              </a:rPr>
              <a:t>9. Give Examples of Major Test Cases for mobile device. </a:t>
            </a:r>
          </a:p>
          <a:p>
            <a:pPr>
              <a:buNone/>
            </a:pPr>
            <a:r>
              <a:rPr lang="en-US" sz="3500" dirty="0" smtClean="0">
                <a:latin typeface="Arial" pitchFamily="34" charset="0"/>
                <a:cs typeface="Arial" pitchFamily="34" charset="0"/>
              </a:rPr>
              <a:t>10. What are your steps in Performance Testing for Mobile Application? Name some Performance Tools.</a:t>
            </a:r>
          </a:p>
          <a:p>
            <a:pPr lvl="0">
              <a:buNone/>
            </a:pPr>
            <a:r>
              <a:rPr lang="en-US" sz="3500" dirty="0" smtClean="0">
                <a:latin typeface="Arial" pitchFamily="34" charset="0"/>
                <a:cs typeface="Arial" pitchFamily="34" charset="0"/>
              </a:rPr>
              <a:t>11. Write as many Test Cases you can for the following: Mobile device, simple app with three buttons (1,2,3) that making the sounds.</a:t>
            </a:r>
          </a:p>
          <a:p>
            <a:pPr lvl="0">
              <a:buNone/>
            </a:pPr>
            <a:r>
              <a:rPr lang="en-US" sz="3500" dirty="0" smtClean="0">
                <a:latin typeface="Arial" pitchFamily="34" charset="0"/>
                <a:cs typeface="Arial" pitchFamily="34" charset="0"/>
              </a:rPr>
              <a:t>12. How would you troubleshoot networking issues on </a:t>
            </a:r>
            <a:r>
              <a:rPr lang="en-US" sz="3500" dirty="0" err="1" smtClean="0">
                <a:latin typeface="Arial" pitchFamily="34" charset="0"/>
                <a:cs typeface="Arial" pitchFamily="34" charset="0"/>
              </a:rPr>
              <a:t>iPhone</a:t>
            </a:r>
            <a:r>
              <a:rPr lang="en-US" sz="3500" dirty="0" smtClean="0">
                <a:latin typeface="Arial" pitchFamily="34" charset="0"/>
                <a:cs typeface="Arial" pitchFamily="34" charset="0"/>
              </a:rPr>
              <a:t>?</a:t>
            </a:r>
          </a:p>
          <a:p>
            <a:pPr lvl="0">
              <a:buNone/>
            </a:pPr>
            <a:r>
              <a:rPr lang="en-US" sz="3500" dirty="0" smtClean="0">
                <a:latin typeface="Arial" pitchFamily="34" charset="0"/>
                <a:cs typeface="Arial" pitchFamily="34" charset="0"/>
              </a:rPr>
              <a:t>13. How would you test the following: you send Yahoo message from your mobile device to someone else device, and recipient doesn’t receive a message?</a:t>
            </a:r>
          </a:p>
          <a:p>
            <a:pPr>
              <a:buNone/>
            </a:pPr>
            <a:r>
              <a:rPr lang="en-US" sz="3500" dirty="0" smtClean="0">
                <a:latin typeface="Arial" pitchFamily="34" charset="0"/>
                <a:cs typeface="Arial" pitchFamily="34" charset="0"/>
              </a:rPr>
              <a:t>14. What is your Stress test approach when testing </a:t>
            </a:r>
            <a:r>
              <a:rPr lang="en-US" sz="3500" dirty="0" err="1" smtClean="0">
                <a:latin typeface="Arial" pitchFamily="34" charset="0"/>
                <a:cs typeface="Arial" pitchFamily="34" charset="0"/>
              </a:rPr>
              <a:t>Facetime</a:t>
            </a:r>
            <a:r>
              <a:rPr lang="en-US" sz="3500" dirty="0" smtClean="0">
                <a:latin typeface="Arial" pitchFamily="34" charset="0"/>
                <a:cs typeface="Arial" pitchFamily="34" charset="0"/>
              </a:rPr>
              <a:t> on </a:t>
            </a:r>
            <a:r>
              <a:rPr lang="en-US" sz="3500" dirty="0" err="1" smtClean="0">
                <a:latin typeface="Arial" pitchFamily="34" charset="0"/>
                <a:cs typeface="Arial" pitchFamily="34" charset="0"/>
              </a:rPr>
              <a:t>iPhone</a:t>
            </a:r>
            <a:r>
              <a:rPr lang="en-US" sz="3500" dirty="0" smtClean="0">
                <a:latin typeface="Arial" pitchFamily="34" charset="0"/>
                <a:cs typeface="Arial" pitchFamily="34" charset="0"/>
              </a:rPr>
              <a:t>?</a:t>
            </a:r>
          </a:p>
          <a:p>
            <a:pPr lvl="0">
              <a:buNone/>
            </a:pPr>
            <a:r>
              <a:rPr lang="en-US" sz="3500" dirty="0" smtClean="0">
                <a:latin typeface="Arial" pitchFamily="34" charset="0"/>
                <a:cs typeface="Arial" pitchFamily="34" charset="0"/>
              </a:rPr>
              <a:t>15. How do you do Boundary testing to verify a battery’s life, if a game application suppose to last for 24 hours?	</a:t>
            </a:r>
          </a:p>
          <a:p>
            <a:pPr lvl="0">
              <a:buNone/>
            </a:pPr>
            <a:r>
              <a:rPr lang="en-US" sz="3500" dirty="0" smtClean="0">
                <a:latin typeface="Arial" pitchFamily="34" charset="0"/>
                <a:cs typeface="Arial" pitchFamily="34" charset="0"/>
              </a:rPr>
              <a:t>16. Tell me about Specifics of the Mobile games testing?</a:t>
            </a:r>
          </a:p>
          <a:p>
            <a:pPr>
              <a:buNone/>
            </a:pPr>
            <a:r>
              <a:rPr lang="en-US" sz="3500" dirty="0" smtClean="0">
                <a:latin typeface="Arial" pitchFamily="34" charset="0"/>
                <a:cs typeface="Arial" pitchFamily="34" charset="0"/>
              </a:rPr>
              <a:t>17. </a:t>
            </a:r>
            <a:r>
              <a:rPr lang="en-US" sz="3500" dirty="0" smtClean="0">
                <a:solidFill>
                  <a:schemeClr val="tx2">
                    <a:lumMod val="10000"/>
                  </a:schemeClr>
                </a:solidFill>
                <a:latin typeface="Arial" pitchFamily="34" charset="0"/>
                <a:cs typeface="Arial" pitchFamily="34" charset="0"/>
              </a:rPr>
              <a:t>What Remote Device Access tools do you know?</a:t>
            </a:r>
          </a:p>
          <a:p>
            <a:pPr>
              <a:buNone/>
            </a:pPr>
            <a:r>
              <a:rPr lang="en-US" sz="3500" dirty="0" smtClean="0">
                <a:solidFill>
                  <a:schemeClr val="tx2">
                    <a:lumMod val="10000"/>
                  </a:schemeClr>
                </a:solidFill>
                <a:latin typeface="Arial" pitchFamily="34" charset="0"/>
                <a:cs typeface="Arial" pitchFamily="34" charset="0"/>
              </a:rPr>
              <a:t>18. Can you give the view of Testing the Mobile Application on the Emulators/Simulators?</a:t>
            </a:r>
          </a:p>
          <a:p>
            <a:pPr>
              <a:buNone/>
            </a:pPr>
            <a:r>
              <a:rPr lang="en-US" sz="3500" dirty="0" smtClean="0">
                <a:solidFill>
                  <a:schemeClr val="tx2">
                    <a:lumMod val="10000"/>
                  </a:schemeClr>
                </a:solidFill>
                <a:latin typeface="Arial" pitchFamily="34" charset="0"/>
                <a:cs typeface="Arial" pitchFamily="34" charset="0"/>
              </a:rPr>
              <a:t>19. Some name for Mobile Testing Automation tools</a:t>
            </a:r>
          </a:p>
          <a:p>
            <a:pPr>
              <a:buNone/>
            </a:pPr>
            <a:r>
              <a:rPr lang="en-US" sz="3500" dirty="0" smtClean="0">
                <a:latin typeface="Arial" pitchFamily="34" charset="0"/>
                <a:cs typeface="Arial" pitchFamily="34" charset="0"/>
              </a:rPr>
              <a:t>20. Do you have idea about Application certification programs such as TBT, SSTC, JVP?</a:t>
            </a:r>
          </a:p>
          <a:p>
            <a:pPr>
              <a:buNone/>
            </a:pPr>
            <a:r>
              <a:rPr lang="en-US" sz="3500" dirty="0" smtClean="0">
                <a:latin typeface="Arial" pitchFamily="34" charset="0"/>
                <a:cs typeface="Arial" pitchFamily="34" charset="0"/>
              </a:rPr>
              <a:t>21. How you test a Location Based Services (LBS) Mobile Application?</a:t>
            </a:r>
          </a:p>
          <a:p>
            <a:pPr>
              <a:buNone/>
            </a:pPr>
            <a:endParaRPr lang="en-US" sz="3200" dirty="0" smtClean="0">
              <a:latin typeface="Arial" pitchFamily="34" charset="0"/>
              <a:cs typeface="Arial" pitchFamily="34" charset="0"/>
            </a:endParaRPr>
          </a:p>
        </p:txBody>
      </p:sp>
      <p:sp>
        <p:nvSpPr>
          <p:cNvPr id="4" name="Footer Placeholder 3"/>
          <p:cNvSpPr>
            <a:spLocks noGrp="1"/>
          </p:cNvSpPr>
          <p:nvPr>
            <p:ph type="ftr" sz="quarter" idx="11"/>
          </p:nvPr>
        </p:nvSpPr>
        <p:spPr>
          <a:xfrm>
            <a:off x="4380072" y="6407944"/>
            <a:ext cx="33923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a:xfrm>
            <a:off x="8382000" y="6407944"/>
            <a:ext cx="631032" cy="365125"/>
          </a:xfrm>
        </p:spPr>
        <p:txBody>
          <a:bodyPr>
            <a:normAutofit/>
          </a:bodyPr>
          <a:lstStyle/>
          <a:p>
            <a:fld id="{B6F15528-21DE-4FAA-801E-634DDDAF4B2B}" type="slidenum">
              <a:rPr lang="en-US" smtClean="0">
                <a:solidFill>
                  <a:schemeClr val="accent1">
                    <a:lumMod val="50000"/>
                  </a:schemeClr>
                </a:solidFill>
              </a:rPr>
              <a:pPr/>
              <a:t>19</a:t>
            </a:fld>
            <a:endParaRPr lang="en-US" dirty="0">
              <a:solidFill>
                <a:schemeClr val="accent1">
                  <a:lumMod val="50000"/>
                </a:schemeClr>
              </a:solidFill>
            </a:endParaRPr>
          </a:p>
        </p:txBody>
      </p:sp>
      <p:sp>
        <p:nvSpPr>
          <p:cNvPr id="7" name="Title 6"/>
          <p:cNvSpPr>
            <a:spLocks noGrp="1"/>
          </p:cNvSpPr>
          <p:nvPr>
            <p:ph type="title"/>
          </p:nvPr>
        </p:nvSpPr>
        <p:spPr>
          <a:xfrm>
            <a:off x="381000" y="152400"/>
            <a:ext cx="5562600" cy="533400"/>
          </a:xfrm>
        </p:spPr>
        <p:style>
          <a:lnRef idx="1">
            <a:schemeClr val="accent1"/>
          </a:lnRef>
          <a:fillRef idx="2">
            <a:schemeClr val="accent1"/>
          </a:fillRef>
          <a:effectRef idx="1">
            <a:schemeClr val="accent1"/>
          </a:effectRef>
          <a:fontRef idx="minor">
            <a:schemeClr val="dk1"/>
          </a:fontRef>
        </p:style>
        <p:txBody>
          <a:bodyPr>
            <a:noAutofit/>
          </a:bodyPr>
          <a:lstStyle/>
          <a:p>
            <a:r>
              <a:rPr lang="en-US" sz="3200" dirty="0" smtClean="0">
                <a:solidFill>
                  <a:srgbClr val="FF0000"/>
                </a:solidFill>
              </a:rPr>
              <a:t>Specific of Mobile Testing</a:t>
            </a:r>
            <a:endParaRPr lang="en-US" sz="3200" dirty="0">
              <a:solidFill>
                <a:srgbClr val="FF0000"/>
              </a:solidFill>
            </a:endParaRPr>
          </a:p>
        </p:txBody>
      </p:sp>
    </p:spTree>
    <p:extLst>
      <p:ext uri="{BB962C8B-B14F-4D97-AF65-F5344CB8AC3E}">
        <p14:creationId xmlns:p14="http://schemas.microsoft.com/office/powerpoint/2010/main" xmlns="" val="36575065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380072" y="6407944"/>
            <a:ext cx="40019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2</a:t>
            </a:fld>
            <a:endParaRPr lang="en-US" dirty="0">
              <a:solidFill>
                <a:schemeClr val="accent1">
                  <a:lumMod val="50000"/>
                </a:schemeClr>
              </a:solidFill>
            </a:endParaRPr>
          </a:p>
        </p:txBody>
      </p:sp>
      <p:sp>
        <p:nvSpPr>
          <p:cNvPr id="5" name="Title 4"/>
          <p:cNvSpPr>
            <a:spLocks noGrp="1"/>
          </p:cNvSpPr>
          <p:nvPr>
            <p:ph type="title"/>
          </p:nvPr>
        </p:nvSpPr>
        <p:spPr>
          <a:xfrm>
            <a:off x="457200" y="274638"/>
            <a:ext cx="4724400" cy="792162"/>
          </a:xfrm>
        </p:spPr>
        <p:style>
          <a:lnRef idx="1">
            <a:schemeClr val="accent1"/>
          </a:lnRef>
          <a:fillRef idx="2">
            <a:schemeClr val="accent1"/>
          </a:fillRef>
          <a:effectRef idx="1">
            <a:schemeClr val="accent1"/>
          </a:effectRef>
          <a:fontRef idx="minor">
            <a:schemeClr val="dk1"/>
          </a:fontRef>
        </p:style>
        <p:txBody>
          <a:bodyPr/>
          <a:lstStyle/>
          <a:p>
            <a:r>
              <a:rPr lang="en-US" dirty="0" smtClean="0"/>
              <a:t>Levels of Testing</a:t>
            </a:r>
            <a:endParaRPr lang="en-US" dirty="0"/>
          </a:p>
        </p:txBody>
      </p:sp>
      <p:pic>
        <p:nvPicPr>
          <p:cNvPr id="129026" name="Picture 2" descr="http://mifos.org/sites/rollout.mifos.org/files/u5/testing_pyramid.jpg"/>
          <p:cNvPicPr>
            <a:picLocks noChangeAspect="1" noChangeArrowheads="1"/>
          </p:cNvPicPr>
          <p:nvPr/>
        </p:nvPicPr>
        <p:blipFill>
          <a:blip r:embed="rId2" cstate="print"/>
          <a:srcRect/>
          <a:stretch>
            <a:fillRect/>
          </a:stretch>
        </p:blipFill>
        <p:spPr bwMode="auto">
          <a:xfrm>
            <a:off x="3810000" y="2057400"/>
            <a:ext cx="4953000" cy="3504249"/>
          </a:xfrm>
          <a:prstGeom prst="rect">
            <a:avLst/>
          </a:prstGeom>
          <a:noFill/>
        </p:spPr>
      </p:pic>
      <p:sp>
        <p:nvSpPr>
          <p:cNvPr id="7" name="Rectangle 6"/>
          <p:cNvSpPr/>
          <p:nvPr/>
        </p:nvSpPr>
        <p:spPr>
          <a:xfrm>
            <a:off x="457200" y="4953000"/>
            <a:ext cx="3124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Developers &amp; White Box</a:t>
            </a:r>
            <a:endParaRPr lang="en-US" dirty="0"/>
          </a:p>
        </p:txBody>
      </p:sp>
      <p:sp>
        <p:nvSpPr>
          <p:cNvPr id="8" name="Rectangle 7"/>
          <p:cNvSpPr/>
          <p:nvPr/>
        </p:nvSpPr>
        <p:spPr>
          <a:xfrm>
            <a:off x="457200" y="4038600"/>
            <a:ext cx="3124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Automation</a:t>
            </a:r>
            <a:endParaRPr lang="en-US" dirty="0"/>
          </a:p>
        </p:txBody>
      </p:sp>
      <p:sp>
        <p:nvSpPr>
          <p:cNvPr id="9" name="Rectangle 8"/>
          <p:cNvSpPr/>
          <p:nvPr/>
        </p:nvSpPr>
        <p:spPr>
          <a:xfrm>
            <a:off x="457200" y="3124200"/>
            <a:ext cx="31242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Gray Box/</a:t>
            </a:r>
            <a:r>
              <a:rPr lang="en-US" sz="1200" dirty="0" smtClean="0"/>
              <a:t>Automation/Semi-Automation</a:t>
            </a:r>
            <a:endParaRPr lang="en-US" sz="1200" dirty="0"/>
          </a:p>
        </p:txBody>
      </p:sp>
      <p:sp>
        <p:nvSpPr>
          <p:cNvPr id="10" name="Rectangle 9"/>
          <p:cNvSpPr/>
          <p:nvPr/>
        </p:nvSpPr>
        <p:spPr>
          <a:xfrm>
            <a:off x="457200" y="2286000"/>
            <a:ext cx="31242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Black Box/</a:t>
            </a:r>
            <a:r>
              <a:rPr lang="en-US" sz="1200" dirty="0" smtClean="0"/>
              <a:t>Manual</a:t>
            </a:r>
            <a:endParaRPr lang="en-US" sz="12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152400" y="1143000"/>
            <a:ext cx="4495800" cy="5181600"/>
          </a:xfrm>
        </p:spPr>
        <p:style>
          <a:lnRef idx="1">
            <a:schemeClr val="accent1"/>
          </a:lnRef>
          <a:fillRef idx="2">
            <a:schemeClr val="accent1"/>
          </a:fillRef>
          <a:effectRef idx="1">
            <a:schemeClr val="accent1"/>
          </a:effectRef>
          <a:fontRef idx="minor">
            <a:schemeClr val="dk1"/>
          </a:fontRef>
        </p:style>
        <p:txBody>
          <a:bodyPr>
            <a:normAutofit fontScale="85000" lnSpcReduction="20000"/>
          </a:bodyPr>
          <a:lstStyle/>
          <a:p>
            <a:r>
              <a:rPr lang="en-US" sz="1600" b="1" smtClean="0">
                <a:latin typeface="Arial" pitchFamily="34" charset="0"/>
                <a:cs typeface="Arial" pitchFamily="34" charset="0"/>
              </a:rPr>
              <a:t>Installation </a:t>
            </a:r>
            <a:r>
              <a:rPr lang="en-US" sz="1600" b="1" dirty="0" smtClean="0">
                <a:latin typeface="Arial" pitchFamily="34" charset="0"/>
                <a:cs typeface="Arial" pitchFamily="34" charset="0"/>
              </a:rPr>
              <a:t>of Application:</a:t>
            </a:r>
          </a:p>
          <a:p>
            <a:r>
              <a:rPr lang="en-US" sz="1600" dirty="0" smtClean="0">
                <a:latin typeface="Arial" pitchFamily="34" charset="0"/>
                <a:cs typeface="Arial" pitchFamily="34" charset="0"/>
              </a:rPr>
              <a:t>Splash Screen</a:t>
            </a:r>
          </a:p>
          <a:p>
            <a:r>
              <a:rPr lang="en-US" sz="1600" dirty="0" smtClean="0">
                <a:latin typeface="Arial" pitchFamily="34" charset="0"/>
                <a:cs typeface="Arial" pitchFamily="34" charset="0"/>
              </a:rPr>
              <a:t>Install – Accept &amp; download – Open – Uninstall buttons</a:t>
            </a:r>
          </a:p>
          <a:p>
            <a:r>
              <a:rPr lang="en-US" sz="1600" dirty="0" smtClean="0">
                <a:latin typeface="Arial" pitchFamily="34" charset="0"/>
                <a:cs typeface="Arial" pitchFamily="34" charset="0"/>
              </a:rPr>
              <a:t>Sync view loading, view transitions, and view installation.</a:t>
            </a:r>
          </a:p>
          <a:p>
            <a:r>
              <a:rPr lang="en-US" sz="1600" b="1" dirty="0" smtClean="0">
                <a:latin typeface="Arial" pitchFamily="34" charset="0"/>
                <a:cs typeface="Arial" pitchFamily="34" charset="0"/>
              </a:rPr>
              <a:t>View of Home/Content Page:</a:t>
            </a:r>
          </a:p>
          <a:p>
            <a:r>
              <a:rPr lang="en-US" sz="1600" dirty="0" smtClean="0">
                <a:latin typeface="Arial" pitchFamily="34" charset="0"/>
                <a:cs typeface="Arial" pitchFamily="34" charset="0"/>
              </a:rPr>
              <a:t>General Look – Image &amp; Text Alignments</a:t>
            </a:r>
          </a:p>
          <a:p>
            <a:r>
              <a:rPr lang="en-US" sz="1600" b="1" dirty="0" smtClean="0">
                <a:latin typeface="Arial" pitchFamily="34" charset="0"/>
                <a:cs typeface="Arial" pitchFamily="34" charset="0"/>
              </a:rPr>
              <a:t>Layout: </a:t>
            </a:r>
          </a:p>
          <a:p>
            <a:r>
              <a:rPr lang="en-US" sz="1600" dirty="0" smtClean="0">
                <a:latin typeface="Arial" pitchFamily="34" charset="0"/>
                <a:cs typeface="Arial" pitchFamily="34" charset="0"/>
              </a:rPr>
              <a:t>Fit well the Form Factor</a:t>
            </a:r>
          </a:p>
          <a:p>
            <a:r>
              <a:rPr lang="en-US" sz="1600" dirty="0" smtClean="0">
                <a:latin typeface="Arial" pitchFamily="34" charset="0"/>
                <a:cs typeface="Arial" pitchFamily="34" charset="0"/>
              </a:rPr>
              <a:t>Resolution </a:t>
            </a:r>
          </a:p>
          <a:p>
            <a:r>
              <a:rPr lang="en-US" sz="1600" dirty="0" smtClean="0">
                <a:latin typeface="Arial" pitchFamily="34" charset="0"/>
                <a:cs typeface="Arial" pitchFamily="34" charset="0"/>
              </a:rPr>
              <a:t>Screen Size alignments</a:t>
            </a:r>
          </a:p>
          <a:p>
            <a:r>
              <a:rPr lang="en-US" sz="1600" dirty="0" smtClean="0">
                <a:latin typeface="Arial" pitchFamily="34" charset="0"/>
                <a:cs typeface="Arial" pitchFamily="34" charset="0"/>
              </a:rPr>
              <a:t>Truncation</a:t>
            </a:r>
          </a:p>
          <a:p>
            <a:r>
              <a:rPr lang="en-US" sz="1600" dirty="0" smtClean="0">
                <a:latin typeface="Arial" pitchFamily="34" charset="0"/>
                <a:cs typeface="Arial" pitchFamily="34" charset="0"/>
              </a:rPr>
              <a:t>Invalid/Garbage Symbols</a:t>
            </a:r>
          </a:p>
          <a:p>
            <a:r>
              <a:rPr lang="en-US" sz="1600" dirty="0" smtClean="0">
                <a:latin typeface="Arial" pitchFamily="34" charset="0"/>
                <a:cs typeface="Arial" pitchFamily="34" charset="0"/>
              </a:rPr>
              <a:t>Orientation: Portrait vs. Landscape</a:t>
            </a:r>
          </a:p>
          <a:p>
            <a:r>
              <a:rPr lang="en-US" sz="1600" b="1" dirty="0" smtClean="0">
                <a:latin typeface="Arial" pitchFamily="34" charset="0"/>
                <a:cs typeface="Arial" pitchFamily="34" charset="0"/>
              </a:rPr>
              <a:t>Buttons: </a:t>
            </a:r>
          </a:p>
          <a:p>
            <a:r>
              <a:rPr lang="en-US" sz="1600" dirty="0" smtClean="0">
                <a:latin typeface="Arial" pitchFamily="34" charset="0"/>
                <a:cs typeface="Arial" pitchFamily="34" charset="0"/>
              </a:rPr>
              <a:t>Functionality</a:t>
            </a:r>
          </a:p>
          <a:p>
            <a:r>
              <a:rPr lang="en-US" sz="1600" dirty="0" smtClean="0">
                <a:latin typeface="Arial" pitchFamily="34" charset="0"/>
                <a:cs typeface="Arial" pitchFamily="34" charset="0"/>
              </a:rPr>
              <a:t>Place on the screen, color and size adjustments</a:t>
            </a:r>
          </a:p>
          <a:p>
            <a:r>
              <a:rPr lang="en-US" sz="1600" dirty="0" smtClean="0">
                <a:latin typeface="Arial" pitchFamily="34" charset="0"/>
                <a:cs typeface="Arial" pitchFamily="34" charset="0"/>
              </a:rPr>
              <a:t>Customized style</a:t>
            </a:r>
          </a:p>
          <a:p>
            <a:r>
              <a:rPr lang="en-US" sz="1600" dirty="0" smtClean="0">
                <a:latin typeface="Arial" pitchFamily="34" charset="0"/>
                <a:cs typeface="Arial" pitchFamily="34" charset="0"/>
              </a:rPr>
              <a:t>Active  vs. none-active mode</a:t>
            </a:r>
          </a:p>
          <a:p>
            <a:r>
              <a:rPr lang="en-US" sz="1600" dirty="0" smtClean="0">
                <a:latin typeface="Arial" pitchFamily="34" charset="0"/>
                <a:cs typeface="Arial" pitchFamily="34" charset="0"/>
              </a:rPr>
              <a:t>Alignment with the Naming</a:t>
            </a:r>
          </a:p>
          <a:p>
            <a:r>
              <a:rPr lang="en-US" sz="1600" b="1" dirty="0" smtClean="0">
                <a:latin typeface="Arial" pitchFamily="34" charset="0"/>
                <a:cs typeface="Arial" pitchFamily="34" charset="0"/>
              </a:rPr>
              <a:t>Links</a:t>
            </a:r>
          </a:p>
          <a:p>
            <a:endParaRPr lang="en-US" sz="1600" dirty="0" smtClean="0">
              <a:latin typeface="Arial" pitchFamily="34" charset="0"/>
              <a:cs typeface="Arial" pitchFamily="34" charset="0"/>
            </a:endParaRPr>
          </a:p>
          <a:p>
            <a:endParaRPr lang="en-US" sz="1600" dirty="0" smtClean="0">
              <a:latin typeface="Arial" pitchFamily="34" charset="0"/>
              <a:cs typeface="Arial" pitchFamily="34" charset="0"/>
            </a:endParaRPr>
          </a:p>
          <a:p>
            <a:endParaRPr lang="en-US" sz="1600" dirty="0" smtClean="0">
              <a:latin typeface="Arial" pitchFamily="34" charset="0"/>
              <a:cs typeface="Arial" pitchFamily="34" charset="0"/>
            </a:endParaRPr>
          </a:p>
          <a:p>
            <a:endParaRPr lang="en-US" sz="1600" dirty="0" smtClean="0">
              <a:latin typeface="Arial" pitchFamily="34" charset="0"/>
              <a:cs typeface="Arial" pitchFamily="34" charset="0"/>
            </a:endParaRPr>
          </a:p>
          <a:p>
            <a:endParaRPr lang="en-US" dirty="0"/>
          </a:p>
        </p:txBody>
      </p:sp>
      <p:pic>
        <p:nvPicPr>
          <p:cNvPr id="13" name="Picture 2" descr="C:\Users\IVA\Pictures\MOBILE TESTING\IUAaz[1].png"/>
          <p:cNvPicPr>
            <a:picLocks noGrp="1" noChangeAspect="1" noChangeArrowheads="1"/>
          </p:cNvPicPr>
          <p:nvPr>
            <p:ph sz="half" idx="2"/>
          </p:nvPr>
        </p:nvPicPr>
        <p:blipFill>
          <a:blip r:embed="rId2" cstate="print"/>
          <a:stretch>
            <a:fillRect/>
          </a:stretch>
        </p:blipFill>
        <p:spPr bwMode="auto">
          <a:xfrm>
            <a:off x="4675605" y="1481138"/>
            <a:ext cx="3983789" cy="4525962"/>
          </a:xfrm>
          <a:prstGeom prst="rect">
            <a:avLst/>
          </a:prstGeom>
          <a:noFill/>
        </p:spPr>
      </p:pic>
      <p:sp>
        <p:nvSpPr>
          <p:cNvPr id="3" name="Footer Placeholder 2"/>
          <p:cNvSpPr>
            <a:spLocks noGrp="1"/>
          </p:cNvSpPr>
          <p:nvPr>
            <p:ph type="ftr" sz="quarter" idx="11"/>
          </p:nvPr>
        </p:nvSpPr>
        <p:spPr>
          <a:xfrm>
            <a:off x="5181600" y="6407944"/>
            <a:ext cx="3429000"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tx2">
                    <a:lumMod val="25000"/>
                  </a:schemeClr>
                </a:solidFill>
              </a:rPr>
              <a:pPr/>
              <a:t>20</a:t>
            </a:fld>
            <a:endParaRPr lang="en-US" dirty="0">
              <a:solidFill>
                <a:schemeClr val="tx2">
                  <a:lumMod val="25000"/>
                </a:schemeClr>
              </a:solidFill>
            </a:endParaRPr>
          </a:p>
        </p:txBody>
      </p:sp>
      <p:sp>
        <p:nvSpPr>
          <p:cNvPr id="6" name="Title 5"/>
          <p:cNvSpPr>
            <a:spLocks noGrp="1"/>
          </p:cNvSpPr>
          <p:nvPr>
            <p:ph type="title"/>
          </p:nvPr>
        </p:nvSpPr>
        <p:spPr>
          <a:xfrm>
            <a:off x="228600" y="152400"/>
            <a:ext cx="8610600" cy="792162"/>
          </a:xfrm>
        </p:spPr>
        <p:style>
          <a:lnRef idx="1">
            <a:schemeClr val="accent1"/>
          </a:lnRef>
          <a:fillRef idx="2">
            <a:schemeClr val="accent1"/>
          </a:fillRef>
          <a:effectRef idx="1">
            <a:schemeClr val="accent1"/>
          </a:effectRef>
          <a:fontRef idx="minor">
            <a:schemeClr val="dk1"/>
          </a:fontRef>
        </p:style>
        <p:txBody>
          <a:bodyPr>
            <a:normAutofit fontScale="90000"/>
          </a:bodyPr>
          <a:lstStyle/>
          <a:p>
            <a:pPr lvl="0"/>
            <a:r>
              <a:rPr lang="en-US" sz="3600" dirty="0" smtClean="0">
                <a:solidFill>
                  <a:srgbClr val="FF0000"/>
                </a:solidFill>
                <a:latin typeface="Arial" pitchFamily="34" charset="0"/>
                <a:cs typeface="Arial" pitchFamily="34" charset="0"/>
              </a:rPr>
              <a:t/>
            </a:r>
            <a:br>
              <a:rPr lang="en-US" sz="3600" dirty="0" smtClean="0">
                <a:solidFill>
                  <a:srgbClr val="FF0000"/>
                </a:solidFill>
                <a:latin typeface="Arial" pitchFamily="34" charset="0"/>
                <a:cs typeface="Arial" pitchFamily="34" charset="0"/>
              </a:rPr>
            </a:br>
            <a:r>
              <a:rPr lang="en-US" sz="3600" dirty="0" smtClean="0">
                <a:solidFill>
                  <a:srgbClr val="FF0000"/>
                </a:solidFill>
                <a:latin typeface="Arial" pitchFamily="34" charset="0"/>
                <a:cs typeface="Arial" pitchFamily="34" charset="0"/>
              </a:rPr>
              <a:t>6. How would you test UI of mobile app?   </a:t>
            </a:r>
            <a:r>
              <a:rPr lang="en-US" sz="2700" dirty="0" smtClean="0">
                <a:solidFill>
                  <a:srgbClr val="FF0000"/>
                </a:solidFill>
                <a:latin typeface="Arial" pitchFamily="34" charset="0"/>
                <a:cs typeface="Arial" pitchFamily="34" charset="0"/>
              </a:rPr>
              <a:t>1</a:t>
            </a:r>
            <a:r>
              <a:rPr lang="en-US" sz="4400" dirty="0" smtClean="0">
                <a:solidFill>
                  <a:srgbClr val="FF0000"/>
                </a:solidFill>
                <a:latin typeface="Arial" pitchFamily="34" charset="0"/>
                <a:cs typeface="Arial" pitchFamily="34" charset="0"/>
              </a:rPr>
              <a:t/>
            </a:r>
            <a:br>
              <a:rPr lang="en-US" sz="4400" dirty="0" smtClean="0">
                <a:solidFill>
                  <a:srgbClr val="FF0000"/>
                </a:solidFill>
                <a:latin typeface="Arial" pitchFamily="34" charset="0"/>
                <a:cs typeface="Arial" pitchFamily="34" charset="0"/>
              </a:rPr>
            </a:br>
            <a:endParaRPr lang="en-US" dirty="0"/>
          </a:p>
        </p:txBody>
      </p:sp>
      <p:sp>
        <p:nvSpPr>
          <p:cNvPr id="14" name="Rectangle 13"/>
          <p:cNvSpPr/>
          <p:nvPr/>
        </p:nvSpPr>
        <p:spPr>
          <a:xfrm>
            <a:off x="152400" y="6248400"/>
            <a:ext cx="4114800" cy="46166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bg1"/>
                </a:solidFill>
                <a:latin typeface="Arial" pitchFamily="34" charset="0"/>
                <a:cs typeface="Arial" pitchFamily="34" charset="0"/>
              </a:rPr>
              <a:t>http://www.quora.com/User-Interfaces/Which-are-the-best-iPhone-iPad-apps-from-a-UI-design-perspective</a:t>
            </a:r>
            <a:endParaRPr lang="en-US" sz="1200" dirty="0">
              <a:solidFill>
                <a:schemeClr val="bg1"/>
              </a:solidFill>
              <a:latin typeface="Arial" pitchFamily="34" charset="0"/>
              <a:cs typeface="Arial" pitchFamily="34" charset="0"/>
            </a:endParaRPr>
          </a:p>
        </p:txBody>
      </p:sp>
      <p:sp>
        <p:nvSpPr>
          <p:cNvPr id="15" name="Rounded Rectangle 14"/>
          <p:cNvSpPr/>
          <p:nvPr/>
        </p:nvSpPr>
        <p:spPr>
          <a:xfrm>
            <a:off x="4800600" y="1066800"/>
            <a:ext cx="35052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00"/>
                </a:solidFill>
                <a:latin typeface="Arial" pitchFamily="34" charset="0"/>
                <a:cs typeface="Arial" pitchFamily="34" charset="0"/>
              </a:rPr>
              <a:t>EASY Answer</a:t>
            </a:r>
            <a:endParaRPr lang="en-US" sz="2400" b="1"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xmlns="" val="15461941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48200" y="1481329"/>
            <a:ext cx="4038600" cy="3471672"/>
          </a:xfrm>
        </p:spPr>
        <p:style>
          <a:lnRef idx="1">
            <a:schemeClr val="accent1"/>
          </a:lnRef>
          <a:fillRef idx="2">
            <a:schemeClr val="accent1"/>
          </a:fillRef>
          <a:effectRef idx="1">
            <a:schemeClr val="accent1"/>
          </a:effectRef>
          <a:fontRef idx="minor">
            <a:schemeClr val="dk1"/>
          </a:fontRef>
        </p:style>
        <p:txBody>
          <a:bodyPr>
            <a:normAutofit/>
          </a:bodyPr>
          <a:lstStyle/>
          <a:p>
            <a:r>
              <a:rPr lang="en-US" sz="1600" b="1" dirty="0" smtClean="0">
                <a:latin typeface="Arial" pitchFamily="34" charset="0"/>
                <a:cs typeface="Arial" pitchFamily="34" charset="0"/>
              </a:rPr>
              <a:t>ListView: </a:t>
            </a:r>
          </a:p>
          <a:p>
            <a:r>
              <a:rPr lang="en-US" sz="1600" dirty="0" smtClean="0">
                <a:latin typeface="Arial" pitchFamily="34" charset="0"/>
                <a:cs typeface="Arial" pitchFamily="34" charset="0"/>
              </a:rPr>
              <a:t>Backbone of App</a:t>
            </a:r>
          </a:p>
          <a:p>
            <a:r>
              <a:rPr lang="en-US" sz="1600" dirty="0" smtClean="0">
                <a:latin typeface="Arial" pitchFamily="34" charset="0"/>
                <a:cs typeface="Arial" pitchFamily="34" charset="0"/>
              </a:rPr>
              <a:t>Grids of Mobile app</a:t>
            </a:r>
          </a:p>
          <a:p>
            <a:r>
              <a:rPr lang="en-US" sz="1600" b="1" dirty="0" smtClean="0">
                <a:latin typeface="Arial" pitchFamily="34" charset="0"/>
                <a:cs typeface="Arial" pitchFamily="34" charset="0"/>
              </a:rPr>
              <a:t>NavBar/ActionBar:</a:t>
            </a:r>
          </a:p>
          <a:p>
            <a:r>
              <a:rPr lang="en-US" sz="1600" dirty="0" smtClean="0">
                <a:latin typeface="Arial" pitchFamily="34" charset="0"/>
                <a:cs typeface="Arial" pitchFamily="34" charset="0"/>
              </a:rPr>
              <a:t>Title NavBar (example: on the top of iOS apps and on the bottom of Android apps.)</a:t>
            </a:r>
          </a:p>
          <a:p>
            <a:r>
              <a:rPr lang="en-US" sz="1600" b="1" dirty="0" smtClean="0">
                <a:latin typeface="Arial" pitchFamily="34" charset="0"/>
                <a:cs typeface="Arial" pitchFamily="34" charset="0"/>
              </a:rPr>
              <a:t>ScrollView:</a:t>
            </a:r>
          </a:p>
          <a:p>
            <a:r>
              <a:rPr lang="en-US" sz="1600" dirty="0" smtClean="0">
                <a:latin typeface="Arial" pitchFamily="34" charset="0"/>
                <a:cs typeface="Arial" pitchFamily="34" charset="0"/>
              </a:rPr>
              <a:t> “Swipe” through a list of items left-right and top-bottom</a:t>
            </a:r>
          </a:p>
          <a:p>
            <a:r>
              <a:rPr lang="en-US" sz="1600" b="1" dirty="0" smtClean="0">
                <a:latin typeface="Arial" pitchFamily="34" charset="0"/>
                <a:cs typeface="Arial" pitchFamily="34" charset="0"/>
              </a:rPr>
              <a:t>Switch</a:t>
            </a:r>
          </a:p>
          <a:p>
            <a:r>
              <a:rPr lang="en-US" sz="1600" b="1" dirty="0" smtClean="0">
                <a:latin typeface="Arial" pitchFamily="34" charset="0"/>
                <a:cs typeface="Arial" pitchFamily="34" charset="0"/>
              </a:rPr>
              <a:t>TabStrip</a:t>
            </a:r>
          </a:p>
          <a:p>
            <a:endParaRPr lang="en-US" sz="1600" dirty="0" smtClean="0">
              <a:latin typeface="Arial" pitchFamily="34" charset="0"/>
              <a:cs typeface="Arial" pitchFamily="34" charset="0"/>
            </a:endParaRPr>
          </a:p>
          <a:p>
            <a:endParaRPr lang="en-US" sz="1600" b="1" dirty="0" smtClean="0">
              <a:latin typeface="Arial" pitchFamily="34" charset="0"/>
              <a:cs typeface="Arial" pitchFamily="34" charset="0"/>
            </a:endParaRPr>
          </a:p>
          <a:p>
            <a:endParaRPr lang="en-US" sz="1600" dirty="0" smtClean="0">
              <a:latin typeface="Arial" pitchFamily="34" charset="0"/>
              <a:cs typeface="Arial" pitchFamily="34" charset="0"/>
            </a:endParaRPr>
          </a:p>
          <a:p>
            <a:endParaRPr lang="en-US" sz="1600" dirty="0" smtClean="0">
              <a:latin typeface="Arial" pitchFamily="34" charset="0"/>
              <a:cs typeface="Arial" pitchFamily="34" charset="0"/>
            </a:endParaRPr>
          </a:p>
          <a:p>
            <a:pPr>
              <a:buNone/>
            </a:pPr>
            <a:endParaRPr lang="en-US" dirty="0"/>
          </a:p>
        </p:txBody>
      </p:sp>
      <p:sp>
        <p:nvSpPr>
          <p:cNvPr id="4" name="Footer Placeholder 3"/>
          <p:cNvSpPr>
            <a:spLocks noGrp="1"/>
          </p:cNvSpPr>
          <p:nvPr>
            <p:ph type="ftr" sz="quarter" idx="11"/>
          </p:nvPr>
        </p:nvSpPr>
        <p:spPr>
          <a:xfrm>
            <a:off x="4380072" y="6407944"/>
            <a:ext cx="4230528"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5" name="Slide Number Placeholder 4"/>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tx2">
                    <a:lumMod val="25000"/>
                  </a:schemeClr>
                </a:solidFill>
              </a:rPr>
              <a:pPr/>
              <a:t>21</a:t>
            </a:fld>
            <a:endParaRPr lang="en-US" dirty="0">
              <a:solidFill>
                <a:schemeClr val="tx2">
                  <a:lumMod val="25000"/>
                </a:schemeClr>
              </a:solidFill>
            </a:endParaRPr>
          </a:p>
        </p:txBody>
      </p:sp>
      <p:sp>
        <p:nvSpPr>
          <p:cNvPr id="6" name="Title 5"/>
          <p:cNvSpPr>
            <a:spLocks noGrp="1"/>
          </p:cNvSpPr>
          <p:nvPr>
            <p:ph type="title"/>
          </p:nvPr>
        </p:nvSpPr>
        <p:spPr>
          <a:xfrm>
            <a:off x="228600" y="274638"/>
            <a:ext cx="8610600" cy="7159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3200" dirty="0" smtClean="0">
                <a:solidFill>
                  <a:srgbClr val="FF0000"/>
                </a:solidFill>
                <a:latin typeface="Arial" pitchFamily="34" charset="0"/>
                <a:cs typeface="Arial" pitchFamily="34" charset="0"/>
              </a:rPr>
              <a:t>6. How would you test UI of mobile app?       </a:t>
            </a:r>
            <a:r>
              <a:rPr lang="en-US" sz="2700" dirty="0" smtClean="0">
                <a:solidFill>
                  <a:srgbClr val="FF0000"/>
                </a:solidFill>
                <a:latin typeface="Arial" pitchFamily="34" charset="0"/>
                <a:cs typeface="Arial" pitchFamily="34" charset="0"/>
              </a:rPr>
              <a:t> 2</a:t>
            </a:r>
            <a:endParaRPr lang="en-US" sz="2700" dirty="0"/>
          </a:p>
        </p:txBody>
      </p:sp>
      <p:pic>
        <p:nvPicPr>
          <p:cNvPr id="84994" name="Picture 2" descr="C:\Users\IVA\Pictures\MOBILE TESTING\amazontiles[1].jpg"/>
          <p:cNvPicPr>
            <a:picLocks noChangeAspect="1" noChangeArrowheads="1"/>
          </p:cNvPicPr>
          <p:nvPr/>
        </p:nvPicPr>
        <p:blipFill>
          <a:blip r:embed="rId2" cstate="print"/>
          <a:srcRect/>
          <a:stretch>
            <a:fillRect/>
          </a:stretch>
        </p:blipFill>
        <p:spPr bwMode="auto">
          <a:xfrm>
            <a:off x="457200" y="5714999"/>
            <a:ext cx="1681163" cy="985371"/>
          </a:xfrm>
          <a:prstGeom prst="rect">
            <a:avLst/>
          </a:prstGeom>
          <a:noFill/>
        </p:spPr>
      </p:pic>
      <p:sp>
        <p:nvSpPr>
          <p:cNvPr id="10" name="Rounded Rectangle 9"/>
          <p:cNvSpPr/>
          <p:nvPr/>
        </p:nvSpPr>
        <p:spPr>
          <a:xfrm>
            <a:off x="2286000" y="6019800"/>
            <a:ext cx="15240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Arial" pitchFamily="34" charset="0"/>
                <a:cs typeface="Arial" pitchFamily="34" charset="0"/>
              </a:rPr>
              <a:t>Switch</a:t>
            </a:r>
            <a:endParaRPr lang="en-US" b="1" dirty="0">
              <a:latin typeface="Arial" pitchFamily="34" charset="0"/>
              <a:cs typeface="Arial" pitchFamily="34" charset="0"/>
            </a:endParaRPr>
          </a:p>
        </p:txBody>
      </p:sp>
      <p:pic>
        <p:nvPicPr>
          <p:cNvPr id="84995" name="Picture 3" descr="C:\Users\IVA\Pictures\MOBILE TESTING\Jquery-OVERVIEW3[1].jpg"/>
          <p:cNvPicPr>
            <a:picLocks noChangeAspect="1" noChangeArrowheads="1"/>
          </p:cNvPicPr>
          <p:nvPr/>
        </p:nvPicPr>
        <p:blipFill>
          <a:blip r:embed="rId3" cstate="print"/>
          <a:srcRect/>
          <a:stretch>
            <a:fillRect/>
          </a:stretch>
        </p:blipFill>
        <p:spPr bwMode="auto">
          <a:xfrm>
            <a:off x="304800" y="1143000"/>
            <a:ext cx="2069646" cy="1485900"/>
          </a:xfrm>
          <a:prstGeom prst="rect">
            <a:avLst/>
          </a:prstGeom>
          <a:noFill/>
        </p:spPr>
      </p:pic>
      <p:sp>
        <p:nvSpPr>
          <p:cNvPr id="12" name="Rounded Rectangle 11"/>
          <p:cNvSpPr/>
          <p:nvPr/>
        </p:nvSpPr>
        <p:spPr>
          <a:xfrm>
            <a:off x="2438400" y="1447800"/>
            <a:ext cx="16002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Arial" pitchFamily="34" charset="0"/>
                <a:cs typeface="Arial" pitchFamily="34" charset="0"/>
              </a:rPr>
              <a:t>List View</a:t>
            </a:r>
            <a:endParaRPr lang="en-US" b="1" dirty="0">
              <a:latin typeface="Arial" pitchFamily="34" charset="0"/>
              <a:cs typeface="Arial" pitchFamily="34" charset="0"/>
            </a:endParaRPr>
          </a:p>
        </p:txBody>
      </p:sp>
      <p:pic>
        <p:nvPicPr>
          <p:cNvPr id="84996" name="Picture 4" descr="C:\Users\IVA\Pictures\MOBILE TESTING\retina-light[1].jpg"/>
          <p:cNvPicPr>
            <a:picLocks noChangeAspect="1" noChangeArrowheads="1"/>
          </p:cNvPicPr>
          <p:nvPr/>
        </p:nvPicPr>
        <p:blipFill>
          <a:blip r:embed="rId4" cstate="print"/>
          <a:srcRect/>
          <a:stretch>
            <a:fillRect/>
          </a:stretch>
        </p:blipFill>
        <p:spPr bwMode="auto">
          <a:xfrm>
            <a:off x="2514600" y="2286000"/>
            <a:ext cx="1912412" cy="1143000"/>
          </a:xfrm>
          <a:prstGeom prst="rect">
            <a:avLst/>
          </a:prstGeom>
          <a:noFill/>
        </p:spPr>
      </p:pic>
      <p:sp>
        <p:nvSpPr>
          <p:cNvPr id="14" name="Rounded Rectangle 13"/>
          <p:cNvSpPr/>
          <p:nvPr/>
        </p:nvSpPr>
        <p:spPr>
          <a:xfrm>
            <a:off x="304800" y="2743200"/>
            <a:ext cx="21336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Arial" pitchFamily="34" charset="0"/>
                <a:cs typeface="Arial" pitchFamily="34" charset="0"/>
              </a:rPr>
              <a:t>Navigation Bars</a:t>
            </a:r>
            <a:endParaRPr lang="en-US" b="1" dirty="0">
              <a:latin typeface="Arial" pitchFamily="34" charset="0"/>
              <a:cs typeface="Arial" pitchFamily="34" charset="0"/>
            </a:endParaRPr>
          </a:p>
        </p:txBody>
      </p:sp>
      <p:pic>
        <p:nvPicPr>
          <p:cNvPr id="84998" name="Picture 6" descr="http://christinemorris.com/wp-content/uploads/2011/07/Screen-shot-2011-07-20-at-12.26.34.png"/>
          <p:cNvPicPr>
            <a:picLocks noChangeAspect="1" noChangeArrowheads="1"/>
          </p:cNvPicPr>
          <p:nvPr/>
        </p:nvPicPr>
        <p:blipFill>
          <a:blip r:embed="rId5" cstate="print"/>
          <a:srcRect/>
          <a:stretch>
            <a:fillRect/>
          </a:stretch>
        </p:blipFill>
        <p:spPr bwMode="auto">
          <a:xfrm>
            <a:off x="152400" y="3276600"/>
            <a:ext cx="2343150" cy="2209000"/>
          </a:xfrm>
          <a:prstGeom prst="rect">
            <a:avLst/>
          </a:prstGeom>
          <a:noFill/>
        </p:spPr>
      </p:pic>
      <p:sp>
        <p:nvSpPr>
          <p:cNvPr id="16" name="Rounded Rectangle 15"/>
          <p:cNvSpPr/>
          <p:nvPr/>
        </p:nvSpPr>
        <p:spPr>
          <a:xfrm>
            <a:off x="2590800" y="4343400"/>
            <a:ext cx="17526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Arial" pitchFamily="34" charset="0"/>
                <a:cs typeface="Arial" pitchFamily="34" charset="0"/>
              </a:rPr>
              <a:t>Scroll View</a:t>
            </a:r>
            <a:endParaRPr lang="en-US" b="1" dirty="0">
              <a:latin typeface="Arial" pitchFamily="34" charset="0"/>
              <a:cs typeface="Arial" pitchFamily="34" charset="0"/>
            </a:endParaRPr>
          </a:p>
        </p:txBody>
      </p:sp>
      <p:pic>
        <p:nvPicPr>
          <p:cNvPr id="85001" name="Picture 9" descr="C:\Users\IVA\Pictures\MOBILE TESTING\gowalla11[1].png"/>
          <p:cNvPicPr>
            <a:picLocks noChangeAspect="1" noChangeArrowheads="1"/>
          </p:cNvPicPr>
          <p:nvPr/>
        </p:nvPicPr>
        <p:blipFill>
          <a:blip r:embed="rId6" cstate="print"/>
          <a:srcRect/>
          <a:stretch>
            <a:fillRect/>
          </a:stretch>
        </p:blipFill>
        <p:spPr bwMode="auto">
          <a:xfrm>
            <a:off x="6172200" y="4648200"/>
            <a:ext cx="2267415" cy="1549400"/>
          </a:xfrm>
          <a:prstGeom prst="rect">
            <a:avLst/>
          </a:prstGeom>
          <a:noFill/>
        </p:spPr>
      </p:pic>
      <p:sp>
        <p:nvSpPr>
          <p:cNvPr id="20" name="Rounded Rectangle 19"/>
          <p:cNvSpPr/>
          <p:nvPr/>
        </p:nvSpPr>
        <p:spPr>
          <a:xfrm>
            <a:off x="4343400" y="5334000"/>
            <a:ext cx="16764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Arial" pitchFamily="34" charset="0"/>
                <a:cs typeface="Arial" pitchFamily="34" charset="0"/>
              </a:rPr>
              <a:t>Tab Strip</a:t>
            </a:r>
            <a:endParaRPr lang="en-US" b="1" dirty="0">
              <a:latin typeface="Arial" pitchFamily="34" charset="0"/>
              <a:cs typeface="Arial" pitchFamily="34" charset="0"/>
            </a:endParaRPr>
          </a:p>
        </p:txBody>
      </p:sp>
    </p:spTree>
    <p:extLst>
      <p:ext uri="{BB962C8B-B14F-4D97-AF65-F5344CB8AC3E}">
        <p14:creationId xmlns:p14="http://schemas.microsoft.com/office/powerpoint/2010/main" xmlns="" val="18523857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28600" y="1295400"/>
            <a:ext cx="4038600" cy="4525963"/>
          </a:xfrm>
        </p:spPr>
        <p:style>
          <a:lnRef idx="1">
            <a:schemeClr val="accent1"/>
          </a:lnRef>
          <a:fillRef idx="2">
            <a:schemeClr val="accent1"/>
          </a:fillRef>
          <a:effectRef idx="1">
            <a:schemeClr val="accent1"/>
          </a:effectRef>
          <a:fontRef idx="minor">
            <a:schemeClr val="dk1"/>
          </a:fontRef>
        </p:style>
        <p:txBody>
          <a:bodyPr>
            <a:normAutofit/>
          </a:bodyPr>
          <a:lstStyle/>
          <a:p>
            <a:r>
              <a:rPr lang="en-US" sz="1800" b="1" dirty="0" err="1" smtClean="0">
                <a:latin typeface="Arial" pitchFamily="34" charset="0"/>
                <a:cs typeface="Arial" pitchFamily="34" charset="0"/>
              </a:rPr>
              <a:t>TouchScreen</a:t>
            </a:r>
            <a:r>
              <a:rPr lang="en-US" sz="1800" b="1" dirty="0" smtClean="0">
                <a:latin typeface="Arial" pitchFamily="34" charset="0"/>
                <a:cs typeface="Arial" pitchFamily="34" charset="0"/>
              </a:rPr>
              <a:t> UI:</a:t>
            </a:r>
          </a:p>
          <a:p>
            <a:r>
              <a:rPr lang="en-US" sz="1600" dirty="0" smtClean="0">
                <a:latin typeface="Arial" pitchFamily="34" charset="0"/>
                <a:cs typeface="Arial" pitchFamily="34" charset="0"/>
              </a:rPr>
              <a:t>Panning and Zooming</a:t>
            </a:r>
          </a:p>
          <a:p>
            <a:r>
              <a:rPr lang="en-US" sz="1600" dirty="0" smtClean="0">
                <a:latin typeface="Arial" pitchFamily="34" charset="0"/>
                <a:cs typeface="Arial" pitchFamily="34" charset="0"/>
              </a:rPr>
              <a:t>Controls: Dragging horizontally beyond the page edge reveals the control strip</a:t>
            </a:r>
          </a:p>
          <a:p>
            <a:r>
              <a:rPr lang="en-US" sz="1600" dirty="0" smtClean="0">
                <a:latin typeface="Arial" pitchFamily="34" charset="0"/>
                <a:cs typeface="Arial" pitchFamily="34" charset="0"/>
              </a:rPr>
              <a:t>Navigation/Searching to a new page</a:t>
            </a:r>
          </a:p>
          <a:p>
            <a:r>
              <a:rPr lang="en-US" sz="1600" dirty="0" smtClean="0">
                <a:latin typeface="Arial" pitchFamily="34" charset="0"/>
                <a:cs typeface="Arial" pitchFamily="34" charset="0"/>
              </a:rPr>
              <a:t>Tabs</a:t>
            </a:r>
          </a:p>
          <a:p>
            <a:r>
              <a:rPr lang="en-US" sz="1600" dirty="0" smtClean="0">
                <a:latin typeface="Arial" pitchFamily="34" charset="0"/>
                <a:cs typeface="Arial" pitchFamily="34" charset="0"/>
              </a:rPr>
              <a:t>Notifications: New,</a:t>
            </a:r>
          </a:p>
          <a:p>
            <a:pPr>
              <a:buNone/>
            </a:pPr>
            <a:r>
              <a:rPr lang="en-US" sz="1600" dirty="0" smtClean="0">
                <a:latin typeface="Arial" pitchFamily="34" charset="0"/>
                <a:cs typeface="Arial" pitchFamily="34" charset="0"/>
              </a:rPr>
              <a:t>	Preferences, </a:t>
            </a:r>
            <a:r>
              <a:rPr lang="en-US" sz="1600" dirty="0" err="1" smtClean="0">
                <a:latin typeface="Arial" pitchFamily="34" charset="0"/>
                <a:cs typeface="Arial" pitchFamily="34" charset="0"/>
              </a:rPr>
              <a:t>Geolocation</a:t>
            </a:r>
            <a:endParaRPr lang="en-US" sz="1600" dirty="0" smtClean="0">
              <a:latin typeface="Arial" pitchFamily="34" charset="0"/>
              <a:cs typeface="Arial" pitchFamily="34" charset="0"/>
            </a:endParaRPr>
          </a:p>
          <a:p>
            <a:r>
              <a:rPr lang="en-US" sz="1600" dirty="0" smtClean="0">
                <a:latin typeface="Arial" pitchFamily="34" charset="0"/>
                <a:cs typeface="Arial" pitchFamily="34" charset="0"/>
              </a:rPr>
              <a:t>Downloads</a:t>
            </a:r>
          </a:p>
          <a:p>
            <a:r>
              <a:rPr lang="en-US" sz="1600" dirty="0" smtClean="0">
                <a:latin typeface="Arial" pitchFamily="34" charset="0"/>
                <a:cs typeface="Arial" pitchFamily="34" charset="0"/>
              </a:rPr>
              <a:t>Add-ons</a:t>
            </a:r>
          </a:p>
          <a:p>
            <a:r>
              <a:rPr lang="en-US" sz="1600" dirty="0" smtClean="0">
                <a:latin typeface="Arial" pitchFamily="34" charset="0"/>
                <a:cs typeface="Arial" pitchFamily="34" charset="0"/>
              </a:rPr>
              <a:t>Identity: Authentication</a:t>
            </a:r>
          </a:p>
          <a:p>
            <a:pPr>
              <a:buNone/>
            </a:pPr>
            <a:r>
              <a:rPr lang="en-US" sz="1600" dirty="0" smtClean="0">
                <a:latin typeface="Arial" pitchFamily="34" charset="0"/>
                <a:cs typeface="Arial" pitchFamily="34" charset="0"/>
              </a:rPr>
              <a:t>	Client Certificates, Username/Password</a:t>
            </a:r>
          </a:p>
          <a:p>
            <a:pPr>
              <a:buNone/>
            </a:pPr>
            <a:endParaRPr lang="en-US" sz="1600" dirty="0" smtClean="0">
              <a:latin typeface="Arial" pitchFamily="34" charset="0"/>
              <a:cs typeface="Arial" pitchFamily="34" charset="0"/>
            </a:endParaRPr>
          </a:p>
          <a:p>
            <a:endParaRPr lang="en-US" sz="1600" dirty="0" smtClean="0">
              <a:latin typeface="Arial" pitchFamily="34" charset="0"/>
              <a:cs typeface="Arial" pitchFamily="34" charset="0"/>
            </a:endParaRPr>
          </a:p>
          <a:p>
            <a:pPr>
              <a:buNone/>
            </a:pPr>
            <a:endParaRPr lang="en-US" sz="1600" dirty="0" smtClean="0">
              <a:latin typeface="Arial" pitchFamily="34" charset="0"/>
              <a:cs typeface="Arial" pitchFamily="34" charset="0"/>
            </a:endParaRPr>
          </a:p>
          <a:p>
            <a:pPr>
              <a:buNone/>
            </a:pPr>
            <a:endParaRPr lang="en-US" sz="1600" dirty="0" smtClean="0">
              <a:latin typeface="Arial" pitchFamily="34" charset="0"/>
              <a:cs typeface="Arial" pitchFamily="34" charset="0"/>
            </a:endParaRPr>
          </a:p>
          <a:p>
            <a:endParaRPr lang="en-US" sz="1600" dirty="0" smtClean="0">
              <a:latin typeface="Arial" pitchFamily="34" charset="0"/>
              <a:cs typeface="Arial" pitchFamily="34" charset="0"/>
            </a:endParaRPr>
          </a:p>
          <a:p>
            <a:endParaRPr lang="en-US" sz="1600" dirty="0" smtClean="0">
              <a:latin typeface="Arial" pitchFamily="34" charset="0"/>
              <a:cs typeface="Arial" pitchFamily="34" charset="0"/>
            </a:endParaRPr>
          </a:p>
          <a:p>
            <a:endParaRPr lang="en-US" sz="1600" dirty="0" smtClean="0">
              <a:latin typeface="Arial" pitchFamily="34" charset="0"/>
              <a:cs typeface="Arial" pitchFamily="34" charset="0"/>
            </a:endParaRPr>
          </a:p>
          <a:p>
            <a:endParaRPr lang="en-US" sz="1600" dirty="0" smtClean="0">
              <a:latin typeface="Arial" pitchFamily="34" charset="0"/>
              <a:cs typeface="Arial" pitchFamily="34" charset="0"/>
            </a:endParaRPr>
          </a:p>
          <a:p>
            <a:endParaRPr lang="en-US" sz="1600" dirty="0" smtClean="0">
              <a:latin typeface="Arial" pitchFamily="34" charset="0"/>
              <a:cs typeface="Arial" pitchFamily="34" charset="0"/>
            </a:endParaRPr>
          </a:p>
          <a:p>
            <a:endParaRPr lang="en-US" sz="1800" b="1" dirty="0" smtClean="0">
              <a:latin typeface="Arial" pitchFamily="34" charset="0"/>
              <a:cs typeface="Arial" pitchFamily="34" charset="0"/>
            </a:endParaRPr>
          </a:p>
          <a:p>
            <a:endParaRPr lang="en-US" sz="1800" b="1" dirty="0">
              <a:latin typeface="Arial" pitchFamily="34" charset="0"/>
              <a:cs typeface="Arial" pitchFamily="34" charset="0"/>
            </a:endParaRPr>
          </a:p>
        </p:txBody>
      </p:sp>
      <p:pic>
        <p:nvPicPr>
          <p:cNvPr id="1026" name="Picture 2" descr="C:\Users\IVA\Pictures\MOBILE TESTING\2421200414_77674b14a4_o1[1].png"/>
          <p:cNvPicPr>
            <a:picLocks noGrp="1" noChangeAspect="1" noChangeArrowheads="1"/>
          </p:cNvPicPr>
          <p:nvPr>
            <p:ph sz="half" idx="2"/>
          </p:nvPr>
        </p:nvPicPr>
        <p:blipFill>
          <a:blip r:embed="rId2" cstate="print"/>
          <a:srcRect/>
          <a:stretch>
            <a:fillRect/>
          </a:stretch>
        </p:blipFill>
        <p:spPr bwMode="auto">
          <a:xfrm>
            <a:off x="4495800" y="1295400"/>
            <a:ext cx="4038600" cy="1824101"/>
          </a:xfrm>
          <a:prstGeom prst="rect">
            <a:avLst/>
          </a:prstGeom>
          <a:noFill/>
        </p:spPr>
      </p:pic>
      <p:sp>
        <p:nvSpPr>
          <p:cNvPr id="4" name="Footer Placeholder 3"/>
          <p:cNvSpPr>
            <a:spLocks noGrp="1"/>
          </p:cNvSpPr>
          <p:nvPr>
            <p:ph type="ftr" sz="quarter" idx="11"/>
          </p:nvPr>
        </p:nvSpPr>
        <p:spPr>
          <a:xfrm>
            <a:off x="4380072" y="6407944"/>
            <a:ext cx="3849528"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5" name="Slide Number Placeholder 4"/>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tx2">
                    <a:lumMod val="25000"/>
                  </a:schemeClr>
                </a:solidFill>
              </a:rPr>
              <a:pPr/>
              <a:t>22</a:t>
            </a:fld>
            <a:endParaRPr lang="en-US" dirty="0">
              <a:solidFill>
                <a:schemeClr val="tx2">
                  <a:lumMod val="25000"/>
                </a:schemeClr>
              </a:solidFill>
            </a:endParaRPr>
          </a:p>
        </p:txBody>
      </p:sp>
      <p:sp>
        <p:nvSpPr>
          <p:cNvPr id="6" name="Title 5"/>
          <p:cNvSpPr>
            <a:spLocks noGrp="1"/>
          </p:cNvSpPr>
          <p:nvPr>
            <p:ph type="title"/>
          </p:nvPr>
        </p:nvSpPr>
        <p:spPr>
          <a:xfrm>
            <a:off x="152400" y="274638"/>
            <a:ext cx="8763000" cy="792162"/>
          </a:xfrm>
        </p:spPr>
        <p:style>
          <a:lnRef idx="1">
            <a:schemeClr val="accent1"/>
          </a:lnRef>
          <a:fillRef idx="2">
            <a:schemeClr val="accent1"/>
          </a:fillRef>
          <a:effectRef idx="1">
            <a:schemeClr val="accent1"/>
          </a:effectRef>
          <a:fontRef idx="minor">
            <a:schemeClr val="dk1"/>
          </a:fontRef>
        </p:style>
        <p:txBody>
          <a:bodyPr>
            <a:noAutofit/>
          </a:bodyPr>
          <a:lstStyle/>
          <a:p>
            <a:r>
              <a:rPr lang="en-US" sz="3200" dirty="0" smtClean="0">
                <a:solidFill>
                  <a:srgbClr val="FF0000"/>
                </a:solidFill>
                <a:latin typeface="Arial" pitchFamily="34" charset="0"/>
                <a:cs typeface="Arial" pitchFamily="34" charset="0"/>
              </a:rPr>
              <a:t>6. How would you test UI of mobile app?     </a:t>
            </a:r>
            <a:r>
              <a:rPr lang="en-US" sz="2400" dirty="0" smtClean="0">
                <a:solidFill>
                  <a:srgbClr val="FF0000"/>
                </a:solidFill>
                <a:latin typeface="Arial" pitchFamily="34" charset="0"/>
                <a:cs typeface="Arial" pitchFamily="34" charset="0"/>
              </a:rPr>
              <a:t>3</a:t>
            </a:r>
            <a:endParaRPr lang="en-US" sz="2400" dirty="0"/>
          </a:p>
        </p:txBody>
      </p:sp>
      <p:sp>
        <p:nvSpPr>
          <p:cNvPr id="7" name="Rectangle 6"/>
          <p:cNvSpPr/>
          <p:nvPr/>
        </p:nvSpPr>
        <p:spPr>
          <a:xfrm>
            <a:off x="304800" y="6400800"/>
            <a:ext cx="4648200" cy="276999"/>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bg1"/>
                </a:solidFill>
                <a:latin typeface="Arial" pitchFamily="34" charset="0"/>
                <a:cs typeface="Arial" pitchFamily="34" charset="0"/>
              </a:rPr>
              <a:t>https://wiki.mozilla.org/Mobile/UI/Designs/TouchScreen/workingUI</a:t>
            </a:r>
            <a:endParaRPr lang="en-US" sz="1200" dirty="0">
              <a:solidFill>
                <a:schemeClr val="bg1"/>
              </a:solidFill>
              <a:latin typeface="Arial" pitchFamily="34" charset="0"/>
              <a:cs typeface="Arial" pitchFamily="34" charset="0"/>
            </a:endParaRPr>
          </a:p>
        </p:txBody>
      </p:sp>
      <p:sp>
        <p:nvSpPr>
          <p:cNvPr id="9" name="Rounded Rectangle 8"/>
          <p:cNvSpPr/>
          <p:nvPr/>
        </p:nvSpPr>
        <p:spPr>
          <a:xfrm>
            <a:off x="4953000" y="2819400"/>
            <a:ext cx="22098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latin typeface="Arial" pitchFamily="34" charset="0"/>
                <a:cs typeface="Arial" pitchFamily="34" charset="0"/>
              </a:rPr>
              <a:t>awesomebar</a:t>
            </a:r>
            <a:endParaRPr lang="en-US" b="1" dirty="0">
              <a:latin typeface="Arial" pitchFamily="34" charset="0"/>
              <a:cs typeface="Arial" pitchFamily="34" charset="0"/>
            </a:endParaRPr>
          </a:p>
        </p:txBody>
      </p:sp>
      <p:pic>
        <p:nvPicPr>
          <p:cNvPr id="1027" name="Picture 3" descr="C:\Users\IVA\Pictures\MOBILE TESTING\controls2[1].png"/>
          <p:cNvPicPr>
            <a:picLocks noChangeAspect="1" noChangeArrowheads="1"/>
          </p:cNvPicPr>
          <p:nvPr/>
        </p:nvPicPr>
        <p:blipFill>
          <a:blip r:embed="rId3" cstate="print"/>
          <a:srcRect/>
          <a:stretch>
            <a:fillRect/>
          </a:stretch>
        </p:blipFill>
        <p:spPr bwMode="auto">
          <a:xfrm>
            <a:off x="5334000" y="3352800"/>
            <a:ext cx="3505200" cy="1833563"/>
          </a:xfrm>
          <a:prstGeom prst="rect">
            <a:avLst/>
          </a:prstGeom>
          <a:noFill/>
        </p:spPr>
      </p:pic>
      <p:sp>
        <p:nvSpPr>
          <p:cNvPr id="11" name="Rounded Rectangle 10"/>
          <p:cNvSpPr/>
          <p:nvPr/>
        </p:nvSpPr>
        <p:spPr>
          <a:xfrm>
            <a:off x="5943600" y="4953000"/>
            <a:ext cx="2209800" cy="304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latin typeface="Arial" pitchFamily="34" charset="0"/>
                <a:cs typeface="Arial" pitchFamily="34" charset="0"/>
              </a:rPr>
              <a:t>ControlStrip</a:t>
            </a:r>
            <a:endParaRPr lang="en-US" b="1" dirty="0">
              <a:latin typeface="Arial" pitchFamily="34" charset="0"/>
              <a:cs typeface="Arial" pitchFamily="34" charset="0"/>
            </a:endParaRPr>
          </a:p>
        </p:txBody>
      </p:sp>
      <p:pic>
        <p:nvPicPr>
          <p:cNvPr id="1028" name="Picture 4" descr="C:\Users\IVA\Pictures\MOBILE TESTING\bestUI-ss3[1].jpg"/>
          <p:cNvPicPr>
            <a:picLocks noChangeAspect="1" noChangeArrowheads="1"/>
          </p:cNvPicPr>
          <p:nvPr/>
        </p:nvPicPr>
        <p:blipFill>
          <a:blip r:embed="rId4" cstate="print"/>
          <a:srcRect/>
          <a:stretch>
            <a:fillRect/>
          </a:stretch>
        </p:blipFill>
        <p:spPr bwMode="auto">
          <a:xfrm>
            <a:off x="3225592" y="3352800"/>
            <a:ext cx="1958145" cy="2943224"/>
          </a:xfrm>
          <a:prstGeom prst="rect">
            <a:avLst/>
          </a:prstGeom>
          <a:noFill/>
        </p:spPr>
      </p:pic>
      <p:sp>
        <p:nvSpPr>
          <p:cNvPr id="13" name="Rounded Rectangle 12"/>
          <p:cNvSpPr/>
          <p:nvPr/>
        </p:nvSpPr>
        <p:spPr>
          <a:xfrm>
            <a:off x="5181600" y="5791200"/>
            <a:ext cx="9906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Arial" pitchFamily="34" charset="0"/>
                <a:cs typeface="Arial" pitchFamily="34" charset="0"/>
              </a:rPr>
              <a:t>Tabs</a:t>
            </a:r>
            <a:endParaRPr lang="en-US" b="1" dirty="0">
              <a:latin typeface="Arial" pitchFamily="34" charset="0"/>
              <a:cs typeface="Arial" pitchFamily="34" charset="0"/>
            </a:endParaRPr>
          </a:p>
        </p:txBody>
      </p:sp>
    </p:spTree>
    <p:extLst>
      <p:ext uri="{BB962C8B-B14F-4D97-AF65-F5344CB8AC3E}">
        <p14:creationId xmlns:p14="http://schemas.microsoft.com/office/powerpoint/2010/main" xmlns="" val="13609953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C:\Users\IVA\Pictures\MOBILE TESTING\mobile-form-factors[1].jpg"/>
          <p:cNvPicPr>
            <a:picLocks noGrp="1" noChangeAspect="1" noChangeArrowheads="1"/>
          </p:cNvPicPr>
          <p:nvPr>
            <p:ph sz="half" idx="1"/>
          </p:nvPr>
        </p:nvPicPr>
        <p:blipFill>
          <a:blip r:embed="rId2" cstate="print"/>
          <a:srcRect/>
          <a:stretch>
            <a:fillRect/>
          </a:stretch>
        </p:blipFill>
        <p:spPr bwMode="auto">
          <a:xfrm>
            <a:off x="533400" y="1143000"/>
            <a:ext cx="3643841" cy="2732881"/>
          </a:xfrm>
          <a:prstGeom prst="rect">
            <a:avLst/>
          </a:prstGeom>
          <a:noFill/>
        </p:spPr>
      </p:pic>
      <p:sp>
        <p:nvSpPr>
          <p:cNvPr id="3" name="Content Placeholder 2"/>
          <p:cNvSpPr>
            <a:spLocks noGrp="1"/>
          </p:cNvSpPr>
          <p:nvPr>
            <p:ph sz="half" idx="2"/>
          </p:nvPr>
        </p:nvSpPr>
        <p:spPr>
          <a:xfrm>
            <a:off x="4648200" y="1143000"/>
            <a:ext cx="4038600" cy="2819400"/>
          </a:xfrm>
        </p:spPr>
        <p:style>
          <a:lnRef idx="1">
            <a:schemeClr val="accent1"/>
          </a:lnRef>
          <a:fillRef idx="2">
            <a:schemeClr val="accent1"/>
          </a:fillRef>
          <a:effectRef idx="1">
            <a:schemeClr val="accent1"/>
          </a:effectRef>
          <a:fontRef idx="minor">
            <a:schemeClr val="dk1"/>
          </a:fontRef>
        </p:style>
        <p:txBody>
          <a:bodyPr>
            <a:normAutofit lnSpcReduction="10000"/>
          </a:bodyPr>
          <a:lstStyle/>
          <a:p>
            <a:r>
              <a:rPr lang="en-US" sz="2400" b="1" dirty="0" smtClean="0">
                <a:latin typeface="Arial" pitchFamily="34" charset="0"/>
                <a:cs typeface="Arial" pitchFamily="34" charset="0"/>
              </a:rPr>
              <a:t>Brick</a:t>
            </a:r>
          </a:p>
          <a:p>
            <a:r>
              <a:rPr lang="en-US" sz="2400" b="1" dirty="0" smtClean="0">
                <a:latin typeface="Arial" pitchFamily="34" charset="0"/>
                <a:cs typeface="Arial" pitchFamily="34" charset="0"/>
              </a:rPr>
              <a:t>Bar</a:t>
            </a:r>
          </a:p>
          <a:p>
            <a:r>
              <a:rPr lang="en-US" sz="2400" b="1" dirty="0" err="1" smtClean="0">
                <a:latin typeface="Arial" pitchFamily="34" charset="0"/>
                <a:cs typeface="Arial" pitchFamily="34" charset="0"/>
              </a:rPr>
              <a:t>Touchscreen</a:t>
            </a:r>
            <a:endParaRPr lang="en-US" sz="2400" b="1" dirty="0" smtClean="0">
              <a:latin typeface="Arial" pitchFamily="34" charset="0"/>
              <a:cs typeface="Arial" pitchFamily="34" charset="0"/>
            </a:endParaRPr>
          </a:p>
          <a:p>
            <a:r>
              <a:rPr lang="en-US" sz="2400" b="1" dirty="0" smtClean="0">
                <a:latin typeface="Arial" pitchFamily="34" charset="0"/>
                <a:cs typeface="Arial" pitchFamily="34" charset="0"/>
              </a:rPr>
              <a:t>Taco</a:t>
            </a:r>
          </a:p>
          <a:p>
            <a:r>
              <a:rPr lang="en-US" sz="2400" b="1" dirty="0" smtClean="0">
                <a:latin typeface="Arial" pitchFamily="34" charset="0"/>
                <a:cs typeface="Arial" pitchFamily="34" charset="0"/>
              </a:rPr>
              <a:t>Flip</a:t>
            </a:r>
          </a:p>
          <a:p>
            <a:r>
              <a:rPr lang="en-US" sz="2400" b="1" dirty="0" smtClean="0">
                <a:latin typeface="Arial" pitchFamily="34" charset="0"/>
                <a:cs typeface="Arial" pitchFamily="34" charset="0"/>
              </a:rPr>
              <a:t>Slider</a:t>
            </a:r>
          </a:p>
          <a:p>
            <a:r>
              <a:rPr lang="en-US" sz="2400" b="1" dirty="0" smtClean="0">
                <a:latin typeface="Arial" pitchFamily="34" charset="0"/>
                <a:cs typeface="Arial" pitchFamily="34" charset="0"/>
              </a:rPr>
              <a:t>Swivel</a:t>
            </a:r>
            <a:endParaRPr lang="en-US" sz="2400" dirty="0">
              <a:latin typeface="Arial" pitchFamily="34" charset="0"/>
              <a:cs typeface="Arial" pitchFamily="34" charset="0"/>
            </a:endParaRPr>
          </a:p>
        </p:txBody>
      </p:sp>
      <p:sp>
        <p:nvSpPr>
          <p:cNvPr id="4" name="Footer Placeholder 3"/>
          <p:cNvSpPr>
            <a:spLocks noGrp="1"/>
          </p:cNvSpPr>
          <p:nvPr>
            <p:ph type="ftr" sz="quarter" idx="11"/>
          </p:nvPr>
        </p:nvSpPr>
        <p:spPr>
          <a:xfrm>
            <a:off x="4380072" y="6407944"/>
            <a:ext cx="3925728"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5" name="Slide Number Placeholder 4"/>
          <p:cNvSpPr>
            <a:spLocks noGrp="1"/>
          </p:cNvSpPr>
          <p:nvPr>
            <p:ph type="sldNum" sz="quarter" idx="12"/>
          </p:nvPr>
        </p:nvSpPr>
        <p:spPr>
          <a:xfrm>
            <a:off x="8458200" y="6407944"/>
            <a:ext cx="554832" cy="365125"/>
          </a:xfrm>
        </p:spPr>
        <p:txBody>
          <a:bodyPr/>
          <a:lstStyle/>
          <a:p>
            <a:fld id="{B6F15528-21DE-4FAA-801E-634DDDAF4B2B}" type="slidenum">
              <a:rPr lang="en-US" smtClean="0">
                <a:solidFill>
                  <a:schemeClr val="tx2">
                    <a:lumMod val="25000"/>
                  </a:schemeClr>
                </a:solidFill>
              </a:rPr>
              <a:pPr/>
              <a:t>23</a:t>
            </a:fld>
            <a:endParaRPr lang="en-US" dirty="0">
              <a:solidFill>
                <a:schemeClr val="tx2">
                  <a:lumMod val="25000"/>
                </a:schemeClr>
              </a:solidFill>
            </a:endParaRPr>
          </a:p>
        </p:txBody>
      </p:sp>
      <p:sp>
        <p:nvSpPr>
          <p:cNvPr id="6" name="Title 5"/>
          <p:cNvSpPr>
            <a:spLocks noGrp="1"/>
          </p:cNvSpPr>
          <p:nvPr>
            <p:ph type="title"/>
          </p:nvPr>
        </p:nvSpPr>
        <p:spPr>
          <a:xfrm>
            <a:off x="457200" y="274638"/>
            <a:ext cx="8229600" cy="563562"/>
          </a:xfrm>
        </p:spPr>
        <p:style>
          <a:lnRef idx="1">
            <a:schemeClr val="accent1"/>
          </a:lnRef>
          <a:fillRef idx="2">
            <a:schemeClr val="accent1"/>
          </a:fillRef>
          <a:effectRef idx="1">
            <a:schemeClr val="accent1"/>
          </a:effectRef>
          <a:fontRef idx="minor">
            <a:schemeClr val="dk1"/>
          </a:fontRef>
        </p:style>
        <p:txBody>
          <a:bodyPr>
            <a:noAutofit/>
          </a:bodyPr>
          <a:lstStyle/>
          <a:p>
            <a:r>
              <a:rPr lang="en-US" sz="3200" dirty="0" smtClean="0">
                <a:latin typeface="Arial" pitchFamily="34" charset="0"/>
                <a:cs typeface="Arial" pitchFamily="34" charset="0"/>
              </a:rPr>
              <a:t>Good to know: Mobile Form Factor</a:t>
            </a:r>
            <a:endParaRPr lang="en-US" sz="3200" dirty="0">
              <a:latin typeface="Arial" pitchFamily="34" charset="0"/>
              <a:cs typeface="Arial" pitchFamily="34" charset="0"/>
            </a:endParaRPr>
          </a:p>
        </p:txBody>
      </p:sp>
      <p:pic>
        <p:nvPicPr>
          <p:cNvPr id="91139" name="Picture 3" descr="C:\Users\IVA\Pictures\MOBILE TESTING\800px-Nokia_E51_Black[1].jpg"/>
          <p:cNvPicPr>
            <a:picLocks noChangeAspect="1" noChangeArrowheads="1"/>
          </p:cNvPicPr>
          <p:nvPr/>
        </p:nvPicPr>
        <p:blipFill>
          <a:blip r:embed="rId3" cstate="print"/>
          <a:srcRect/>
          <a:stretch>
            <a:fillRect/>
          </a:stretch>
        </p:blipFill>
        <p:spPr bwMode="auto">
          <a:xfrm>
            <a:off x="1143000" y="4343400"/>
            <a:ext cx="1447800" cy="966407"/>
          </a:xfrm>
          <a:prstGeom prst="rect">
            <a:avLst/>
          </a:prstGeom>
          <a:noFill/>
        </p:spPr>
      </p:pic>
      <p:pic>
        <p:nvPicPr>
          <p:cNvPr id="91140" name="Picture 4" descr="C:\Users\IVA\Pictures\MOBILE TESTING\245px-DynaTAC8000X[1].jpg"/>
          <p:cNvPicPr>
            <a:picLocks noChangeAspect="1" noChangeArrowheads="1"/>
          </p:cNvPicPr>
          <p:nvPr/>
        </p:nvPicPr>
        <p:blipFill>
          <a:blip r:embed="rId4" cstate="print"/>
          <a:srcRect/>
          <a:stretch>
            <a:fillRect/>
          </a:stretch>
        </p:blipFill>
        <p:spPr bwMode="auto">
          <a:xfrm>
            <a:off x="152400" y="3886200"/>
            <a:ext cx="862013" cy="2111052"/>
          </a:xfrm>
          <a:prstGeom prst="rect">
            <a:avLst/>
          </a:prstGeom>
          <a:noFill/>
        </p:spPr>
      </p:pic>
      <p:pic>
        <p:nvPicPr>
          <p:cNvPr id="91141" name="Picture 5" descr="C:\Users\IVA\Pictures\MOBILE TESTING\461px-Samsung_Galaxy_Note[1].jpg"/>
          <p:cNvPicPr>
            <a:picLocks noChangeAspect="1" noChangeArrowheads="1"/>
          </p:cNvPicPr>
          <p:nvPr/>
        </p:nvPicPr>
        <p:blipFill>
          <a:blip r:embed="rId5" cstate="print"/>
          <a:srcRect/>
          <a:stretch>
            <a:fillRect/>
          </a:stretch>
        </p:blipFill>
        <p:spPr bwMode="auto">
          <a:xfrm>
            <a:off x="2667000" y="3962400"/>
            <a:ext cx="1143000" cy="1862138"/>
          </a:xfrm>
          <a:prstGeom prst="rect">
            <a:avLst/>
          </a:prstGeom>
          <a:noFill/>
        </p:spPr>
      </p:pic>
      <p:pic>
        <p:nvPicPr>
          <p:cNvPr id="91142" name="Picture 6" descr="C:\Users\IVA\Pictures\MOBILE TESTING\Nokia_N-Gage[1].png"/>
          <p:cNvPicPr>
            <a:picLocks noChangeAspect="1" noChangeArrowheads="1"/>
          </p:cNvPicPr>
          <p:nvPr/>
        </p:nvPicPr>
        <p:blipFill>
          <a:blip r:embed="rId6" cstate="print"/>
          <a:srcRect/>
          <a:stretch>
            <a:fillRect/>
          </a:stretch>
        </p:blipFill>
        <p:spPr bwMode="auto">
          <a:xfrm>
            <a:off x="3886200" y="4343400"/>
            <a:ext cx="1839005" cy="1009650"/>
          </a:xfrm>
          <a:prstGeom prst="rect">
            <a:avLst/>
          </a:prstGeom>
          <a:noFill/>
        </p:spPr>
      </p:pic>
      <p:pic>
        <p:nvPicPr>
          <p:cNvPr id="91144" name="Picture 8" descr="File:SonyEricssonW980-001.jpg">
            <a:hlinkClick r:id="rId7"/>
          </p:cNvPr>
          <p:cNvPicPr>
            <a:picLocks noChangeAspect="1" noChangeArrowheads="1"/>
          </p:cNvPicPr>
          <p:nvPr/>
        </p:nvPicPr>
        <p:blipFill>
          <a:blip r:embed="rId8" cstate="print"/>
          <a:srcRect/>
          <a:stretch>
            <a:fillRect/>
          </a:stretch>
        </p:blipFill>
        <p:spPr bwMode="auto">
          <a:xfrm>
            <a:off x="5791200" y="3810000"/>
            <a:ext cx="829376" cy="2419350"/>
          </a:xfrm>
          <a:prstGeom prst="rect">
            <a:avLst/>
          </a:prstGeom>
          <a:noFill/>
        </p:spPr>
      </p:pic>
      <p:pic>
        <p:nvPicPr>
          <p:cNvPr id="91145" name="Picture 9" descr="C:\Users\IVA\Pictures\MOBILE TESTING\800px-BlackBerry_Torch[1].jpg"/>
          <p:cNvPicPr>
            <a:picLocks noChangeAspect="1" noChangeArrowheads="1"/>
          </p:cNvPicPr>
          <p:nvPr/>
        </p:nvPicPr>
        <p:blipFill>
          <a:blip r:embed="rId9" cstate="print"/>
          <a:srcRect/>
          <a:stretch>
            <a:fillRect/>
          </a:stretch>
        </p:blipFill>
        <p:spPr bwMode="auto">
          <a:xfrm>
            <a:off x="6934200" y="3810000"/>
            <a:ext cx="1574800" cy="1181100"/>
          </a:xfrm>
          <a:prstGeom prst="rect">
            <a:avLst/>
          </a:prstGeom>
          <a:noFill/>
        </p:spPr>
      </p:pic>
      <p:pic>
        <p:nvPicPr>
          <p:cNvPr id="91146" name="Picture 10" descr="C:\Users\IVA\Pictures\MOBILE TESTING\762px-Motorola_flipout[1].jpg"/>
          <p:cNvPicPr>
            <a:picLocks noChangeAspect="1" noChangeArrowheads="1"/>
          </p:cNvPicPr>
          <p:nvPr/>
        </p:nvPicPr>
        <p:blipFill>
          <a:blip r:embed="rId10" cstate="print"/>
          <a:srcRect/>
          <a:stretch>
            <a:fillRect/>
          </a:stretch>
        </p:blipFill>
        <p:spPr bwMode="auto">
          <a:xfrm>
            <a:off x="6934200" y="5105400"/>
            <a:ext cx="1554163" cy="1222039"/>
          </a:xfrm>
          <a:prstGeom prst="rect">
            <a:avLst/>
          </a:prstGeom>
          <a:noFill/>
        </p:spPr>
      </p:pic>
    </p:spTree>
    <p:extLst>
      <p:ext uri="{BB962C8B-B14F-4D97-AF65-F5344CB8AC3E}">
        <p14:creationId xmlns:p14="http://schemas.microsoft.com/office/powerpoint/2010/main" xmlns="" val="24914508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228600" y="1905000"/>
            <a:ext cx="4343400" cy="2895600"/>
          </a:xfrm>
        </p:spPr>
        <p:style>
          <a:lnRef idx="1">
            <a:schemeClr val="accent1"/>
          </a:lnRef>
          <a:fillRef idx="2">
            <a:schemeClr val="accent1"/>
          </a:fillRef>
          <a:effectRef idx="1">
            <a:schemeClr val="accent1"/>
          </a:effectRef>
          <a:fontRef idx="minor">
            <a:schemeClr val="dk1"/>
          </a:fontRef>
        </p:style>
        <p:txBody>
          <a:bodyPr>
            <a:normAutofit fontScale="92500" lnSpcReduction="20000"/>
          </a:bodyPr>
          <a:lstStyle/>
          <a:p>
            <a:r>
              <a:rPr lang="en-US" sz="1800" b="1" dirty="0" smtClean="0">
                <a:latin typeface="Arial" pitchFamily="34" charset="0"/>
                <a:cs typeface="Arial" pitchFamily="34" charset="0"/>
              </a:rPr>
              <a:t>ANDROIDs Popular UI:</a:t>
            </a:r>
          </a:p>
          <a:p>
            <a:r>
              <a:rPr lang="en-US" sz="1600" dirty="0" smtClean="0">
                <a:latin typeface="Arial" pitchFamily="34" charset="0"/>
                <a:cs typeface="Arial" pitchFamily="34" charset="0"/>
              </a:rPr>
              <a:t>Android GUI PSD</a:t>
            </a:r>
          </a:p>
          <a:p>
            <a:r>
              <a:rPr lang="en-US" sz="1600" dirty="0" smtClean="0">
                <a:latin typeface="Arial" pitchFamily="34" charset="0"/>
                <a:cs typeface="Arial" pitchFamily="34" charset="0"/>
              </a:rPr>
              <a:t>Stock (Droid 1, </a:t>
            </a:r>
            <a:r>
              <a:rPr lang="en-US" sz="1600" u="sng" dirty="0" smtClean="0">
                <a:latin typeface="Arial" pitchFamily="34" charset="0"/>
                <a:cs typeface="Arial" pitchFamily="34" charset="0"/>
              </a:rPr>
              <a:t>Nexus</a:t>
            </a:r>
            <a:r>
              <a:rPr lang="en-US" sz="1600" dirty="0" smtClean="0">
                <a:latin typeface="Arial" pitchFamily="34" charset="0"/>
                <a:cs typeface="Arial" pitchFamily="34" charset="0"/>
              </a:rPr>
              <a:t>1) 	</a:t>
            </a:r>
          </a:p>
          <a:p>
            <a:r>
              <a:rPr lang="en-US" sz="1600" dirty="0" smtClean="0">
                <a:latin typeface="Arial" pitchFamily="34" charset="0"/>
                <a:cs typeface="Arial" pitchFamily="34" charset="0"/>
              </a:rPr>
              <a:t>Sense UI (Eris, Incredible, </a:t>
            </a:r>
            <a:r>
              <a:rPr lang="en-US" sz="1600" dirty="0" err="1" smtClean="0">
                <a:latin typeface="Arial" pitchFamily="34" charset="0"/>
                <a:cs typeface="Arial" pitchFamily="34" charset="0"/>
              </a:rPr>
              <a:t>Evo</a:t>
            </a:r>
            <a:r>
              <a:rPr lang="en-US" sz="1600" dirty="0" smtClean="0">
                <a:latin typeface="Arial" pitchFamily="34" charset="0"/>
                <a:cs typeface="Arial" pitchFamily="34" charset="0"/>
              </a:rPr>
              <a:t>)</a:t>
            </a:r>
          </a:p>
          <a:p>
            <a:r>
              <a:rPr lang="en-US" sz="1600" dirty="0" err="1" smtClean="0">
                <a:latin typeface="Arial" pitchFamily="34" charset="0"/>
                <a:cs typeface="Arial" pitchFamily="34" charset="0"/>
              </a:rPr>
              <a:t>Motoblur</a:t>
            </a:r>
            <a:r>
              <a:rPr lang="en-US" sz="1600" dirty="0" smtClean="0">
                <a:latin typeface="Arial" pitchFamily="34" charset="0"/>
                <a:cs typeface="Arial" pitchFamily="34" charset="0"/>
              </a:rPr>
              <a:t>(*new* </a:t>
            </a:r>
            <a:r>
              <a:rPr lang="en-US" sz="1600" u="sng" dirty="0" smtClean="0">
                <a:latin typeface="Arial" pitchFamily="34" charset="0"/>
                <a:cs typeface="Arial" pitchFamily="34" charset="0"/>
              </a:rPr>
              <a:t>Droid X</a:t>
            </a:r>
            <a:r>
              <a:rPr lang="en-US" sz="1600" dirty="0" smtClean="0">
                <a:latin typeface="Arial" pitchFamily="34" charset="0"/>
                <a:cs typeface="Arial" pitchFamily="34" charset="0"/>
              </a:rPr>
              <a:t>, Droid 2)</a:t>
            </a:r>
          </a:p>
          <a:p>
            <a:r>
              <a:rPr lang="en-US" sz="1600" dirty="0" err="1" smtClean="0">
                <a:latin typeface="Arial" pitchFamily="34" charset="0"/>
                <a:cs typeface="Arial" pitchFamily="34" charset="0"/>
              </a:rPr>
              <a:t>Touchwiz</a:t>
            </a:r>
            <a:r>
              <a:rPr lang="en-US" sz="1600" dirty="0" smtClean="0">
                <a:latin typeface="Arial" pitchFamily="34" charset="0"/>
                <a:cs typeface="Arial" pitchFamily="34" charset="0"/>
              </a:rPr>
              <a:t>(Galaxy S </a:t>
            </a:r>
            <a:r>
              <a:rPr lang="en-US" sz="1600" u="sng" dirty="0" smtClean="0">
                <a:latin typeface="Arial" pitchFamily="34" charset="0"/>
                <a:cs typeface="Arial" pitchFamily="34" charset="0"/>
              </a:rPr>
              <a:t>devices</a:t>
            </a:r>
            <a:r>
              <a:rPr lang="en-US" sz="1600" dirty="0" smtClean="0">
                <a:latin typeface="Arial" pitchFamily="34" charset="0"/>
                <a:cs typeface="Arial" pitchFamily="34" charset="0"/>
              </a:rPr>
              <a:t>)</a:t>
            </a:r>
          </a:p>
          <a:p>
            <a:r>
              <a:rPr lang="en-US" sz="1800" b="1" dirty="0" err="1" smtClean="0">
                <a:latin typeface="Arial" pitchFamily="34" charset="0"/>
                <a:cs typeface="Arial" pitchFamily="34" charset="0"/>
              </a:rPr>
              <a:t>iPhone</a:t>
            </a:r>
            <a:r>
              <a:rPr lang="en-US" sz="1800" b="1" dirty="0" smtClean="0">
                <a:latin typeface="Arial" pitchFamily="34" charset="0"/>
                <a:cs typeface="Arial" pitchFamily="34" charset="0"/>
              </a:rPr>
              <a:t> Popular UI:</a:t>
            </a:r>
          </a:p>
          <a:p>
            <a:r>
              <a:rPr lang="en-US" sz="1600" dirty="0" err="1" smtClean="0">
                <a:latin typeface="Arial" pitchFamily="34" charset="0"/>
                <a:cs typeface="Arial" pitchFamily="34" charset="0"/>
              </a:rPr>
              <a:t>iPhone</a:t>
            </a:r>
            <a:r>
              <a:rPr lang="en-US" sz="1600" dirty="0" smtClean="0">
                <a:latin typeface="Arial" pitchFamily="34" charset="0"/>
                <a:cs typeface="Arial" pitchFamily="34" charset="0"/>
              </a:rPr>
              <a:t> GUI PSD (Photoshop file)</a:t>
            </a:r>
          </a:p>
          <a:p>
            <a:r>
              <a:rPr lang="en-US" sz="1600" dirty="0" err="1" smtClean="0">
                <a:latin typeface="Arial" pitchFamily="34" charset="0"/>
                <a:cs typeface="Arial" pitchFamily="34" charset="0"/>
              </a:rPr>
              <a:t>iPhone</a:t>
            </a:r>
            <a:r>
              <a:rPr lang="en-US" sz="1600" dirty="0" smtClean="0">
                <a:latin typeface="Arial" pitchFamily="34" charset="0"/>
                <a:cs typeface="Arial" pitchFamily="34" charset="0"/>
              </a:rPr>
              <a:t> GUI stencil for </a:t>
            </a:r>
            <a:r>
              <a:rPr lang="en-US" sz="1600" dirty="0" err="1" smtClean="0">
                <a:latin typeface="Arial" pitchFamily="34" charset="0"/>
                <a:cs typeface="Arial" pitchFamily="34" charset="0"/>
              </a:rPr>
              <a:t>Omnigraffle</a:t>
            </a:r>
            <a:endParaRPr lang="en-US" sz="1600" dirty="0" smtClean="0">
              <a:latin typeface="Arial" pitchFamily="34" charset="0"/>
              <a:cs typeface="Arial" pitchFamily="34" charset="0"/>
            </a:endParaRPr>
          </a:p>
          <a:p>
            <a:r>
              <a:rPr lang="en-US" sz="1600" dirty="0" smtClean="0">
                <a:latin typeface="Arial" pitchFamily="34" charset="0"/>
                <a:cs typeface="Arial" pitchFamily="34" charset="0"/>
              </a:rPr>
              <a:t>Favorites UI Design Walkthrough</a:t>
            </a:r>
          </a:p>
          <a:p>
            <a:r>
              <a:rPr lang="en-US" sz="1600" dirty="0" smtClean="0">
                <a:latin typeface="Arial" pitchFamily="34" charset="0"/>
                <a:cs typeface="Arial" pitchFamily="34" charset="0"/>
              </a:rPr>
              <a:t>Edward </a:t>
            </a:r>
            <a:r>
              <a:rPr lang="en-US" sz="1600" dirty="0" err="1" smtClean="0">
                <a:latin typeface="Arial" pitchFamily="34" charset="0"/>
                <a:cs typeface="Arial" pitchFamily="34" charset="0"/>
              </a:rPr>
              <a:t>Tufte</a:t>
            </a:r>
            <a:r>
              <a:rPr lang="en-US" sz="1600" dirty="0" smtClean="0">
                <a:latin typeface="Arial" pitchFamily="34" charset="0"/>
                <a:cs typeface="Arial" pitchFamily="34" charset="0"/>
              </a:rPr>
              <a:t> on </a:t>
            </a:r>
            <a:r>
              <a:rPr lang="en-US" sz="1600" dirty="0" err="1" smtClean="0">
                <a:latin typeface="Arial" pitchFamily="34" charset="0"/>
                <a:cs typeface="Arial" pitchFamily="34" charset="0"/>
              </a:rPr>
              <a:t>iPhone</a:t>
            </a:r>
            <a:r>
              <a:rPr lang="en-US" sz="1600" dirty="0" smtClean="0">
                <a:latin typeface="Arial" pitchFamily="34" charset="0"/>
                <a:cs typeface="Arial" pitchFamily="34" charset="0"/>
              </a:rPr>
              <a:t> interface design</a:t>
            </a:r>
          </a:p>
          <a:p>
            <a:endParaRPr lang="en-US" sz="1600" b="1" dirty="0" smtClean="0"/>
          </a:p>
          <a:p>
            <a:endParaRPr lang="en-US" sz="1600" dirty="0" smtClean="0">
              <a:latin typeface="Arial" pitchFamily="34" charset="0"/>
              <a:cs typeface="Arial" pitchFamily="34" charset="0"/>
            </a:endParaRPr>
          </a:p>
          <a:p>
            <a:endParaRPr lang="en-US" sz="1600" dirty="0" smtClean="0">
              <a:latin typeface="Arial" pitchFamily="34" charset="0"/>
              <a:cs typeface="Arial" pitchFamily="34" charset="0"/>
            </a:endParaRPr>
          </a:p>
          <a:p>
            <a:pPr>
              <a:buNone/>
            </a:pPr>
            <a:endParaRPr lang="en-US" dirty="0"/>
          </a:p>
        </p:txBody>
      </p:sp>
      <p:pic>
        <p:nvPicPr>
          <p:cNvPr id="88065" name="Picture 1" descr="C:\Users\IVA\Pictures\MOBILE TESTING\iphoneguipsd[1].png"/>
          <p:cNvPicPr>
            <a:picLocks noGrp="1" noChangeAspect="1" noChangeArrowheads="1"/>
          </p:cNvPicPr>
          <p:nvPr>
            <p:ph sz="half" idx="2"/>
          </p:nvPr>
        </p:nvPicPr>
        <p:blipFill>
          <a:blip r:embed="rId2" cstate="print"/>
          <a:srcRect/>
          <a:stretch>
            <a:fillRect/>
          </a:stretch>
        </p:blipFill>
        <p:spPr bwMode="auto">
          <a:xfrm>
            <a:off x="4953000" y="1125415"/>
            <a:ext cx="3886200" cy="2391508"/>
          </a:xfrm>
          <a:prstGeom prst="rect">
            <a:avLst/>
          </a:prstGeom>
          <a:noFill/>
        </p:spPr>
      </p:pic>
      <p:sp>
        <p:nvSpPr>
          <p:cNvPr id="3" name="Footer Placeholder 2"/>
          <p:cNvSpPr>
            <a:spLocks noGrp="1"/>
          </p:cNvSpPr>
          <p:nvPr>
            <p:ph type="ftr" sz="quarter" idx="11"/>
          </p:nvPr>
        </p:nvSpPr>
        <p:spPr>
          <a:xfrm>
            <a:off x="5334000" y="6407944"/>
            <a:ext cx="3048000"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tx2">
                    <a:lumMod val="25000"/>
                  </a:schemeClr>
                </a:solidFill>
              </a:rPr>
              <a:pPr/>
              <a:t>24</a:t>
            </a:fld>
            <a:endParaRPr lang="en-US" dirty="0">
              <a:solidFill>
                <a:schemeClr val="tx2">
                  <a:lumMod val="25000"/>
                </a:schemeClr>
              </a:solidFill>
            </a:endParaRPr>
          </a:p>
        </p:txBody>
      </p:sp>
      <p:sp>
        <p:nvSpPr>
          <p:cNvPr id="6" name="Title 5"/>
          <p:cNvSpPr>
            <a:spLocks noGrp="1"/>
          </p:cNvSpPr>
          <p:nvPr>
            <p:ph type="title"/>
          </p:nvPr>
        </p:nvSpPr>
        <p:spPr>
          <a:xfrm>
            <a:off x="457200" y="274638"/>
            <a:ext cx="8229600" cy="715962"/>
          </a:xfrm>
        </p:spPr>
        <p:style>
          <a:lnRef idx="1">
            <a:schemeClr val="accent1"/>
          </a:lnRef>
          <a:fillRef idx="2">
            <a:schemeClr val="accent1"/>
          </a:fillRef>
          <a:effectRef idx="1">
            <a:schemeClr val="accent1"/>
          </a:effectRef>
          <a:fontRef idx="minor">
            <a:schemeClr val="dk1"/>
          </a:fontRef>
        </p:style>
        <p:txBody>
          <a:bodyPr>
            <a:normAutofit/>
          </a:bodyPr>
          <a:lstStyle/>
          <a:p>
            <a:r>
              <a:rPr lang="en-US" sz="3200" dirty="0" smtClean="0">
                <a:solidFill>
                  <a:schemeClr val="bg1"/>
                </a:solidFill>
                <a:latin typeface="Arial" pitchFamily="34" charset="0"/>
                <a:cs typeface="Arial" pitchFamily="34" charset="0"/>
              </a:rPr>
              <a:t>Good to know: different Mobile UI</a:t>
            </a:r>
            <a:endParaRPr lang="en-US" sz="3200" dirty="0">
              <a:solidFill>
                <a:schemeClr val="bg1"/>
              </a:solidFill>
            </a:endParaRPr>
          </a:p>
        </p:txBody>
      </p:sp>
      <p:sp>
        <p:nvSpPr>
          <p:cNvPr id="13" name="Rectangle 12"/>
          <p:cNvSpPr/>
          <p:nvPr/>
        </p:nvSpPr>
        <p:spPr>
          <a:xfrm>
            <a:off x="381000" y="5638800"/>
            <a:ext cx="2743200" cy="46166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bg2">
                    <a:lumMod val="25000"/>
                  </a:schemeClr>
                </a:solidFill>
                <a:latin typeface="Arial" pitchFamily="34" charset="0"/>
                <a:cs typeface="Arial" pitchFamily="34" charset="0"/>
              </a:rPr>
              <a:t>http://mobileorchard.com/7-iphone-ui-user-interface-design-resources/</a:t>
            </a:r>
            <a:endParaRPr lang="en-US" sz="1200" dirty="0">
              <a:solidFill>
                <a:schemeClr val="bg2">
                  <a:lumMod val="25000"/>
                </a:schemeClr>
              </a:solidFill>
              <a:latin typeface="Arial" pitchFamily="34" charset="0"/>
              <a:cs typeface="Arial" pitchFamily="34" charset="0"/>
            </a:endParaRPr>
          </a:p>
        </p:txBody>
      </p:sp>
      <p:sp>
        <p:nvSpPr>
          <p:cNvPr id="14" name="Rounded Rectangle 13"/>
          <p:cNvSpPr/>
          <p:nvPr/>
        </p:nvSpPr>
        <p:spPr>
          <a:xfrm>
            <a:off x="685800" y="1219200"/>
            <a:ext cx="3352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Arial" pitchFamily="34" charset="0"/>
                <a:cs typeface="Arial" pitchFamily="34" charset="0"/>
              </a:rPr>
              <a:t>Self-Learning</a:t>
            </a:r>
            <a:endParaRPr lang="en-US" sz="2400" b="1" dirty="0">
              <a:latin typeface="Arial" pitchFamily="34" charset="0"/>
              <a:cs typeface="Arial" pitchFamily="34" charset="0"/>
            </a:endParaRPr>
          </a:p>
        </p:txBody>
      </p:sp>
      <p:pic>
        <p:nvPicPr>
          <p:cNvPr id="88069" name="Picture 5" descr="http://speckycdn.sdm.netdna-cdn.com/wp-content/uploads/2010/10/ui_templates_09.jpg"/>
          <p:cNvPicPr>
            <a:picLocks noChangeAspect="1" noChangeArrowheads="1"/>
          </p:cNvPicPr>
          <p:nvPr/>
        </p:nvPicPr>
        <p:blipFill>
          <a:blip r:embed="rId3" cstate="print"/>
          <a:srcRect/>
          <a:stretch>
            <a:fillRect/>
          </a:stretch>
        </p:blipFill>
        <p:spPr bwMode="auto">
          <a:xfrm>
            <a:off x="4800600" y="3657600"/>
            <a:ext cx="4191000" cy="2711053"/>
          </a:xfrm>
          <a:prstGeom prst="rect">
            <a:avLst/>
          </a:prstGeom>
          <a:noFill/>
        </p:spPr>
      </p:pic>
      <p:sp>
        <p:nvSpPr>
          <p:cNvPr id="17" name="Rectangle 16"/>
          <p:cNvSpPr/>
          <p:nvPr/>
        </p:nvSpPr>
        <p:spPr>
          <a:xfrm>
            <a:off x="1371600" y="6248400"/>
            <a:ext cx="3200400" cy="46166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bg2">
                    <a:lumMod val="25000"/>
                  </a:schemeClr>
                </a:solidFill>
                <a:latin typeface="Arial" pitchFamily="34" charset="0"/>
                <a:cs typeface="Arial" pitchFamily="34" charset="0"/>
              </a:rPr>
              <a:t>http://speckyboy.com/2010/10/27/30-fresh-web-ui-mobile-ui-and-wireframe-kits/</a:t>
            </a:r>
            <a:endParaRPr lang="en-US" sz="1200" dirty="0">
              <a:solidFill>
                <a:schemeClr val="bg2">
                  <a:lumMod val="25000"/>
                </a:schemeClr>
              </a:solidFill>
              <a:latin typeface="Arial" pitchFamily="34" charset="0"/>
              <a:cs typeface="Arial" pitchFamily="34" charset="0"/>
            </a:endParaRPr>
          </a:p>
        </p:txBody>
      </p:sp>
      <p:sp>
        <p:nvSpPr>
          <p:cNvPr id="11" name="Rectangle 10"/>
          <p:cNvSpPr/>
          <p:nvPr/>
        </p:nvSpPr>
        <p:spPr>
          <a:xfrm>
            <a:off x="152400" y="5029200"/>
            <a:ext cx="4572000" cy="461665"/>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r>
              <a:rPr lang="en-US" sz="1200" dirty="0" smtClean="0">
                <a:latin typeface="Arial" pitchFamily="34" charset="0"/>
                <a:cs typeface="Arial" pitchFamily="34" charset="0"/>
              </a:rPr>
              <a:t>http://www.youtube.com/watch?v=ass2rWIqd8I&amp;feature=player_embedded&amp;list=PLS7azqUNoh8szi0WyRZPE4CSxfxH1L7cF#!</a:t>
            </a:r>
            <a:endParaRPr lang="en-US" sz="1200" dirty="0">
              <a:latin typeface="Arial" pitchFamily="34" charset="0"/>
              <a:cs typeface="Arial" pitchFamily="34" charset="0"/>
            </a:endParaRPr>
          </a:p>
        </p:txBody>
      </p:sp>
      <p:sp>
        <p:nvSpPr>
          <p:cNvPr id="12" name="Rectangle 11"/>
          <p:cNvSpPr/>
          <p:nvPr/>
        </p:nvSpPr>
        <p:spPr>
          <a:xfrm>
            <a:off x="838200" y="4648200"/>
            <a:ext cx="32004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t>iida</a:t>
            </a:r>
            <a:r>
              <a:rPr lang="en-US" b="1" dirty="0" smtClean="0"/>
              <a:t> A02 </a:t>
            </a:r>
            <a:r>
              <a:rPr lang="en-US" b="1" dirty="0" err="1" smtClean="0"/>
              <a:t>infobar</a:t>
            </a:r>
            <a:endParaRPr lang="en-US" b="1" dirty="0"/>
          </a:p>
        </p:txBody>
      </p:sp>
    </p:spTree>
    <p:extLst>
      <p:ext uri="{BB962C8B-B14F-4D97-AF65-F5344CB8AC3E}">
        <p14:creationId xmlns:p14="http://schemas.microsoft.com/office/powerpoint/2010/main" xmlns="" val="23265445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04800" y="838200"/>
            <a:ext cx="8534400" cy="5638800"/>
          </a:xfrm>
        </p:spPr>
        <p:style>
          <a:lnRef idx="1">
            <a:schemeClr val="accent1"/>
          </a:lnRef>
          <a:fillRef idx="2">
            <a:schemeClr val="accent1"/>
          </a:fillRef>
          <a:effectRef idx="1">
            <a:schemeClr val="accent1"/>
          </a:effectRef>
          <a:fontRef idx="minor">
            <a:schemeClr val="dk1"/>
          </a:fontRef>
        </p:style>
        <p:txBody>
          <a:bodyPr>
            <a:normAutofit fontScale="40000" lnSpcReduction="20000"/>
          </a:bodyPr>
          <a:lstStyle/>
          <a:p>
            <a:pPr marL="624078" indent="-514350">
              <a:buNone/>
            </a:pPr>
            <a:endParaRPr lang="en-US" sz="3500" dirty="0" smtClean="0">
              <a:solidFill>
                <a:schemeClr val="tx1"/>
              </a:solidFill>
              <a:latin typeface="Arial" pitchFamily="34" charset="0"/>
              <a:cs typeface="Arial" pitchFamily="34" charset="0"/>
            </a:endParaRPr>
          </a:p>
          <a:p>
            <a:pPr marL="624078" indent="-514350">
              <a:buNone/>
            </a:pPr>
            <a:r>
              <a:rPr lang="en-US" sz="3500" dirty="0" smtClean="0">
                <a:solidFill>
                  <a:schemeClr val="bg1">
                    <a:lumMod val="65000"/>
                  </a:schemeClr>
                </a:solidFill>
                <a:latin typeface="Arial" pitchFamily="34" charset="0"/>
                <a:cs typeface="Arial" pitchFamily="34" charset="0"/>
              </a:rPr>
              <a:t>1. What Type of Mobile Domains you know?</a:t>
            </a:r>
          </a:p>
          <a:p>
            <a:pPr marL="624078" indent="-514350">
              <a:buNone/>
            </a:pPr>
            <a:r>
              <a:rPr lang="en-US" sz="3500" dirty="0" smtClean="0">
                <a:solidFill>
                  <a:schemeClr val="bg1">
                    <a:lumMod val="65000"/>
                  </a:schemeClr>
                </a:solidFill>
                <a:latin typeface="Arial" pitchFamily="34" charset="0"/>
                <a:cs typeface="Arial" pitchFamily="34" charset="0"/>
              </a:rPr>
              <a:t>2. What are the different ways you can install a Mobile Application?</a:t>
            </a:r>
          </a:p>
          <a:p>
            <a:pPr>
              <a:buNone/>
            </a:pPr>
            <a:r>
              <a:rPr lang="en-US" sz="3500" dirty="0" smtClean="0">
                <a:solidFill>
                  <a:schemeClr val="bg1">
                    <a:lumMod val="65000"/>
                  </a:schemeClr>
                </a:solidFill>
                <a:latin typeface="Arial" pitchFamily="34" charset="0"/>
                <a:cs typeface="Arial" pitchFamily="34" charset="0"/>
              </a:rPr>
              <a:t>3. What is the difference between Mobile Testing and Mobile Application Testing?</a:t>
            </a:r>
          </a:p>
          <a:p>
            <a:pPr>
              <a:buNone/>
            </a:pPr>
            <a:r>
              <a:rPr lang="en-US" sz="3500" dirty="0" smtClean="0">
                <a:solidFill>
                  <a:schemeClr val="bg1">
                    <a:lumMod val="65000"/>
                  </a:schemeClr>
                </a:solidFill>
                <a:latin typeface="Arial" pitchFamily="34" charset="0"/>
                <a:cs typeface="Arial" pitchFamily="34" charset="0"/>
              </a:rPr>
              <a:t>4. Compare Web Application Testing vs. Mobile Application Testing</a:t>
            </a:r>
          </a:p>
          <a:p>
            <a:pPr>
              <a:buNone/>
            </a:pPr>
            <a:r>
              <a:rPr lang="en-US" sz="3500" dirty="0" smtClean="0">
                <a:solidFill>
                  <a:schemeClr val="bg1">
                    <a:lumMod val="65000"/>
                  </a:schemeClr>
                </a:solidFill>
                <a:latin typeface="Arial" pitchFamily="34" charset="0"/>
                <a:cs typeface="Arial" pitchFamily="34" charset="0"/>
              </a:rPr>
              <a:t>5. How do you usually explore the new Mobile Device/Phone?</a:t>
            </a:r>
          </a:p>
          <a:p>
            <a:pPr lvl="0">
              <a:buNone/>
            </a:pPr>
            <a:r>
              <a:rPr lang="en-US" sz="3500" dirty="0" smtClean="0">
                <a:solidFill>
                  <a:schemeClr val="bg1">
                    <a:lumMod val="65000"/>
                  </a:schemeClr>
                </a:solidFill>
                <a:latin typeface="Arial" pitchFamily="34" charset="0"/>
                <a:cs typeface="Arial" pitchFamily="34" charset="0"/>
              </a:rPr>
              <a:t>6. How would you test UI of mobile app? </a:t>
            </a:r>
          </a:p>
          <a:p>
            <a:pPr>
              <a:buNone/>
            </a:pPr>
            <a:r>
              <a:rPr lang="en-US" sz="3500" b="1" dirty="0" smtClean="0">
                <a:solidFill>
                  <a:srgbClr val="FF0000"/>
                </a:solidFill>
                <a:latin typeface="Arial" pitchFamily="34" charset="0"/>
                <a:cs typeface="Arial" pitchFamily="34" charset="0"/>
              </a:rPr>
              <a:t>7. Tell me about Test Plan Specifics that must emphasized while writing TP for Mobile Application</a:t>
            </a:r>
          </a:p>
          <a:p>
            <a:pPr>
              <a:buNone/>
            </a:pPr>
            <a:r>
              <a:rPr lang="en-US" sz="3500" dirty="0" smtClean="0">
                <a:solidFill>
                  <a:schemeClr val="tx1"/>
                </a:solidFill>
                <a:latin typeface="Arial" pitchFamily="34" charset="0"/>
                <a:cs typeface="Arial" pitchFamily="34" charset="0"/>
              </a:rPr>
              <a:t>8. How would you test the mobile app page?</a:t>
            </a:r>
            <a:endParaRPr lang="en-US" sz="3500" b="1" dirty="0" smtClean="0">
              <a:solidFill>
                <a:schemeClr val="tx1"/>
              </a:solidFill>
              <a:latin typeface="Arial" pitchFamily="34" charset="0"/>
              <a:cs typeface="Arial" pitchFamily="34" charset="0"/>
            </a:endParaRPr>
          </a:p>
          <a:p>
            <a:pPr>
              <a:buNone/>
            </a:pPr>
            <a:r>
              <a:rPr lang="en-US" sz="3500" dirty="0" smtClean="0">
                <a:latin typeface="Arial" pitchFamily="34" charset="0"/>
                <a:cs typeface="Arial" pitchFamily="34" charset="0"/>
              </a:rPr>
              <a:t>9. Give Examples of Major Test Cases for mobile device. </a:t>
            </a:r>
          </a:p>
          <a:p>
            <a:pPr>
              <a:buNone/>
            </a:pPr>
            <a:r>
              <a:rPr lang="en-US" sz="3500" dirty="0" smtClean="0">
                <a:latin typeface="Arial" pitchFamily="34" charset="0"/>
                <a:cs typeface="Arial" pitchFamily="34" charset="0"/>
              </a:rPr>
              <a:t>10. What are your steps in Performance Testing for Mobile Application? Name some Performance Tools.</a:t>
            </a:r>
          </a:p>
          <a:p>
            <a:pPr lvl="0">
              <a:buNone/>
            </a:pPr>
            <a:r>
              <a:rPr lang="en-US" sz="3500" dirty="0" smtClean="0">
                <a:latin typeface="Arial" pitchFamily="34" charset="0"/>
                <a:cs typeface="Arial" pitchFamily="34" charset="0"/>
              </a:rPr>
              <a:t>11. Write as many Test Cases you can for the following: Mobile device, simple app with three buttons (1,2,3) that making the sounds.</a:t>
            </a:r>
          </a:p>
          <a:p>
            <a:pPr lvl="0">
              <a:buNone/>
            </a:pPr>
            <a:r>
              <a:rPr lang="en-US" sz="3500" dirty="0" smtClean="0">
                <a:latin typeface="Arial" pitchFamily="34" charset="0"/>
                <a:cs typeface="Arial" pitchFamily="34" charset="0"/>
              </a:rPr>
              <a:t>12. How would you troubleshoot networking issues on </a:t>
            </a:r>
            <a:r>
              <a:rPr lang="en-US" sz="3500" dirty="0" err="1" smtClean="0">
                <a:latin typeface="Arial" pitchFamily="34" charset="0"/>
                <a:cs typeface="Arial" pitchFamily="34" charset="0"/>
              </a:rPr>
              <a:t>iPhone</a:t>
            </a:r>
            <a:r>
              <a:rPr lang="en-US" sz="3500" dirty="0" smtClean="0">
                <a:latin typeface="Arial" pitchFamily="34" charset="0"/>
                <a:cs typeface="Arial" pitchFamily="34" charset="0"/>
              </a:rPr>
              <a:t>?</a:t>
            </a:r>
          </a:p>
          <a:p>
            <a:pPr lvl="0">
              <a:buNone/>
            </a:pPr>
            <a:r>
              <a:rPr lang="en-US" sz="3500" dirty="0" smtClean="0">
                <a:latin typeface="Arial" pitchFamily="34" charset="0"/>
                <a:cs typeface="Arial" pitchFamily="34" charset="0"/>
              </a:rPr>
              <a:t>13. How would you test the following: you send Yahoo message from your mobile device to someone else device, and recipient doesn’t receive a message?</a:t>
            </a:r>
          </a:p>
          <a:p>
            <a:pPr>
              <a:buNone/>
            </a:pPr>
            <a:r>
              <a:rPr lang="en-US" sz="3500" dirty="0" smtClean="0">
                <a:latin typeface="Arial" pitchFamily="34" charset="0"/>
                <a:cs typeface="Arial" pitchFamily="34" charset="0"/>
              </a:rPr>
              <a:t>14. What is your Stress test approach when testing </a:t>
            </a:r>
            <a:r>
              <a:rPr lang="en-US" sz="3500" dirty="0" err="1" smtClean="0">
                <a:latin typeface="Arial" pitchFamily="34" charset="0"/>
                <a:cs typeface="Arial" pitchFamily="34" charset="0"/>
              </a:rPr>
              <a:t>Facetime</a:t>
            </a:r>
            <a:r>
              <a:rPr lang="en-US" sz="3500" dirty="0" smtClean="0">
                <a:latin typeface="Arial" pitchFamily="34" charset="0"/>
                <a:cs typeface="Arial" pitchFamily="34" charset="0"/>
              </a:rPr>
              <a:t> on </a:t>
            </a:r>
            <a:r>
              <a:rPr lang="en-US" sz="3500" dirty="0" err="1" smtClean="0">
                <a:latin typeface="Arial" pitchFamily="34" charset="0"/>
                <a:cs typeface="Arial" pitchFamily="34" charset="0"/>
              </a:rPr>
              <a:t>iPhone</a:t>
            </a:r>
            <a:r>
              <a:rPr lang="en-US" sz="3500" dirty="0" smtClean="0">
                <a:latin typeface="Arial" pitchFamily="34" charset="0"/>
                <a:cs typeface="Arial" pitchFamily="34" charset="0"/>
              </a:rPr>
              <a:t>?</a:t>
            </a:r>
          </a:p>
          <a:p>
            <a:pPr lvl="0">
              <a:buNone/>
            </a:pPr>
            <a:r>
              <a:rPr lang="en-US" sz="3500" dirty="0" smtClean="0">
                <a:latin typeface="Arial" pitchFamily="34" charset="0"/>
                <a:cs typeface="Arial" pitchFamily="34" charset="0"/>
              </a:rPr>
              <a:t>15. How do you do Boundary testing to verify a battery’s life, if a game application suppose to last for 24 hours?	</a:t>
            </a:r>
          </a:p>
          <a:p>
            <a:pPr lvl="0">
              <a:buNone/>
            </a:pPr>
            <a:r>
              <a:rPr lang="en-US" sz="3500" dirty="0" smtClean="0">
                <a:latin typeface="Arial" pitchFamily="34" charset="0"/>
                <a:cs typeface="Arial" pitchFamily="34" charset="0"/>
              </a:rPr>
              <a:t>16. Tell me about Specifics of the Mobile games testing?</a:t>
            </a:r>
          </a:p>
          <a:p>
            <a:pPr>
              <a:buNone/>
            </a:pPr>
            <a:r>
              <a:rPr lang="en-US" sz="3500" dirty="0" smtClean="0">
                <a:latin typeface="Arial" pitchFamily="34" charset="0"/>
                <a:cs typeface="Arial" pitchFamily="34" charset="0"/>
              </a:rPr>
              <a:t>17. </a:t>
            </a:r>
            <a:r>
              <a:rPr lang="en-US" sz="3500" dirty="0" smtClean="0">
                <a:solidFill>
                  <a:schemeClr val="tx2">
                    <a:lumMod val="10000"/>
                  </a:schemeClr>
                </a:solidFill>
                <a:latin typeface="Arial" pitchFamily="34" charset="0"/>
                <a:cs typeface="Arial" pitchFamily="34" charset="0"/>
              </a:rPr>
              <a:t>What Remote Device Access tools do you know?</a:t>
            </a:r>
          </a:p>
          <a:p>
            <a:pPr>
              <a:buNone/>
            </a:pPr>
            <a:r>
              <a:rPr lang="en-US" sz="3500" dirty="0" smtClean="0">
                <a:solidFill>
                  <a:schemeClr val="tx2">
                    <a:lumMod val="10000"/>
                  </a:schemeClr>
                </a:solidFill>
                <a:latin typeface="Arial" pitchFamily="34" charset="0"/>
                <a:cs typeface="Arial" pitchFamily="34" charset="0"/>
              </a:rPr>
              <a:t>18. Can you give the view of Testing the Mobile Application on the Emulators/Simulators?</a:t>
            </a:r>
          </a:p>
          <a:p>
            <a:pPr>
              <a:buNone/>
            </a:pPr>
            <a:r>
              <a:rPr lang="en-US" sz="3500" dirty="0" smtClean="0">
                <a:solidFill>
                  <a:schemeClr val="tx2">
                    <a:lumMod val="10000"/>
                  </a:schemeClr>
                </a:solidFill>
                <a:latin typeface="Arial" pitchFamily="34" charset="0"/>
                <a:cs typeface="Arial" pitchFamily="34" charset="0"/>
              </a:rPr>
              <a:t>19. Some name for Mobile Testing Automation tools</a:t>
            </a:r>
          </a:p>
          <a:p>
            <a:pPr>
              <a:buNone/>
            </a:pPr>
            <a:r>
              <a:rPr lang="en-US" sz="3500" dirty="0" smtClean="0">
                <a:latin typeface="Arial" pitchFamily="34" charset="0"/>
                <a:cs typeface="Arial" pitchFamily="34" charset="0"/>
              </a:rPr>
              <a:t>20. Do you have idea about Application certification programs such as TBT, SSTC, JVP?</a:t>
            </a:r>
          </a:p>
          <a:p>
            <a:pPr>
              <a:buNone/>
            </a:pPr>
            <a:r>
              <a:rPr lang="en-US" sz="3500" dirty="0" smtClean="0">
                <a:latin typeface="Arial" pitchFamily="34" charset="0"/>
                <a:cs typeface="Arial" pitchFamily="34" charset="0"/>
              </a:rPr>
              <a:t>21. How you test a Location Based Services (LBS) Mobile Application?</a:t>
            </a:r>
          </a:p>
          <a:p>
            <a:pPr>
              <a:buNone/>
            </a:pPr>
            <a:endParaRPr lang="en-US" sz="3200" dirty="0" smtClean="0">
              <a:latin typeface="Arial" pitchFamily="34" charset="0"/>
              <a:cs typeface="Arial" pitchFamily="34" charset="0"/>
            </a:endParaRPr>
          </a:p>
        </p:txBody>
      </p:sp>
      <p:sp>
        <p:nvSpPr>
          <p:cNvPr id="4" name="Footer Placeholder 3"/>
          <p:cNvSpPr>
            <a:spLocks noGrp="1"/>
          </p:cNvSpPr>
          <p:nvPr>
            <p:ph type="ftr" sz="quarter" idx="11"/>
          </p:nvPr>
        </p:nvSpPr>
        <p:spPr>
          <a:xfrm>
            <a:off x="4380072" y="6407944"/>
            <a:ext cx="33923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a:xfrm>
            <a:off x="8382000" y="6407944"/>
            <a:ext cx="631032" cy="365125"/>
          </a:xfrm>
        </p:spPr>
        <p:txBody>
          <a:bodyPr>
            <a:normAutofit/>
          </a:bodyPr>
          <a:lstStyle/>
          <a:p>
            <a:fld id="{B6F15528-21DE-4FAA-801E-634DDDAF4B2B}" type="slidenum">
              <a:rPr lang="en-US" smtClean="0">
                <a:solidFill>
                  <a:schemeClr val="accent1">
                    <a:lumMod val="50000"/>
                  </a:schemeClr>
                </a:solidFill>
              </a:rPr>
              <a:pPr/>
              <a:t>25</a:t>
            </a:fld>
            <a:endParaRPr lang="en-US" dirty="0">
              <a:solidFill>
                <a:schemeClr val="accent1">
                  <a:lumMod val="50000"/>
                </a:schemeClr>
              </a:solidFill>
            </a:endParaRPr>
          </a:p>
        </p:txBody>
      </p:sp>
      <p:sp>
        <p:nvSpPr>
          <p:cNvPr id="7" name="Title 6"/>
          <p:cNvSpPr>
            <a:spLocks noGrp="1"/>
          </p:cNvSpPr>
          <p:nvPr>
            <p:ph type="title"/>
          </p:nvPr>
        </p:nvSpPr>
        <p:spPr>
          <a:xfrm>
            <a:off x="381000" y="152400"/>
            <a:ext cx="5562600" cy="533400"/>
          </a:xfrm>
        </p:spPr>
        <p:style>
          <a:lnRef idx="1">
            <a:schemeClr val="accent1"/>
          </a:lnRef>
          <a:fillRef idx="2">
            <a:schemeClr val="accent1"/>
          </a:fillRef>
          <a:effectRef idx="1">
            <a:schemeClr val="accent1"/>
          </a:effectRef>
          <a:fontRef idx="minor">
            <a:schemeClr val="dk1"/>
          </a:fontRef>
        </p:style>
        <p:txBody>
          <a:bodyPr>
            <a:noAutofit/>
          </a:bodyPr>
          <a:lstStyle/>
          <a:p>
            <a:r>
              <a:rPr lang="en-US" sz="3200" dirty="0" smtClean="0">
                <a:solidFill>
                  <a:srgbClr val="FF0000"/>
                </a:solidFill>
              </a:rPr>
              <a:t>Specific of Mobile Testing</a:t>
            </a:r>
            <a:endParaRPr lang="en-US" sz="3200" dirty="0">
              <a:solidFill>
                <a:srgbClr val="FF0000"/>
              </a:solidFill>
            </a:endParaRPr>
          </a:p>
        </p:txBody>
      </p:sp>
    </p:spTree>
    <p:extLst>
      <p:ext uri="{BB962C8B-B14F-4D97-AF65-F5344CB8AC3E}">
        <p14:creationId xmlns:p14="http://schemas.microsoft.com/office/powerpoint/2010/main" xmlns="" val="36575065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8229600" cy="4952999"/>
          </a:xfrm>
        </p:spPr>
        <p:style>
          <a:lnRef idx="1">
            <a:schemeClr val="accent1"/>
          </a:lnRef>
          <a:fillRef idx="2">
            <a:schemeClr val="accent1"/>
          </a:fillRef>
          <a:effectRef idx="1">
            <a:schemeClr val="accent1"/>
          </a:effectRef>
          <a:fontRef idx="minor">
            <a:schemeClr val="dk1"/>
          </a:fontRef>
        </p:style>
        <p:txBody>
          <a:bodyPr>
            <a:normAutofit/>
          </a:bodyPr>
          <a:lstStyle/>
          <a:p>
            <a:pPr marL="452628" indent="-342900">
              <a:buNone/>
            </a:pPr>
            <a:r>
              <a:rPr lang="en-US" sz="1600" b="1" dirty="0" smtClean="0">
                <a:latin typeface="Arial" pitchFamily="34" charset="0"/>
                <a:cs typeface="Arial" pitchFamily="34" charset="0"/>
              </a:rPr>
              <a:t>1. Requirements Analysis considering Mobile Factors:</a:t>
            </a:r>
          </a:p>
          <a:p>
            <a:pPr lvl="0"/>
            <a:r>
              <a:rPr lang="en-US" sz="1400" dirty="0" smtClean="0">
                <a:latin typeface="Arial" pitchFamily="34" charset="0"/>
                <a:cs typeface="Arial" pitchFamily="34" charset="0"/>
              </a:rPr>
              <a:t>What kinds of media files are going to be supported</a:t>
            </a:r>
          </a:p>
          <a:p>
            <a:pPr lvl="0"/>
            <a:r>
              <a:rPr lang="en-US" sz="1400" dirty="0" smtClean="0">
                <a:latin typeface="Arial" pitchFamily="34" charset="0"/>
                <a:cs typeface="Arial" pitchFamily="34" charset="0"/>
              </a:rPr>
              <a:t>If download is going to be on SD Card or internal memory</a:t>
            </a:r>
          </a:p>
          <a:p>
            <a:pPr lvl="0"/>
            <a:r>
              <a:rPr lang="en-US" sz="1400" dirty="0" smtClean="0">
                <a:latin typeface="Arial" pitchFamily="34" charset="0"/>
                <a:cs typeface="Arial" pitchFamily="34" charset="0"/>
              </a:rPr>
              <a:t>What if SD card will not be available</a:t>
            </a:r>
          </a:p>
          <a:p>
            <a:pPr lvl="0"/>
            <a:r>
              <a:rPr lang="en-US" sz="1400" dirty="0" smtClean="0">
                <a:latin typeface="Arial" pitchFamily="34" charset="0"/>
                <a:cs typeface="Arial" pitchFamily="34" charset="0"/>
              </a:rPr>
              <a:t>What if user changes the SD Card</a:t>
            </a:r>
          </a:p>
          <a:p>
            <a:pPr marL="452628" indent="-342900">
              <a:buNone/>
            </a:pPr>
            <a:r>
              <a:rPr lang="en-US" sz="1600" dirty="0" smtClean="0">
                <a:latin typeface="Arial" pitchFamily="34" charset="0"/>
                <a:cs typeface="Arial" pitchFamily="34" charset="0"/>
              </a:rPr>
              <a:t>2. </a:t>
            </a:r>
            <a:r>
              <a:rPr lang="en-US" sz="1600" b="1" dirty="0" smtClean="0">
                <a:latin typeface="Arial" pitchFamily="34" charset="0"/>
                <a:cs typeface="Arial" pitchFamily="34" charset="0"/>
              </a:rPr>
              <a:t>UI Mock Ups:</a:t>
            </a:r>
          </a:p>
          <a:p>
            <a:pPr marL="452628" indent="-342900">
              <a:buNone/>
            </a:pPr>
            <a:r>
              <a:rPr lang="en-US" sz="1600" dirty="0" smtClean="0"/>
              <a:t>	</a:t>
            </a:r>
            <a:r>
              <a:rPr lang="en-US" sz="1400" dirty="0" smtClean="0">
                <a:latin typeface="Arial" pitchFamily="34" charset="0"/>
                <a:cs typeface="Arial" pitchFamily="34" charset="0"/>
              </a:rPr>
              <a:t>Ask your client to provide the wire frames or UI mock ups which will help you understand how the application screens will look like. Wire frames can also help you to go through the flow of the application.</a:t>
            </a:r>
          </a:p>
          <a:p>
            <a:pPr marL="452628" indent="-342900">
              <a:buNone/>
            </a:pPr>
            <a:r>
              <a:rPr lang="en-US" sz="1600" dirty="0" smtClean="0">
                <a:latin typeface="Arial" pitchFamily="34" charset="0"/>
                <a:cs typeface="Arial" pitchFamily="34" charset="0"/>
              </a:rPr>
              <a:t>3. </a:t>
            </a:r>
            <a:r>
              <a:rPr lang="en-US" sz="1600" b="1" dirty="0" smtClean="0">
                <a:latin typeface="Arial" pitchFamily="34" charset="0"/>
                <a:cs typeface="Arial" pitchFamily="34" charset="0"/>
              </a:rPr>
              <a:t>Study the Architecture and Technology:</a:t>
            </a:r>
          </a:p>
          <a:p>
            <a:pPr marL="452628" indent="-342900">
              <a:buNone/>
            </a:pPr>
            <a:r>
              <a:rPr lang="en-US" sz="1600" dirty="0" smtClean="0"/>
              <a:t>	</a:t>
            </a:r>
            <a:r>
              <a:rPr lang="en-US" sz="1400" dirty="0" smtClean="0">
                <a:latin typeface="Arial" pitchFamily="34" charset="0"/>
                <a:cs typeface="Arial" pitchFamily="34" charset="0"/>
              </a:rPr>
              <a:t>By the time developers are busy in developing the architecture or going through requirement analysis, it is very important that a tester should also look in to the technology perspective of the application. </a:t>
            </a:r>
          </a:p>
          <a:p>
            <a:pPr marL="452628" indent="-342900">
              <a:buNone/>
            </a:pPr>
            <a:r>
              <a:rPr lang="en-US" sz="1400" dirty="0" smtClean="0">
                <a:latin typeface="Arial" pitchFamily="34" charset="0"/>
                <a:cs typeface="Arial" pitchFamily="34" charset="0"/>
              </a:rPr>
              <a:t>	For example, if your client is developing any streaming or media sharing applications, then apart from regular requirement analysis a QA should make sure what kind of streaming technology is going to use. </a:t>
            </a:r>
          </a:p>
          <a:p>
            <a:pPr marL="452628" indent="-342900">
              <a:buNone/>
            </a:pPr>
            <a:r>
              <a:rPr lang="en-US" sz="1400" dirty="0" smtClean="0">
                <a:latin typeface="Arial" pitchFamily="34" charset="0"/>
                <a:cs typeface="Arial" pitchFamily="34" charset="0"/>
              </a:rPr>
              <a:t>	What are the different APIs will be used in the applications. If the application is related to media, then what are the different kind of media file types this application will support etc.</a:t>
            </a:r>
          </a:p>
          <a:p>
            <a:pPr marL="452628" indent="-342900">
              <a:buNone/>
            </a:pPr>
            <a:endParaRPr lang="en-US" sz="1600" dirty="0">
              <a:latin typeface="Arial" pitchFamily="34" charset="0"/>
              <a:cs typeface="Arial" pitchFamily="34" charset="0"/>
            </a:endParaRPr>
          </a:p>
        </p:txBody>
      </p:sp>
      <p:sp>
        <p:nvSpPr>
          <p:cNvPr id="3" name="Footer Placeholder 2"/>
          <p:cNvSpPr>
            <a:spLocks noGrp="1"/>
          </p:cNvSpPr>
          <p:nvPr>
            <p:ph type="ftr" sz="quarter" idx="11"/>
          </p:nvPr>
        </p:nvSpPr>
        <p:spPr>
          <a:xfrm>
            <a:off x="4953000" y="6400800"/>
            <a:ext cx="3505200" cy="372269"/>
          </a:xfrm>
        </p:spPr>
        <p:txBody>
          <a:bodyPr/>
          <a:lstStyle/>
          <a:p>
            <a:r>
              <a:rPr lang="en-US" smtClean="0">
                <a:solidFill>
                  <a:schemeClr val="accent1">
                    <a:lumMod val="50000"/>
                  </a:schemeClr>
                </a:solidFill>
              </a:rPr>
              <a:t>Copyright Portnov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a:xfrm>
            <a:off x="8458200" y="6407944"/>
            <a:ext cx="554832" cy="365125"/>
          </a:xfrm>
        </p:spPr>
        <p:txBody>
          <a:bodyPr/>
          <a:lstStyle/>
          <a:p>
            <a:fld id="{B6F15528-21DE-4FAA-801E-634DDDAF4B2B}" type="slidenum">
              <a:rPr lang="en-US" smtClean="0">
                <a:solidFill>
                  <a:schemeClr val="accent1">
                    <a:lumMod val="50000"/>
                  </a:schemeClr>
                </a:solidFill>
              </a:rPr>
              <a:pPr/>
              <a:t>26</a:t>
            </a:fld>
            <a:endParaRPr lang="en-US" dirty="0">
              <a:solidFill>
                <a:schemeClr val="accent1">
                  <a:lumMod val="50000"/>
                </a:schemeClr>
              </a:solidFill>
            </a:endParaRPr>
          </a:p>
        </p:txBody>
      </p:sp>
      <p:sp>
        <p:nvSpPr>
          <p:cNvPr id="5" name="Title 4"/>
          <p:cNvSpPr>
            <a:spLocks noGrp="1"/>
          </p:cNvSpPr>
          <p:nvPr>
            <p:ph type="title"/>
          </p:nvPr>
        </p:nvSpPr>
        <p:spPr>
          <a:xfrm>
            <a:off x="457200" y="152400"/>
            <a:ext cx="8229600" cy="762000"/>
          </a:xfrm>
        </p:spPr>
        <p:style>
          <a:lnRef idx="1">
            <a:schemeClr val="accent1"/>
          </a:lnRef>
          <a:fillRef idx="2">
            <a:schemeClr val="accent1"/>
          </a:fillRef>
          <a:effectRef idx="1">
            <a:schemeClr val="accent1"/>
          </a:effectRef>
          <a:fontRef idx="minor">
            <a:schemeClr val="dk1"/>
          </a:fontRef>
        </p:style>
        <p:txBody>
          <a:bodyPr>
            <a:noAutofit/>
          </a:bodyPr>
          <a:lstStyle/>
          <a:p>
            <a:r>
              <a:rPr lang="en-US" sz="2400" dirty="0" smtClean="0">
                <a:solidFill>
                  <a:srgbClr val="FF0000"/>
                </a:solidFill>
                <a:latin typeface="Arial" pitchFamily="34" charset="0"/>
                <a:cs typeface="Arial" pitchFamily="34" charset="0"/>
              </a:rPr>
              <a:t>7. Tell me about Test Plan Specifics that must emphasized while writing TP for Mobile Application</a:t>
            </a:r>
            <a:endParaRPr lang="en-US" sz="2400" dirty="0"/>
          </a:p>
        </p:txBody>
      </p:sp>
    </p:spTree>
    <p:extLst>
      <p:ext uri="{BB962C8B-B14F-4D97-AF65-F5344CB8AC3E}">
        <p14:creationId xmlns:p14="http://schemas.microsoft.com/office/powerpoint/2010/main" xmlns="" val="26198296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457200"/>
            <a:ext cx="8229600" cy="3014471"/>
          </a:xfrm>
        </p:spPr>
        <p:style>
          <a:lnRef idx="1">
            <a:schemeClr val="accent1"/>
          </a:lnRef>
          <a:fillRef idx="2">
            <a:schemeClr val="accent1"/>
          </a:fillRef>
          <a:effectRef idx="1">
            <a:schemeClr val="accent1"/>
          </a:effectRef>
          <a:fontRef idx="minor">
            <a:schemeClr val="dk1"/>
          </a:fontRef>
        </p:style>
        <p:txBody>
          <a:bodyPr>
            <a:normAutofit fontScale="85000" lnSpcReduction="20000"/>
          </a:bodyPr>
          <a:lstStyle/>
          <a:p>
            <a:pPr>
              <a:buNone/>
            </a:pPr>
            <a:endParaRPr lang="en-US" sz="1600" dirty="0" smtClean="0">
              <a:latin typeface="Arial" pitchFamily="34" charset="0"/>
              <a:cs typeface="Arial" pitchFamily="34" charset="0"/>
            </a:endParaRPr>
          </a:p>
          <a:p>
            <a:pPr>
              <a:buNone/>
            </a:pPr>
            <a:r>
              <a:rPr lang="en-US" sz="1600" dirty="0" smtClean="0">
                <a:latin typeface="Arial" pitchFamily="34" charset="0"/>
                <a:cs typeface="Arial" pitchFamily="34" charset="0"/>
              </a:rPr>
              <a:t>4.</a:t>
            </a:r>
            <a:r>
              <a:rPr lang="en-US" sz="1600" b="1" dirty="0" smtClean="0">
                <a:latin typeface="Arial" pitchFamily="34" charset="0"/>
                <a:cs typeface="Arial" pitchFamily="34" charset="0"/>
              </a:rPr>
              <a:t> Competitors application Analysis:</a:t>
            </a:r>
          </a:p>
          <a:p>
            <a:r>
              <a:rPr lang="en-US" sz="1600" dirty="0" smtClean="0"/>
              <a:t>Download competitors app and verify various features and functionality in this application. </a:t>
            </a:r>
          </a:p>
          <a:p>
            <a:r>
              <a:rPr lang="en-US" sz="1600" dirty="0" smtClean="0"/>
              <a:t>For example some twitter based application. You can take a look on </a:t>
            </a:r>
            <a:r>
              <a:rPr lang="en-US" sz="1600" dirty="0" err="1" smtClean="0"/>
              <a:t>Seesmic</a:t>
            </a:r>
            <a:r>
              <a:rPr lang="en-US" sz="1600" dirty="0" smtClean="0"/>
              <a:t>, </a:t>
            </a:r>
            <a:r>
              <a:rPr lang="en-US" sz="1600" dirty="0" err="1" smtClean="0"/>
              <a:t>tvider</a:t>
            </a:r>
            <a:r>
              <a:rPr lang="en-US" sz="1600" dirty="0" smtClean="0"/>
              <a:t>, </a:t>
            </a:r>
            <a:r>
              <a:rPr lang="en-US" sz="1600" dirty="0" err="1" smtClean="0"/>
              <a:t>twitpic</a:t>
            </a:r>
            <a:r>
              <a:rPr lang="en-US" sz="1600" dirty="0" smtClean="0"/>
              <a:t>.</a:t>
            </a:r>
          </a:p>
          <a:p>
            <a:r>
              <a:rPr lang="en-US" sz="1600" dirty="0" smtClean="0"/>
              <a:t>These all are media sharing app on Twitter and many Features resembles as finally they are developed based on twitter APIS. By following this practice you can:</a:t>
            </a:r>
          </a:p>
          <a:p>
            <a:pPr lvl="1"/>
            <a:r>
              <a:rPr lang="en-US" sz="1400" dirty="0" smtClean="0"/>
              <a:t>Suggest some new features and improvements in the product your org is going to develop.</a:t>
            </a:r>
          </a:p>
          <a:p>
            <a:pPr lvl="1"/>
            <a:r>
              <a:rPr lang="en-US" sz="1400" dirty="0" smtClean="0"/>
              <a:t>Get some hands-on on the kind of technology and features being used</a:t>
            </a:r>
          </a:p>
          <a:p>
            <a:pPr lvl="1"/>
            <a:r>
              <a:rPr lang="en-US" sz="1400" dirty="0" smtClean="0"/>
              <a:t>Help you being familiar with the app</a:t>
            </a:r>
          </a:p>
          <a:p>
            <a:pPr lvl="1"/>
            <a:r>
              <a:rPr lang="en-US" sz="1400" dirty="0" smtClean="0"/>
              <a:t>Help you to chalk out some important scenarios</a:t>
            </a:r>
          </a:p>
          <a:p>
            <a:pPr>
              <a:buNone/>
            </a:pPr>
            <a:endParaRPr lang="en-US" sz="1600" dirty="0" smtClean="0">
              <a:latin typeface="Arial" pitchFamily="34" charset="0"/>
              <a:cs typeface="Arial" pitchFamily="34" charset="0"/>
            </a:endParaRPr>
          </a:p>
          <a:p>
            <a:pPr>
              <a:buNone/>
            </a:pPr>
            <a:r>
              <a:rPr lang="en-US" dirty="0" smtClean="0"/>
              <a:t> </a:t>
            </a:r>
            <a:endParaRPr lang="en-US" dirty="0"/>
          </a:p>
        </p:txBody>
      </p:sp>
      <p:sp>
        <p:nvSpPr>
          <p:cNvPr id="3" name="Footer Placeholder 2"/>
          <p:cNvSpPr>
            <a:spLocks noGrp="1"/>
          </p:cNvSpPr>
          <p:nvPr>
            <p:ph type="ftr" sz="quarter" idx="11"/>
          </p:nvPr>
        </p:nvSpPr>
        <p:spPr>
          <a:xfrm>
            <a:off x="4380072" y="6407944"/>
            <a:ext cx="3925728" cy="365125"/>
          </a:xfrm>
        </p:spPr>
        <p:txBody>
          <a:bodyPr/>
          <a:lstStyle/>
          <a:p>
            <a:r>
              <a:rPr lang="en-US" smtClean="0">
                <a:solidFill>
                  <a:schemeClr val="accent1">
                    <a:lumMod val="50000"/>
                  </a:schemeClr>
                </a:solidFill>
              </a:rPr>
              <a:t>Copyright Portnov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a:xfrm>
            <a:off x="8458200" y="6407944"/>
            <a:ext cx="554832" cy="365125"/>
          </a:xfrm>
        </p:spPr>
        <p:txBody>
          <a:bodyPr/>
          <a:lstStyle/>
          <a:p>
            <a:fld id="{B6F15528-21DE-4FAA-801E-634DDDAF4B2B}" type="slidenum">
              <a:rPr lang="en-US" smtClean="0">
                <a:solidFill>
                  <a:schemeClr val="accent1">
                    <a:lumMod val="50000"/>
                  </a:schemeClr>
                </a:solidFill>
              </a:rPr>
              <a:pPr/>
              <a:t>27</a:t>
            </a:fld>
            <a:endParaRPr lang="en-US" dirty="0">
              <a:solidFill>
                <a:schemeClr val="accent1">
                  <a:lumMod val="50000"/>
                </a:schemeClr>
              </a:solidFill>
            </a:endParaRPr>
          </a:p>
        </p:txBody>
      </p:sp>
      <p:pic>
        <p:nvPicPr>
          <p:cNvPr id="1026" name="Picture 2" descr="http://www.elinext.com/images/articles/reas-restaurants-mobile-developer-huhj-mar-thumb.jpg"/>
          <p:cNvPicPr>
            <a:picLocks noChangeAspect="1" noChangeArrowheads="1"/>
          </p:cNvPicPr>
          <p:nvPr/>
        </p:nvPicPr>
        <p:blipFill>
          <a:blip r:embed="rId2" cstate="print"/>
          <a:srcRect/>
          <a:stretch>
            <a:fillRect/>
          </a:stretch>
        </p:blipFill>
        <p:spPr bwMode="auto">
          <a:xfrm>
            <a:off x="3886202" y="3124200"/>
            <a:ext cx="4533898" cy="3200400"/>
          </a:xfrm>
          <a:prstGeom prst="rect">
            <a:avLst/>
          </a:prstGeom>
          <a:noFill/>
        </p:spPr>
      </p:pic>
    </p:spTree>
    <p:extLst>
      <p:ext uri="{BB962C8B-B14F-4D97-AF65-F5344CB8AC3E}">
        <p14:creationId xmlns:p14="http://schemas.microsoft.com/office/powerpoint/2010/main" xmlns="" val="2253456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IVA\Pictures\MOBILE TESTING\PERFORM_Database[1].jpg"/>
          <p:cNvPicPr>
            <a:picLocks noGrp="1" noChangeAspect="1" noChangeArrowheads="1"/>
          </p:cNvPicPr>
          <p:nvPr>
            <p:ph idx="1"/>
          </p:nvPr>
        </p:nvPicPr>
        <p:blipFill>
          <a:blip r:embed="rId2" cstate="print"/>
          <a:stretch>
            <a:fillRect/>
          </a:stretch>
        </p:blipFill>
        <p:spPr bwMode="auto">
          <a:xfrm>
            <a:off x="1143000" y="1447800"/>
            <a:ext cx="6725257" cy="4275342"/>
          </a:xfrm>
          <a:prstGeom prst="rect">
            <a:avLst/>
          </a:prstGeom>
          <a:noFill/>
        </p:spPr>
      </p:pic>
      <p:sp>
        <p:nvSpPr>
          <p:cNvPr id="4" name="Footer Placeholder 3"/>
          <p:cNvSpPr>
            <a:spLocks noGrp="1"/>
          </p:cNvSpPr>
          <p:nvPr>
            <p:ph type="ftr" sz="quarter" idx="11"/>
          </p:nvPr>
        </p:nvSpPr>
        <p:spPr>
          <a:xfrm>
            <a:off x="4724400" y="6407944"/>
            <a:ext cx="3733800" cy="365125"/>
          </a:xfrm>
        </p:spPr>
        <p:txBody>
          <a:bodyPr/>
          <a:lstStyle/>
          <a:p>
            <a:r>
              <a:rPr lang="en-US" smtClean="0">
                <a:solidFill>
                  <a:schemeClr val="bg2">
                    <a:lumMod val="25000"/>
                  </a:schemeClr>
                </a:solidFill>
              </a:rPr>
              <a:t>Copyright Portnov Computer School  2013</a:t>
            </a:r>
            <a:endParaRPr lang="en-US" dirty="0">
              <a:solidFill>
                <a:schemeClr val="bg2">
                  <a:lumMod val="25000"/>
                </a:schemeClr>
              </a:solidFill>
            </a:endParaRPr>
          </a:p>
        </p:txBody>
      </p:sp>
      <p:sp>
        <p:nvSpPr>
          <p:cNvPr id="5" name="Slide Number Placeholder 4"/>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bg2">
                    <a:lumMod val="25000"/>
                  </a:schemeClr>
                </a:solidFill>
              </a:rPr>
              <a:pPr/>
              <a:t>28</a:t>
            </a:fld>
            <a:endParaRPr lang="en-US" dirty="0">
              <a:solidFill>
                <a:schemeClr val="bg2">
                  <a:lumMod val="25000"/>
                </a:schemeClr>
              </a:solidFill>
            </a:endParaRPr>
          </a:p>
        </p:txBody>
      </p:sp>
      <p:sp>
        <p:nvSpPr>
          <p:cNvPr id="8" name="Title 7"/>
          <p:cNvSpPr>
            <a:spLocks noGrp="1"/>
          </p:cNvSpPr>
          <p:nvPr>
            <p:ph type="title"/>
          </p:nvPr>
        </p:nvSpPr>
        <p:spPr>
          <a:xfrm>
            <a:off x="457200" y="274638"/>
            <a:ext cx="8229600" cy="639762"/>
          </a:xfrm>
        </p:spPr>
        <p:style>
          <a:lnRef idx="1">
            <a:schemeClr val="accent1"/>
          </a:lnRef>
          <a:fillRef idx="2">
            <a:schemeClr val="accent1"/>
          </a:fillRef>
          <a:effectRef idx="1">
            <a:schemeClr val="accent1"/>
          </a:effectRef>
          <a:fontRef idx="minor">
            <a:schemeClr val="dk1"/>
          </a:fontRef>
        </p:style>
        <p:txBody>
          <a:bodyPr>
            <a:normAutofit/>
          </a:bodyPr>
          <a:lstStyle/>
          <a:p>
            <a:r>
              <a:rPr lang="en-US" sz="3200" dirty="0" smtClean="0">
                <a:latin typeface="Arial" pitchFamily="34" charset="0"/>
                <a:cs typeface="Arial" pitchFamily="34" charset="0"/>
              </a:rPr>
              <a:t>Mobile Testing Approach:</a:t>
            </a:r>
            <a:endParaRPr lang="en-US" sz="3200" dirty="0">
              <a:latin typeface="Arial" pitchFamily="34" charset="0"/>
              <a:cs typeface="Arial" pitchFamily="34" charset="0"/>
            </a:endParaRPr>
          </a:p>
        </p:txBody>
      </p:sp>
      <p:sp>
        <p:nvSpPr>
          <p:cNvPr id="7" name="Rectangle 6"/>
          <p:cNvSpPr/>
          <p:nvPr/>
        </p:nvSpPr>
        <p:spPr>
          <a:xfrm>
            <a:off x="304800" y="6172200"/>
            <a:ext cx="4038600" cy="46166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tx1"/>
                </a:solidFill>
                <a:latin typeface="Arial" pitchFamily="34" charset="0"/>
                <a:cs typeface="Arial" pitchFamily="34" charset="0"/>
              </a:rPr>
              <a:t>http://www.drdobbs.com/joltawards/jolt-awards-the-best-testing-tools/232901286?pgno=5</a:t>
            </a:r>
            <a:endParaRPr lang="en-US" sz="12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xmlns="" val="188089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4380072" y="6407944"/>
            <a:ext cx="3239928" cy="365125"/>
          </a:xfrm>
        </p:spPr>
        <p:txBody>
          <a:bodyPr/>
          <a:lstStyle/>
          <a:p>
            <a:r>
              <a:rPr lang="en-US" smtClean="0">
                <a:solidFill>
                  <a:schemeClr val="accent1">
                    <a:lumMod val="50000"/>
                  </a:schemeClr>
                </a:solidFill>
              </a:rPr>
              <a:t>Copyright Portnov Computer School  2013</a:t>
            </a:r>
            <a:endParaRPr lang="en-US" dirty="0">
              <a:solidFill>
                <a:schemeClr val="accent1">
                  <a:lumMod val="50000"/>
                </a:schemeClr>
              </a:solidFill>
            </a:endParaRPr>
          </a:p>
        </p:txBody>
      </p:sp>
      <p:sp>
        <p:nvSpPr>
          <p:cNvPr id="3" name="Slide Number Placeholder 2"/>
          <p:cNvSpPr>
            <a:spLocks noGrp="1"/>
          </p:cNvSpPr>
          <p:nvPr>
            <p:ph type="sldNum" sz="quarter" idx="12"/>
          </p:nvPr>
        </p:nvSpPr>
        <p:spPr>
          <a:xfrm>
            <a:off x="8305800" y="6407944"/>
            <a:ext cx="707232" cy="365125"/>
          </a:xfrm>
        </p:spPr>
        <p:txBody>
          <a:bodyPr/>
          <a:lstStyle/>
          <a:p>
            <a:fld id="{B6F15528-21DE-4FAA-801E-634DDDAF4B2B}" type="slidenum">
              <a:rPr lang="en-US" smtClean="0">
                <a:solidFill>
                  <a:schemeClr val="accent1">
                    <a:lumMod val="50000"/>
                  </a:schemeClr>
                </a:solidFill>
              </a:rPr>
              <a:pPr/>
              <a:t>29</a:t>
            </a:fld>
            <a:endParaRPr lang="en-US" dirty="0">
              <a:solidFill>
                <a:schemeClr val="accent1">
                  <a:lumMod val="50000"/>
                </a:schemeClr>
              </a:solidFill>
            </a:endParaRPr>
          </a:p>
        </p:txBody>
      </p:sp>
      <p:pic>
        <p:nvPicPr>
          <p:cNvPr id="224259" name="Picture 3" descr="C:\Users\IVA\Pictures\YOU TUBE\NEW ADDITION\MobAppTesting Scope.png"/>
          <p:cNvPicPr>
            <a:picLocks noChangeAspect="1" noChangeArrowheads="1"/>
          </p:cNvPicPr>
          <p:nvPr/>
        </p:nvPicPr>
        <p:blipFill>
          <a:blip r:embed="rId2" cstate="print"/>
          <a:srcRect/>
          <a:stretch>
            <a:fillRect/>
          </a:stretch>
        </p:blipFill>
        <p:spPr bwMode="auto">
          <a:xfrm>
            <a:off x="1143000" y="990600"/>
            <a:ext cx="6855537" cy="4600575"/>
          </a:xfrm>
          <a:prstGeom prst="rect">
            <a:avLst/>
          </a:prstGeom>
          <a:noFill/>
        </p:spPr>
      </p:pic>
    </p:spTree>
    <p:extLst>
      <p:ext uri="{BB962C8B-B14F-4D97-AF65-F5344CB8AC3E}">
        <p14:creationId xmlns:p14="http://schemas.microsoft.com/office/powerpoint/2010/main" xmlns="" val="3636931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04800" y="838200"/>
            <a:ext cx="8534400" cy="5638800"/>
          </a:xfrm>
        </p:spPr>
        <p:style>
          <a:lnRef idx="1">
            <a:schemeClr val="accent1"/>
          </a:lnRef>
          <a:fillRef idx="2">
            <a:schemeClr val="accent1"/>
          </a:fillRef>
          <a:effectRef idx="1">
            <a:schemeClr val="accent1"/>
          </a:effectRef>
          <a:fontRef idx="minor">
            <a:schemeClr val="dk1"/>
          </a:fontRef>
        </p:style>
        <p:txBody>
          <a:bodyPr>
            <a:normAutofit fontScale="40000" lnSpcReduction="20000"/>
          </a:bodyPr>
          <a:lstStyle/>
          <a:p>
            <a:pPr marL="624078" indent="-514350">
              <a:buNone/>
            </a:pPr>
            <a:endParaRPr lang="en-US" sz="3500" dirty="0" smtClean="0">
              <a:solidFill>
                <a:schemeClr val="tx1"/>
              </a:solidFill>
              <a:latin typeface="Arial" pitchFamily="34" charset="0"/>
              <a:cs typeface="Arial" pitchFamily="34" charset="0"/>
            </a:endParaRPr>
          </a:p>
          <a:p>
            <a:pPr marL="624078" indent="-514350">
              <a:buNone/>
            </a:pPr>
            <a:r>
              <a:rPr lang="en-US" sz="3500" b="1" dirty="0" smtClean="0">
                <a:solidFill>
                  <a:srgbClr val="FF0000"/>
                </a:solidFill>
                <a:latin typeface="Arial" pitchFamily="34" charset="0"/>
                <a:cs typeface="Arial" pitchFamily="34" charset="0"/>
              </a:rPr>
              <a:t>1. What Type of Mobile Domains you know?</a:t>
            </a:r>
          </a:p>
          <a:p>
            <a:pPr marL="624078" indent="-514350">
              <a:buNone/>
            </a:pPr>
            <a:r>
              <a:rPr lang="en-US" sz="3500" dirty="0" smtClean="0">
                <a:latin typeface="Arial" pitchFamily="34" charset="0"/>
                <a:cs typeface="Arial" pitchFamily="34" charset="0"/>
              </a:rPr>
              <a:t>2. What are the different ways you can install a Mobile Application?</a:t>
            </a:r>
            <a:endParaRPr lang="en-US" sz="3500" b="1" dirty="0" smtClean="0">
              <a:latin typeface="Arial" pitchFamily="34" charset="0"/>
              <a:cs typeface="Arial" pitchFamily="34" charset="0"/>
            </a:endParaRPr>
          </a:p>
          <a:p>
            <a:pPr>
              <a:buNone/>
            </a:pPr>
            <a:r>
              <a:rPr lang="en-US" sz="3500" dirty="0" smtClean="0">
                <a:latin typeface="Arial" pitchFamily="34" charset="0"/>
                <a:cs typeface="Arial" pitchFamily="34" charset="0"/>
              </a:rPr>
              <a:t>3</a:t>
            </a:r>
            <a:r>
              <a:rPr lang="en-US" sz="3500" dirty="0" smtClean="0">
                <a:solidFill>
                  <a:schemeClr val="tx1"/>
                </a:solidFill>
                <a:latin typeface="Arial" pitchFamily="34" charset="0"/>
                <a:cs typeface="Arial" pitchFamily="34" charset="0"/>
              </a:rPr>
              <a:t>. What is the difference between Mobile Testing and Mobile Application Testing?</a:t>
            </a:r>
          </a:p>
          <a:p>
            <a:pPr>
              <a:buNone/>
            </a:pPr>
            <a:r>
              <a:rPr lang="en-US" sz="3500" dirty="0" smtClean="0">
                <a:latin typeface="Arial" pitchFamily="34" charset="0"/>
                <a:cs typeface="Arial" pitchFamily="34" charset="0"/>
              </a:rPr>
              <a:t>4. Compare Web Application Testing vs. Mobile Application Testing</a:t>
            </a:r>
          </a:p>
          <a:p>
            <a:pPr>
              <a:buNone/>
            </a:pPr>
            <a:r>
              <a:rPr lang="en-US" sz="3500" dirty="0" smtClean="0">
                <a:latin typeface="Arial" pitchFamily="34" charset="0"/>
                <a:cs typeface="Arial" pitchFamily="34" charset="0"/>
              </a:rPr>
              <a:t>5.</a:t>
            </a:r>
            <a:r>
              <a:rPr lang="en-US" sz="3500" dirty="0" smtClean="0">
                <a:solidFill>
                  <a:schemeClr val="tx1"/>
                </a:solidFill>
                <a:latin typeface="Arial" pitchFamily="34" charset="0"/>
                <a:cs typeface="Arial" pitchFamily="34" charset="0"/>
              </a:rPr>
              <a:t> How do you usually explore the new Mobile Device/Phone?</a:t>
            </a:r>
          </a:p>
          <a:p>
            <a:pPr lvl="0">
              <a:buNone/>
            </a:pPr>
            <a:r>
              <a:rPr lang="en-US" sz="3500" dirty="0" smtClean="0">
                <a:solidFill>
                  <a:schemeClr val="tx1"/>
                </a:solidFill>
                <a:latin typeface="Arial" pitchFamily="34" charset="0"/>
                <a:cs typeface="Arial" pitchFamily="34" charset="0"/>
              </a:rPr>
              <a:t>6. How would you test UI of mobile app?</a:t>
            </a:r>
            <a:r>
              <a:rPr lang="en-US" sz="3500" dirty="0" smtClean="0">
                <a:latin typeface="Arial" pitchFamily="34" charset="0"/>
                <a:cs typeface="Arial" pitchFamily="34" charset="0"/>
              </a:rPr>
              <a:t> </a:t>
            </a:r>
            <a:endParaRPr lang="en-US" sz="3500" dirty="0" smtClean="0">
              <a:solidFill>
                <a:schemeClr val="tx1"/>
              </a:solidFill>
              <a:latin typeface="Arial" pitchFamily="34" charset="0"/>
              <a:cs typeface="Arial" pitchFamily="34" charset="0"/>
            </a:endParaRPr>
          </a:p>
          <a:p>
            <a:pPr>
              <a:buNone/>
            </a:pPr>
            <a:r>
              <a:rPr lang="en-US" sz="3500" dirty="0" smtClean="0">
                <a:latin typeface="Arial" pitchFamily="34" charset="0"/>
                <a:cs typeface="Arial" pitchFamily="34" charset="0"/>
              </a:rPr>
              <a:t>7. Tell me about Test Plan Specifics that must emphasized while writing TP for Mobile Application</a:t>
            </a:r>
          </a:p>
          <a:p>
            <a:pPr>
              <a:buNone/>
            </a:pPr>
            <a:r>
              <a:rPr lang="en-US" sz="3500" dirty="0" smtClean="0">
                <a:latin typeface="Arial" pitchFamily="34" charset="0"/>
                <a:cs typeface="Arial" pitchFamily="34" charset="0"/>
              </a:rPr>
              <a:t>8. How would you test the mobile app page?</a:t>
            </a:r>
          </a:p>
          <a:p>
            <a:pPr>
              <a:buNone/>
            </a:pPr>
            <a:r>
              <a:rPr lang="en-US" sz="3500" dirty="0" smtClean="0">
                <a:latin typeface="Arial" pitchFamily="34" charset="0"/>
                <a:cs typeface="Arial" pitchFamily="34" charset="0"/>
              </a:rPr>
              <a:t>9. Give Examples of Major Test Cases for mobile device. </a:t>
            </a:r>
          </a:p>
          <a:p>
            <a:pPr>
              <a:buNone/>
            </a:pPr>
            <a:r>
              <a:rPr lang="en-US" sz="3500" dirty="0" smtClean="0">
                <a:latin typeface="Arial" pitchFamily="34" charset="0"/>
                <a:cs typeface="Arial" pitchFamily="34" charset="0"/>
              </a:rPr>
              <a:t>10. What are your steps in Performance Testing for Mobile Application? Name some Performance Tools.</a:t>
            </a:r>
          </a:p>
          <a:p>
            <a:pPr lvl="0">
              <a:buNone/>
            </a:pPr>
            <a:r>
              <a:rPr lang="en-US" sz="3500" dirty="0" smtClean="0">
                <a:latin typeface="Arial" pitchFamily="34" charset="0"/>
                <a:cs typeface="Arial" pitchFamily="34" charset="0"/>
              </a:rPr>
              <a:t>11. Write as many Test Cases you can for the following: Mobile device, simple app with three buttons (1,2,3) that making the sounds.</a:t>
            </a:r>
          </a:p>
          <a:p>
            <a:pPr lvl="0">
              <a:buNone/>
            </a:pPr>
            <a:r>
              <a:rPr lang="en-US" sz="3500" dirty="0" smtClean="0">
                <a:latin typeface="Arial" pitchFamily="34" charset="0"/>
                <a:cs typeface="Arial" pitchFamily="34" charset="0"/>
              </a:rPr>
              <a:t>12. How would you troubleshoot networking issues on </a:t>
            </a:r>
            <a:r>
              <a:rPr lang="en-US" sz="3500" dirty="0" err="1" smtClean="0">
                <a:latin typeface="Arial" pitchFamily="34" charset="0"/>
                <a:cs typeface="Arial" pitchFamily="34" charset="0"/>
              </a:rPr>
              <a:t>iPhone</a:t>
            </a:r>
            <a:r>
              <a:rPr lang="en-US" sz="3500" dirty="0" smtClean="0">
                <a:latin typeface="Arial" pitchFamily="34" charset="0"/>
                <a:cs typeface="Arial" pitchFamily="34" charset="0"/>
              </a:rPr>
              <a:t>?</a:t>
            </a:r>
          </a:p>
          <a:p>
            <a:pPr lvl="0">
              <a:buNone/>
            </a:pPr>
            <a:r>
              <a:rPr lang="en-US" sz="3500" dirty="0" smtClean="0">
                <a:latin typeface="Arial" pitchFamily="34" charset="0"/>
                <a:cs typeface="Arial" pitchFamily="34" charset="0"/>
              </a:rPr>
              <a:t>13. How would you test the following: you send Yahoo message from your mobile device to someone else device, and recipient doesn’t receive a message?</a:t>
            </a:r>
          </a:p>
          <a:p>
            <a:pPr>
              <a:buNone/>
            </a:pPr>
            <a:r>
              <a:rPr lang="en-US" sz="3500" dirty="0" smtClean="0">
                <a:latin typeface="Arial" pitchFamily="34" charset="0"/>
                <a:cs typeface="Arial" pitchFamily="34" charset="0"/>
              </a:rPr>
              <a:t>14. What is your Stress test approach when testing </a:t>
            </a:r>
            <a:r>
              <a:rPr lang="en-US" sz="3500" dirty="0" err="1" smtClean="0">
                <a:latin typeface="Arial" pitchFamily="34" charset="0"/>
                <a:cs typeface="Arial" pitchFamily="34" charset="0"/>
              </a:rPr>
              <a:t>Facetime</a:t>
            </a:r>
            <a:r>
              <a:rPr lang="en-US" sz="3500" dirty="0" smtClean="0">
                <a:latin typeface="Arial" pitchFamily="34" charset="0"/>
                <a:cs typeface="Arial" pitchFamily="34" charset="0"/>
              </a:rPr>
              <a:t> on </a:t>
            </a:r>
            <a:r>
              <a:rPr lang="en-US" sz="3500" dirty="0" err="1" smtClean="0">
                <a:latin typeface="Arial" pitchFamily="34" charset="0"/>
                <a:cs typeface="Arial" pitchFamily="34" charset="0"/>
              </a:rPr>
              <a:t>iPhone</a:t>
            </a:r>
            <a:r>
              <a:rPr lang="en-US" sz="3500" dirty="0" smtClean="0">
                <a:latin typeface="Arial" pitchFamily="34" charset="0"/>
                <a:cs typeface="Arial" pitchFamily="34" charset="0"/>
              </a:rPr>
              <a:t>?</a:t>
            </a:r>
          </a:p>
          <a:p>
            <a:pPr lvl="0">
              <a:buNone/>
            </a:pPr>
            <a:r>
              <a:rPr lang="en-US" sz="3500" dirty="0" smtClean="0">
                <a:latin typeface="Arial" pitchFamily="34" charset="0"/>
                <a:cs typeface="Arial" pitchFamily="34" charset="0"/>
              </a:rPr>
              <a:t>15. How do you do Boundary testing to verify a battery’s life, if a game application suppose to last for 24 hours?	</a:t>
            </a:r>
          </a:p>
          <a:p>
            <a:pPr lvl="0">
              <a:buNone/>
            </a:pPr>
            <a:r>
              <a:rPr lang="en-US" sz="3500" dirty="0" smtClean="0">
                <a:latin typeface="Arial" pitchFamily="34" charset="0"/>
                <a:cs typeface="Arial" pitchFamily="34" charset="0"/>
              </a:rPr>
              <a:t>16. Tell me about Specifics of the Mobile games testing?</a:t>
            </a:r>
          </a:p>
          <a:p>
            <a:pPr>
              <a:buNone/>
            </a:pPr>
            <a:r>
              <a:rPr lang="en-US" sz="3500" dirty="0" smtClean="0">
                <a:latin typeface="Arial" pitchFamily="34" charset="0"/>
                <a:cs typeface="Arial" pitchFamily="34" charset="0"/>
              </a:rPr>
              <a:t>17. </a:t>
            </a:r>
            <a:r>
              <a:rPr lang="en-US" sz="3500" dirty="0" smtClean="0">
                <a:solidFill>
                  <a:schemeClr val="tx2">
                    <a:lumMod val="10000"/>
                  </a:schemeClr>
                </a:solidFill>
                <a:latin typeface="Arial" pitchFamily="34" charset="0"/>
                <a:cs typeface="Arial" pitchFamily="34" charset="0"/>
              </a:rPr>
              <a:t>What Remote Device Access tools do you know?</a:t>
            </a:r>
          </a:p>
          <a:p>
            <a:pPr>
              <a:buNone/>
            </a:pPr>
            <a:r>
              <a:rPr lang="en-US" sz="3500" dirty="0" smtClean="0">
                <a:solidFill>
                  <a:schemeClr val="tx2">
                    <a:lumMod val="10000"/>
                  </a:schemeClr>
                </a:solidFill>
                <a:latin typeface="Arial" pitchFamily="34" charset="0"/>
                <a:cs typeface="Arial" pitchFamily="34" charset="0"/>
              </a:rPr>
              <a:t>18. Can you give the view of Testing the Mobile Application on the Emulators/Simulators?</a:t>
            </a:r>
          </a:p>
          <a:p>
            <a:pPr>
              <a:buNone/>
            </a:pPr>
            <a:r>
              <a:rPr lang="en-US" sz="3500" dirty="0" smtClean="0">
                <a:solidFill>
                  <a:schemeClr val="tx2">
                    <a:lumMod val="10000"/>
                  </a:schemeClr>
                </a:solidFill>
                <a:latin typeface="Arial" pitchFamily="34" charset="0"/>
                <a:cs typeface="Arial" pitchFamily="34" charset="0"/>
              </a:rPr>
              <a:t>19. Some name for Mobile Testing Automation tools</a:t>
            </a:r>
          </a:p>
          <a:p>
            <a:pPr>
              <a:buNone/>
            </a:pPr>
            <a:r>
              <a:rPr lang="en-US" sz="3500" dirty="0" smtClean="0">
                <a:latin typeface="Arial" pitchFamily="34" charset="0"/>
                <a:cs typeface="Arial" pitchFamily="34" charset="0"/>
              </a:rPr>
              <a:t>20. Do you have idea about Application certification programs such as TBT, SSTC, JVP?</a:t>
            </a:r>
          </a:p>
          <a:p>
            <a:pPr>
              <a:buNone/>
            </a:pPr>
            <a:r>
              <a:rPr lang="en-US" sz="3500" dirty="0" smtClean="0">
                <a:latin typeface="Arial" pitchFamily="34" charset="0"/>
                <a:cs typeface="Arial" pitchFamily="34" charset="0"/>
              </a:rPr>
              <a:t>21. How you test a Location Based Services (LBS) Mobile Application?</a:t>
            </a:r>
          </a:p>
          <a:p>
            <a:pPr>
              <a:buNone/>
            </a:pPr>
            <a:endParaRPr lang="en-US" sz="3200" dirty="0" smtClean="0">
              <a:latin typeface="Arial" pitchFamily="34" charset="0"/>
              <a:cs typeface="Arial" pitchFamily="34" charset="0"/>
            </a:endParaRPr>
          </a:p>
        </p:txBody>
      </p:sp>
      <p:sp>
        <p:nvSpPr>
          <p:cNvPr id="4" name="Footer Placeholder 3"/>
          <p:cNvSpPr>
            <a:spLocks noGrp="1"/>
          </p:cNvSpPr>
          <p:nvPr>
            <p:ph type="ftr" sz="quarter" idx="11"/>
          </p:nvPr>
        </p:nvSpPr>
        <p:spPr>
          <a:xfrm>
            <a:off x="4380072" y="6407944"/>
            <a:ext cx="33923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a:xfrm>
            <a:off x="8382000" y="6407944"/>
            <a:ext cx="631032" cy="365125"/>
          </a:xfrm>
        </p:spPr>
        <p:txBody>
          <a:bodyPr>
            <a:normAutofit/>
          </a:bodyPr>
          <a:lstStyle/>
          <a:p>
            <a:fld id="{B6F15528-21DE-4FAA-801E-634DDDAF4B2B}" type="slidenum">
              <a:rPr lang="en-US" smtClean="0">
                <a:solidFill>
                  <a:schemeClr val="accent1">
                    <a:lumMod val="50000"/>
                  </a:schemeClr>
                </a:solidFill>
              </a:rPr>
              <a:pPr/>
              <a:t>3</a:t>
            </a:fld>
            <a:endParaRPr lang="en-US" dirty="0">
              <a:solidFill>
                <a:schemeClr val="accent1">
                  <a:lumMod val="50000"/>
                </a:schemeClr>
              </a:solidFill>
            </a:endParaRPr>
          </a:p>
        </p:txBody>
      </p:sp>
      <p:sp>
        <p:nvSpPr>
          <p:cNvPr id="7" name="Title 6"/>
          <p:cNvSpPr>
            <a:spLocks noGrp="1"/>
          </p:cNvSpPr>
          <p:nvPr>
            <p:ph type="title"/>
          </p:nvPr>
        </p:nvSpPr>
        <p:spPr>
          <a:xfrm>
            <a:off x="381000" y="152400"/>
            <a:ext cx="5562600" cy="533400"/>
          </a:xfrm>
        </p:spPr>
        <p:style>
          <a:lnRef idx="1">
            <a:schemeClr val="accent1"/>
          </a:lnRef>
          <a:fillRef idx="2">
            <a:schemeClr val="accent1"/>
          </a:fillRef>
          <a:effectRef idx="1">
            <a:schemeClr val="accent1"/>
          </a:effectRef>
          <a:fontRef idx="minor">
            <a:schemeClr val="dk1"/>
          </a:fontRef>
        </p:style>
        <p:txBody>
          <a:bodyPr>
            <a:noAutofit/>
          </a:bodyPr>
          <a:lstStyle/>
          <a:p>
            <a:r>
              <a:rPr lang="en-US" sz="3200" dirty="0" smtClean="0">
                <a:solidFill>
                  <a:srgbClr val="FF0000"/>
                </a:solidFill>
              </a:rPr>
              <a:t>Specific of Mobile Testing</a:t>
            </a:r>
            <a:endParaRPr lang="en-US" sz="3200" dirty="0">
              <a:solidFill>
                <a:srgbClr val="FF0000"/>
              </a:solidFill>
            </a:endParaRPr>
          </a:p>
        </p:txBody>
      </p:sp>
    </p:spTree>
    <p:extLst>
      <p:ext uri="{BB962C8B-B14F-4D97-AF65-F5344CB8AC3E}">
        <p14:creationId xmlns:p14="http://schemas.microsoft.com/office/powerpoint/2010/main" xmlns="" val="36575065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533400"/>
            <a:ext cx="8229600" cy="4233672"/>
          </a:xfrm>
        </p:spPr>
        <p:style>
          <a:lnRef idx="1">
            <a:schemeClr val="accent1"/>
          </a:lnRef>
          <a:fillRef idx="2">
            <a:schemeClr val="accent1"/>
          </a:fillRef>
          <a:effectRef idx="1">
            <a:schemeClr val="accent1"/>
          </a:effectRef>
          <a:fontRef idx="minor">
            <a:schemeClr val="dk1"/>
          </a:fontRef>
        </p:style>
        <p:txBody>
          <a:bodyPr>
            <a:normAutofit/>
          </a:bodyPr>
          <a:lstStyle/>
          <a:p>
            <a:pPr marL="452628" indent="-342900">
              <a:buNone/>
            </a:pPr>
            <a:r>
              <a:rPr lang="en-US" sz="1600" dirty="0" smtClean="0">
                <a:latin typeface="Arial" pitchFamily="34" charset="0"/>
                <a:cs typeface="Arial" pitchFamily="34" charset="0"/>
              </a:rPr>
              <a:t>5. </a:t>
            </a:r>
            <a:r>
              <a:rPr lang="en-US" sz="1600" b="1" dirty="0" smtClean="0">
                <a:latin typeface="Arial" pitchFamily="34" charset="0"/>
                <a:cs typeface="Arial" pitchFamily="34" charset="0"/>
              </a:rPr>
              <a:t>Keep in Mind the Target devices:</a:t>
            </a:r>
            <a:endParaRPr lang="en-US" sz="1600" dirty="0" smtClean="0">
              <a:latin typeface="Arial" pitchFamily="34" charset="0"/>
              <a:cs typeface="Arial" pitchFamily="34" charset="0"/>
            </a:endParaRPr>
          </a:p>
          <a:p>
            <a:pPr marL="452628" indent="-342900">
              <a:buNone/>
            </a:pPr>
            <a:r>
              <a:rPr lang="en-US" sz="1600" dirty="0" smtClean="0">
                <a:latin typeface="Arial" pitchFamily="34" charset="0"/>
                <a:cs typeface="Arial" pitchFamily="34" charset="0"/>
              </a:rPr>
              <a:t>	</a:t>
            </a:r>
            <a:r>
              <a:rPr lang="en-US" sz="1400" dirty="0" smtClean="0">
                <a:latin typeface="Arial" pitchFamily="34" charset="0"/>
                <a:cs typeface="Arial" pitchFamily="34" charset="0"/>
              </a:rPr>
              <a:t>This will be decided by your client or by your manager that which device they will be targeting the app on. It is very important if you can provide your inputs on that as well. For a testing purpose, make sure you have devices of different screen sizes and resolution. Also some device may support orientation and some may not. So this should also be taken in consideration. We will discuss later on about how to choose a right set of devices. The point here what I am making is we should be in condition to provide our inputs in this front as well.</a:t>
            </a:r>
          </a:p>
          <a:p>
            <a:pPr marL="452628" indent="-342900">
              <a:buNone/>
            </a:pPr>
            <a:r>
              <a:rPr lang="en-US" sz="1400" dirty="0" smtClean="0">
                <a:latin typeface="Arial" pitchFamily="34" charset="0"/>
                <a:cs typeface="Arial" pitchFamily="34" charset="0"/>
              </a:rPr>
              <a:t>6. </a:t>
            </a:r>
            <a:r>
              <a:rPr lang="en-US" sz="1400" b="1" dirty="0" smtClean="0">
                <a:latin typeface="Arial" pitchFamily="34" charset="0"/>
                <a:cs typeface="Arial" pitchFamily="34" charset="0"/>
              </a:rPr>
              <a:t>Design Scenarios and Test Cases:</a:t>
            </a:r>
          </a:p>
          <a:p>
            <a:pPr marL="452628" indent="-342900">
              <a:buNone/>
            </a:pPr>
            <a:r>
              <a:rPr lang="en-US" sz="1400" b="1" dirty="0" smtClean="0">
                <a:latin typeface="Arial" pitchFamily="34" charset="0"/>
                <a:cs typeface="Arial" pitchFamily="34" charset="0"/>
              </a:rPr>
              <a:t>	</a:t>
            </a:r>
            <a:r>
              <a:rPr lang="en-US" sz="1400" dirty="0" smtClean="0">
                <a:latin typeface="Arial" pitchFamily="34" charset="0"/>
                <a:cs typeface="Arial" pitchFamily="34" charset="0"/>
              </a:rPr>
              <a:t>Once Test Planning is done, it is very important to design some test scenarios and Test Cases. You can design a complete Test Suite which will have various modules feature wise. </a:t>
            </a:r>
          </a:p>
          <a:p>
            <a:pPr marL="452628" indent="-342900">
              <a:buNone/>
            </a:pPr>
            <a:r>
              <a:rPr lang="en-US" sz="1400" dirty="0" smtClean="0">
                <a:latin typeface="Arial" pitchFamily="34" charset="0"/>
                <a:cs typeface="Arial" pitchFamily="34" charset="0"/>
              </a:rPr>
              <a:t>	You may add some tabs dedicated to Performance, system and interruption test cases as well. Make sure you involve these kind of generic test cases as well. </a:t>
            </a:r>
          </a:p>
          <a:p>
            <a:pPr marL="452628" indent="-342900">
              <a:buNone/>
            </a:pPr>
            <a:r>
              <a:rPr lang="en-US" sz="1400" dirty="0" smtClean="0">
                <a:latin typeface="Arial" pitchFamily="34" charset="0"/>
                <a:cs typeface="Arial" pitchFamily="34" charset="0"/>
              </a:rPr>
              <a:t>	Apart from bulky test suite, you should have a quick checklist which will cover important features in the application. So in case you need a quick round of testing then you can follow this checklist.</a:t>
            </a:r>
          </a:p>
          <a:p>
            <a:pPr marL="452628" indent="-342900">
              <a:buNone/>
            </a:pPr>
            <a:endParaRPr lang="en-US" sz="1400" dirty="0" smtClean="0">
              <a:latin typeface="Arial" pitchFamily="34" charset="0"/>
              <a:cs typeface="Arial" pitchFamily="34" charset="0"/>
            </a:endParaRPr>
          </a:p>
          <a:p>
            <a:pPr marL="452628" indent="-342900">
              <a:buNone/>
            </a:pPr>
            <a:endParaRPr lang="en-US" sz="1600" dirty="0">
              <a:latin typeface="Arial" pitchFamily="34" charset="0"/>
              <a:cs typeface="Arial" pitchFamily="34" charset="0"/>
            </a:endParaRPr>
          </a:p>
        </p:txBody>
      </p:sp>
      <p:sp>
        <p:nvSpPr>
          <p:cNvPr id="3" name="Footer Placeholder 2"/>
          <p:cNvSpPr>
            <a:spLocks noGrp="1"/>
          </p:cNvSpPr>
          <p:nvPr>
            <p:ph type="ftr" sz="quarter" idx="11"/>
          </p:nvPr>
        </p:nvSpPr>
        <p:spPr>
          <a:xfrm>
            <a:off x="4380072" y="6407944"/>
            <a:ext cx="4078128" cy="365125"/>
          </a:xfrm>
        </p:spPr>
        <p:txBody>
          <a:bodyPr/>
          <a:lstStyle/>
          <a:p>
            <a:r>
              <a:rPr lang="en-US" smtClean="0">
                <a:solidFill>
                  <a:schemeClr val="accent1">
                    <a:lumMod val="50000"/>
                  </a:schemeClr>
                </a:solidFill>
              </a:rPr>
              <a:t>Copyright Portnov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a:xfrm>
            <a:off x="8458200" y="6407944"/>
            <a:ext cx="554832" cy="365125"/>
          </a:xfrm>
        </p:spPr>
        <p:txBody>
          <a:bodyPr/>
          <a:lstStyle/>
          <a:p>
            <a:fld id="{B6F15528-21DE-4FAA-801E-634DDDAF4B2B}" type="slidenum">
              <a:rPr lang="en-US" smtClean="0">
                <a:solidFill>
                  <a:schemeClr val="accent1">
                    <a:lumMod val="50000"/>
                  </a:schemeClr>
                </a:solidFill>
              </a:rPr>
              <a:pPr/>
              <a:t>30</a:t>
            </a:fld>
            <a:endParaRPr lang="en-US" dirty="0">
              <a:solidFill>
                <a:schemeClr val="accent1">
                  <a:lumMod val="50000"/>
                </a:schemeClr>
              </a:solidFill>
            </a:endParaRPr>
          </a:p>
        </p:txBody>
      </p:sp>
      <p:pic>
        <p:nvPicPr>
          <p:cNvPr id="267266" name="Picture 2" descr="http://www.ibm.com/developerworks/rational/library/jul05/zimmerman/fig3.jpg"/>
          <p:cNvPicPr>
            <a:picLocks noChangeAspect="1" noChangeArrowheads="1"/>
          </p:cNvPicPr>
          <p:nvPr/>
        </p:nvPicPr>
        <p:blipFill>
          <a:blip r:embed="rId2" cstate="print"/>
          <a:srcRect/>
          <a:stretch>
            <a:fillRect/>
          </a:stretch>
        </p:blipFill>
        <p:spPr bwMode="auto">
          <a:xfrm>
            <a:off x="4648200" y="4070096"/>
            <a:ext cx="3962400" cy="2390649"/>
          </a:xfrm>
          <a:prstGeom prst="rect">
            <a:avLst/>
          </a:prstGeom>
          <a:noFill/>
        </p:spPr>
      </p:pic>
    </p:spTree>
    <p:extLst>
      <p:ext uri="{BB962C8B-B14F-4D97-AF65-F5344CB8AC3E}">
        <p14:creationId xmlns:p14="http://schemas.microsoft.com/office/powerpoint/2010/main" xmlns="" val="9053316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229600" cy="1447800"/>
          </a:xfrm>
        </p:spPr>
        <p:style>
          <a:lnRef idx="1">
            <a:schemeClr val="accent1"/>
          </a:lnRef>
          <a:fillRef idx="2">
            <a:schemeClr val="accent1"/>
          </a:fillRef>
          <a:effectRef idx="1">
            <a:schemeClr val="accent1"/>
          </a:effectRef>
          <a:fontRef idx="minor">
            <a:schemeClr val="dk1"/>
          </a:fontRef>
        </p:style>
        <p:txBody>
          <a:bodyPr>
            <a:normAutofit/>
          </a:bodyPr>
          <a:lstStyle/>
          <a:p>
            <a:r>
              <a:rPr lang="en-US" sz="2000" dirty="0" smtClean="0">
                <a:latin typeface="Arial" pitchFamily="34" charset="0"/>
                <a:cs typeface="Arial" pitchFamily="34" charset="0"/>
              </a:rPr>
              <a:t>1. Manual Testing</a:t>
            </a:r>
            <a:br>
              <a:rPr lang="en-US" sz="2000" dirty="0" smtClean="0">
                <a:latin typeface="Arial" pitchFamily="34" charset="0"/>
                <a:cs typeface="Arial" pitchFamily="34" charset="0"/>
              </a:rPr>
            </a:br>
            <a:r>
              <a:rPr lang="en-US" sz="2000" dirty="0" smtClean="0">
                <a:latin typeface="Arial" pitchFamily="34" charset="0"/>
                <a:cs typeface="Arial" pitchFamily="34" charset="0"/>
              </a:rPr>
              <a:t>2. Remote-manual Testing (</a:t>
            </a:r>
            <a:r>
              <a:rPr lang="en-US" sz="2000" dirty="0" err="1" smtClean="0">
                <a:latin typeface="Arial" pitchFamily="34" charset="0"/>
                <a:cs typeface="Arial" pitchFamily="34" charset="0"/>
              </a:rPr>
              <a:t>DeviceAnyWhere</a:t>
            </a:r>
            <a:r>
              <a:rPr lang="en-US" sz="2000" dirty="0" smtClean="0">
                <a:latin typeface="Arial" pitchFamily="34" charset="0"/>
                <a:cs typeface="Arial" pitchFamily="34" charset="0"/>
              </a:rPr>
              <a:t>, Perfecto Mobile)</a:t>
            </a:r>
            <a:br>
              <a:rPr lang="en-US" sz="2000" dirty="0" smtClean="0">
                <a:latin typeface="Arial" pitchFamily="34" charset="0"/>
                <a:cs typeface="Arial" pitchFamily="34" charset="0"/>
              </a:rPr>
            </a:br>
            <a:r>
              <a:rPr lang="en-US" sz="2000" dirty="0" smtClean="0">
                <a:latin typeface="Arial" pitchFamily="34" charset="0"/>
                <a:cs typeface="Arial" pitchFamily="34" charset="0"/>
              </a:rPr>
              <a:t>3. Testing using Emulators</a:t>
            </a:r>
            <a:br>
              <a:rPr lang="en-US" sz="2000" dirty="0" smtClean="0">
                <a:latin typeface="Arial" pitchFamily="34" charset="0"/>
                <a:cs typeface="Arial" pitchFamily="34" charset="0"/>
              </a:rPr>
            </a:br>
            <a:r>
              <a:rPr lang="en-US" sz="2000" dirty="0" smtClean="0">
                <a:latin typeface="Arial" pitchFamily="34" charset="0"/>
                <a:cs typeface="Arial" pitchFamily="34" charset="0"/>
              </a:rPr>
              <a:t>4. Performance Testing (Automated Testing)</a:t>
            </a:r>
            <a:endParaRPr lang="en-US" sz="2000" dirty="0">
              <a:latin typeface="Arial" pitchFamily="34" charset="0"/>
              <a:cs typeface="Arial" pitchFamily="34" charset="0"/>
            </a:endParaRPr>
          </a:p>
        </p:txBody>
      </p:sp>
      <p:sp>
        <p:nvSpPr>
          <p:cNvPr id="3" name="Footer Placeholder 2"/>
          <p:cNvSpPr>
            <a:spLocks noGrp="1"/>
          </p:cNvSpPr>
          <p:nvPr>
            <p:ph type="ftr" sz="quarter" idx="11"/>
          </p:nvPr>
        </p:nvSpPr>
        <p:spPr>
          <a:xfrm>
            <a:off x="4380072" y="6407944"/>
            <a:ext cx="3849528" cy="365125"/>
          </a:xfrm>
        </p:spPr>
        <p:txBody>
          <a:bodyPr/>
          <a:lstStyle/>
          <a:p>
            <a:r>
              <a:rPr lang="en-US" smtClean="0">
                <a:solidFill>
                  <a:schemeClr val="accent1">
                    <a:lumMod val="50000"/>
                  </a:schemeClr>
                </a:solidFill>
              </a:rPr>
              <a:t>Copyright Portnov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a:xfrm>
            <a:off x="8458200" y="6407944"/>
            <a:ext cx="554832" cy="365125"/>
          </a:xfrm>
        </p:spPr>
        <p:txBody>
          <a:bodyPr/>
          <a:lstStyle/>
          <a:p>
            <a:fld id="{B6F15528-21DE-4FAA-801E-634DDDAF4B2B}" type="slidenum">
              <a:rPr lang="en-US" smtClean="0">
                <a:solidFill>
                  <a:schemeClr val="accent1">
                    <a:lumMod val="50000"/>
                  </a:schemeClr>
                </a:solidFill>
              </a:rPr>
              <a:pPr/>
              <a:t>31</a:t>
            </a:fld>
            <a:endParaRPr lang="en-US" dirty="0">
              <a:solidFill>
                <a:schemeClr val="accent1">
                  <a:lumMod val="50000"/>
                </a:schemeClr>
              </a:solidFill>
            </a:endParaRPr>
          </a:p>
        </p:txBody>
      </p:sp>
      <p:sp>
        <p:nvSpPr>
          <p:cNvPr id="5" name="Title 4"/>
          <p:cNvSpPr>
            <a:spLocks noGrp="1"/>
          </p:cNvSpPr>
          <p:nvPr>
            <p:ph type="title"/>
          </p:nvPr>
        </p:nvSpPr>
        <p:spPr>
          <a:xfrm>
            <a:off x="457200" y="274638"/>
            <a:ext cx="8229600" cy="792162"/>
          </a:xfrm>
        </p:spPr>
        <p:style>
          <a:lnRef idx="1">
            <a:schemeClr val="accent1"/>
          </a:lnRef>
          <a:fillRef idx="2">
            <a:schemeClr val="accent1"/>
          </a:fillRef>
          <a:effectRef idx="1">
            <a:schemeClr val="accent1"/>
          </a:effectRef>
          <a:fontRef idx="minor">
            <a:schemeClr val="dk1"/>
          </a:fontRef>
        </p:style>
        <p:txBody>
          <a:bodyPr>
            <a:normAutofit/>
          </a:bodyPr>
          <a:lstStyle/>
          <a:p>
            <a:r>
              <a:rPr lang="en-US" sz="3200" dirty="0" smtClean="0">
                <a:solidFill>
                  <a:srgbClr val="FF0000"/>
                </a:solidFill>
                <a:latin typeface="Arial" pitchFamily="34" charset="0"/>
                <a:cs typeface="Arial" pitchFamily="34" charset="0"/>
              </a:rPr>
              <a:t>Techniques of Mobile Application Testing</a:t>
            </a:r>
            <a:endParaRPr lang="en-US" sz="3200" dirty="0">
              <a:solidFill>
                <a:srgbClr val="FF0000"/>
              </a:solidFill>
              <a:latin typeface="Arial" pitchFamily="34" charset="0"/>
              <a:cs typeface="Arial" pitchFamily="34" charset="0"/>
            </a:endParaRPr>
          </a:p>
        </p:txBody>
      </p:sp>
      <p:pic>
        <p:nvPicPr>
          <p:cNvPr id="253956" name="Picture 4" descr="http://www.ideabytestraining.com/images/mobile-application-testing.jpg"/>
          <p:cNvPicPr>
            <a:picLocks noChangeAspect="1" noChangeArrowheads="1"/>
          </p:cNvPicPr>
          <p:nvPr/>
        </p:nvPicPr>
        <p:blipFill>
          <a:blip r:embed="rId2" cstate="print"/>
          <a:srcRect/>
          <a:stretch>
            <a:fillRect/>
          </a:stretch>
        </p:blipFill>
        <p:spPr bwMode="auto">
          <a:xfrm>
            <a:off x="1524000" y="3581400"/>
            <a:ext cx="6096000" cy="2343151"/>
          </a:xfrm>
          <a:prstGeom prst="rect">
            <a:avLst/>
          </a:prstGeom>
          <a:noFill/>
        </p:spPr>
      </p:pic>
    </p:spTree>
    <p:extLst>
      <p:ext uri="{BB962C8B-B14F-4D97-AF65-F5344CB8AC3E}">
        <p14:creationId xmlns:p14="http://schemas.microsoft.com/office/powerpoint/2010/main" xmlns="" val="12048480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04800"/>
            <a:ext cx="8229600" cy="6019800"/>
          </a:xfrm>
        </p:spPr>
        <p:style>
          <a:lnRef idx="1">
            <a:schemeClr val="accent1"/>
          </a:lnRef>
          <a:fillRef idx="2">
            <a:schemeClr val="accent1"/>
          </a:fillRef>
          <a:effectRef idx="1">
            <a:schemeClr val="accent1"/>
          </a:effectRef>
          <a:fontRef idx="minor">
            <a:schemeClr val="dk1"/>
          </a:fontRef>
        </p:style>
        <p:txBody>
          <a:bodyPr>
            <a:normAutofit/>
          </a:bodyPr>
          <a:lstStyle/>
          <a:p>
            <a:pPr marL="452628" indent="-342900">
              <a:buNone/>
            </a:pPr>
            <a:r>
              <a:rPr lang="en-US" sz="1400" dirty="0" smtClean="0">
                <a:latin typeface="Arial" pitchFamily="34" charset="0"/>
                <a:cs typeface="Arial" pitchFamily="34" charset="0"/>
              </a:rPr>
              <a:t>7. </a:t>
            </a:r>
            <a:r>
              <a:rPr lang="en-US" sz="1600" b="1" dirty="0" smtClean="0">
                <a:latin typeface="Arial" pitchFamily="34" charset="0"/>
                <a:cs typeface="Arial" pitchFamily="34" charset="0"/>
              </a:rPr>
              <a:t>Analysis on Need of Tools and Utilities:</a:t>
            </a:r>
            <a:endParaRPr lang="en-US" sz="1600" dirty="0" smtClean="0">
              <a:latin typeface="Arial" pitchFamily="34" charset="0"/>
              <a:cs typeface="Arial" pitchFamily="34" charset="0"/>
            </a:endParaRPr>
          </a:p>
          <a:p>
            <a:pPr marL="452628" indent="-342900">
              <a:buNone/>
            </a:pPr>
            <a:r>
              <a:rPr lang="en-US" sz="1600" dirty="0" smtClean="0"/>
              <a:t>	</a:t>
            </a:r>
            <a:r>
              <a:rPr lang="en-US" sz="1400" dirty="0" smtClean="0">
                <a:latin typeface="Arial" pitchFamily="34" charset="0"/>
                <a:cs typeface="Arial" pitchFamily="34" charset="0"/>
              </a:rPr>
              <a:t>Make sure to put some efforts on the kind of told you can use later which will help you test the mobile app. I am not only talking about the Automation Tools but also some small utilities like log capturing tools, screenshot capturing tools, memory consumption by app checking tools etc.</a:t>
            </a:r>
          </a:p>
          <a:p>
            <a:pPr marL="452628" indent="-342900">
              <a:buNone/>
            </a:pPr>
            <a:r>
              <a:rPr lang="en-US" sz="1600" dirty="0" smtClean="0">
                <a:latin typeface="Arial" pitchFamily="34" charset="0"/>
                <a:cs typeface="Arial" pitchFamily="34" charset="0"/>
              </a:rPr>
              <a:t>8. </a:t>
            </a:r>
            <a:r>
              <a:rPr lang="en-US" sz="1600" b="1" dirty="0" smtClean="0">
                <a:latin typeface="Arial" pitchFamily="34" charset="0"/>
                <a:cs typeface="Arial" pitchFamily="34" charset="0"/>
              </a:rPr>
              <a:t>Keep performance in Mind:</a:t>
            </a:r>
          </a:p>
          <a:p>
            <a:pPr marL="452628" indent="-342900">
              <a:buNone/>
            </a:pPr>
            <a:r>
              <a:rPr lang="en-US" sz="1600" dirty="0" smtClean="0"/>
              <a:t>	</a:t>
            </a:r>
            <a:r>
              <a:rPr lang="en-US" sz="1400" dirty="0" smtClean="0">
                <a:latin typeface="Arial" pitchFamily="34" charset="0"/>
                <a:cs typeface="Arial" pitchFamily="34" charset="0"/>
              </a:rPr>
              <a:t>While testing your application, apart from regular functional testing scenarios, analyze the application for app size, behavior of the application in long run i.e. behavior of app if app being used excessively for long time, application launch time and time to load any screen, behavior of app when app do not have enough space, simultaneously running many apps should be considered.</a:t>
            </a:r>
          </a:p>
          <a:p>
            <a:pPr>
              <a:buNone/>
            </a:pPr>
            <a:r>
              <a:rPr lang="en-US" sz="1400" b="1" dirty="0" smtClean="0">
                <a:latin typeface="Arial" pitchFamily="34" charset="0"/>
                <a:cs typeface="Arial" pitchFamily="34" charset="0"/>
              </a:rPr>
              <a:t>Performance testing serves to:</a:t>
            </a:r>
          </a:p>
          <a:p>
            <a:r>
              <a:rPr lang="en-US" sz="1400" dirty="0" smtClean="0">
                <a:latin typeface="Arial" pitchFamily="34" charset="0"/>
                <a:cs typeface="Arial" pitchFamily="34" charset="0"/>
              </a:rPr>
              <a:t>evaluate response times of all business critical transactions</a:t>
            </a:r>
          </a:p>
          <a:p>
            <a:r>
              <a:rPr lang="en-US" sz="1400" dirty="0" smtClean="0">
                <a:latin typeface="Arial" pitchFamily="34" charset="0"/>
                <a:cs typeface="Arial" pitchFamily="34" charset="0"/>
              </a:rPr>
              <a:t>identify bottlenecks in the software</a:t>
            </a:r>
          </a:p>
          <a:p>
            <a:r>
              <a:rPr lang="en-US" sz="1400" dirty="0" smtClean="0">
                <a:latin typeface="Arial" pitchFamily="34" charset="0"/>
                <a:cs typeface="Arial" pitchFamily="34" charset="0"/>
              </a:rPr>
              <a:t>determine software design issues</a:t>
            </a:r>
          </a:p>
          <a:p>
            <a:r>
              <a:rPr lang="en-US" sz="1400" dirty="0" smtClean="0">
                <a:latin typeface="Arial" pitchFamily="34" charset="0"/>
                <a:cs typeface="Arial" pitchFamily="34" charset="0"/>
              </a:rPr>
              <a:t>define the maximum amount of load a system can handle</a:t>
            </a:r>
          </a:p>
          <a:p>
            <a:r>
              <a:rPr lang="en-US" sz="1400" dirty="0" smtClean="0">
                <a:latin typeface="Arial" pitchFamily="34" charset="0"/>
                <a:cs typeface="Arial" pitchFamily="34" charset="0"/>
              </a:rPr>
              <a:t>determine the number of concurrent users the application can support</a:t>
            </a:r>
          </a:p>
          <a:p>
            <a:r>
              <a:rPr lang="en-US" sz="1400" dirty="0" smtClean="0">
                <a:latin typeface="Arial" pitchFamily="34" charset="0"/>
                <a:cs typeface="Arial" pitchFamily="34" charset="0"/>
              </a:rPr>
              <a:t>identify server configuration issues with web server, application server, database server etc.</a:t>
            </a:r>
          </a:p>
          <a:p>
            <a:r>
              <a:rPr lang="en-US" sz="1400" dirty="0" smtClean="0">
                <a:latin typeface="Arial" pitchFamily="34" charset="0"/>
                <a:cs typeface="Arial" pitchFamily="34" charset="0"/>
              </a:rPr>
              <a:t>assess hardware limitations and determine whether current infrastructure is sufficient to handle predicted user demand.</a:t>
            </a:r>
          </a:p>
          <a:p>
            <a:r>
              <a:rPr lang="en-US" sz="1400" dirty="0" smtClean="0">
                <a:latin typeface="Arial" pitchFamily="34" charset="0"/>
                <a:cs typeface="Arial" pitchFamily="34" charset="0"/>
              </a:rPr>
              <a:t>ascertain if the application is scalable.</a:t>
            </a:r>
          </a:p>
          <a:p>
            <a:r>
              <a:rPr lang="en-US" sz="1400" dirty="0" smtClean="0">
                <a:latin typeface="Arial" pitchFamily="34" charset="0"/>
                <a:cs typeface="Arial" pitchFamily="34" charset="0"/>
              </a:rPr>
              <a:t>identify the processes that can be run simultaneously without significant performance degradation.</a:t>
            </a:r>
          </a:p>
          <a:p>
            <a:pPr marL="452628" indent="-342900">
              <a:buNone/>
            </a:pPr>
            <a:endParaRPr lang="en-US" sz="1400" dirty="0" smtClean="0">
              <a:latin typeface="Arial" pitchFamily="34" charset="0"/>
              <a:cs typeface="Arial" pitchFamily="34" charset="0"/>
            </a:endParaRPr>
          </a:p>
          <a:p>
            <a:pPr marL="452628" indent="-342900">
              <a:buNone/>
            </a:pPr>
            <a:endParaRPr lang="en-US" sz="1600" dirty="0">
              <a:latin typeface="Arial" pitchFamily="34" charset="0"/>
              <a:cs typeface="Arial" pitchFamily="34" charset="0"/>
            </a:endParaRPr>
          </a:p>
        </p:txBody>
      </p:sp>
      <p:sp>
        <p:nvSpPr>
          <p:cNvPr id="3" name="Footer Placeholder 2"/>
          <p:cNvSpPr>
            <a:spLocks noGrp="1"/>
          </p:cNvSpPr>
          <p:nvPr>
            <p:ph type="ftr" sz="quarter" idx="11"/>
          </p:nvPr>
        </p:nvSpPr>
        <p:spPr>
          <a:xfrm>
            <a:off x="4380072" y="6407944"/>
            <a:ext cx="4078128" cy="365125"/>
          </a:xfrm>
        </p:spPr>
        <p:txBody>
          <a:bodyPr/>
          <a:lstStyle/>
          <a:p>
            <a:r>
              <a:rPr lang="en-US" smtClean="0">
                <a:solidFill>
                  <a:schemeClr val="accent1">
                    <a:lumMod val="50000"/>
                  </a:schemeClr>
                </a:solidFill>
              </a:rPr>
              <a:t>Copyright Portnov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a:xfrm>
            <a:off x="8458200" y="6407944"/>
            <a:ext cx="554832" cy="365125"/>
          </a:xfrm>
        </p:spPr>
        <p:txBody>
          <a:bodyPr/>
          <a:lstStyle/>
          <a:p>
            <a:fld id="{B6F15528-21DE-4FAA-801E-634DDDAF4B2B}" type="slidenum">
              <a:rPr lang="en-US" smtClean="0">
                <a:solidFill>
                  <a:schemeClr val="accent1">
                    <a:lumMod val="50000"/>
                  </a:schemeClr>
                </a:solidFill>
              </a:rPr>
              <a:pPr/>
              <a:t>32</a:t>
            </a:fld>
            <a:endParaRPr lang="en-US" dirty="0">
              <a:solidFill>
                <a:schemeClr val="accent1">
                  <a:lumMod val="50000"/>
                </a:schemeClr>
              </a:solidFill>
            </a:endParaRPr>
          </a:p>
        </p:txBody>
      </p:sp>
    </p:spTree>
    <p:extLst>
      <p:ext uri="{BB962C8B-B14F-4D97-AF65-F5344CB8AC3E}">
        <p14:creationId xmlns:p14="http://schemas.microsoft.com/office/powerpoint/2010/main" xmlns="" val="16840858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4380072" y="6407944"/>
            <a:ext cx="3316128" cy="365125"/>
          </a:xfrm>
        </p:spPr>
        <p:txBody>
          <a:bodyPr/>
          <a:lstStyle/>
          <a:p>
            <a:r>
              <a:rPr lang="en-US" smtClean="0"/>
              <a:t>Copyright Portnov Computer School  2013</a:t>
            </a:r>
            <a:endParaRPr lang="en-US" dirty="0"/>
          </a:p>
        </p:txBody>
      </p:sp>
      <p:sp>
        <p:nvSpPr>
          <p:cNvPr id="3" name="Slide Number Placeholder 2"/>
          <p:cNvSpPr>
            <a:spLocks noGrp="1"/>
          </p:cNvSpPr>
          <p:nvPr>
            <p:ph type="sldNum" sz="quarter" idx="12"/>
          </p:nvPr>
        </p:nvSpPr>
        <p:spPr>
          <a:xfrm>
            <a:off x="8458200" y="6407944"/>
            <a:ext cx="554832" cy="365125"/>
          </a:xfrm>
        </p:spPr>
        <p:txBody>
          <a:bodyPr/>
          <a:lstStyle/>
          <a:p>
            <a:fld id="{B6F15528-21DE-4FAA-801E-634DDDAF4B2B}" type="slidenum">
              <a:rPr lang="en-US" smtClean="0"/>
              <a:pPr/>
              <a:t>33</a:t>
            </a:fld>
            <a:endParaRPr lang="en-US" dirty="0"/>
          </a:p>
        </p:txBody>
      </p:sp>
      <p:pic>
        <p:nvPicPr>
          <p:cNvPr id="229378" name="Picture 2" descr="http://www.keynotedeviceanywhere.com/userfiles/image/optimal_test_strategy.jpg"/>
          <p:cNvPicPr>
            <a:picLocks noChangeAspect="1" noChangeArrowheads="1"/>
          </p:cNvPicPr>
          <p:nvPr/>
        </p:nvPicPr>
        <p:blipFill>
          <a:blip r:embed="rId2" cstate="print"/>
          <a:srcRect/>
          <a:stretch>
            <a:fillRect/>
          </a:stretch>
        </p:blipFill>
        <p:spPr bwMode="auto">
          <a:xfrm>
            <a:off x="1219200" y="990600"/>
            <a:ext cx="6895809" cy="4648200"/>
          </a:xfrm>
          <a:prstGeom prst="rect">
            <a:avLst/>
          </a:prstGeom>
          <a:noFill/>
        </p:spPr>
      </p:pic>
    </p:spTree>
    <p:extLst>
      <p:ext uri="{BB962C8B-B14F-4D97-AF65-F5344CB8AC3E}">
        <p14:creationId xmlns:p14="http://schemas.microsoft.com/office/powerpoint/2010/main" xmlns="" val="28522055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28600"/>
            <a:ext cx="8229600" cy="4724400"/>
          </a:xfrm>
        </p:spPr>
        <p:style>
          <a:lnRef idx="1">
            <a:schemeClr val="accent1"/>
          </a:lnRef>
          <a:fillRef idx="2">
            <a:schemeClr val="accent1"/>
          </a:fillRef>
          <a:effectRef idx="1">
            <a:schemeClr val="accent1"/>
          </a:effectRef>
          <a:fontRef idx="minor">
            <a:schemeClr val="dk1"/>
          </a:fontRef>
        </p:style>
        <p:txBody>
          <a:bodyPr>
            <a:normAutofit/>
          </a:bodyPr>
          <a:lstStyle/>
          <a:p>
            <a:pPr marL="452628" indent="-342900">
              <a:buNone/>
            </a:pPr>
            <a:r>
              <a:rPr lang="en-US" sz="1600" dirty="0" smtClean="0">
                <a:latin typeface="Arial" pitchFamily="34" charset="0"/>
                <a:cs typeface="Arial" pitchFamily="34" charset="0"/>
              </a:rPr>
              <a:t>9. </a:t>
            </a:r>
            <a:r>
              <a:rPr lang="en-US" sz="1600" b="1" dirty="0" smtClean="0">
                <a:latin typeface="Arial" pitchFamily="34" charset="0"/>
                <a:cs typeface="Arial" pitchFamily="34" charset="0"/>
              </a:rPr>
              <a:t>Application Submission Related Strategy:</a:t>
            </a:r>
          </a:p>
          <a:p>
            <a:pPr marL="452628" indent="-342900">
              <a:buNone/>
            </a:pPr>
            <a:r>
              <a:rPr lang="en-US" sz="1600" dirty="0" smtClean="0"/>
              <a:t>	</a:t>
            </a:r>
            <a:r>
              <a:rPr lang="en-US" sz="1400" dirty="0" smtClean="0">
                <a:latin typeface="Arial" pitchFamily="34" charset="0"/>
                <a:cs typeface="Arial" pitchFamily="34" charset="0"/>
              </a:rPr>
              <a:t>Be sure about the distribution channel for your mobile application. If you are submitting your app to app store then go through the guidelines provided by apple to make sure that you application is getting accepted. </a:t>
            </a:r>
          </a:p>
          <a:p>
            <a:pPr marL="452628" indent="-342900">
              <a:buNone/>
            </a:pPr>
            <a:r>
              <a:rPr lang="en-US" sz="1400" dirty="0" smtClean="0">
                <a:latin typeface="Arial" pitchFamily="34" charset="0"/>
                <a:cs typeface="Arial" pitchFamily="34" charset="0"/>
              </a:rPr>
              <a:t>	Similarly depending on the application store, go through the application and verify that whether your app satisfies the criteria for that store.</a:t>
            </a:r>
          </a:p>
          <a:p>
            <a:pPr marL="452628" indent="-342900">
              <a:buNone/>
            </a:pPr>
            <a:r>
              <a:rPr lang="en-US" sz="1600" dirty="0" smtClean="0">
                <a:latin typeface="Arial" pitchFamily="34" charset="0"/>
                <a:cs typeface="Arial" pitchFamily="34" charset="0"/>
              </a:rPr>
              <a:t>10. </a:t>
            </a:r>
            <a:r>
              <a:rPr lang="en-US" sz="1600" b="1" dirty="0" smtClean="0">
                <a:latin typeface="Arial" pitchFamily="34" charset="0"/>
                <a:cs typeface="Arial" pitchFamily="34" charset="0"/>
              </a:rPr>
              <a:t>Testing Among The Beta Crowd:</a:t>
            </a:r>
          </a:p>
          <a:p>
            <a:pPr marL="452628" indent="-342900">
              <a:buNone/>
            </a:pPr>
            <a:r>
              <a:rPr lang="en-US" sz="1600" dirty="0" smtClean="0"/>
              <a:t>	</a:t>
            </a:r>
            <a:r>
              <a:rPr lang="en-US" sz="1400" dirty="0" smtClean="0">
                <a:latin typeface="Arial" pitchFamily="34" charset="0"/>
                <a:cs typeface="Arial" pitchFamily="34" charset="0"/>
              </a:rPr>
              <a:t>Many times testers test the application in order to complete the testing within time as they have challenge to complete the testing within time. In this case sometimes they miss some scenarios that the normal user can encounter.</a:t>
            </a:r>
          </a:p>
          <a:p>
            <a:pPr marL="452628" indent="-342900">
              <a:buNone/>
            </a:pPr>
            <a:r>
              <a:rPr lang="en-US" sz="1400" dirty="0" smtClean="0"/>
              <a:t>	</a:t>
            </a:r>
            <a:r>
              <a:rPr lang="en-US" sz="1400" dirty="0" smtClean="0">
                <a:latin typeface="Arial" pitchFamily="34" charset="0"/>
                <a:cs typeface="Arial" pitchFamily="34" charset="0"/>
              </a:rPr>
              <a:t>For example, if movie app is of 1-2 hours then will the tester actually see the complete movie ? Mostly no …he will just fast forward it and will verify the rest of the scenarios. But the actual user will be interested more in watching movies and hence if he finds disturbance in this process then he will just throw this application away.</a:t>
            </a:r>
          </a:p>
          <a:p>
            <a:pPr marL="452628" indent="-342900">
              <a:buNone/>
            </a:pPr>
            <a:r>
              <a:rPr lang="en-US" sz="1600" dirty="0" smtClean="0"/>
              <a:t>	</a:t>
            </a:r>
            <a:r>
              <a:rPr lang="en-US" sz="1400" dirty="0" smtClean="0">
                <a:latin typeface="Arial" pitchFamily="34" charset="0"/>
                <a:cs typeface="Arial" pitchFamily="34" charset="0"/>
              </a:rPr>
              <a:t>The probability to see long term impacts of using the application can be dig out more in this kind of testing which is normally not possible.</a:t>
            </a:r>
          </a:p>
          <a:p>
            <a:pPr marL="452628" indent="-342900">
              <a:buNone/>
            </a:pPr>
            <a:endParaRPr lang="en-US" sz="1600" b="1" dirty="0" smtClean="0">
              <a:latin typeface="Arial" pitchFamily="34" charset="0"/>
              <a:cs typeface="Arial" pitchFamily="34" charset="0"/>
            </a:endParaRPr>
          </a:p>
          <a:p>
            <a:pPr marL="452628" indent="-342900">
              <a:buNone/>
            </a:pPr>
            <a:endParaRPr lang="en-US" sz="1600" dirty="0" smtClean="0">
              <a:latin typeface="Arial" pitchFamily="34" charset="0"/>
              <a:cs typeface="Arial" pitchFamily="34" charset="0"/>
            </a:endParaRPr>
          </a:p>
          <a:p>
            <a:pPr marL="452628" indent="-342900">
              <a:buNone/>
            </a:pPr>
            <a:endParaRPr lang="en-US" sz="1400" dirty="0" smtClean="0">
              <a:latin typeface="Arial" pitchFamily="34" charset="0"/>
              <a:cs typeface="Arial" pitchFamily="34" charset="0"/>
            </a:endParaRPr>
          </a:p>
          <a:p>
            <a:pPr marL="452628" indent="-342900">
              <a:buNone/>
            </a:pPr>
            <a:endParaRPr lang="en-US" sz="1600" dirty="0">
              <a:latin typeface="Arial" pitchFamily="34" charset="0"/>
              <a:cs typeface="Arial" pitchFamily="34" charset="0"/>
            </a:endParaRPr>
          </a:p>
        </p:txBody>
      </p:sp>
      <p:sp>
        <p:nvSpPr>
          <p:cNvPr id="3" name="Footer Placeholder 2"/>
          <p:cNvSpPr>
            <a:spLocks noGrp="1"/>
          </p:cNvSpPr>
          <p:nvPr>
            <p:ph type="ftr" sz="quarter" idx="11"/>
          </p:nvPr>
        </p:nvSpPr>
        <p:spPr>
          <a:xfrm>
            <a:off x="4380072" y="6407944"/>
            <a:ext cx="4078128" cy="365125"/>
          </a:xfrm>
        </p:spPr>
        <p:txBody>
          <a:bodyPr/>
          <a:lstStyle/>
          <a:p>
            <a:r>
              <a:rPr lang="en-US" smtClean="0">
                <a:solidFill>
                  <a:schemeClr val="accent1">
                    <a:lumMod val="50000"/>
                  </a:schemeClr>
                </a:solidFill>
              </a:rPr>
              <a:t>Copyright Portnov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a:xfrm>
            <a:off x="8458200" y="6407944"/>
            <a:ext cx="554832" cy="365125"/>
          </a:xfrm>
        </p:spPr>
        <p:txBody>
          <a:bodyPr/>
          <a:lstStyle/>
          <a:p>
            <a:fld id="{B6F15528-21DE-4FAA-801E-634DDDAF4B2B}" type="slidenum">
              <a:rPr lang="en-US" smtClean="0">
                <a:solidFill>
                  <a:schemeClr val="accent1">
                    <a:lumMod val="50000"/>
                  </a:schemeClr>
                </a:solidFill>
              </a:rPr>
              <a:pPr/>
              <a:t>34</a:t>
            </a:fld>
            <a:endParaRPr lang="en-US" dirty="0">
              <a:solidFill>
                <a:schemeClr val="accent1">
                  <a:lumMod val="50000"/>
                </a:schemeClr>
              </a:solidFill>
            </a:endParaRPr>
          </a:p>
        </p:txBody>
      </p:sp>
      <p:pic>
        <p:nvPicPr>
          <p:cNvPr id="269314" name="Picture 2" descr="http://www.metricowireless.com/images/leads/slideMS.jpg"/>
          <p:cNvPicPr>
            <a:picLocks noChangeAspect="1" noChangeArrowheads="1"/>
          </p:cNvPicPr>
          <p:nvPr/>
        </p:nvPicPr>
        <p:blipFill>
          <a:blip r:embed="rId2" cstate="print"/>
          <a:srcRect/>
          <a:stretch>
            <a:fillRect/>
          </a:stretch>
        </p:blipFill>
        <p:spPr bwMode="auto">
          <a:xfrm>
            <a:off x="4648200" y="4114800"/>
            <a:ext cx="4191762" cy="2337414"/>
          </a:xfrm>
          <a:prstGeom prst="rect">
            <a:avLst/>
          </a:prstGeom>
          <a:noFill/>
        </p:spPr>
      </p:pic>
    </p:spTree>
    <p:extLst>
      <p:ext uri="{BB962C8B-B14F-4D97-AF65-F5344CB8AC3E}">
        <p14:creationId xmlns:p14="http://schemas.microsoft.com/office/powerpoint/2010/main" xmlns="" val="15435506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04800" y="838200"/>
            <a:ext cx="8534400" cy="5638800"/>
          </a:xfrm>
        </p:spPr>
        <p:style>
          <a:lnRef idx="1">
            <a:schemeClr val="accent1"/>
          </a:lnRef>
          <a:fillRef idx="2">
            <a:schemeClr val="accent1"/>
          </a:fillRef>
          <a:effectRef idx="1">
            <a:schemeClr val="accent1"/>
          </a:effectRef>
          <a:fontRef idx="minor">
            <a:schemeClr val="dk1"/>
          </a:fontRef>
        </p:style>
        <p:txBody>
          <a:bodyPr>
            <a:normAutofit fontScale="40000" lnSpcReduction="20000"/>
          </a:bodyPr>
          <a:lstStyle/>
          <a:p>
            <a:pPr marL="624078" indent="-514350">
              <a:buNone/>
            </a:pPr>
            <a:endParaRPr lang="en-US" sz="3500" dirty="0" smtClean="0">
              <a:solidFill>
                <a:schemeClr val="tx1"/>
              </a:solidFill>
              <a:latin typeface="Arial" pitchFamily="34" charset="0"/>
              <a:cs typeface="Arial" pitchFamily="34" charset="0"/>
            </a:endParaRPr>
          </a:p>
          <a:p>
            <a:pPr marL="624078" indent="-514350">
              <a:buNone/>
            </a:pPr>
            <a:r>
              <a:rPr lang="en-US" sz="3500" dirty="0" smtClean="0">
                <a:solidFill>
                  <a:schemeClr val="bg1">
                    <a:lumMod val="65000"/>
                  </a:schemeClr>
                </a:solidFill>
                <a:latin typeface="Arial" pitchFamily="34" charset="0"/>
                <a:cs typeface="Arial" pitchFamily="34" charset="0"/>
              </a:rPr>
              <a:t>1. What Type of Mobile Domains you know?</a:t>
            </a:r>
          </a:p>
          <a:p>
            <a:pPr marL="624078" indent="-514350">
              <a:buNone/>
            </a:pPr>
            <a:r>
              <a:rPr lang="en-US" sz="3500" dirty="0" smtClean="0">
                <a:solidFill>
                  <a:schemeClr val="bg1">
                    <a:lumMod val="65000"/>
                  </a:schemeClr>
                </a:solidFill>
                <a:latin typeface="Arial" pitchFamily="34" charset="0"/>
                <a:cs typeface="Arial" pitchFamily="34" charset="0"/>
              </a:rPr>
              <a:t>2. What are the different ways you can install a Mobile Application?</a:t>
            </a:r>
          </a:p>
          <a:p>
            <a:pPr>
              <a:buNone/>
            </a:pPr>
            <a:r>
              <a:rPr lang="en-US" sz="3500" dirty="0" smtClean="0">
                <a:solidFill>
                  <a:schemeClr val="bg1">
                    <a:lumMod val="65000"/>
                  </a:schemeClr>
                </a:solidFill>
                <a:latin typeface="Arial" pitchFamily="34" charset="0"/>
                <a:cs typeface="Arial" pitchFamily="34" charset="0"/>
              </a:rPr>
              <a:t>3. What is the difference between Mobile Testing and Mobile Application Testing?</a:t>
            </a:r>
          </a:p>
          <a:p>
            <a:pPr>
              <a:buNone/>
            </a:pPr>
            <a:r>
              <a:rPr lang="en-US" sz="3500" dirty="0" smtClean="0">
                <a:solidFill>
                  <a:schemeClr val="bg1">
                    <a:lumMod val="65000"/>
                  </a:schemeClr>
                </a:solidFill>
                <a:latin typeface="Arial" pitchFamily="34" charset="0"/>
                <a:cs typeface="Arial" pitchFamily="34" charset="0"/>
              </a:rPr>
              <a:t>4. Compare Web Application Testing vs. Mobile Application Testing</a:t>
            </a:r>
          </a:p>
          <a:p>
            <a:pPr>
              <a:buNone/>
            </a:pPr>
            <a:r>
              <a:rPr lang="en-US" sz="3500" dirty="0" smtClean="0">
                <a:solidFill>
                  <a:schemeClr val="bg1">
                    <a:lumMod val="65000"/>
                  </a:schemeClr>
                </a:solidFill>
                <a:latin typeface="Arial" pitchFamily="34" charset="0"/>
                <a:cs typeface="Arial" pitchFamily="34" charset="0"/>
              </a:rPr>
              <a:t>5. How do you usually explore the new Mobile Device/Phone?</a:t>
            </a:r>
          </a:p>
          <a:p>
            <a:pPr lvl="0">
              <a:buNone/>
            </a:pPr>
            <a:r>
              <a:rPr lang="en-US" sz="3500" dirty="0" smtClean="0">
                <a:solidFill>
                  <a:schemeClr val="bg1">
                    <a:lumMod val="65000"/>
                  </a:schemeClr>
                </a:solidFill>
                <a:latin typeface="Arial" pitchFamily="34" charset="0"/>
                <a:cs typeface="Arial" pitchFamily="34" charset="0"/>
              </a:rPr>
              <a:t>6. How would you test UI of mobile app? </a:t>
            </a:r>
          </a:p>
          <a:p>
            <a:pPr>
              <a:buNone/>
            </a:pPr>
            <a:r>
              <a:rPr lang="en-US" sz="3500" dirty="0" smtClean="0">
                <a:solidFill>
                  <a:schemeClr val="bg1">
                    <a:lumMod val="65000"/>
                  </a:schemeClr>
                </a:solidFill>
                <a:latin typeface="Arial" pitchFamily="34" charset="0"/>
                <a:cs typeface="Arial" pitchFamily="34" charset="0"/>
              </a:rPr>
              <a:t>7. Tell me about Test Plan Specifics that must emphasized while writing TP for Mobile Application</a:t>
            </a:r>
          </a:p>
          <a:p>
            <a:pPr>
              <a:buNone/>
            </a:pPr>
            <a:r>
              <a:rPr lang="en-US" sz="3500" b="1" dirty="0" smtClean="0">
                <a:solidFill>
                  <a:srgbClr val="FF0000"/>
                </a:solidFill>
                <a:latin typeface="Arial" pitchFamily="34" charset="0"/>
                <a:cs typeface="Arial" pitchFamily="34" charset="0"/>
              </a:rPr>
              <a:t>8. How would you test the mobile app page?</a:t>
            </a:r>
          </a:p>
          <a:p>
            <a:pPr>
              <a:buNone/>
            </a:pPr>
            <a:r>
              <a:rPr lang="en-US" sz="3500" dirty="0" smtClean="0">
                <a:latin typeface="Arial" pitchFamily="34" charset="0"/>
                <a:cs typeface="Arial" pitchFamily="34" charset="0"/>
              </a:rPr>
              <a:t>9. Give Examples of Major Test Cases for mobile device. </a:t>
            </a:r>
          </a:p>
          <a:p>
            <a:pPr>
              <a:buNone/>
            </a:pPr>
            <a:r>
              <a:rPr lang="en-US" sz="3500" dirty="0" smtClean="0">
                <a:latin typeface="Arial" pitchFamily="34" charset="0"/>
                <a:cs typeface="Arial" pitchFamily="34" charset="0"/>
              </a:rPr>
              <a:t>10. What are your steps in Performance Testing for Mobile Application? Name some Performance Tools.</a:t>
            </a:r>
          </a:p>
          <a:p>
            <a:pPr lvl="0">
              <a:buNone/>
            </a:pPr>
            <a:r>
              <a:rPr lang="en-US" sz="3500" dirty="0" smtClean="0">
                <a:latin typeface="Arial" pitchFamily="34" charset="0"/>
                <a:cs typeface="Arial" pitchFamily="34" charset="0"/>
              </a:rPr>
              <a:t>11. Write as many Test Cases you can for the following: Mobile device, simple app with three buttons (1,2,3) that making the sounds.</a:t>
            </a:r>
          </a:p>
          <a:p>
            <a:pPr lvl="0">
              <a:buNone/>
            </a:pPr>
            <a:r>
              <a:rPr lang="en-US" sz="3500" dirty="0" smtClean="0">
                <a:latin typeface="Arial" pitchFamily="34" charset="0"/>
                <a:cs typeface="Arial" pitchFamily="34" charset="0"/>
              </a:rPr>
              <a:t>12. How would you troubleshoot networking issues on </a:t>
            </a:r>
            <a:r>
              <a:rPr lang="en-US" sz="3500" dirty="0" err="1" smtClean="0">
                <a:latin typeface="Arial" pitchFamily="34" charset="0"/>
                <a:cs typeface="Arial" pitchFamily="34" charset="0"/>
              </a:rPr>
              <a:t>iPhone</a:t>
            </a:r>
            <a:r>
              <a:rPr lang="en-US" sz="3500" dirty="0" smtClean="0">
                <a:latin typeface="Arial" pitchFamily="34" charset="0"/>
                <a:cs typeface="Arial" pitchFamily="34" charset="0"/>
              </a:rPr>
              <a:t>?</a:t>
            </a:r>
          </a:p>
          <a:p>
            <a:pPr lvl="0">
              <a:buNone/>
            </a:pPr>
            <a:r>
              <a:rPr lang="en-US" sz="3500" dirty="0" smtClean="0">
                <a:latin typeface="Arial" pitchFamily="34" charset="0"/>
                <a:cs typeface="Arial" pitchFamily="34" charset="0"/>
              </a:rPr>
              <a:t>13. How would you test the following: you send Yahoo message from your mobile device to someone else device, and recipient doesn’t receive a message?</a:t>
            </a:r>
          </a:p>
          <a:p>
            <a:pPr>
              <a:buNone/>
            </a:pPr>
            <a:r>
              <a:rPr lang="en-US" sz="3500" dirty="0" smtClean="0">
                <a:latin typeface="Arial" pitchFamily="34" charset="0"/>
                <a:cs typeface="Arial" pitchFamily="34" charset="0"/>
              </a:rPr>
              <a:t>14. What is your Stress test approach when testing </a:t>
            </a:r>
            <a:r>
              <a:rPr lang="en-US" sz="3500" dirty="0" err="1" smtClean="0">
                <a:latin typeface="Arial" pitchFamily="34" charset="0"/>
                <a:cs typeface="Arial" pitchFamily="34" charset="0"/>
              </a:rPr>
              <a:t>Facetime</a:t>
            </a:r>
            <a:r>
              <a:rPr lang="en-US" sz="3500" dirty="0" smtClean="0">
                <a:latin typeface="Arial" pitchFamily="34" charset="0"/>
                <a:cs typeface="Arial" pitchFamily="34" charset="0"/>
              </a:rPr>
              <a:t> on </a:t>
            </a:r>
            <a:r>
              <a:rPr lang="en-US" sz="3500" dirty="0" err="1" smtClean="0">
                <a:latin typeface="Arial" pitchFamily="34" charset="0"/>
                <a:cs typeface="Arial" pitchFamily="34" charset="0"/>
              </a:rPr>
              <a:t>iPhone</a:t>
            </a:r>
            <a:r>
              <a:rPr lang="en-US" sz="3500" dirty="0" smtClean="0">
                <a:latin typeface="Arial" pitchFamily="34" charset="0"/>
                <a:cs typeface="Arial" pitchFamily="34" charset="0"/>
              </a:rPr>
              <a:t>?</a:t>
            </a:r>
          </a:p>
          <a:p>
            <a:pPr lvl="0">
              <a:buNone/>
            </a:pPr>
            <a:r>
              <a:rPr lang="en-US" sz="3500" dirty="0" smtClean="0">
                <a:latin typeface="Arial" pitchFamily="34" charset="0"/>
                <a:cs typeface="Arial" pitchFamily="34" charset="0"/>
              </a:rPr>
              <a:t>15. How do you do Boundary testing to verify a battery’s life, if a game application suppose to last for 24 hours?	</a:t>
            </a:r>
          </a:p>
          <a:p>
            <a:pPr lvl="0">
              <a:buNone/>
            </a:pPr>
            <a:r>
              <a:rPr lang="en-US" sz="3500" dirty="0" smtClean="0">
                <a:latin typeface="Arial" pitchFamily="34" charset="0"/>
                <a:cs typeface="Arial" pitchFamily="34" charset="0"/>
              </a:rPr>
              <a:t>16. Tell me about Specifics of the Mobile games testing?</a:t>
            </a:r>
          </a:p>
          <a:p>
            <a:pPr>
              <a:buNone/>
            </a:pPr>
            <a:r>
              <a:rPr lang="en-US" sz="3500" dirty="0" smtClean="0">
                <a:latin typeface="Arial" pitchFamily="34" charset="0"/>
                <a:cs typeface="Arial" pitchFamily="34" charset="0"/>
              </a:rPr>
              <a:t>17. </a:t>
            </a:r>
            <a:r>
              <a:rPr lang="en-US" sz="3500" dirty="0" smtClean="0">
                <a:solidFill>
                  <a:schemeClr val="tx2">
                    <a:lumMod val="10000"/>
                  </a:schemeClr>
                </a:solidFill>
                <a:latin typeface="Arial" pitchFamily="34" charset="0"/>
                <a:cs typeface="Arial" pitchFamily="34" charset="0"/>
              </a:rPr>
              <a:t>What Remote Device Access tools do you know?</a:t>
            </a:r>
          </a:p>
          <a:p>
            <a:pPr>
              <a:buNone/>
            </a:pPr>
            <a:r>
              <a:rPr lang="en-US" sz="3500" dirty="0" smtClean="0">
                <a:solidFill>
                  <a:schemeClr val="tx2">
                    <a:lumMod val="10000"/>
                  </a:schemeClr>
                </a:solidFill>
                <a:latin typeface="Arial" pitchFamily="34" charset="0"/>
                <a:cs typeface="Arial" pitchFamily="34" charset="0"/>
              </a:rPr>
              <a:t>18. Can you give the view of Testing the Mobile Application on the Emulators/Simulators?</a:t>
            </a:r>
          </a:p>
          <a:p>
            <a:pPr>
              <a:buNone/>
            </a:pPr>
            <a:r>
              <a:rPr lang="en-US" sz="3500" dirty="0" smtClean="0">
                <a:solidFill>
                  <a:schemeClr val="tx2">
                    <a:lumMod val="10000"/>
                  </a:schemeClr>
                </a:solidFill>
                <a:latin typeface="Arial" pitchFamily="34" charset="0"/>
                <a:cs typeface="Arial" pitchFamily="34" charset="0"/>
              </a:rPr>
              <a:t>19. Some name for Mobile Testing Automation tools</a:t>
            </a:r>
          </a:p>
          <a:p>
            <a:pPr>
              <a:buNone/>
            </a:pPr>
            <a:r>
              <a:rPr lang="en-US" sz="3500" dirty="0" smtClean="0">
                <a:latin typeface="Arial" pitchFamily="34" charset="0"/>
                <a:cs typeface="Arial" pitchFamily="34" charset="0"/>
              </a:rPr>
              <a:t>20. Do you have idea about Application certification programs such as TBT, SSTC, JVP?</a:t>
            </a:r>
          </a:p>
          <a:p>
            <a:pPr>
              <a:buNone/>
            </a:pPr>
            <a:r>
              <a:rPr lang="en-US" sz="3500" dirty="0" smtClean="0">
                <a:latin typeface="Arial" pitchFamily="34" charset="0"/>
                <a:cs typeface="Arial" pitchFamily="34" charset="0"/>
              </a:rPr>
              <a:t>21. How you test a Location Based Services (LBS) Mobile Application?</a:t>
            </a:r>
          </a:p>
          <a:p>
            <a:pPr>
              <a:buNone/>
            </a:pPr>
            <a:endParaRPr lang="en-US" sz="3200" dirty="0" smtClean="0">
              <a:latin typeface="Arial" pitchFamily="34" charset="0"/>
              <a:cs typeface="Arial" pitchFamily="34" charset="0"/>
            </a:endParaRPr>
          </a:p>
        </p:txBody>
      </p:sp>
      <p:sp>
        <p:nvSpPr>
          <p:cNvPr id="4" name="Footer Placeholder 3"/>
          <p:cNvSpPr>
            <a:spLocks noGrp="1"/>
          </p:cNvSpPr>
          <p:nvPr>
            <p:ph type="ftr" sz="quarter" idx="11"/>
          </p:nvPr>
        </p:nvSpPr>
        <p:spPr>
          <a:xfrm>
            <a:off x="4380072" y="6407944"/>
            <a:ext cx="33923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a:xfrm>
            <a:off x="8382000" y="6407944"/>
            <a:ext cx="631032" cy="365125"/>
          </a:xfrm>
        </p:spPr>
        <p:txBody>
          <a:bodyPr>
            <a:normAutofit/>
          </a:bodyPr>
          <a:lstStyle/>
          <a:p>
            <a:fld id="{B6F15528-21DE-4FAA-801E-634DDDAF4B2B}" type="slidenum">
              <a:rPr lang="en-US" smtClean="0">
                <a:solidFill>
                  <a:schemeClr val="accent1">
                    <a:lumMod val="50000"/>
                  </a:schemeClr>
                </a:solidFill>
              </a:rPr>
              <a:pPr/>
              <a:t>35</a:t>
            </a:fld>
            <a:endParaRPr lang="en-US" dirty="0">
              <a:solidFill>
                <a:schemeClr val="accent1">
                  <a:lumMod val="50000"/>
                </a:schemeClr>
              </a:solidFill>
            </a:endParaRPr>
          </a:p>
        </p:txBody>
      </p:sp>
      <p:sp>
        <p:nvSpPr>
          <p:cNvPr id="7" name="Title 6"/>
          <p:cNvSpPr>
            <a:spLocks noGrp="1"/>
          </p:cNvSpPr>
          <p:nvPr>
            <p:ph type="title"/>
          </p:nvPr>
        </p:nvSpPr>
        <p:spPr>
          <a:xfrm>
            <a:off x="381000" y="152400"/>
            <a:ext cx="5562600" cy="533400"/>
          </a:xfrm>
        </p:spPr>
        <p:style>
          <a:lnRef idx="1">
            <a:schemeClr val="accent1"/>
          </a:lnRef>
          <a:fillRef idx="2">
            <a:schemeClr val="accent1"/>
          </a:fillRef>
          <a:effectRef idx="1">
            <a:schemeClr val="accent1"/>
          </a:effectRef>
          <a:fontRef idx="minor">
            <a:schemeClr val="dk1"/>
          </a:fontRef>
        </p:style>
        <p:txBody>
          <a:bodyPr>
            <a:noAutofit/>
          </a:bodyPr>
          <a:lstStyle/>
          <a:p>
            <a:r>
              <a:rPr lang="en-US" sz="3200" dirty="0" smtClean="0">
                <a:solidFill>
                  <a:srgbClr val="FF0000"/>
                </a:solidFill>
              </a:rPr>
              <a:t>Specific of Mobile Testing</a:t>
            </a:r>
            <a:endParaRPr lang="en-US" sz="3200" dirty="0">
              <a:solidFill>
                <a:srgbClr val="FF0000"/>
              </a:solidFill>
            </a:endParaRPr>
          </a:p>
        </p:txBody>
      </p:sp>
    </p:spTree>
    <p:extLst>
      <p:ext uri="{BB962C8B-B14F-4D97-AF65-F5344CB8AC3E}">
        <p14:creationId xmlns:p14="http://schemas.microsoft.com/office/powerpoint/2010/main" xmlns="" val="36575065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066800"/>
            <a:ext cx="3810000" cy="5638800"/>
          </a:xfrm>
        </p:spPr>
        <p:style>
          <a:lnRef idx="1">
            <a:schemeClr val="accent1"/>
          </a:lnRef>
          <a:fillRef idx="2">
            <a:schemeClr val="accent1"/>
          </a:fillRef>
          <a:effectRef idx="1">
            <a:schemeClr val="accent1"/>
          </a:effectRef>
          <a:fontRef idx="minor">
            <a:schemeClr val="dk1"/>
          </a:fontRef>
        </p:style>
        <p:txBody>
          <a:bodyPr>
            <a:normAutofit fontScale="92500" lnSpcReduction="20000"/>
          </a:bodyPr>
          <a:lstStyle/>
          <a:p>
            <a:pPr lvl="0"/>
            <a:endParaRPr lang="en-US" sz="1800" b="1" dirty="0" smtClean="0">
              <a:latin typeface="Arial" pitchFamily="34" charset="0"/>
              <a:cs typeface="Arial" pitchFamily="34" charset="0"/>
            </a:endParaRPr>
          </a:p>
          <a:p>
            <a:pPr lvl="0"/>
            <a:r>
              <a:rPr lang="en-US" sz="1800" b="1" dirty="0" smtClean="0">
                <a:latin typeface="Arial" pitchFamily="34" charset="0"/>
                <a:cs typeface="Arial" pitchFamily="34" charset="0"/>
              </a:rPr>
              <a:t>User Interface Testing </a:t>
            </a:r>
            <a:r>
              <a:rPr lang="en-US" sz="1800" dirty="0" smtClean="0">
                <a:latin typeface="Arial" pitchFamily="34" charset="0"/>
                <a:cs typeface="Arial" pitchFamily="34" charset="0"/>
              </a:rPr>
              <a:t>(Color scheme, Menu styles, Consistency of UI over various Devices)</a:t>
            </a:r>
          </a:p>
          <a:p>
            <a:r>
              <a:rPr lang="en-US" sz="1800" b="1" dirty="0" smtClean="0">
                <a:latin typeface="Arial" pitchFamily="34" charset="0"/>
                <a:cs typeface="Arial" pitchFamily="34" charset="0"/>
              </a:rPr>
              <a:t>Usability Testing </a:t>
            </a:r>
            <a:r>
              <a:rPr lang="en-US" sz="1800" dirty="0" smtClean="0">
                <a:latin typeface="Arial" pitchFamily="34" charset="0"/>
                <a:cs typeface="Arial" pitchFamily="34" charset="0"/>
              </a:rPr>
              <a:t>(Testing of usability aspects of Mobile Apps)</a:t>
            </a:r>
          </a:p>
          <a:p>
            <a:pPr lvl="0"/>
            <a:r>
              <a:rPr lang="en-US" sz="1800" b="1" dirty="0" smtClean="0">
                <a:latin typeface="Arial" pitchFamily="34" charset="0"/>
                <a:cs typeface="Arial" pitchFamily="34" charset="0"/>
              </a:rPr>
              <a:t>Functional Testing </a:t>
            </a:r>
            <a:r>
              <a:rPr lang="en-US" sz="1800" dirty="0" smtClean="0">
                <a:latin typeface="Arial" pitchFamily="34" charset="0"/>
                <a:cs typeface="Arial" pitchFamily="34" charset="0"/>
              </a:rPr>
              <a:t>(Testing core functionality of Mobile App as per specification)</a:t>
            </a:r>
          </a:p>
          <a:p>
            <a:pPr lvl="0"/>
            <a:r>
              <a:rPr lang="en-US" sz="1800" b="1" dirty="0" smtClean="0">
                <a:latin typeface="Arial" pitchFamily="34" charset="0"/>
                <a:cs typeface="Arial" pitchFamily="34" charset="0"/>
              </a:rPr>
              <a:t>Performance &amp; Stress Testing </a:t>
            </a:r>
            <a:r>
              <a:rPr lang="en-US" sz="1800" dirty="0" smtClean="0">
                <a:latin typeface="Arial" pitchFamily="34" charset="0"/>
                <a:cs typeface="Arial" pitchFamily="34" charset="0"/>
              </a:rPr>
              <a:t>Behavior of Mobile Application in Low resources (Memory/Space/Battery), Behavior of mobile website when many mobile user simultaneously access mobile website)</a:t>
            </a:r>
          </a:p>
          <a:p>
            <a:pPr lvl="0"/>
            <a:r>
              <a:rPr lang="en-US" sz="1800" b="1" dirty="0" smtClean="0">
                <a:latin typeface="Arial" pitchFamily="34" charset="0"/>
                <a:cs typeface="Arial" pitchFamily="34" charset="0"/>
              </a:rPr>
              <a:t>Security Testing</a:t>
            </a:r>
          </a:p>
          <a:p>
            <a:pPr lvl="0">
              <a:buNone/>
            </a:pPr>
            <a:r>
              <a:rPr lang="en-US" sz="1800" dirty="0" smtClean="0">
                <a:latin typeface="Arial" pitchFamily="34" charset="0"/>
                <a:cs typeface="Arial" pitchFamily="34" charset="0"/>
              </a:rPr>
              <a:t>	Cover: </a:t>
            </a:r>
            <a:r>
              <a:rPr lang="en-US" sz="1800" dirty="0" err="1" smtClean="0">
                <a:latin typeface="Arial" pitchFamily="34" charset="0"/>
                <a:cs typeface="Arial" pitchFamily="34" charset="0"/>
              </a:rPr>
              <a:t>authentification</a:t>
            </a:r>
            <a:r>
              <a:rPr lang="en-US" sz="1800" dirty="0" smtClean="0">
                <a:latin typeface="Arial" pitchFamily="34" charset="0"/>
                <a:cs typeface="Arial" pitchFamily="34" charset="0"/>
              </a:rPr>
              <a:t> and authorization, data security, allocation of data in offline mode, protection of the file system, options, hardware, network resources, etc.</a:t>
            </a:r>
          </a:p>
          <a:p>
            <a:pPr lvl="0"/>
            <a:endParaRPr lang="en-US" sz="1800" dirty="0" smtClean="0">
              <a:latin typeface="Arial" pitchFamily="34" charset="0"/>
              <a:cs typeface="Arial" pitchFamily="34" charset="0"/>
            </a:endParaRPr>
          </a:p>
        </p:txBody>
      </p:sp>
      <p:sp>
        <p:nvSpPr>
          <p:cNvPr id="3" name="Footer Placeholder 2"/>
          <p:cNvSpPr>
            <a:spLocks noGrp="1"/>
          </p:cNvSpPr>
          <p:nvPr>
            <p:ph type="ftr" sz="quarter" idx="11"/>
          </p:nvPr>
        </p:nvSpPr>
        <p:spPr>
          <a:xfrm>
            <a:off x="4380072" y="6407944"/>
            <a:ext cx="36971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a:xfrm>
            <a:off x="8458200" y="6407944"/>
            <a:ext cx="554832" cy="365125"/>
          </a:xfrm>
        </p:spPr>
        <p:txBody>
          <a:bodyPr/>
          <a:lstStyle/>
          <a:p>
            <a:fld id="{B6F15528-21DE-4FAA-801E-634DDDAF4B2B}" type="slidenum">
              <a:rPr lang="en-US" smtClean="0">
                <a:solidFill>
                  <a:schemeClr val="accent1">
                    <a:lumMod val="50000"/>
                  </a:schemeClr>
                </a:solidFill>
              </a:rPr>
              <a:pPr/>
              <a:t>36</a:t>
            </a:fld>
            <a:endParaRPr lang="en-US" dirty="0">
              <a:solidFill>
                <a:schemeClr val="accent1">
                  <a:lumMod val="50000"/>
                </a:schemeClr>
              </a:solidFill>
            </a:endParaRPr>
          </a:p>
        </p:txBody>
      </p:sp>
      <p:sp>
        <p:nvSpPr>
          <p:cNvPr id="5" name="Title 4"/>
          <p:cNvSpPr>
            <a:spLocks noGrp="1"/>
          </p:cNvSpPr>
          <p:nvPr>
            <p:ph type="title"/>
          </p:nvPr>
        </p:nvSpPr>
        <p:spPr>
          <a:xfrm>
            <a:off x="457200" y="152400"/>
            <a:ext cx="8229600" cy="715962"/>
          </a:xfrm>
        </p:spPr>
        <p:style>
          <a:lnRef idx="1">
            <a:schemeClr val="accent1"/>
          </a:lnRef>
          <a:fillRef idx="2">
            <a:schemeClr val="accent1"/>
          </a:fillRef>
          <a:effectRef idx="1">
            <a:schemeClr val="accent1"/>
          </a:effectRef>
          <a:fontRef idx="minor">
            <a:schemeClr val="dk1"/>
          </a:fontRef>
        </p:style>
        <p:txBody>
          <a:bodyPr>
            <a:normAutofit/>
          </a:bodyPr>
          <a:lstStyle/>
          <a:p>
            <a:r>
              <a:rPr lang="en-US" sz="3200" dirty="0" smtClean="0">
                <a:solidFill>
                  <a:srgbClr val="FF0000"/>
                </a:solidFill>
                <a:latin typeface="Arial" pitchFamily="34" charset="0"/>
                <a:cs typeface="Arial" pitchFamily="34" charset="0"/>
              </a:rPr>
              <a:t>General Types of Mobile Apps Testing</a:t>
            </a:r>
            <a:endParaRPr lang="en-US" sz="3200" dirty="0">
              <a:solidFill>
                <a:srgbClr val="FF0000"/>
              </a:solidFill>
              <a:latin typeface="Arial" pitchFamily="34" charset="0"/>
              <a:cs typeface="Arial" pitchFamily="34" charset="0"/>
            </a:endParaRPr>
          </a:p>
        </p:txBody>
      </p:sp>
      <p:pic>
        <p:nvPicPr>
          <p:cNvPr id="256002" name="Picture 2" descr="http://www.webusability.co.uk/wp-content/uploads/2012/07/Eyetracker-tester-and-facailitator-small.jpg"/>
          <p:cNvPicPr>
            <a:picLocks noChangeAspect="1" noChangeArrowheads="1"/>
          </p:cNvPicPr>
          <p:nvPr/>
        </p:nvPicPr>
        <p:blipFill>
          <a:blip r:embed="rId2" cstate="print"/>
          <a:srcRect/>
          <a:stretch>
            <a:fillRect/>
          </a:stretch>
        </p:blipFill>
        <p:spPr bwMode="auto">
          <a:xfrm>
            <a:off x="4572000" y="2286000"/>
            <a:ext cx="4191000" cy="3143250"/>
          </a:xfrm>
          <a:prstGeom prst="rect">
            <a:avLst/>
          </a:prstGeom>
          <a:noFill/>
        </p:spPr>
      </p:pic>
    </p:spTree>
    <p:extLst>
      <p:ext uri="{BB962C8B-B14F-4D97-AF65-F5344CB8AC3E}">
        <p14:creationId xmlns:p14="http://schemas.microsoft.com/office/powerpoint/2010/main" xmlns="" val="34674212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990600"/>
            <a:ext cx="8382000" cy="5562600"/>
          </a:xfrm>
        </p:spPr>
        <p:style>
          <a:lnRef idx="1">
            <a:schemeClr val="accent1"/>
          </a:lnRef>
          <a:fillRef idx="2">
            <a:schemeClr val="accent1"/>
          </a:fillRef>
          <a:effectRef idx="1">
            <a:schemeClr val="accent1"/>
          </a:effectRef>
          <a:fontRef idx="minor">
            <a:schemeClr val="dk1"/>
          </a:fontRef>
        </p:style>
        <p:txBody>
          <a:bodyPr>
            <a:normAutofit fontScale="62500" lnSpcReduction="20000"/>
          </a:bodyPr>
          <a:lstStyle/>
          <a:p>
            <a:pPr lvl="0"/>
            <a:endParaRPr lang="en-US" b="1" dirty="0" smtClean="0">
              <a:latin typeface="Arial" pitchFamily="34" charset="0"/>
              <a:cs typeface="Arial" pitchFamily="34" charset="0"/>
            </a:endParaRPr>
          </a:p>
          <a:p>
            <a:pPr lvl="0"/>
            <a:r>
              <a:rPr lang="en-US" b="1" dirty="0" smtClean="0">
                <a:latin typeface="Arial" pitchFamily="34" charset="0"/>
                <a:cs typeface="Arial" pitchFamily="34" charset="0"/>
              </a:rPr>
              <a:t>Testing for Compatibility: </a:t>
            </a:r>
            <a:r>
              <a:rPr lang="en-US" dirty="0" smtClean="0">
                <a:latin typeface="Arial" pitchFamily="34" charset="0"/>
                <a:cs typeface="Arial" pitchFamily="34" charset="0"/>
              </a:rPr>
              <a:t>Testing the compatibility of your application with native device features (i.e. To make sure your application is not hampering native device functionality)</a:t>
            </a:r>
          </a:p>
          <a:p>
            <a:pPr lvl="0"/>
            <a:r>
              <a:rPr lang="en-US" b="1" dirty="0" smtClean="0">
                <a:latin typeface="Arial" pitchFamily="34" charset="0"/>
                <a:cs typeface="Arial" pitchFamily="34" charset="0"/>
              </a:rPr>
              <a:t>Certification Compliance Testing: </a:t>
            </a:r>
            <a:r>
              <a:rPr lang="en-US" dirty="0" smtClean="0">
                <a:latin typeface="Arial" pitchFamily="34" charset="0"/>
                <a:cs typeface="Arial" pitchFamily="34" charset="0"/>
              </a:rPr>
              <a:t>For downloadable mobile applications, there are various Third party Mobile Quality Certification program for various platforms. True Brew Testing (TBT), Java Verified Program (JVP for J2ME apps), Symbian Signed Test Criteria (SSTC) are some examples. </a:t>
            </a:r>
          </a:p>
          <a:p>
            <a:pPr lvl="0"/>
            <a:r>
              <a:rPr lang="en-US" dirty="0" smtClean="0">
                <a:latin typeface="Arial" pitchFamily="34" charset="0"/>
                <a:cs typeface="Arial" pitchFamily="34" charset="0"/>
              </a:rPr>
              <a:t>Apart from regular functional testing, you may need to test your application against the Test cases/Testing criteria provided by these certification processes. However, it depends on your client, whether they want to certify their application or not.</a:t>
            </a:r>
          </a:p>
          <a:p>
            <a:pPr lvl="0"/>
            <a:r>
              <a:rPr lang="en-US" b="1" dirty="0" smtClean="0">
                <a:latin typeface="Arial" pitchFamily="34" charset="0"/>
                <a:cs typeface="Arial" pitchFamily="34" charset="0"/>
              </a:rPr>
              <a:t>Submission Guidelines Compliance Testing:</a:t>
            </a:r>
            <a:r>
              <a:rPr lang="en-US" dirty="0" smtClean="0">
                <a:latin typeface="Arial" pitchFamily="34" charset="0"/>
                <a:cs typeface="Arial" pitchFamily="34" charset="0"/>
              </a:rPr>
              <a:t> – The application needs to adhere to the specified submission guidelines to publish it in any mobile application store. Failure to meet these guidelines may result in rejection of your app on mobile application stores. For example failure to comply with application Submission guidelines for </a:t>
            </a:r>
            <a:r>
              <a:rPr lang="en-US" dirty="0" err="1" smtClean="0">
                <a:latin typeface="Arial" pitchFamily="34" charset="0"/>
                <a:cs typeface="Arial" pitchFamily="34" charset="0"/>
              </a:rPr>
              <a:t>iStore</a:t>
            </a:r>
            <a:r>
              <a:rPr lang="en-US" dirty="0" smtClean="0">
                <a:latin typeface="Arial" pitchFamily="34" charset="0"/>
                <a:cs typeface="Arial" pitchFamily="34" charset="0"/>
              </a:rPr>
              <a:t> may result in rejection of your app in Apple app store.</a:t>
            </a:r>
          </a:p>
          <a:p>
            <a:pPr lvl="0"/>
            <a:r>
              <a:rPr lang="en-US" b="1" dirty="0" smtClean="0">
                <a:latin typeface="Arial" pitchFamily="34" charset="0"/>
                <a:cs typeface="Arial" pitchFamily="34" charset="0"/>
              </a:rPr>
              <a:t>Interruption Testing</a:t>
            </a:r>
            <a:r>
              <a:rPr lang="en-US" dirty="0" smtClean="0">
                <a:latin typeface="Arial" pitchFamily="34" charset="0"/>
                <a:cs typeface="Arial" pitchFamily="34" charset="0"/>
              </a:rPr>
              <a:t> (Voice Calls, SMS, Charger, Low memory Notification) while application is running.</a:t>
            </a:r>
          </a:p>
          <a:p>
            <a:pPr lvl="0"/>
            <a:r>
              <a:rPr lang="en-US" b="1" dirty="0" smtClean="0">
                <a:latin typeface="Arial" pitchFamily="34" charset="0"/>
                <a:cs typeface="Arial" pitchFamily="34" charset="0"/>
              </a:rPr>
              <a:t>Soak Testing:</a:t>
            </a:r>
            <a:r>
              <a:rPr lang="en-US" dirty="0" smtClean="0">
                <a:latin typeface="Arial" pitchFamily="34" charset="0"/>
                <a:cs typeface="Arial" pitchFamily="34" charset="0"/>
              </a:rPr>
              <a:t> – Continual key pad entries via tools to test application stability with various key press events.</a:t>
            </a:r>
          </a:p>
          <a:p>
            <a:pPr lvl="0"/>
            <a:r>
              <a:rPr lang="en-US" b="1" dirty="0" smtClean="0">
                <a:latin typeface="Arial" pitchFamily="34" charset="0"/>
                <a:cs typeface="Arial" pitchFamily="34" charset="0"/>
              </a:rPr>
              <a:t>Low Network/No Network case Testing:</a:t>
            </a:r>
            <a:r>
              <a:rPr lang="en-US" dirty="0" smtClean="0">
                <a:latin typeface="Arial" pitchFamily="34" charset="0"/>
                <a:cs typeface="Arial" pitchFamily="34" charset="0"/>
              </a:rPr>
              <a:t> – Application behavior when there is no network coverage or Low network strength.</a:t>
            </a:r>
          </a:p>
          <a:p>
            <a:endParaRPr lang="en-US" dirty="0"/>
          </a:p>
        </p:txBody>
      </p:sp>
      <p:sp>
        <p:nvSpPr>
          <p:cNvPr id="3" name="Footer Placeholder 2"/>
          <p:cNvSpPr>
            <a:spLocks noGrp="1"/>
          </p:cNvSpPr>
          <p:nvPr>
            <p:ph type="ftr" sz="quarter" idx="11"/>
          </p:nvPr>
        </p:nvSpPr>
        <p:spPr>
          <a:xfrm>
            <a:off x="4380072" y="6407944"/>
            <a:ext cx="3697128" cy="365125"/>
          </a:xfrm>
        </p:spPr>
        <p:txBody>
          <a:bodyPr/>
          <a:lstStyle/>
          <a:p>
            <a:r>
              <a:rPr lang="en-US" smtClean="0">
                <a:solidFill>
                  <a:schemeClr val="accent1">
                    <a:lumMod val="50000"/>
                  </a:schemeClr>
                </a:solidFill>
              </a:rPr>
              <a:t>Copyright Portnov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a:xfrm>
            <a:off x="8458200" y="6407944"/>
            <a:ext cx="554832" cy="365125"/>
          </a:xfrm>
        </p:spPr>
        <p:txBody>
          <a:bodyPr/>
          <a:lstStyle/>
          <a:p>
            <a:fld id="{B6F15528-21DE-4FAA-801E-634DDDAF4B2B}" type="slidenum">
              <a:rPr lang="en-US" smtClean="0">
                <a:solidFill>
                  <a:schemeClr val="accent1">
                    <a:lumMod val="50000"/>
                  </a:schemeClr>
                </a:solidFill>
              </a:rPr>
              <a:pPr/>
              <a:t>37</a:t>
            </a:fld>
            <a:endParaRPr lang="en-US" dirty="0">
              <a:solidFill>
                <a:schemeClr val="accent1">
                  <a:lumMod val="50000"/>
                </a:schemeClr>
              </a:solidFill>
            </a:endParaRPr>
          </a:p>
        </p:txBody>
      </p:sp>
      <p:sp>
        <p:nvSpPr>
          <p:cNvPr id="5" name="Title 4"/>
          <p:cNvSpPr>
            <a:spLocks noGrp="1"/>
          </p:cNvSpPr>
          <p:nvPr>
            <p:ph type="title"/>
          </p:nvPr>
        </p:nvSpPr>
        <p:spPr>
          <a:xfrm>
            <a:off x="457200" y="152400"/>
            <a:ext cx="8229600" cy="609600"/>
          </a:xfrm>
        </p:spPr>
        <p:style>
          <a:lnRef idx="1">
            <a:schemeClr val="accent1"/>
          </a:lnRef>
          <a:fillRef idx="2">
            <a:schemeClr val="accent1"/>
          </a:fillRef>
          <a:effectRef idx="1">
            <a:schemeClr val="accent1"/>
          </a:effectRef>
          <a:fontRef idx="minor">
            <a:schemeClr val="dk1"/>
          </a:fontRef>
        </p:style>
        <p:txBody>
          <a:bodyPr>
            <a:normAutofit/>
          </a:bodyPr>
          <a:lstStyle/>
          <a:p>
            <a:r>
              <a:rPr lang="en-US" sz="3200" dirty="0" smtClean="0">
                <a:solidFill>
                  <a:srgbClr val="FF0000"/>
                </a:solidFill>
                <a:latin typeface="Arial" pitchFamily="34" charset="0"/>
                <a:cs typeface="Arial" pitchFamily="34" charset="0"/>
              </a:rPr>
              <a:t>Specific Types of Mobile Apps Testing</a:t>
            </a:r>
            <a:endParaRPr lang="en-US" sz="32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xmlns="" val="38591740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sz="quarter" idx="11"/>
          </p:nvPr>
        </p:nvSpPr>
        <p:spPr>
          <a:xfrm>
            <a:off x="4380072" y="6407944"/>
            <a:ext cx="3925728" cy="365125"/>
          </a:xfrm>
        </p:spPr>
        <p:txBody>
          <a:bodyPr/>
          <a:lstStyle/>
          <a:p>
            <a:r>
              <a:rPr lang="en-US" smtClean="0">
                <a:solidFill>
                  <a:schemeClr val="accent1">
                    <a:lumMod val="50000"/>
                  </a:schemeClr>
                </a:solidFill>
              </a:rPr>
              <a:t>Copyright Portnov Computer School  2013</a:t>
            </a:r>
            <a:endParaRPr lang="en-US" dirty="0">
              <a:solidFill>
                <a:schemeClr val="accent1">
                  <a:lumMod val="50000"/>
                </a:schemeClr>
              </a:solidFill>
            </a:endParaRPr>
          </a:p>
        </p:txBody>
      </p:sp>
      <p:sp>
        <p:nvSpPr>
          <p:cNvPr id="8" name="Slide Number Placeholder 7"/>
          <p:cNvSpPr>
            <a:spLocks noGrp="1"/>
          </p:cNvSpPr>
          <p:nvPr>
            <p:ph type="sldNum" sz="quarter" idx="12"/>
          </p:nvPr>
        </p:nvSpPr>
        <p:spPr>
          <a:xfrm>
            <a:off x="8458200" y="6407944"/>
            <a:ext cx="554832" cy="365125"/>
          </a:xfrm>
        </p:spPr>
        <p:txBody>
          <a:bodyPr/>
          <a:lstStyle/>
          <a:p>
            <a:fld id="{B6F15528-21DE-4FAA-801E-634DDDAF4B2B}" type="slidenum">
              <a:rPr lang="en-US" smtClean="0">
                <a:solidFill>
                  <a:schemeClr val="accent1">
                    <a:lumMod val="50000"/>
                  </a:schemeClr>
                </a:solidFill>
              </a:rPr>
              <a:pPr/>
              <a:t>38</a:t>
            </a:fld>
            <a:endParaRPr lang="en-US" dirty="0">
              <a:solidFill>
                <a:schemeClr val="accent1">
                  <a:lumMod val="50000"/>
                </a:schemeClr>
              </a:solidFill>
            </a:endParaRPr>
          </a:p>
        </p:txBody>
      </p:sp>
      <p:sp>
        <p:nvSpPr>
          <p:cNvPr id="9" name="Title 8"/>
          <p:cNvSpPr>
            <a:spLocks noGrp="1"/>
          </p:cNvSpPr>
          <p:nvPr>
            <p:ph type="title"/>
          </p:nvPr>
        </p:nvSpPr>
        <p:spPr>
          <a:xfrm>
            <a:off x="457200" y="274638"/>
            <a:ext cx="7162800" cy="6397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3100" dirty="0" smtClean="0">
                <a:solidFill>
                  <a:srgbClr val="FF0000"/>
                </a:solidFill>
                <a:latin typeface="Arial" pitchFamily="34" charset="0"/>
                <a:cs typeface="Arial" pitchFamily="34" charset="0"/>
              </a:rPr>
              <a:t/>
            </a:r>
            <a:br>
              <a:rPr lang="en-US" sz="3100" dirty="0" smtClean="0">
                <a:solidFill>
                  <a:srgbClr val="FF0000"/>
                </a:solidFill>
                <a:latin typeface="Arial" pitchFamily="34" charset="0"/>
                <a:cs typeface="Arial" pitchFamily="34" charset="0"/>
              </a:rPr>
            </a:br>
            <a:r>
              <a:rPr lang="en-US" sz="3100" dirty="0" smtClean="0">
                <a:solidFill>
                  <a:srgbClr val="FF0000"/>
                </a:solidFill>
                <a:latin typeface="Arial" pitchFamily="34" charset="0"/>
                <a:cs typeface="Arial" pitchFamily="34" charset="0"/>
              </a:rPr>
              <a:t>Specific of testing Mobile application:</a:t>
            </a:r>
            <a:r>
              <a:rPr lang="en-US" sz="4400" dirty="0" smtClean="0">
                <a:latin typeface="Arial" pitchFamily="34" charset="0"/>
                <a:cs typeface="Arial" pitchFamily="34" charset="0"/>
              </a:rPr>
              <a:t/>
            </a:r>
            <a:br>
              <a:rPr lang="en-US" sz="4400" dirty="0" smtClean="0">
                <a:latin typeface="Arial" pitchFamily="34" charset="0"/>
                <a:cs typeface="Arial" pitchFamily="34" charset="0"/>
              </a:rPr>
            </a:br>
            <a:endParaRPr lang="en-US" dirty="0"/>
          </a:p>
        </p:txBody>
      </p:sp>
      <p:graphicFrame>
        <p:nvGraphicFramePr>
          <p:cNvPr id="6" name="Table 5"/>
          <p:cNvGraphicFramePr>
            <a:graphicFrameLocks noGrp="1"/>
          </p:cNvGraphicFramePr>
          <p:nvPr/>
        </p:nvGraphicFramePr>
        <p:xfrm>
          <a:off x="457200" y="1143000"/>
          <a:ext cx="8305800" cy="5291995"/>
        </p:xfrm>
        <a:graphic>
          <a:graphicData uri="http://schemas.openxmlformats.org/drawingml/2006/table">
            <a:tbl>
              <a:tblPr firstRow="1" bandRow="1">
                <a:tableStyleId>{5C22544A-7EE6-4342-B048-85BDC9FD1C3A}</a:tableStyleId>
              </a:tblPr>
              <a:tblGrid>
                <a:gridCol w="2768600"/>
                <a:gridCol w="2768600"/>
                <a:gridCol w="2768600"/>
              </a:tblGrid>
              <a:tr h="957756">
                <a:tc>
                  <a:txBody>
                    <a:bodyPr/>
                    <a:lstStyle/>
                    <a:p>
                      <a:r>
                        <a:rPr lang="en-US" sz="1400" b="0" dirty="0" smtClean="0">
                          <a:solidFill>
                            <a:schemeClr val="tx1"/>
                          </a:solidFill>
                          <a:latin typeface="Arial" pitchFamily="34" charset="0"/>
                          <a:cs typeface="Arial" pitchFamily="34" charset="0"/>
                        </a:rPr>
                        <a:t>Operations</a:t>
                      </a:r>
                      <a:r>
                        <a:rPr lang="en-US" sz="1400" b="0" baseline="0" dirty="0" smtClean="0">
                          <a:solidFill>
                            <a:schemeClr val="tx1"/>
                          </a:solidFill>
                          <a:latin typeface="Arial" pitchFamily="34" charset="0"/>
                          <a:cs typeface="Arial" pitchFamily="34" charset="0"/>
                        </a:rPr>
                        <a:t> with memory, control of memory leaks</a:t>
                      </a:r>
                      <a:endParaRPr lang="en-US" sz="1400" b="0" dirty="0">
                        <a:solidFill>
                          <a:schemeClr val="tx1"/>
                        </a:solidFill>
                        <a:latin typeface="Arial" pitchFamily="34" charset="0"/>
                        <a:cs typeface="Arial" pitchFamily="34" charset="0"/>
                      </a:endParaRPr>
                    </a:p>
                  </a:txBody>
                  <a:tcPr>
                    <a:solidFill>
                      <a:schemeClr val="bg1">
                        <a:lumMod val="95000"/>
                      </a:schemeClr>
                    </a:solidFill>
                  </a:tcPr>
                </a:tc>
                <a:tc>
                  <a:txBody>
                    <a:bodyPr/>
                    <a:lstStyle/>
                    <a:p>
                      <a:r>
                        <a:rPr lang="en-US" sz="1400" b="0" dirty="0" smtClean="0">
                          <a:solidFill>
                            <a:schemeClr val="tx1"/>
                          </a:solidFill>
                          <a:latin typeface="Arial" pitchFamily="34" charset="0"/>
                          <a:cs typeface="Arial" pitchFamily="34" charset="0"/>
                        </a:rPr>
                        <a:t>Stable work under conditions of stress, recovery from failures</a:t>
                      </a:r>
                      <a:endParaRPr lang="en-US" sz="1400" b="0" dirty="0">
                        <a:solidFill>
                          <a:schemeClr val="tx1"/>
                        </a:solidFill>
                        <a:latin typeface="Arial" pitchFamily="34" charset="0"/>
                        <a:cs typeface="Arial" pitchFamily="34" charset="0"/>
                      </a:endParaRPr>
                    </a:p>
                  </a:txBody>
                  <a:tcPr>
                    <a:solidFill>
                      <a:schemeClr val="bg1">
                        <a:lumMod val="95000"/>
                      </a:schemeClr>
                    </a:solidFill>
                  </a:tcPr>
                </a:tc>
                <a:tc>
                  <a:txBody>
                    <a:bodyPr/>
                    <a:lstStyle/>
                    <a:p>
                      <a:r>
                        <a:rPr lang="en-US" sz="1400" b="0" dirty="0" smtClean="0">
                          <a:solidFill>
                            <a:schemeClr val="tx1"/>
                          </a:solidFill>
                          <a:latin typeface="Arial" pitchFamily="34" charset="0"/>
                          <a:cs typeface="Arial" pitchFamily="34" charset="0"/>
                        </a:rPr>
                        <a:t>The industry is re-inventing itself every year and Tester should stay on top of trends</a:t>
                      </a:r>
                      <a:endParaRPr lang="en-US" sz="1400" b="0" dirty="0">
                        <a:solidFill>
                          <a:schemeClr val="tx1"/>
                        </a:solidFill>
                        <a:latin typeface="Arial" pitchFamily="34" charset="0"/>
                        <a:cs typeface="Arial" pitchFamily="34" charset="0"/>
                      </a:endParaRPr>
                    </a:p>
                  </a:txBody>
                  <a:tcPr>
                    <a:solidFill>
                      <a:schemeClr val="bg1">
                        <a:lumMod val="95000"/>
                      </a:schemeClr>
                    </a:solidFill>
                  </a:tcPr>
                </a:tc>
              </a:tr>
              <a:tr h="1221641">
                <a:tc>
                  <a:txBody>
                    <a:bodyPr/>
                    <a:lstStyle/>
                    <a:p>
                      <a:r>
                        <a:rPr lang="en-US" sz="1400" dirty="0" smtClean="0">
                          <a:latin typeface="Arial" pitchFamily="34" charset="0"/>
                          <a:cs typeface="Arial" pitchFamily="34" charset="0"/>
                        </a:rPr>
                        <a:t>The intensity of power consumption, sensitivity to the charge</a:t>
                      </a:r>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Internet connection using an optimum connection: Active Sync,</a:t>
                      </a:r>
                      <a:r>
                        <a:rPr lang="en-US" sz="1400" baseline="0" dirty="0" smtClean="0">
                          <a:latin typeface="Arial" pitchFamily="34" charset="0"/>
                          <a:cs typeface="Arial" pitchFamily="34" charset="0"/>
                        </a:rPr>
                        <a:t> USB, GPRS, Wi-Fi; work under conditions of unstable connection</a:t>
                      </a:r>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Data synchronization with the phone book, calendar, programs on the PC</a:t>
                      </a:r>
                      <a:endParaRPr lang="en-US" sz="1400" dirty="0">
                        <a:latin typeface="Arial" pitchFamily="34" charset="0"/>
                        <a:cs typeface="Arial" pitchFamily="34" charset="0"/>
                      </a:endParaRPr>
                    </a:p>
                  </a:txBody>
                  <a:tcPr/>
                </a:tc>
              </a:tr>
              <a:tr h="996602">
                <a:tc>
                  <a:txBody>
                    <a:bodyPr/>
                    <a:lstStyle/>
                    <a:p>
                      <a:r>
                        <a:rPr lang="en-US" sz="1400" dirty="0" smtClean="0">
                          <a:latin typeface="Arial" pitchFamily="34" charset="0"/>
                          <a:cs typeface="Arial" pitchFamily="34" charset="0"/>
                        </a:rPr>
                        <a:t>The</a:t>
                      </a:r>
                      <a:r>
                        <a:rPr lang="en-US" sz="1400" baseline="0" dirty="0" smtClean="0">
                          <a:latin typeface="Arial" pitchFamily="34" charset="0"/>
                          <a:cs typeface="Arial" pitchFamily="34" charset="0"/>
                        </a:rPr>
                        <a:t> use of disk space, stability in the limited space on the drive, logging, work with memory cards</a:t>
                      </a:r>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Standards compliance TBT, SSTC, JVP</a:t>
                      </a:r>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Correct install/un-install of the programs in the phone memory and memory card</a:t>
                      </a:r>
                      <a:endParaRPr lang="en-US" sz="1400" dirty="0">
                        <a:latin typeface="Arial" pitchFamily="34" charset="0"/>
                        <a:cs typeface="Arial" pitchFamily="34" charset="0"/>
                      </a:endParaRPr>
                    </a:p>
                  </a:txBody>
                  <a:tcPr/>
                </a:tc>
              </a:tr>
              <a:tr h="957756">
                <a:tc>
                  <a:txBody>
                    <a:bodyPr/>
                    <a:lstStyle/>
                    <a:p>
                      <a:r>
                        <a:rPr lang="en-US" sz="1400" dirty="0" smtClean="0">
                          <a:latin typeface="Arial" pitchFamily="34" charset="0"/>
                          <a:cs typeface="Arial" pitchFamily="34" charset="0"/>
                        </a:rPr>
                        <a:t>Support for various screen resolutions, portrait and landscape modes</a:t>
                      </a:r>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Stability of the application for incoming/outgoing</a:t>
                      </a:r>
                      <a:r>
                        <a:rPr lang="en-US" sz="1400" baseline="0" dirty="0" smtClean="0">
                          <a:latin typeface="Arial" pitchFamily="34" charset="0"/>
                          <a:cs typeface="Arial" pitchFamily="34" charset="0"/>
                        </a:rPr>
                        <a:t> calls, sending</a:t>
                      </a:r>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Correct Localization</a:t>
                      </a:r>
                      <a:endParaRPr lang="en-US" sz="1400" dirty="0">
                        <a:latin typeface="Arial" pitchFamily="34" charset="0"/>
                        <a:cs typeface="Arial" pitchFamily="34" charset="0"/>
                      </a:endParaRPr>
                    </a:p>
                  </a:txBody>
                  <a:tcPr/>
                </a:tc>
              </a:tr>
              <a:tr h="971645">
                <a:tc>
                  <a:txBody>
                    <a:bodyPr/>
                    <a:lstStyle/>
                    <a:p>
                      <a:r>
                        <a:rPr lang="en-US" sz="1400" dirty="0" smtClean="0">
                          <a:latin typeface="Arial" pitchFamily="34" charset="0"/>
                          <a:cs typeface="Arial" pitchFamily="34" charset="0"/>
                        </a:rPr>
                        <a:t>Test the app’s installation and deletion process</a:t>
                      </a:r>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Test the update process from an older to a newer version. When local database has changed, which in turn could cause some serious migration problems.</a:t>
                      </a:r>
                      <a:endParaRPr lang="en-US" sz="1400" dirty="0">
                        <a:latin typeface="Arial" pitchFamily="34" charset="0"/>
                        <a:cs typeface="Arial" pitchFamily="34" charset="0"/>
                      </a:endParaRPr>
                    </a:p>
                  </a:txBody>
                  <a:tcPr/>
                </a:tc>
                <a:tc>
                  <a:txBody>
                    <a:bodyPr/>
                    <a:lstStyle/>
                    <a:p>
                      <a:endParaRPr lang="en-US" sz="1400" dirty="0">
                        <a:latin typeface="Arial" pitchFamily="34" charset="0"/>
                        <a:cs typeface="Arial" pitchFamily="34" charset="0"/>
                      </a:endParaRPr>
                    </a:p>
                  </a:txBody>
                  <a:tcPr/>
                </a:tc>
              </a:tr>
            </a:tbl>
          </a:graphicData>
        </a:graphic>
      </p:graphicFrame>
    </p:spTree>
    <p:extLst>
      <p:ext uri="{BB962C8B-B14F-4D97-AF65-F5344CB8AC3E}">
        <p14:creationId xmlns:p14="http://schemas.microsoft.com/office/powerpoint/2010/main" xmlns="" val="27519190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447800"/>
            <a:ext cx="4495800" cy="4995671"/>
          </a:xfrm>
        </p:spPr>
        <p:style>
          <a:lnRef idx="1">
            <a:schemeClr val="accent1"/>
          </a:lnRef>
          <a:fillRef idx="2">
            <a:schemeClr val="accent1"/>
          </a:fillRef>
          <a:effectRef idx="1">
            <a:schemeClr val="accent1"/>
          </a:effectRef>
          <a:fontRef idx="minor">
            <a:schemeClr val="dk1"/>
          </a:fontRef>
        </p:style>
        <p:txBody>
          <a:bodyPr>
            <a:normAutofit/>
          </a:bodyPr>
          <a:lstStyle/>
          <a:p>
            <a:r>
              <a:rPr lang="en-US" sz="1600" b="1" dirty="0" smtClean="0">
                <a:latin typeface="Arial" pitchFamily="34" charset="0"/>
                <a:cs typeface="Arial" pitchFamily="34" charset="0"/>
              </a:rPr>
              <a:t>Network Interactions</a:t>
            </a:r>
          </a:p>
          <a:p>
            <a:pPr>
              <a:buNone/>
            </a:pPr>
            <a:r>
              <a:rPr lang="en-US" sz="1600" dirty="0" smtClean="0">
                <a:latin typeface="Arial" pitchFamily="34" charset="0"/>
                <a:cs typeface="Arial" pitchFamily="34" charset="0"/>
              </a:rPr>
              <a:t>	Feature phones are used, particularly in the developing world, in areas where the mobile network is not as reliable, nor the signal as strong, as in developed countries. </a:t>
            </a:r>
          </a:p>
          <a:p>
            <a:pPr>
              <a:buNone/>
            </a:pPr>
            <a:r>
              <a:rPr lang="en-US" sz="1600" dirty="0" smtClean="0">
                <a:latin typeface="Arial" pitchFamily="34" charset="0"/>
                <a:cs typeface="Arial" pitchFamily="34" charset="0"/>
              </a:rPr>
              <a:t>	Infrastructure in cities is typically more overloaded with users and network cells are typically larger in the country side, meaning that the distance from cell tower to mobile phone is greater. This means that any mobile application needs to be highly resilient to network, or data carrier, loss or degradation.</a:t>
            </a:r>
          </a:p>
          <a:p>
            <a:pPr>
              <a:buNone/>
            </a:pPr>
            <a:r>
              <a:rPr lang="en-US" sz="1600" dirty="0" smtClean="0">
                <a:latin typeface="Arial" pitchFamily="34" charset="0"/>
                <a:cs typeface="Arial" pitchFamily="34" charset="0"/>
              </a:rPr>
              <a:t>	 Considering cases where network interaction is abruptly lost, and the effect that has on the application under test, is critical. Use cases, such as going into and out of network coverage whilst using an application, are also highly relevant.</a:t>
            </a:r>
            <a:endParaRPr lang="en-US" sz="1600" dirty="0">
              <a:latin typeface="Arial" pitchFamily="34" charset="0"/>
              <a:cs typeface="Arial" pitchFamily="34" charset="0"/>
            </a:endParaRPr>
          </a:p>
        </p:txBody>
      </p:sp>
      <p:sp>
        <p:nvSpPr>
          <p:cNvPr id="3" name="Footer Placeholder 2"/>
          <p:cNvSpPr>
            <a:spLocks noGrp="1"/>
          </p:cNvSpPr>
          <p:nvPr>
            <p:ph type="ftr" sz="quarter" idx="11"/>
          </p:nvPr>
        </p:nvSpPr>
        <p:spPr>
          <a:xfrm>
            <a:off x="4380072" y="6407944"/>
            <a:ext cx="41543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39</a:t>
            </a:fld>
            <a:endParaRPr lang="en-US" dirty="0">
              <a:solidFill>
                <a:schemeClr val="accent1">
                  <a:lumMod val="50000"/>
                </a:schemeClr>
              </a:solidFill>
            </a:endParaRPr>
          </a:p>
        </p:txBody>
      </p:sp>
      <p:sp>
        <p:nvSpPr>
          <p:cNvPr id="5" name="Title 4"/>
          <p:cNvSpPr>
            <a:spLocks noGrp="1"/>
          </p:cNvSpPr>
          <p:nvPr>
            <p:ph type="title"/>
          </p:nvPr>
        </p:nvSpPr>
        <p:spPr>
          <a:xfrm>
            <a:off x="457200" y="274638"/>
            <a:ext cx="8229600" cy="8683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3200" dirty="0" smtClean="0">
                <a:latin typeface="Arial" pitchFamily="34" charset="0"/>
                <a:cs typeface="Arial" pitchFamily="34" charset="0"/>
              </a:rPr>
              <a:t>Areas That Would Be Tested on a </a:t>
            </a:r>
            <a:br>
              <a:rPr lang="en-US" sz="3200" dirty="0" smtClean="0">
                <a:latin typeface="Arial" pitchFamily="34" charset="0"/>
                <a:cs typeface="Arial" pitchFamily="34" charset="0"/>
              </a:rPr>
            </a:br>
            <a:r>
              <a:rPr lang="en-US" sz="3200" dirty="0" smtClean="0">
                <a:latin typeface="Arial" pitchFamily="34" charset="0"/>
                <a:cs typeface="Arial" pitchFamily="34" charset="0"/>
              </a:rPr>
              <a:t>Mobile Application</a:t>
            </a:r>
            <a:endParaRPr lang="en-US" sz="3200" dirty="0">
              <a:latin typeface="Arial" pitchFamily="34" charset="0"/>
              <a:cs typeface="Arial" pitchFamily="34" charset="0"/>
            </a:endParaRPr>
          </a:p>
        </p:txBody>
      </p:sp>
      <p:pic>
        <p:nvPicPr>
          <p:cNvPr id="163842" name="Picture 2" descr="http://visant.bu.edu/images/complex_y2h_big.png"/>
          <p:cNvPicPr>
            <a:picLocks noChangeAspect="1" noChangeArrowheads="1"/>
          </p:cNvPicPr>
          <p:nvPr/>
        </p:nvPicPr>
        <p:blipFill>
          <a:blip r:embed="rId2" cstate="print"/>
          <a:srcRect/>
          <a:stretch>
            <a:fillRect/>
          </a:stretch>
        </p:blipFill>
        <p:spPr bwMode="auto">
          <a:xfrm>
            <a:off x="4953000" y="2166433"/>
            <a:ext cx="3876765" cy="3319967"/>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57200" y="1295400"/>
            <a:ext cx="8229600" cy="4876800"/>
          </a:xfrm>
        </p:spPr>
        <p:style>
          <a:lnRef idx="1">
            <a:schemeClr val="accent1"/>
          </a:lnRef>
          <a:fillRef idx="2">
            <a:schemeClr val="accent1"/>
          </a:fillRef>
          <a:effectRef idx="1">
            <a:schemeClr val="accent1"/>
          </a:effectRef>
          <a:fontRef idx="minor">
            <a:schemeClr val="dk1"/>
          </a:fontRef>
        </p:style>
        <p:txBody>
          <a:bodyPr>
            <a:normAutofit fontScale="47500" lnSpcReduction="20000"/>
          </a:bodyPr>
          <a:lstStyle/>
          <a:p>
            <a:pPr lvl="0"/>
            <a:endParaRPr lang="en-US" sz="3300" b="1" dirty="0" smtClean="0">
              <a:latin typeface="Arial" pitchFamily="34" charset="0"/>
              <a:cs typeface="Arial" pitchFamily="34" charset="0"/>
            </a:endParaRPr>
          </a:p>
          <a:p>
            <a:pPr lvl="0"/>
            <a:r>
              <a:rPr lang="en-US" sz="3300" b="1" dirty="0" smtClean="0">
                <a:latin typeface="Arial" pitchFamily="34" charset="0"/>
                <a:cs typeface="Arial" pitchFamily="34" charset="0"/>
              </a:rPr>
              <a:t>Downloadable Mobile Application Testing: </a:t>
            </a:r>
            <a:r>
              <a:rPr lang="en-US" sz="3300" dirty="0" smtClean="0">
                <a:latin typeface="Arial" pitchFamily="34" charset="0"/>
                <a:cs typeface="Arial" pitchFamily="34" charset="0"/>
              </a:rPr>
              <a:t>Some applications come pre-installed in mobile handset while some mobile applications are downloadable from different mobile application stores(</a:t>
            </a:r>
            <a:r>
              <a:rPr lang="en-US" sz="3300" dirty="0" err="1" smtClean="0">
                <a:latin typeface="Arial" pitchFamily="34" charset="0"/>
                <a:cs typeface="Arial" pitchFamily="34" charset="0"/>
              </a:rPr>
              <a:t>iStore</a:t>
            </a:r>
            <a:r>
              <a:rPr lang="en-US" sz="3300" dirty="0" smtClean="0">
                <a:latin typeface="Arial" pitchFamily="34" charset="0"/>
                <a:cs typeface="Arial" pitchFamily="34" charset="0"/>
              </a:rPr>
              <a:t>, Google Play, </a:t>
            </a:r>
            <a:r>
              <a:rPr lang="en-US" sz="3300" dirty="0" err="1" smtClean="0">
                <a:latin typeface="Arial" pitchFamily="34" charset="0"/>
                <a:cs typeface="Arial" pitchFamily="34" charset="0"/>
              </a:rPr>
              <a:t>Getjar</a:t>
            </a:r>
            <a:r>
              <a:rPr lang="en-US" sz="3300" dirty="0" smtClean="0">
                <a:latin typeface="Arial" pitchFamily="34" charset="0"/>
                <a:cs typeface="Arial" pitchFamily="34" charset="0"/>
              </a:rPr>
              <a:t>, Nokia </a:t>
            </a:r>
            <a:r>
              <a:rPr lang="en-US" sz="3300" dirty="0" err="1" smtClean="0">
                <a:latin typeface="Arial" pitchFamily="34" charset="0"/>
                <a:cs typeface="Arial" pitchFamily="34" charset="0"/>
              </a:rPr>
              <a:t>Ovi</a:t>
            </a:r>
            <a:r>
              <a:rPr lang="en-US" sz="3300" dirty="0" smtClean="0">
                <a:latin typeface="Arial" pitchFamily="34" charset="0"/>
                <a:cs typeface="Arial" pitchFamily="34" charset="0"/>
              </a:rPr>
              <a:t> Store, BB App world etc.) – </a:t>
            </a:r>
            <a:r>
              <a:rPr lang="en-US" sz="3300" b="1" dirty="0" smtClean="0">
                <a:latin typeface="Arial" pitchFamily="34" charset="0"/>
                <a:cs typeface="Arial" pitchFamily="34" charset="0"/>
              </a:rPr>
              <a:t>Production Mode</a:t>
            </a:r>
            <a:r>
              <a:rPr lang="en-US" sz="3300" dirty="0" smtClean="0">
                <a:latin typeface="Arial" pitchFamily="34" charset="0"/>
                <a:cs typeface="Arial" pitchFamily="34" charset="0"/>
              </a:rPr>
              <a:t>. </a:t>
            </a:r>
          </a:p>
          <a:p>
            <a:pPr lvl="0"/>
            <a:r>
              <a:rPr lang="en-US" sz="3300" dirty="0" smtClean="0">
                <a:latin typeface="Arial" pitchFamily="34" charset="0"/>
                <a:cs typeface="Arial" pitchFamily="34" charset="0"/>
              </a:rPr>
              <a:t>Beside that we work with the </a:t>
            </a:r>
            <a:r>
              <a:rPr lang="en-US" sz="3300" b="1" dirty="0" smtClean="0">
                <a:latin typeface="Arial" pitchFamily="34" charset="0"/>
                <a:cs typeface="Arial" pitchFamily="34" charset="0"/>
              </a:rPr>
              <a:t>QA-version </a:t>
            </a:r>
            <a:r>
              <a:rPr lang="en-US" sz="3300" dirty="0" smtClean="0">
                <a:latin typeface="Arial" pitchFamily="34" charset="0"/>
                <a:cs typeface="Arial" pitchFamily="34" charset="0"/>
              </a:rPr>
              <a:t>of app (some 3web, float.qa, </a:t>
            </a:r>
            <a:r>
              <a:rPr lang="en-US" sz="3300" dirty="0" err="1" smtClean="0">
                <a:latin typeface="Arial" pitchFamily="34" charset="0"/>
                <a:cs typeface="Arial" pitchFamily="34" charset="0"/>
              </a:rPr>
              <a:t>qa</a:t>
            </a:r>
            <a:r>
              <a:rPr lang="en-US" sz="3300" dirty="0" smtClean="0">
                <a:latin typeface="Arial" pitchFamily="34" charset="0"/>
                <a:cs typeface="Arial" pitchFamily="34" charset="0"/>
              </a:rPr>
              <a:t>, test), </a:t>
            </a:r>
            <a:r>
              <a:rPr lang="en-US" sz="3300" b="1" dirty="0" smtClean="0">
                <a:latin typeface="Arial" pitchFamily="34" charset="0"/>
                <a:cs typeface="Arial" pitchFamily="34" charset="0"/>
              </a:rPr>
              <a:t>Developer’s Site </a:t>
            </a:r>
            <a:r>
              <a:rPr lang="en-US" sz="3300" dirty="0" smtClean="0">
                <a:latin typeface="Arial" pitchFamily="34" charset="0"/>
                <a:cs typeface="Arial" pitchFamily="34" charset="0"/>
              </a:rPr>
              <a:t>(some .dev), and </a:t>
            </a:r>
            <a:r>
              <a:rPr lang="en-US" sz="3300" b="1" dirty="0" smtClean="0">
                <a:latin typeface="Arial" pitchFamily="34" charset="0"/>
                <a:cs typeface="Arial" pitchFamily="34" charset="0"/>
              </a:rPr>
              <a:t>Pre-production</a:t>
            </a:r>
            <a:r>
              <a:rPr lang="en-US" sz="3300" dirty="0" smtClean="0">
                <a:latin typeface="Arial" pitchFamily="34" charset="0"/>
                <a:cs typeface="Arial" pitchFamily="34" charset="0"/>
              </a:rPr>
              <a:t> Site that we compare with the Master Web Site version.</a:t>
            </a:r>
          </a:p>
          <a:p>
            <a:pPr lvl="0">
              <a:buNone/>
            </a:pPr>
            <a:r>
              <a:rPr lang="en-US" sz="3300" dirty="0" smtClean="0">
                <a:latin typeface="Arial" pitchFamily="34" charset="0"/>
                <a:cs typeface="Arial" pitchFamily="34" charset="0"/>
              </a:rPr>
              <a:t>    </a:t>
            </a:r>
          </a:p>
          <a:p>
            <a:pPr lvl="0"/>
            <a:r>
              <a:rPr lang="en-US" sz="3300" b="1" dirty="0" smtClean="0">
                <a:latin typeface="Arial" pitchFamily="34" charset="0"/>
                <a:cs typeface="Arial" pitchFamily="34" charset="0"/>
              </a:rPr>
              <a:t>Mobile Handset Testing: </a:t>
            </a:r>
            <a:r>
              <a:rPr lang="en-US" sz="3300" dirty="0" smtClean="0">
                <a:latin typeface="Arial" pitchFamily="34" charset="0"/>
                <a:cs typeface="Arial" pitchFamily="34" charset="0"/>
              </a:rPr>
              <a:t>Similar to Organizations that develop third party downloadable mobile applications, there are many companies that develop complete mobile handset. </a:t>
            </a:r>
          </a:p>
          <a:p>
            <a:pPr lvl="0"/>
            <a:r>
              <a:rPr lang="en-US" sz="3300" dirty="0" smtClean="0">
                <a:latin typeface="Arial" pitchFamily="34" charset="0"/>
                <a:cs typeface="Arial" pitchFamily="34" charset="0"/>
              </a:rPr>
              <a:t>A mobile QA here may need to test native applications or features that are available in the phone. SMS, MMS, Voice Call, MMS, Phonebook, Calculator, Bluetooth and other mobile features. It also includes Multimedia (Camera, Video, Media player, ringtones) and </a:t>
            </a:r>
            <a:r>
              <a:rPr lang="en-US" sz="3300" i="1" dirty="0" smtClean="0">
                <a:latin typeface="Arial" pitchFamily="34" charset="0"/>
                <a:cs typeface="Arial" pitchFamily="34" charset="0"/>
              </a:rPr>
              <a:t>Mobile Protocol stack testing.</a:t>
            </a:r>
          </a:p>
          <a:p>
            <a:pPr lvl="0">
              <a:buNone/>
            </a:pPr>
            <a:endParaRPr lang="en-US" sz="3300" dirty="0" smtClean="0">
              <a:latin typeface="Arial" pitchFamily="34" charset="0"/>
              <a:cs typeface="Arial" pitchFamily="34" charset="0"/>
            </a:endParaRPr>
          </a:p>
          <a:p>
            <a:pPr lvl="0"/>
            <a:r>
              <a:rPr lang="en-US" sz="3300" b="1" dirty="0" smtClean="0">
                <a:latin typeface="Arial" pitchFamily="34" charset="0"/>
                <a:cs typeface="Arial" pitchFamily="34" charset="0"/>
              </a:rPr>
              <a:t>Mobile Website Testing (WAP Sites): </a:t>
            </a:r>
            <a:r>
              <a:rPr lang="en-US" sz="3300" dirty="0" smtClean="0">
                <a:latin typeface="Arial" pitchFamily="34" charset="0"/>
                <a:cs typeface="Arial" pitchFamily="34" charset="0"/>
              </a:rPr>
              <a:t>Unlike downloadable mobile applications, mobile websites can be accessed via browser. No download involved. Testing of Mobile WAP sites has its own challenges. Proper navigation, good user interfaces (design), security, performance and mobile browser compatibility are important areas</a:t>
            </a:r>
            <a:r>
              <a:rPr lang="en-US" sz="2900" dirty="0" smtClean="0">
                <a:latin typeface="Arial" pitchFamily="34" charset="0"/>
                <a:cs typeface="Arial" pitchFamily="34" charset="0"/>
              </a:rPr>
              <a:t>. </a:t>
            </a:r>
          </a:p>
          <a:p>
            <a:endParaRPr lang="en-US" dirty="0"/>
          </a:p>
        </p:txBody>
      </p:sp>
      <p:sp>
        <p:nvSpPr>
          <p:cNvPr id="4" name="Footer Placeholder 3"/>
          <p:cNvSpPr>
            <a:spLocks noGrp="1"/>
          </p:cNvSpPr>
          <p:nvPr>
            <p:ph type="ftr" sz="quarter" idx="11"/>
          </p:nvPr>
        </p:nvSpPr>
        <p:spPr>
          <a:xfrm>
            <a:off x="4380072" y="6407944"/>
            <a:ext cx="3773328" cy="365125"/>
          </a:xfrm>
        </p:spPr>
        <p:txBody>
          <a:bodyPr/>
          <a:lstStyle/>
          <a:p>
            <a:r>
              <a:rPr lang="en-US" smtClean="0">
                <a:solidFill>
                  <a:schemeClr val="accent1">
                    <a:lumMod val="50000"/>
                  </a:schemeClr>
                </a:solidFill>
              </a:rPr>
              <a:t>Copyright Portnov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a:xfrm>
            <a:off x="8382000" y="6407944"/>
            <a:ext cx="631032" cy="365125"/>
          </a:xfrm>
        </p:spPr>
        <p:txBody>
          <a:bodyPr/>
          <a:lstStyle/>
          <a:p>
            <a:fld id="{B6F15528-21DE-4FAA-801E-634DDDAF4B2B}" type="slidenum">
              <a:rPr lang="en-US" smtClean="0">
                <a:solidFill>
                  <a:schemeClr val="accent1">
                    <a:lumMod val="50000"/>
                  </a:schemeClr>
                </a:solidFill>
              </a:rPr>
              <a:pPr/>
              <a:t>4</a:t>
            </a:fld>
            <a:endParaRPr lang="en-US" dirty="0">
              <a:solidFill>
                <a:schemeClr val="accent1">
                  <a:lumMod val="50000"/>
                </a:schemeClr>
              </a:solidFill>
            </a:endParaRPr>
          </a:p>
        </p:txBody>
      </p:sp>
      <p:sp>
        <p:nvSpPr>
          <p:cNvPr id="7" name="Title 6"/>
          <p:cNvSpPr>
            <a:spLocks noGrp="1"/>
          </p:cNvSpPr>
          <p:nvPr>
            <p:ph type="title"/>
          </p:nvPr>
        </p:nvSpPr>
        <p:spPr>
          <a:xfrm>
            <a:off x="457200" y="274638"/>
            <a:ext cx="7391400" cy="715962"/>
          </a:xfrm>
        </p:spPr>
        <p:style>
          <a:lnRef idx="1">
            <a:schemeClr val="accent1"/>
          </a:lnRef>
          <a:fillRef idx="2">
            <a:schemeClr val="accent1"/>
          </a:fillRef>
          <a:effectRef idx="1">
            <a:schemeClr val="accent1"/>
          </a:effectRef>
          <a:fontRef idx="minor">
            <a:schemeClr val="dk1"/>
          </a:fontRef>
        </p:style>
        <p:txBody>
          <a:bodyPr>
            <a:normAutofit/>
          </a:bodyPr>
          <a:lstStyle/>
          <a:p>
            <a:r>
              <a:rPr lang="en-US" sz="3200" dirty="0" smtClean="0">
                <a:solidFill>
                  <a:srgbClr val="FF0000"/>
                </a:solidFill>
                <a:latin typeface="Arial" pitchFamily="34" charset="0"/>
                <a:cs typeface="Arial" pitchFamily="34" charset="0"/>
              </a:rPr>
              <a:t>1. Types of Testing in Mobile Domain</a:t>
            </a:r>
            <a:endParaRPr lang="en-US" sz="32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xmlns="" val="39222249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62400" y="1524000"/>
            <a:ext cx="4800600" cy="4876800"/>
          </a:xfrm>
        </p:spPr>
        <p:style>
          <a:lnRef idx="1">
            <a:schemeClr val="accent1"/>
          </a:lnRef>
          <a:fillRef idx="2">
            <a:schemeClr val="accent1"/>
          </a:fillRef>
          <a:effectRef idx="1">
            <a:schemeClr val="accent1"/>
          </a:effectRef>
          <a:fontRef idx="minor">
            <a:schemeClr val="dk1"/>
          </a:fontRef>
        </p:style>
        <p:txBody>
          <a:bodyPr>
            <a:normAutofit fontScale="92500" lnSpcReduction="10000"/>
          </a:bodyPr>
          <a:lstStyle/>
          <a:p>
            <a:r>
              <a:rPr lang="en-US" sz="1600" b="1" dirty="0" smtClean="0">
                <a:latin typeface="Arial" pitchFamily="34" charset="0"/>
                <a:cs typeface="Arial" pitchFamily="34" charset="0"/>
              </a:rPr>
              <a:t>Battery Life</a:t>
            </a:r>
          </a:p>
          <a:p>
            <a:pPr>
              <a:buNone/>
            </a:pPr>
            <a:r>
              <a:rPr lang="en-US" sz="1600" dirty="0" smtClean="0">
                <a:latin typeface="Arial" pitchFamily="34" charset="0"/>
                <a:cs typeface="Arial" pitchFamily="34" charset="0"/>
              </a:rPr>
              <a:t>	The effect of an application on battery life should be well understood when testing mobile devices, irrespective of the platform.</a:t>
            </a:r>
          </a:p>
          <a:p>
            <a:pPr>
              <a:buNone/>
            </a:pPr>
            <a:r>
              <a:rPr lang="en-US" sz="1600" dirty="0" smtClean="0">
                <a:latin typeface="Arial" pitchFamily="34" charset="0"/>
                <a:cs typeface="Arial" pitchFamily="34" charset="0"/>
              </a:rPr>
              <a:t>	However, in the feature phone case, battery life can become even more important when one considers a typical developing world use case related to battery life. In countries where the electricity supply can be erratic and homes may not have their own supply at all, necessitating charging at ‘charging shops’, then good battery life becomes crucial. </a:t>
            </a:r>
          </a:p>
          <a:p>
            <a:pPr>
              <a:buNone/>
            </a:pPr>
            <a:r>
              <a:rPr lang="en-US" sz="1600" dirty="0" smtClean="0">
                <a:latin typeface="Arial" pitchFamily="34" charset="0"/>
                <a:cs typeface="Arial" pitchFamily="34" charset="0"/>
              </a:rPr>
              <a:t>	A well written application should not use excessive battery, and it is important to test for battery life impact, either by using an off-device monitor, or by executing typical cases and monitoring the battery life via the device’s battery level indicator. </a:t>
            </a:r>
          </a:p>
          <a:p>
            <a:pPr>
              <a:buNone/>
            </a:pPr>
            <a:r>
              <a:rPr lang="en-US" sz="1600" dirty="0" smtClean="0">
                <a:latin typeface="Arial" pitchFamily="34" charset="0"/>
                <a:cs typeface="Arial" pitchFamily="34" charset="0"/>
              </a:rPr>
              <a:t>	It is also important to consider the performance of the device or application when the battery runs out; does it crash or does it exit gracefully when power becomes low?</a:t>
            </a:r>
            <a:endParaRPr lang="en-US" sz="1600" dirty="0">
              <a:latin typeface="Arial" pitchFamily="34" charset="0"/>
              <a:cs typeface="Arial" pitchFamily="34" charset="0"/>
            </a:endParaRPr>
          </a:p>
        </p:txBody>
      </p:sp>
      <p:sp>
        <p:nvSpPr>
          <p:cNvPr id="3" name="Footer Placeholder 2"/>
          <p:cNvSpPr>
            <a:spLocks noGrp="1"/>
          </p:cNvSpPr>
          <p:nvPr>
            <p:ph type="ftr" sz="quarter" idx="11"/>
          </p:nvPr>
        </p:nvSpPr>
        <p:spPr>
          <a:xfrm>
            <a:off x="4380072" y="6407944"/>
            <a:ext cx="43067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40</a:t>
            </a:fld>
            <a:endParaRPr lang="en-US" dirty="0">
              <a:solidFill>
                <a:schemeClr val="accent1">
                  <a:lumMod val="50000"/>
                </a:schemeClr>
              </a:solidFill>
            </a:endParaRPr>
          </a:p>
        </p:txBody>
      </p:sp>
      <p:sp>
        <p:nvSpPr>
          <p:cNvPr id="6" name="Title 4"/>
          <p:cNvSpPr>
            <a:spLocks noGrp="1"/>
          </p:cNvSpPr>
          <p:nvPr>
            <p:ph type="title"/>
          </p:nvPr>
        </p:nvSpPr>
        <p:spPr>
          <a:xfrm>
            <a:off x="457200" y="274638"/>
            <a:ext cx="8229600" cy="8683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3200" dirty="0" smtClean="0">
                <a:latin typeface="Arial" pitchFamily="34" charset="0"/>
                <a:cs typeface="Arial" pitchFamily="34" charset="0"/>
              </a:rPr>
              <a:t>Areas That Would Be Tested on a </a:t>
            </a:r>
            <a:br>
              <a:rPr lang="en-US" sz="3200" dirty="0" smtClean="0">
                <a:latin typeface="Arial" pitchFamily="34" charset="0"/>
                <a:cs typeface="Arial" pitchFamily="34" charset="0"/>
              </a:rPr>
            </a:br>
            <a:r>
              <a:rPr lang="en-US" sz="3200" dirty="0" smtClean="0">
                <a:latin typeface="Arial" pitchFamily="34" charset="0"/>
                <a:cs typeface="Arial" pitchFamily="34" charset="0"/>
              </a:rPr>
              <a:t>Mobile Application</a:t>
            </a:r>
            <a:endParaRPr lang="en-US" sz="3200" dirty="0">
              <a:latin typeface="Arial" pitchFamily="34" charset="0"/>
              <a:cs typeface="Arial" pitchFamily="34" charset="0"/>
            </a:endParaRPr>
          </a:p>
        </p:txBody>
      </p:sp>
      <p:pic>
        <p:nvPicPr>
          <p:cNvPr id="162818" name="Picture 2" descr="http://www.symbiantweet.com/wp-content/uploads/2012/05/cell_phone-battery-life.jpg"/>
          <p:cNvPicPr>
            <a:picLocks noChangeAspect="1" noChangeArrowheads="1"/>
          </p:cNvPicPr>
          <p:nvPr/>
        </p:nvPicPr>
        <p:blipFill>
          <a:blip r:embed="rId2" cstate="print"/>
          <a:srcRect/>
          <a:stretch>
            <a:fillRect/>
          </a:stretch>
        </p:blipFill>
        <p:spPr bwMode="auto">
          <a:xfrm>
            <a:off x="304800" y="2819400"/>
            <a:ext cx="3448050" cy="1976883"/>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295400"/>
            <a:ext cx="4800600" cy="5029200"/>
          </a:xfrm>
        </p:spPr>
        <p:style>
          <a:lnRef idx="1">
            <a:schemeClr val="accent1"/>
          </a:lnRef>
          <a:fillRef idx="2">
            <a:schemeClr val="accent1"/>
          </a:fillRef>
          <a:effectRef idx="1">
            <a:schemeClr val="accent1"/>
          </a:effectRef>
          <a:fontRef idx="minor">
            <a:schemeClr val="dk1"/>
          </a:fontRef>
        </p:style>
        <p:txBody>
          <a:bodyPr>
            <a:normAutofit/>
          </a:bodyPr>
          <a:lstStyle/>
          <a:p>
            <a:r>
              <a:rPr lang="en-US" sz="1600" b="1" dirty="0" smtClean="0">
                <a:latin typeface="Arial" pitchFamily="34" charset="0"/>
                <a:cs typeface="Arial" pitchFamily="34" charset="0"/>
              </a:rPr>
              <a:t>Device Use Time</a:t>
            </a:r>
          </a:p>
          <a:p>
            <a:pPr>
              <a:buNone/>
            </a:pPr>
            <a:r>
              <a:rPr lang="en-US" sz="1600" dirty="0" smtClean="0">
                <a:latin typeface="Arial" pitchFamily="34" charset="0"/>
                <a:cs typeface="Arial" pitchFamily="34" charset="0"/>
              </a:rPr>
              <a:t>	Feature phones typically have much better battery life than </a:t>
            </a:r>
            <a:r>
              <a:rPr lang="en-US" sz="1600" dirty="0" err="1" smtClean="0">
                <a:latin typeface="Arial" pitchFamily="34" charset="0"/>
                <a:cs typeface="Arial" pitchFamily="34" charset="0"/>
              </a:rPr>
              <a:t>smartphones</a:t>
            </a:r>
            <a:r>
              <a:rPr lang="en-US" sz="1600" dirty="0" smtClean="0">
                <a:latin typeface="Arial" pitchFamily="34" charset="0"/>
                <a:cs typeface="Arial" pitchFamily="34" charset="0"/>
              </a:rPr>
              <a:t> and, as a result, are often left for longer before either being power cycled or rebooted. Some typical use cases also lead to longer device use times. </a:t>
            </a:r>
          </a:p>
          <a:p>
            <a:pPr>
              <a:buNone/>
            </a:pPr>
            <a:r>
              <a:rPr lang="en-US" sz="1600" dirty="0" smtClean="0">
                <a:latin typeface="Arial" pitchFamily="34" charset="0"/>
                <a:cs typeface="Arial" pitchFamily="34" charset="0"/>
              </a:rPr>
              <a:t>	A good example would be music player usage – in developing countries the mobile device is often used as the primary music player and radio, and therefore the music player applications can be left running for 10 hours or more. Ensuring that the applications themselves continue to function, and that bugs such as memory leaks are not present, requires a different approach to testing. </a:t>
            </a:r>
          </a:p>
          <a:p>
            <a:pPr>
              <a:buNone/>
            </a:pPr>
            <a:r>
              <a:rPr lang="en-US" sz="1600" dirty="0" smtClean="0">
                <a:latin typeface="Arial" pitchFamily="34" charset="0"/>
                <a:cs typeface="Arial" pitchFamily="34" charset="0"/>
              </a:rPr>
              <a:t>	Long use case tests are more important in the feature phone space than the </a:t>
            </a:r>
            <a:r>
              <a:rPr lang="en-US" sz="1600" dirty="0" err="1" smtClean="0">
                <a:latin typeface="Arial" pitchFamily="34" charset="0"/>
                <a:cs typeface="Arial" pitchFamily="34" charset="0"/>
              </a:rPr>
              <a:t>smartphone</a:t>
            </a:r>
            <a:r>
              <a:rPr lang="en-US" sz="1600" dirty="0" smtClean="0">
                <a:latin typeface="Arial" pitchFamily="34" charset="0"/>
                <a:cs typeface="Arial" pitchFamily="34" charset="0"/>
              </a:rPr>
              <a:t> one and can reveal bugs than otherwise would not be found by shorter functional testing.</a:t>
            </a:r>
            <a:endParaRPr lang="en-US" sz="1600" dirty="0">
              <a:latin typeface="Arial" pitchFamily="34" charset="0"/>
              <a:cs typeface="Arial" pitchFamily="34" charset="0"/>
            </a:endParaRPr>
          </a:p>
        </p:txBody>
      </p:sp>
      <p:sp>
        <p:nvSpPr>
          <p:cNvPr id="3" name="Footer Placeholder 2"/>
          <p:cNvSpPr>
            <a:spLocks noGrp="1"/>
          </p:cNvSpPr>
          <p:nvPr>
            <p:ph type="ftr" sz="quarter" idx="11"/>
          </p:nvPr>
        </p:nvSpPr>
        <p:spPr>
          <a:xfrm>
            <a:off x="4380072" y="6407944"/>
            <a:ext cx="43067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41</a:t>
            </a:fld>
            <a:endParaRPr lang="en-US" dirty="0">
              <a:solidFill>
                <a:schemeClr val="accent1">
                  <a:lumMod val="50000"/>
                </a:schemeClr>
              </a:solidFill>
            </a:endParaRPr>
          </a:p>
        </p:txBody>
      </p:sp>
      <p:sp>
        <p:nvSpPr>
          <p:cNvPr id="6" name="Title 4"/>
          <p:cNvSpPr>
            <a:spLocks noGrp="1"/>
          </p:cNvSpPr>
          <p:nvPr>
            <p:ph type="title"/>
          </p:nvPr>
        </p:nvSpPr>
        <p:spPr>
          <a:xfrm>
            <a:off x="457200" y="274638"/>
            <a:ext cx="8229600" cy="8683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3200" dirty="0" smtClean="0">
                <a:latin typeface="Arial" pitchFamily="34" charset="0"/>
                <a:cs typeface="Arial" pitchFamily="34" charset="0"/>
              </a:rPr>
              <a:t>Areas That Would Be Tested on a </a:t>
            </a:r>
            <a:br>
              <a:rPr lang="en-US" sz="3200" dirty="0" smtClean="0">
                <a:latin typeface="Arial" pitchFamily="34" charset="0"/>
                <a:cs typeface="Arial" pitchFamily="34" charset="0"/>
              </a:rPr>
            </a:br>
            <a:r>
              <a:rPr lang="en-US" sz="3200" dirty="0" smtClean="0">
                <a:latin typeface="Arial" pitchFamily="34" charset="0"/>
                <a:cs typeface="Arial" pitchFamily="34" charset="0"/>
              </a:rPr>
              <a:t>Mobile Application</a:t>
            </a:r>
            <a:endParaRPr lang="en-US" sz="3200" dirty="0">
              <a:latin typeface="Arial" pitchFamily="34" charset="0"/>
              <a:cs typeface="Arial" pitchFamily="34" charset="0"/>
            </a:endParaRPr>
          </a:p>
        </p:txBody>
      </p:sp>
      <p:pic>
        <p:nvPicPr>
          <p:cNvPr id="203780" name="Picture 4" descr="http://static.guim.co.uk/sys-images/Guardian/Pix/pixies/2009/3/3/1236046611801/mobile-phones-006.jpg"/>
          <p:cNvPicPr>
            <a:picLocks noChangeAspect="1" noChangeArrowheads="1"/>
          </p:cNvPicPr>
          <p:nvPr/>
        </p:nvPicPr>
        <p:blipFill>
          <a:blip r:embed="rId2" cstate="print"/>
          <a:srcRect/>
          <a:stretch>
            <a:fillRect/>
          </a:stretch>
        </p:blipFill>
        <p:spPr bwMode="auto">
          <a:xfrm>
            <a:off x="4953000" y="2590800"/>
            <a:ext cx="3924300" cy="2354580"/>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38600" y="1219200"/>
            <a:ext cx="4800600" cy="5257800"/>
          </a:xfrm>
        </p:spPr>
        <p:style>
          <a:lnRef idx="1">
            <a:schemeClr val="accent1"/>
          </a:lnRef>
          <a:fillRef idx="2">
            <a:schemeClr val="accent1"/>
          </a:fillRef>
          <a:effectRef idx="1">
            <a:schemeClr val="accent1"/>
          </a:effectRef>
          <a:fontRef idx="minor">
            <a:schemeClr val="dk1"/>
          </a:fontRef>
        </p:style>
        <p:txBody>
          <a:bodyPr>
            <a:noAutofit/>
          </a:bodyPr>
          <a:lstStyle/>
          <a:p>
            <a:r>
              <a:rPr lang="en-US" sz="1200" b="1" dirty="0" smtClean="0">
                <a:latin typeface="Arial" pitchFamily="34" charset="0"/>
                <a:cs typeface="Arial" pitchFamily="34" charset="0"/>
              </a:rPr>
              <a:t>SIM Cards</a:t>
            </a:r>
          </a:p>
          <a:p>
            <a:pPr>
              <a:buNone/>
            </a:pPr>
            <a:r>
              <a:rPr lang="en-US" sz="1200" dirty="0" smtClean="0">
                <a:latin typeface="Arial" pitchFamily="34" charset="0"/>
                <a:cs typeface="Arial" pitchFamily="34" charset="0"/>
              </a:rPr>
              <a:t>	If the application under test uses data stored on a SIM card or memory card, then it is very important to ensure a relevant number of cards are obtained and used for testing. </a:t>
            </a:r>
          </a:p>
          <a:p>
            <a:pPr>
              <a:buNone/>
            </a:pPr>
            <a:r>
              <a:rPr lang="en-US" sz="1200" dirty="0" smtClean="0">
                <a:latin typeface="Arial" pitchFamily="34" charset="0"/>
                <a:cs typeface="Arial" pitchFamily="34" charset="0"/>
              </a:rPr>
              <a:t>	Not all SIM cards are created the same and some are considerably slower than others; this seems to be a particular problem in developing countries, such as India. </a:t>
            </a:r>
          </a:p>
          <a:p>
            <a:pPr>
              <a:buNone/>
            </a:pPr>
            <a:r>
              <a:rPr lang="en-US" sz="1200" dirty="0" smtClean="0">
                <a:latin typeface="Arial" pitchFamily="34" charset="0"/>
                <a:cs typeface="Arial" pitchFamily="34" charset="0"/>
              </a:rPr>
              <a:t>	Some brands of memory card can also be slower and this can have an effect on the functionality of the device or application. Obtaining, and testing with, cards that are relevant to the intended launch country/area for the application or device will help to reduce the risk of early field returns due to incompatible or slow cards. </a:t>
            </a:r>
          </a:p>
          <a:p>
            <a:pPr>
              <a:buNone/>
            </a:pPr>
            <a:r>
              <a:rPr lang="en-US" sz="1200" dirty="0" smtClean="0">
                <a:latin typeface="Arial" pitchFamily="34" charset="0"/>
                <a:cs typeface="Arial" pitchFamily="34" charset="0"/>
              </a:rPr>
              <a:t>	Significant numbers of feature phones support multiple SIMs and may also support the swapping of these SIMs without a need to power down the device. There are a number of related use cases to consider including:</a:t>
            </a:r>
          </a:p>
          <a:p>
            <a:r>
              <a:rPr lang="en-US" sz="1100" dirty="0" smtClean="0">
                <a:latin typeface="Arial" pitchFamily="34" charset="0"/>
                <a:cs typeface="Arial" pitchFamily="34" charset="0"/>
              </a:rPr>
              <a:t>▪ What happens to the application when removing the battery without shutting down the application? This is a typical use case when </a:t>
            </a:r>
          </a:p>
          <a:p>
            <a:r>
              <a:rPr lang="en-US" sz="1100" dirty="0" smtClean="0">
                <a:latin typeface="Arial" pitchFamily="34" charset="0"/>
                <a:cs typeface="Arial" pitchFamily="34" charset="0"/>
              </a:rPr>
              <a:t>swapping SIMs.</a:t>
            </a:r>
          </a:p>
          <a:p>
            <a:r>
              <a:rPr lang="en-US" sz="1100" dirty="0" smtClean="0">
                <a:latin typeface="Arial" pitchFamily="34" charset="0"/>
                <a:cs typeface="Arial" pitchFamily="34" charset="0"/>
              </a:rPr>
              <a:t>▪ What happens to an application which uses SIM data when the SIM </a:t>
            </a:r>
          </a:p>
          <a:p>
            <a:r>
              <a:rPr lang="en-US" sz="1100" dirty="0" smtClean="0">
                <a:latin typeface="Arial" pitchFamily="34" charset="0"/>
                <a:cs typeface="Arial" pitchFamily="34" charset="0"/>
              </a:rPr>
              <a:t>is swapped? Is the data still available or is it removed?</a:t>
            </a:r>
            <a:endParaRPr lang="en-US" sz="1100" dirty="0">
              <a:latin typeface="Arial" pitchFamily="34" charset="0"/>
              <a:cs typeface="Arial" pitchFamily="34" charset="0"/>
            </a:endParaRPr>
          </a:p>
        </p:txBody>
      </p:sp>
      <p:sp>
        <p:nvSpPr>
          <p:cNvPr id="3" name="Footer Placeholder 2"/>
          <p:cNvSpPr>
            <a:spLocks noGrp="1"/>
          </p:cNvSpPr>
          <p:nvPr>
            <p:ph type="ftr" sz="quarter" idx="11"/>
          </p:nvPr>
        </p:nvSpPr>
        <p:spPr>
          <a:xfrm>
            <a:off x="4380072" y="6407944"/>
            <a:ext cx="43067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42</a:t>
            </a:fld>
            <a:endParaRPr lang="en-US" dirty="0">
              <a:solidFill>
                <a:schemeClr val="accent1">
                  <a:lumMod val="50000"/>
                </a:schemeClr>
              </a:solidFill>
            </a:endParaRPr>
          </a:p>
        </p:txBody>
      </p:sp>
      <p:sp>
        <p:nvSpPr>
          <p:cNvPr id="6" name="Title 4"/>
          <p:cNvSpPr>
            <a:spLocks noGrp="1"/>
          </p:cNvSpPr>
          <p:nvPr>
            <p:ph type="title"/>
          </p:nvPr>
        </p:nvSpPr>
        <p:spPr>
          <a:xfrm>
            <a:off x="457200" y="152400"/>
            <a:ext cx="8229600" cy="914400"/>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3200" dirty="0" smtClean="0">
                <a:latin typeface="Arial" pitchFamily="34" charset="0"/>
                <a:cs typeface="Arial" pitchFamily="34" charset="0"/>
              </a:rPr>
              <a:t>Areas That Would Be Tested on a </a:t>
            </a:r>
            <a:br>
              <a:rPr lang="en-US" sz="3200" dirty="0" smtClean="0">
                <a:latin typeface="Arial" pitchFamily="34" charset="0"/>
                <a:cs typeface="Arial" pitchFamily="34" charset="0"/>
              </a:rPr>
            </a:br>
            <a:r>
              <a:rPr lang="en-US" sz="3200" dirty="0" smtClean="0">
                <a:latin typeface="Arial" pitchFamily="34" charset="0"/>
                <a:cs typeface="Arial" pitchFamily="34" charset="0"/>
              </a:rPr>
              <a:t>Mobile Application</a:t>
            </a:r>
            <a:endParaRPr lang="en-US" sz="3200" dirty="0">
              <a:latin typeface="Arial" pitchFamily="34" charset="0"/>
              <a:cs typeface="Arial" pitchFamily="34" charset="0"/>
            </a:endParaRPr>
          </a:p>
        </p:txBody>
      </p:sp>
      <p:pic>
        <p:nvPicPr>
          <p:cNvPr id="204802" name="Picture 2" descr="http://images.wisegeek.com/various-sim-cards.jpg"/>
          <p:cNvPicPr>
            <a:picLocks noChangeAspect="1" noChangeArrowheads="1"/>
          </p:cNvPicPr>
          <p:nvPr/>
        </p:nvPicPr>
        <p:blipFill>
          <a:blip r:embed="rId2" cstate="print"/>
          <a:srcRect/>
          <a:stretch>
            <a:fillRect/>
          </a:stretch>
        </p:blipFill>
        <p:spPr bwMode="auto">
          <a:xfrm>
            <a:off x="304800" y="2133600"/>
            <a:ext cx="3493339" cy="2647951"/>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219200"/>
            <a:ext cx="3581400" cy="5257800"/>
          </a:xfrm>
        </p:spPr>
        <p:style>
          <a:lnRef idx="1">
            <a:schemeClr val="accent1"/>
          </a:lnRef>
          <a:fillRef idx="2">
            <a:schemeClr val="accent1"/>
          </a:fillRef>
          <a:effectRef idx="1">
            <a:schemeClr val="accent1"/>
          </a:effectRef>
          <a:fontRef idx="minor">
            <a:schemeClr val="dk1"/>
          </a:fontRef>
        </p:style>
        <p:txBody>
          <a:bodyPr>
            <a:noAutofit/>
          </a:bodyPr>
          <a:lstStyle/>
          <a:p>
            <a:r>
              <a:rPr lang="en-US" sz="1400" b="1" dirty="0" smtClean="0">
                <a:latin typeface="Arial" pitchFamily="34" charset="0"/>
                <a:cs typeface="Arial" pitchFamily="34" charset="0"/>
              </a:rPr>
              <a:t>Data Sharing</a:t>
            </a:r>
          </a:p>
          <a:p>
            <a:pPr>
              <a:buNone/>
            </a:pPr>
            <a:r>
              <a:rPr lang="en-US" sz="1400" dirty="0" smtClean="0">
                <a:latin typeface="Arial" pitchFamily="34" charset="0"/>
                <a:cs typeface="Arial" pitchFamily="34" charset="0"/>
              </a:rPr>
              <a:t>	Although data usage and its cost are becoming highly prevalent and increasingly cheap in the West, this is less so in developing markets where consumers are extremely cost conscious.</a:t>
            </a:r>
          </a:p>
          <a:p>
            <a:pPr>
              <a:buNone/>
            </a:pPr>
            <a:r>
              <a:rPr lang="en-US" sz="1400" dirty="0" smtClean="0">
                <a:latin typeface="Arial" pitchFamily="34" charset="0"/>
                <a:cs typeface="Arial" pitchFamily="34" charset="0"/>
              </a:rPr>
              <a:t>	 As a result, usage of applications such as cloud based proxy browsers, which reduce data usage by compressing web pages prior to delivery to the mobile device, are very popular. </a:t>
            </a:r>
          </a:p>
          <a:p>
            <a:pPr>
              <a:buNone/>
            </a:pPr>
            <a:r>
              <a:rPr lang="en-US" sz="1400" dirty="0" smtClean="0">
                <a:latin typeface="Arial" pitchFamily="34" charset="0"/>
                <a:cs typeface="Arial" pitchFamily="34" charset="0"/>
              </a:rPr>
              <a:t>	Users are also most likely to share content via free channels such as Bluetooth and Infrared. </a:t>
            </a:r>
          </a:p>
          <a:p>
            <a:pPr>
              <a:buNone/>
            </a:pPr>
            <a:r>
              <a:rPr lang="en-US" sz="1400" dirty="0" smtClean="0">
                <a:latin typeface="Arial" pitchFamily="34" charset="0"/>
                <a:cs typeface="Arial" pitchFamily="34" charset="0"/>
              </a:rPr>
              <a:t>	It is important to consider all sharing methods when testing and also to consider whether the application under test offers the lowest cost methods.</a:t>
            </a:r>
            <a:endParaRPr lang="en-US" sz="1400" dirty="0">
              <a:latin typeface="Arial" pitchFamily="34" charset="0"/>
              <a:cs typeface="Arial" pitchFamily="34" charset="0"/>
            </a:endParaRPr>
          </a:p>
        </p:txBody>
      </p:sp>
      <p:sp>
        <p:nvSpPr>
          <p:cNvPr id="3" name="Footer Placeholder 2"/>
          <p:cNvSpPr>
            <a:spLocks noGrp="1"/>
          </p:cNvSpPr>
          <p:nvPr>
            <p:ph type="ftr" sz="quarter" idx="11"/>
          </p:nvPr>
        </p:nvSpPr>
        <p:spPr>
          <a:xfrm>
            <a:off x="4380072" y="6407944"/>
            <a:ext cx="43067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43</a:t>
            </a:fld>
            <a:endParaRPr lang="en-US" dirty="0">
              <a:solidFill>
                <a:schemeClr val="accent1">
                  <a:lumMod val="50000"/>
                </a:schemeClr>
              </a:solidFill>
            </a:endParaRPr>
          </a:p>
        </p:txBody>
      </p:sp>
      <p:sp>
        <p:nvSpPr>
          <p:cNvPr id="6" name="Title 4"/>
          <p:cNvSpPr>
            <a:spLocks noGrp="1"/>
          </p:cNvSpPr>
          <p:nvPr>
            <p:ph type="title"/>
          </p:nvPr>
        </p:nvSpPr>
        <p:spPr>
          <a:xfrm>
            <a:off x="457200" y="152400"/>
            <a:ext cx="8229600" cy="914400"/>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3200" dirty="0" smtClean="0">
                <a:latin typeface="Arial" pitchFamily="34" charset="0"/>
                <a:cs typeface="Arial" pitchFamily="34" charset="0"/>
              </a:rPr>
              <a:t>Areas That Would Be Tested on a </a:t>
            </a:r>
            <a:br>
              <a:rPr lang="en-US" sz="3200" dirty="0" smtClean="0">
                <a:latin typeface="Arial" pitchFamily="34" charset="0"/>
                <a:cs typeface="Arial" pitchFamily="34" charset="0"/>
              </a:rPr>
            </a:br>
            <a:r>
              <a:rPr lang="en-US" sz="3200" dirty="0" smtClean="0">
                <a:latin typeface="Arial" pitchFamily="34" charset="0"/>
                <a:cs typeface="Arial" pitchFamily="34" charset="0"/>
              </a:rPr>
              <a:t>Mobile Application</a:t>
            </a:r>
            <a:endParaRPr lang="en-US" sz="3200" dirty="0">
              <a:latin typeface="Arial" pitchFamily="34" charset="0"/>
              <a:cs typeface="Arial" pitchFamily="34" charset="0"/>
            </a:endParaRPr>
          </a:p>
        </p:txBody>
      </p:sp>
      <p:pic>
        <p:nvPicPr>
          <p:cNvPr id="205826" name="Picture 2" descr="http://www.samsung.com/us/mobile-print-app/images/data-sharing.jpg"/>
          <p:cNvPicPr>
            <a:picLocks noChangeAspect="1" noChangeArrowheads="1"/>
          </p:cNvPicPr>
          <p:nvPr/>
        </p:nvPicPr>
        <p:blipFill>
          <a:blip r:embed="rId2" cstate="print"/>
          <a:srcRect/>
          <a:stretch>
            <a:fillRect/>
          </a:stretch>
        </p:blipFill>
        <p:spPr bwMode="auto">
          <a:xfrm>
            <a:off x="4267200" y="2362200"/>
            <a:ext cx="4495800" cy="2743201"/>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343400" y="1447800"/>
            <a:ext cx="4419600" cy="4800600"/>
          </a:xfrm>
        </p:spPr>
        <p:style>
          <a:lnRef idx="1">
            <a:schemeClr val="accent1"/>
          </a:lnRef>
          <a:fillRef idx="2">
            <a:schemeClr val="accent1"/>
          </a:fillRef>
          <a:effectRef idx="1">
            <a:schemeClr val="accent1"/>
          </a:effectRef>
          <a:fontRef idx="minor">
            <a:schemeClr val="dk1"/>
          </a:fontRef>
        </p:style>
        <p:txBody>
          <a:bodyPr>
            <a:noAutofit/>
          </a:bodyPr>
          <a:lstStyle/>
          <a:p>
            <a:r>
              <a:rPr lang="en-US" sz="1400" b="1" dirty="0" smtClean="0">
                <a:latin typeface="Arial" pitchFamily="34" charset="0"/>
                <a:cs typeface="Arial" pitchFamily="34" charset="0"/>
              </a:rPr>
              <a:t>Limited Device Memory and Processor Capability</a:t>
            </a:r>
          </a:p>
          <a:p>
            <a:pPr>
              <a:buNone/>
            </a:pPr>
            <a:r>
              <a:rPr lang="en-US" sz="1400" dirty="0" smtClean="0">
                <a:latin typeface="Arial" pitchFamily="34" charset="0"/>
                <a:cs typeface="Arial" pitchFamily="34" charset="0"/>
              </a:rPr>
              <a:t>	</a:t>
            </a:r>
            <a:r>
              <a:rPr lang="en-US" sz="1200" dirty="0" smtClean="0">
                <a:latin typeface="Arial" pitchFamily="34" charset="0"/>
                <a:cs typeface="Arial" pitchFamily="34" charset="0"/>
              </a:rPr>
              <a:t>Feature phones, by their cheaper nature, contain less device memory and lower specification processors than </a:t>
            </a:r>
            <a:r>
              <a:rPr lang="en-US" sz="1200" dirty="0" err="1" smtClean="0">
                <a:latin typeface="Arial" pitchFamily="34" charset="0"/>
                <a:cs typeface="Arial" pitchFamily="34" charset="0"/>
              </a:rPr>
              <a:t>smartphones</a:t>
            </a:r>
            <a:r>
              <a:rPr lang="en-US" sz="1200" dirty="0" smtClean="0">
                <a:latin typeface="Arial" pitchFamily="34" charset="0"/>
                <a:cs typeface="Arial" pitchFamily="34" charset="0"/>
              </a:rPr>
              <a:t>. </a:t>
            </a:r>
          </a:p>
          <a:p>
            <a:pPr>
              <a:buNone/>
            </a:pPr>
            <a:r>
              <a:rPr lang="en-US" sz="1200" dirty="0" smtClean="0">
                <a:latin typeface="Arial" pitchFamily="34" charset="0"/>
                <a:cs typeface="Arial" pitchFamily="34" charset="0"/>
              </a:rPr>
              <a:t>	They are unlikely to have dedicated graphics processors. Therefore it is crucial that any test strategy for the device or application considers use cases where the memory is full and where the device is being stressed by multi-application usage.</a:t>
            </a:r>
          </a:p>
          <a:p>
            <a:pPr>
              <a:buNone/>
            </a:pPr>
            <a:r>
              <a:rPr lang="en-US" sz="1200" dirty="0" smtClean="0">
                <a:latin typeface="Arial" pitchFamily="34" charset="0"/>
                <a:cs typeface="Arial" pitchFamily="34" charset="0"/>
              </a:rPr>
              <a:t>	 Users will often run their feature phones with almost all available memory full, since often only around 10Mb is available, and the behavior of any application should be tested under these conditions. </a:t>
            </a:r>
          </a:p>
          <a:p>
            <a:pPr>
              <a:buNone/>
            </a:pPr>
            <a:r>
              <a:rPr lang="en-US" sz="1200" dirty="0" smtClean="0">
                <a:latin typeface="Arial" pitchFamily="34" charset="0"/>
                <a:cs typeface="Arial" pitchFamily="34" charset="0"/>
              </a:rPr>
              <a:t>	Although few feature phone OSs offer multitasking and background applications, it is also important to test for interruptions from other applications such as incoming calls and SMSs, the music player (typically allowed to run in the background on feature phones) and data synchronization via Bluetooth, cellular data or IR. Other functionality, such as backup and restore, can also run in the background on some feature phone OSs.</a:t>
            </a:r>
            <a:endParaRPr lang="en-US" sz="1200" dirty="0">
              <a:latin typeface="Arial" pitchFamily="34" charset="0"/>
              <a:cs typeface="Arial" pitchFamily="34" charset="0"/>
            </a:endParaRPr>
          </a:p>
        </p:txBody>
      </p:sp>
      <p:sp>
        <p:nvSpPr>
          <p:cNvPr id="3" name="Footer Placeholder 2"/>
          <p:cNvSpPr>
            <a:spLocks noGrp="1"/>
          </p:cNvSpPr>
          <p:nvPr>
            <p:ph type="ftr" sz="quarter" idx="11"/>
          </p:nvPr>
        </p:nvSpPr>
        <p:spPr>
          <a:xfrm>
            <a:off x="4380072" y="6407944"/>
            <a:ext cx="43067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44</a:t>
            </a:fld>
            <a:endParaRPr lang="en-US" dirty="0">
              <a:solidFill>
                <a:schemeClr val="accent1">
                  <a:lumMod val="50000"/>
                </a:schemeClr>
              </a:solidFill>
            </a:endParaRPr>
          </a:p>
        </p:txBody>
      </p:sp>
      <p:sp>
        <p:nvSpPr>
          <p:cNvPr id="6" name="Title 4"/>
          <p:cNvSpPr>
            <a:spLocks noGrp="1"/>
          </p:cNvSpPr>
          <p:nvPr>
            <p:ph type="title"/>
          </p:nvPr>
        </p:nvSpPr>
        <p:spPr>
          <a:xfrm>
            <a:off x="457200" y="152400"/>
            <a:ext cx="8229600" cy="914400"/>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3200" dirty="0" smtClean="0">
                <a:latin typeface="Arial" pitchFamily="34" charset="0"/>
                <a:cs typeface="Arial" pitchFamily="34" charset="0"/>
              </a:rPr>
              <a:t>Areas That Would Be Tested on a </a:t>
            </a:r>
            <a:br>
              <a:rPr lang="en-US" sz="3200" dirty="0" smtClean="0">
                <a:latin typeface="Arial" pitchFamily="34" charset="0"/>
                <a:cs typeface="Arial" pitchFamily="34" charset="0"/>
              </a:rPr>
            </a:br>
            <a:r>
              <a:rPr lang="en-US" sz="3200" dirty="0" smtClean="0">
                <a:latin typeface="Arial" pitchFamily="34" charset="0"/>
                <a:cs typeface="Arial" pitchFamily="34" charset="0"/>
              </a:rPr>
              <a:t>Mobile Application</a:t>
            </a:r>
            <a:endParaRPr lang="en-US" sz="3200" dirty="0">
              <a:latin typeface="Arial" pitchFamily="34" charset="0"/>
              <a:cs typeface="Arial" pitchFamily="34" charset="0"/>
            </a:endParaRPr>
          </a:p>
        </p:txBody>
      </p:sp>
      <p:pic>
        <p:nvPicPr>
          <p:cNvPr id="206850" name="Picture 2" descr="http://www.arm.com/community/partners/product_images/6255.jpg"/>
          <p:cNvPicPr>
            <a:picLocks noChangeAspect="1" noChangeArrowheads="1"/>
          </p:cNvPicPr>
          <p:nvPr/>
        </p:nvPicPr>
        <p:blipFill>
          <a:blip r:embed="rId2" cstate="print"/>
          <a:srcRect/>
          <a:stretch>
            <a:fillRect/>
          </a:stretch>
        </p:blipFill>
        <p:spPr bwMode="auto">
          <a:xfrm>
            <a:off x="101602" y="2057400"/>
            <a:ext cx="4063998" cy="3048000"/>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6" name="Picture 4" descr="http://www.igda.org/newsletter/wp-content/uploads/2012/08/wp-usabilitytesting.jpg"/>
          <p:cNvPicPr>
            <a:picLocks noChangeAspect="1" noChangeArrowheads="1"/>
          </p:cNvPicPr>
          <p:nvPr/>
        </p:nvPicPr>
        <p:blipFill>
          <a:blip r:embed="rId2" cstate="print"/>
          <a:srcRect/>
          <a:stretch>
            <a:fillRect/>
          </a:stretch>
        </p:blipFill>
        <p:spPr bwMode="auto">
          <a:xfrm>
            <a:off x="4343400" y="4114800"/>
            <a:ext cx="4570730" cy="1685925"/>
          </a:xfrm>
          <a:prstGeom prst="rect">
            <a:avLst/>
          </a:prstGeom>
          <a:noFill/>
        </p:spPr>
      </p:pic>
      <p:sp>
        <p:nvSpPr>
          <p:cNvPr id="2" name="Content Placeholder 1"/>
          <p:cNvSpPr>
            <a:spLocks noGrp="1"/>
          </p:cNvSpPr>
          <p:nvPr>
            <p:ph idx="1"/>
          </p:nvPr>
        </p:nvSpPr>
        <p:spPr>
          <a:xfrm>
            <a:off x="304800" y="1219200"/>
            <a:ext cx="4267200" cy="5257800"/>
          </a:xfrm>
        </p:spPr>
        <p:style>
          <a:lnRef idx="1">
            <a:schemeClr val="accent1"/>
          </a:lnRef>
          <a:fillRef idx="2">
            <a:schemeClr val="accent1"/>
          </a:fillRef>
          <a:effectRef idx="1">
            <a:schemeClr val="accent1"/>
          </a:effectRef>
          <a:fontRef idx="minor">
            <a:schemeClr val="dk1"/>
          </a:fontRef>
        </p:style>
        <p:txBody>
          <a:bodyPr>
            <a:noAutofit/>
          </a:bodyPr>
          <a:lstStyle/>
          <a:p>
            <a:r>
              <a:rPr lang="en-US" sz="1400" b="1" dirty="0" smtClean="0">
                <a:latin typeface="Arial" pitchFamily="34" charset="0"/>
                <a:cs typeface="Arial" pitchFamily="34" charset="0"/>
              </a:rPr>
              <a:t>Usability</a:t>
            </a:r>
          </a:p>
          <a:p>
            <a:pPr>
              <a:buNone/>
            </a:pPr>
            <a:r>
              <a:rPr lang="en-US" sz="1200" dirty="0" smtClean="0">
                <a:latin typeface="Arial" pitchFamily="34" charset="0"/>
                <a:cs typeface="Arial" pitchFamily="34" charset="0"/>
              </a:rPr>
              <a:t>	Feature phones typically have smaller screens and different input mechanisms when compared with </a:t>
            </a:r>
            <a:r>
              <a:rPr lang="en-US" sz="1200" dirty="0" err="1" smtClean="0">
                <a:latin typeface="Arial" pitchFamily="34" charset="0"/>
                <a:cs typeface="Arial" pitchFamily="34" charset="0"/>
              </a:rPr>
              <a:t>smartphones</a:t>
            </a:r>
            <a:r>
              <a:rPr lang="en-US" sz="1200" dirty="0" smtClean="0">
                <a:latin typeface="Arial" pitchFamily="34" charset="0"/>
                <a:cs typeface="Arial" pitchFamily="34" charset="0"/>
              </a:rPr>
              <a:t>. </a:t>
            </a:r>
          </a:p>
          <a:p>
            <a:pPr>
              <a:buNone/>
            </a:pPr>
            <a:r>
              <a:rPr lang="en-US" sz="1200" dirty="0" smtClean="0">
                <a:latin typeface="Arial" pitchFamily="34" charset="0"/>
                <a:cs typeface="Arial" pitchFamily="34" charset="0"/>
              </a:rPr>
              <a:t>	Feature phones can have screens as small as 128×128 pixels. Issues such as text size, the level of information detail to present per page, and the amount of scrolling required in order to view the most important information, become more important when the screen is so small. </a:t>
            </a:r>
          </a:p>
          <a:p>
            <a:pPr>
              <a:buNone/>
            </a:pPr>
            <a:r>
              <a:rPr lang="en-US" sz="1200" dirty="0" smtClean="0">
                <a:latin typeface="Arial" pitchFamily="34" charset="0"/>
                <a:cs typeface="Arial" pitchFamily="34" charset="0"/>
              </a:rPr>
              <a:t>	Although a significant number of feature phones have mechanical keypads, typically in an ITU-T (i.e. numbers only) or QWERTY configuration, and this makes selecting options on the screen easier, more and more are now being produced with touch screens. </a:t>
            </a:r>
          </a:p>
          <a:p>
            <a:pPr>
              <a:buNone/>
            </a:pPr>
            <a:r>
              <a:rPr lang="en-US" sz="1200" dirty="0" smtClean="0">
                <a:latin typeface="Arial" pitchFamily="34" charset="0"/>
                <a:cs typeface="Arial" pitchFamily="34" charset="0"/>
              </a:rPr>
              <a:t>	Consideration should be given to how the user will scroll and pan around the screen, and how they will select areas using either finger or stylus. </a:t>
            </a:r>
          </a:p>
          <a:p>
            <a:pPr>
              <a:buNone/>
            </a:pPr>
            <a:r>
              <a:rPr lang="en-US" sz="1200" dirty="0" smtClean="0">
                <a:latin typeface="Arial" pitchFamily="34" charset="0"/>
                <a:cs typeface="Arial" pitchFamily="34" charset="0"/>
              </a:rPr>
              <a:t>	It is also relevant to consider, and test for, multiple language support. In countries where more than one language is spoken, applications may need to support multiple languages and this is equally true for an application.</a:t>
            </a:r>
            <a:endParaRPr lang="en-US" sz="1200" dirty="0">
              <a:latin typeface="Arial" pitchFamily="34" charset="0"/>
              <a:cs typeface="Arial" pitchFamily="34" charset="0"/>
            </a:endParaRPr>
          </a:p>
        </p:txBody>
      </p:sp>
      <p:sp>
        <p:nvSpPr>
          <p:cNvPr id="3" name="Footer Placeholder 2"/>
          <p:cNvSpPr>
            <a:spLocks noGrp="1"/>
          </p:cNvSpPr>
          <p:nvPr>
            <p:ph type="ftr" sz="quarter" idx="11"/>
          </p:nvPr>
        </p:nvSpPr>
        <p:spPr>
          <a:xfrm>
            <a:off x="4380072" y="6407944"/>
            <a:ext cx="43067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45</a:t>
            </a:fld>
            <a:endParaRPr lang="en-US" dirty="0">
              <a:solidFill>
                <a:schemeClr val="accent1">
                  <a:lumMod val="50000"/>
                </a:schemeClr>
              </a:solidFill>
            </a:endParaRPr>
          </a:p>
        </p:txBody>
      </p:sp>
      <p:sp>
        <p:nvSpPr>
          <p:cNvPr id="6" name="Title 4"/>
          <p:cNvSpPr>
            <a:spLocks noGrp="1"/>
          </p:cNvSpPr>
          <p:nvPr>
            <p:ph type="title"/>
          </p:nvPr>
        </p:nvSpPr>
        <p:spPr>
          <a:xfrm>
            <a:off x="457200" y="152400"/>
            <a:ext cx="8229600" cy="914400"/>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3200" dirty="0" smtClean="0">
                <a:latin typeface="Arial" pitchFamily="34" charset="0"/>
                <a:cs typeface="Arial" pitchFamily="34" charset="0"/>
              </a:rPr>
              <a:t>Areas That Would Be Tested on a </a:t>
            </a:r>
            <a:br>
              <a:rPr lang="en-US" sz="3200" dirty="0" smtClean="0">
                <a:latin typeface="Arial" pitchFamily="34" charset="0"/>
                <a:cs typeface="Arial" pitchFamily="34" charset="0"/>
              </a:rPr>
            </a:br>
            <a:r>
              <a:rPr lang="en-US" sz="3200" dirty="0" smtClean="0">
                <a:latin typeface="Arial" pitchFamily="34" charset="0"/>
                <a:cs typeface="Arial" pitchFamily="34" charset="0"/>
              </a:rPr>
              <a:t>Mobile Application</a:t>
            </a:r>
            <a:endParaRPr lang="en-US" sz="3200" dirty="0">
              <a:latin typeface="Arial" pitchFamily="34" charset="0"/>
              <a:cs typeface="Arial" pitchFamily="34" charset="0"/>
            </a:endParaRPr>
          </a:p>
        </p:txBody>
      </p:sp>
      <p:pic>
        <p:nvPicPr>
          <p:cNvPr id="207874" name="Picture 2" descr="http://cdn.nextgenges.com/wp-content/uploads/2011/09/usabiltytesting1-e1314997149702.png"/>
          <p:cNvPicPr>
            <a:picLocks noChangeAspect="1" noChangeArrowheads="1"/>
          </p:cNvPicPr>
          <p:nvPr/>
        </p:nvPicPr>
        <p:blipFill>
          <a:blip r:embed="rId3" cstate="print"/>
          <a:srcRect/>
          <a:stretch>
            <a:fillRect/>
          </a:stretch>
        </p:blipFill>
        <p:spPr bwMode="auto">
          <a:xfrm>
            <a:off x="4800600" y="1600200"/>
            <a:ext cx="4201830" cy="2028826"/>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4380072" y="6407944"/>
            <a:ext cx="3620928" cy="365125"/>
          </a:xfrm>
        </p:spPr>
        <p:txBody>
          <a:bodyPr/>
          <a:lstStyle/>
          <a:p>
            <a:r>
              <a:rPr lang="en-US" smtClean="0"/>
              <a:t>Copyright Portnov Computer School  2013</a:t>
            </a:r>
            <a:endParaRPr lang="en-US" dirty="0"/>
          </a:p>
        </p:txBody>
      </p:sp>
      <p:sp>
        <p:nvSpPr>
          <p:cNvPr id="3" name="Slide Number Placeholder 2"/>
          <p:cNvSpPr>
            <a:spLocks noGrp="1"/>
          </p:cNvSpPr>
          <p:nvPr>
            <p:ph type="sldNum" sz="quarter" idx="12"/>
          </p:nvPr>
        </p:nvSpPr>
        <p:spPr>
          <a:xfrm>
            <a:off x="8382000" y="6407944"/>
            <a:ext cx="631032" cy="365125"/>
          </a:xfrm>
        </p:spPr>
        <p:txBody>
          <a:bodyPr/>
          <a:lstStyle/>
          <a:p>
            <a:fld id="{B6F15528-21DE-4FAA-801E-634DDDAF4B2B}" type="slidenum">
              <a:rPr lang="en-US" smtClean="0"/>
              <a:pPr/>
              <a:t>46</a:t>
            </a:fld>
            <a:endParaRPr lang="en-US" dirty="0"/>
          </a:p>
        </p:txBody>
      </p:sp>
      <p:pic>
        <p:nvPicPr>
          <p:cNvPr id="227330" name="Picture 2" descr="C:\Users\IVA\Pictures\YOU TUBE\NEW ADDITION\mobile_testing_ctt[1].jpg"/>
          <p:cNvPicPr>
            <a:picLocks noChangeAspect="1" noChangeArrowheads="1"/>
          </p:cNvPicPr>
          <p:nvPr/>
        </p:nvPicPr>
        <p:blipFill>
          <a:blip r:embed="rId2" cstate="print"/>
          <a:srcRect/>
          <a:stretch>
            <a:fillRect/>
          </a:stretch>
        </p:blipFill>
        <p:spPr bwMode="auto">
          <a:xfrm>
            <a:off x="1447800" y="1524000"/>
            <a:ext cx="6334200" cy="3724275"/>
          </a:xfrm>
          <a:prstGeom prst="rect">
            <a:avLst/>
          </a:prstGeom>
          <a:noFill/>
        </p:spPr>
      </p:pic>
    </p:spTree>
    <p:extLst>
      <p:ext uri="{BB962C8B-B14F-4D97-AF65-F5344CB8AC3E}">
        <p14:creationId xmlns:p14="http://schemas.microsoft.com/office/powerpoint/2010/main" xmlns="" val="30442568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IVA\Pictures\MOBILE TESTING\Solutions[1].jpg"/>
          <p:cNvPicPr>
            <a:picLocks noChangeAspect="1" noChangeArrowheads="1"/>
          </p:cNvPicPr>
          <p:nvPr/>
        </p:nvPicPr>
        <p:blipFill>
          <a:blip r:embed="rId2" cstate="print"/>
          <a:srcRect/>
          <a:stretch>
            <a:fillRect/>
          </a:stretch>
        </p:blipFill>
        <p:spPr bwMode="auto">
          <a:xfrm>
            <a:off x="685800" y="3429000"/>
            <a:ext cx="3429000" cy="2209800"/>
          </a:xfrm>
          <a:prstGeom prst="rect">
            <a:avLst/>
          </a:prstGeom>
          <a:noFill/>
        </p:spPr>
      </p:pic>
      <p:sp>
        <p:nvSpPr>
          <p:cNvPr id="8" name="Content Placeholder 7"/>
          <p:cNvSpPr>
            <a:spLocks noGrp="1"/>
          </p:cNvSpPr>
          <p:nvPr>
            <p:ph sz="half" idx="2"/>
          </p:nvPr>
        </p:nvSpPr>
        <p:spPr>
          <a:xfrm>
            <a:off x="4419600" y="685800"/>
            <a:ext cx="4267200" cy="5486400"/>
          </a:xfrm>
        </p:spPr>
        <p:style>
          <a:lnRef idx="1">
            <a:schemeClr val="accent1"/>
          </a:lnRef>
          <a:fillRef idx="2">
            <a:schemeClr val="accent1"/>
          </a:fillRef>
          <a:effectRef idx="1">
            <a:schemeClr val="accent1"/>
          </a:effectRef>
          <a:fontRef idx="minor">
            <a:schemeClr val="dk1"/>
          </a:fontRef>
        </p:style>
        <p:txBody>
          <a:bodyPr>
            <a:normAutofit fontScale="70000" lnSpcReduction="20000"/>
          </a:bodyPr>
          <a:lstStyle/>
          <a:p>
            <a:endParaRPr lang="en-US" sz="2900" b="1" dirty="0" smtClean="0">
              <a:latin typeface="Arial" pitchFamily="34" charset="0"/>
              <a:cs typeface="Arial" pitchFamily="34" charset="0"/>
            </a:endParaRPr>
          </a:p>
          <a:p>
            <a:r>
              <a:rPr lang="en-US" sz="2900" b="1" dirty="0" smtClean="0">
                <a:latin typeface="Arial" pitchFamily="34" charset="0"/>
                <a:cs typeface="Arial" pitchFamily="34" charset="0"/>
              </a:rPr>
              <a:t>Testing Approach</a:t>
            </a:r>
          </a:p>
          <a:p>
            <a:r>
              <a:rPr lang="en-US" sz="2900" b="1" dirty="0" smtClean="0">
                <a:latin typeface="Arial" pitchFamily="34" charset="0"/>
                <a:cs typeface="Arial" pitchFamily="34" charset="0"/>
              </a:rPr>
              <a:t>First, </a:t>
            </a:r>
            <a:r>
              <a:rPr lang="en-US" sz="2900" dirty="0" smtClean="0">
                <a:latin typeface="Arial" pitchFamily="34" charset="0"/>
                <a:cs typeface="Arial" pitchFamily="34" charset="0"/>
              </a:rPr>
              <a:t>HTML should be validate to make sure that there are no egregious errors.</a:t>
            </a:r>
          </a:p>
          <a:p>
            <a:r>
              <a:rPr lang="en-US" sz="2900" b="1" dirty="0" smtClean="0">
                <a:latin typeface="Arial" pitchFamily="34" charset="0"/>
                <a:cs typeface="Arial" pitchFamily="34" charset="0"/>
              </a:rPr>
              <a:t>Next test </a:t>
            </a:r>
            <a:r>
              <a:rPr lang="en-US" sz="2900" dirty="0" smtClean="0">
                <a:latin typeface="Arial" pitchFamily="34" charset="0"/>
                <a:cs typeface="Arial" pitchFamily="34" charset="0"/>
              </a:rPr>
              <a:t>on the desktop browser to find the functional bugs and make sure that functionality of the site is stable. </a:t>
            </a:r>
          </a:p>
          <a:p>
            <a:r>
              <a:rPr lang="en-US" sz="2900" dirty="0" smtClean="0">
                <a:latin typeface="Arial" pitchFamily="34" charset="0"/>
                <a:cs typeface="Arial" pitchFamily="34" charset="0"/>
              </a:rPr>
              <a:t>Once the site or module functionality is complete, then </a:t>
            </a:r>
            <a:r>
              <a:rPr lang="en-US" sz="2900" b="1" dirty="0" smtClean="0">
                <a:latin typeface="Arial" pitchFamily="34" charset="0"/>
                <a:cs typeface="Arial" pitchFamily="34" charset="0"/>
              </a:rPr>
              <a:t>test on the device emulator to get the browser/platform coverage</a:t>
            </a:r>
            <a:r>
              <a:rPr lang="en-US" sz="2900" dirty="0" smtClean="0">
                <a:latin typeface="Arial" pitchFamily="34" charset="0"/>
                <a:cs typeface="Arial" pitchFamily="34" charset="0"/>
              </a:rPr>
              <a:t> (in case if you don’t have the device). </a:t>
            </a:r>
          </a:p>
          <a:p>
            <a:r>
              <a:rPr lang="en-US" sz="2900" dirty="0" smtClean="0">
                <a:latin typeface="Arial" pitchFamily="34" charset="0"/>
                <a:cs typeface="Arial" pitchFamily="34" charset="0"/>
              </a:rPr>
              <a:t>If device is already available, then </a:t>
            </a:r>
            <a:r>
              <a:rPr lang="en-US" sz="2900" b="1" dirty="0" smtClean="0">
                <a:latin typeface="Arial" pitchFamily="34" charset="0"/>
                <a:cs typeface="Arial" pitchFamily="34" charset="0"/>
              </a:rPr>
              <a:t>test on the device itself to find the device specific bugs</a:t>
            </a:r>
            <a:r>
              <a:rPr lang="en-US" sz="2900" dirty="0" smtClean="0">
                <a:latin typeface="Arial" pitchFamily="34" charset="0"/>
                <a:cs typeface="Arial" pitchFamily="34" charset="0"/>
              </a:rPr>
              <a:t> instead of testing on the emulator.</a:t>
            </a:r>
          </a:p>
          <a:p>
            <a:pPr>
              <a:buNone/>
            </a:pPr>
            <a:endParaRPr lang="en-US" sz="2300" dirty="0" smtClean="0">
              <a:latin typeface="Arial" pitchFamily="34" charset="0"/>
              <a:cs typeface="Arial" pitchFamily="34" charset="0"/>
            </a:endParaRPr>
          </a:p>
          <a:p>
            <a:endParaRPr lang="en-US" sz="2300" dirty="0" smtClean="0">
              <a:latin typeface="Arial" pitchFamily="34" charset="0"/>
              <a:cs typeface="Arial" pitchFamily="34" charset="0"/>
            </a:endParaRPr>
          </a:p>
          <a:p>
            <a:endParaRPr lang="en-US" dirty="0"/>
          </a:p>
        </p:txBody>
      </p:sp>
      <p:sp>
        <p:nvSpPr>
          <p:cNvPr id="3" name="Footer Placeholder 2"/>
          <p:cNvSpPr>
            <a:spLocks noGrp="1"/>
          </p:cNvSpPr>
          <p:nvPr>
            <p:ph type="ftr" sz="quarter" idx="11"/>
          </p:nvPr>
        </p:nvSpPr>
        <p:spPr>
          <a:xfrm>
            <a:off x="5410200" y="6407944"/>
            <a:ext cx="3200400"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tx2">
                    <a:lumMod val="25000"/>
                  </a:schemeClr>
                </a:solidFill>
              </a:rPr>
              <a:pPr/>
              <a:t>47</a:t>
            </a:fld>
            <a:endParaRPr lang="en-US" dirty="0">
              <a:solidFill>
                <a:schemeClr val="tx2">
                  <a:lumMod val="25000"/>
                </a:schemeClr>
              </a:solidFill>
            </a:endParaRPr>
          </a:p>
        </p:txBody>
      </p:sp>
      <p:sp>
        <p:nvSpPr>
          <p:cNvPr id="10" name="Rectangle 9"/>
          <p:cNvSpPr/>
          <p:nvPr/>
        </p:nvSpPr>
        <p:spPr>
          <a:xfrm>
            <a:off x="1143000" y="5943600"/>
            <a:ext cx="1954381" cy="276999"/>
          </a:xfrm>
          <a:prstGeom prst="rect">
            <a:avLst/>
          </a:prstGeom>
        </p:spPr>
        <p:style>
          <a:lnRef idx="3">
            <a:schemeClr val="lt1"/>
          </a:lnRef>
          <a:fillRef idx="1">
            <a:schemeClr val="accent3"/>
          </a:fillRef>
          <a:effectRef idx="1">
            <a:schemeClr val="accent3"/>
          </a:effectRef>
          <a:fontRef idx="minor">
            <a:schemeClr val="lt1"/>
          </a:fontRef>
        </p:style>
        <p:txBody>
          <a:bodyPr wrap="none">
            <a:spAutoFit/>
          </a:bodyPr>
          <a:lstStyle/>
          <a:p>
            <a:r>
              <a:rPr lang="en-US" sz="1200" dirty="0" smtClean="0">
                <a:solidFill>
                  <a:schemeClr val="bg1"/>
                </a:solidFill>
                <a:latin typeface="Arial" pitchFamily="34" charset="0"/>
                <a:cs typeface="Arial" pitchFamily="34" charset="0"/>
              </a:rPr>
              <a:t>http://metrics.admob.com </a:t>
            </a:r>
            <a:endParaRPr lang="en-US" sz="1200" dirty="0">
              <a:solidFill>
                <a:schemeClr val="bg1"/>
              </a:solidFill>
              <a:latin typeface="Arial" pitchFamily="34" charset="0"/>
              <a:cs typeface="Arial" pitchFamily="34" charset="0"/>
            </a:endParaRPr>
          </a:p>
        </p:txBody>
      </p:sp>
      <p:pic>
        <p:nvPicPr>
          <p:cNvPr id="3075" name="Picture 3" descr="C:\Users\IVA\Pictures\MOBILE TESTING\application_development[1].jpg"/>
          <p:cNvPicPr>
            <a:picLocks noChangeAspect="1" noChangeArrowheads="1"/>
          </p:cNvPicPr>
          <p:nvPr/>
        </p:nvPicPr>
        <p:blipFill>
          <a:blip r:embed="rId3" cstate="print"/>
          <a:srcRect/>
          <a:stretch>
            <a:fillRect/>
          </a:stretch>
        </p:blipFill>
        <p:spPr bwMode="auto">
          <a:xfrm>
            <a:off x="838200" y="990600"/>
            <a:ext cx="3048000" cy="1981200"/>
          </a:xfrm>
          <a:prstGeom prst="rect">
            <a:avLst/>
          </a:prstGeom>
          <a:noFill/>
        </p:spPr>
      </p:pic>
      <p:sp>
        <p:nvSpPr>
          <p:cNvPr id="11" name="Rectangle 10"/>
          <p:cNvSpPr/>
          <p:nvPr/>
        </p:nvSpPr>
        <p:spPr>
          <a:xfrm>
            <a:off x="152400" y="6400800"/>
            <a:ext cx="4267200" cy="276999"/>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bg1"/>
                </a:solidFill>
                <a:latin typeface="Arial" pitchFamily="34" charset="0"/>
                <a:cs typeface="Arial" pitchFamily="34" charset="0"/>
              </a:rPr>
              <a:t>http://webdesign.about.com/od/validators/l/bl_validation.htm</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xmlns="" val="388021538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304800" y="914400"/>
            <a:ext cx="4038600" cy="2667000"/>
          </a:xfrm>
        </p:spPr>
        <p:style>
          <a:lnRef idx="1">
            <a:schemeClr val="accent1"/>
          </a:lnRef>
          <a:fillRef idx="2">
            <a:schemeClr val="accent1"/>
          </a:fillRef>
          <a:effectRef idx="1">
            <a:schemeClr val="accent1"/>
          </a:effectRef>
          <a:fontRef idx="minor">
            <a:schemeClr val="dk1"/>
          </a:fontRef>
        </p:style>
        <p:txBody>
          <a:bodyPr>
            <a:noAutofit/>
          </a:bodyPr>
          <a:lstStyle/>
          <a:p>
            <a:endParaRPr lang="en-US" sz="1600" dirty="0" smtClean="0">
              <a:latin typeface="Arial" pitchFamily="34" charset="0"/>
              <a:cs typeface="Arial" pitchFamily="34" charset="0"/>
            </a:endParaRPr>
          </a:p>
          <a:p>
            <a:r>
              <a:rPr lang="en-US" sz="1800" b="1" dirty="0" smtClean="0">
                <a:latin typeface="Arial" pitchFamily="34" charset="0"/>
                <a:cs typeface="Arial" pitchFamily="34" charset="0"/>
              </a:rPr>
              <a:t>Create a Check List:</a:t>
            </a:r>
          </a:p>
          <a:p>
            <a:r>
              <a:rPr lang="en-US" sz="1600" b="1" dirty="0" smtClean="0">
                <a:latin typeface="Arial" pitchFamily="34" charset="0"/>
                <a:cs typeface="Arial" pitchFamily="34" charset="0"/>
              </a:rPr>
              <a:t>1) </a:t>
            </a:r>
            <a:r>
              <a:rPr lang="en-US" sz="1600" dirty="0" smtClean="0">
                <a:latin typeface="Arial" pitchFamily="34" charset="0"/>
                <a:cs typeface="Arial" pitchFamily="34" charset="0"/>
              </a:rPr>
              <a:t>Functionality Testing</a:t>
            </a:r>
            <a:br>
              <a:rPr lang="en-US" sz="1600" dirty="0" smtClean="0">
                <a:latin typeface="Arial" pitchFamily="34" charset="0"/>
                <a:cs typeface="Arial" pitchFamily="34" charset="0"/>
              </a:rPr>
            </a:br>
            <a:r>
              <a:rPr lang="en-US" sz="1600" b="1" dirty="0" smtClean="0">
                <a:latin typeface="Arial" pitchFamily="34" charset="0"/>
                <a:cs typeface="Arial" pitchFamily="34" charset="0"/>
              </a:rPr>
              <a:t>2)</a:t>
            </a:r>
            <a:r>
              <a:rPr lang="en-US" sz="1600" dirty="0" smtClean="0">
                <a:latin typeface="Arial" pitchFamily="34" charset="0"/>
                <a:cs typeface="Arial" pitchFamily="34" charset="0"/>
              </a:rPr>
              <a:t> Interface testing/Usability testing</a:t>
            </a:r>
            <a:br>
              <a:rPr lang="en-US" sz="1600" dirty="0" smtClean="0">
                <a:latin typeface="Arial" pitchFamily="34" charset="0"/>
                <a:cs typeface="Arial" pitchFamily="34" charset="0"/>
              </a:rPr>
            </a:br>
            <a:r>
              <a:rPr lang="en-US" sz="1600" b="1" dirty="0" smtClean="0">
                <a:latin typeface="Arial" pitchFamily="34" charset="0"/>
                <a:cs typeface="Arial" pitchFamily="34" charset="0"/>
              </a:rPr>
              <a:t>3) </a:t>
            </a:r>
            <a:r>
              <a:rPr lang="en-US" sz="1600" dirty="0" smtClean="0">
                <a:latin typeface="Arial" pitchFamily="34" charset="0"/>
                <a:cs typeface="Arial" pitchFamily="34" charset="0"/>
              </a:rPr>
              <a:t>Interruption Testing</a:t>
            </a:r>
            <a:br>
              <a:rPr lang="en-US" sz="1600" dirty="0" smtClean="0">
                <a:latin typeface="Arial" pitchFamily="34" charset="0"/>
                <a:cs typeface="Arial" pitchFamily="34" charset="0"/>
              </a:rPr>
            </a:br>
            <a:r>
              <a:rPr lang="en-US" sz="1600" b="1" dirty="0" smtClean="0">
                <a:latin typeface="Arial" pitchFamily="34" charset="0"/>
                <a:cs typeface="Arial" pitchFamily="34" charset="0"/>
              </a:rPr>
              <a:t>4)</a:t>
            </a:r>
            <a:r>
              <a:rPr lang="en-US" sz="1600" dirty="0" smtClean="0">
                <a:latin typeface="Arial" pitchFamily="34" charset="0"/>
                <a:cs typeface="Arial" pitchFamily="34" charset="0"/>
              </a:rPr>
              <a:t> Compatibility testing</a:t>
            </a:r>
          </a:p>
          <a:p>
            <a:r>
              <a:rPr lang="en-US" sz="1600" dirty="0" smtClean="0">
                <a:latin typeface="Arial" pitchFamily="34" charset="0"/>
                <a:cs typeface="Arial" pitchFamily="34" charset="0"/>
              </a:rPr>
              <a:t/>
            </a:r>
            <a:br>
              <a:rPr lang="en-US" sz="1600" dirty="0" smtClean="0">
                <a:latin typeface="Arial" pitchFamily="34" charset="0"/>
                <a:cs typeface="Arial" pitchFamily="34" charset="0"/>
              </a:rPr>
            </a:br>
            <a:r>
              <a:rPr lang="en-US" sz="1600" b="1" dirty="0" smtClean="0">
                <a:latin typeface="Arial" pitchFamily="34" charset="0"/>
                <a:cs typeface="Arial" pitchFamily="34" charset="0"/>
              </a:rPr>
              <a:t>5)</a:t>
            </a:r>
            <a:r>
              <a:rPr lang="en-US" sz="1600" dirty="0" smtClean="0">
                <a:latin typeface="Arial" pitchFamily="34" charset="0"/>
                <a:cs typeface="Arial" pitchFamily="34" charset="0"/>
              </a:rPr>
              <a:t> Performance/Load testing</a:t>
            </a:r>
            <a:br>
              <a:rPr lang="en-US" sz="1600" dirty="0" smtClean="0">
                <a:latin typeface="Arial" pitchFamily="34" charset="0"/>
                <a:cs typeface="Arial" pitchFamily="34" charset="0"/>
              </a:rPr>
            </a:br>
            <a:r>
              <a:rPr lang="en-US" sz="1600" b="1" dirty="0" smtClean="0">
                <a:latin typeface="Arial" pitchFamily="34" charset="0"/>
                <a:cs typeface="Arial" pitchFamily="34" charset="0"/>
              </a:rPr>
              <a:t>6) </a:t>
            </a:r>
            <a:r>
              <a:rPr lang="en-US" sz="1600" dirty="0" smtClean="0">
                <a:latin typeface="Arial" pitchFamily="34" charset="0"/>
                <a:cs typeface="Arial" pitchFamily="34" charset="0"/>
              </a:rPr>
              <a:t>Low Network Testing</a:t>
            </a:r>
          </a:p>
          <a:p>
            <a:pPr>
              <a:buNone/>
            </a:pPr>
            <a:r>
              <a:rPr lang="en-US" sz="1600" dirty="0" smtClean="0">
                <a:latin typeface="Arial" pitchFamily="34" charset="0"/>
                <a:cs typeface="Arial" pitchFamily="34" charset="0"/>
              </a:rPr>
              <a:t>    </a:t>
            </a:r>
            <a:r>
              <a:rPr lang="en-US" sz="1600" b="1" dirty="0" smtClean="0">
                <a:latin typeface="Arial" pitchFamily="34" charset="0"/>
                <a:cs typeface="Arial" pitchFamily="34" charset="0"/>
              </a:rPr>
              <a:t>7) </a:t>
            </a:r>
            <a:r>
              <a:rPr lang="en-US" sz="1600" dirty="0" smtClean="0">
                <a:latin typeface="Arial" pitchFamily="34" charset="0"/>
                <a:cs typeface="Arial" pitchFamily="34" charset="0"/>
              </a:rPr>
              <a:t>Soak Testing</a:t>
            </a:r>
            <a:r>
              <a:rPr lang="en-US" sz="1400" dirty="0" smtClean="0"/>
              <a:t/>
            </a:r>
            <a:br>
              <a:rPr lang="en-US" sz="1400" dirty="0" smtClean="0"/>
            </a:br>
            <a:endParaRPr lang="en-US" sz="1400" dirty="0" smtClean="0"/>
          </a:p>
          <a:p>
            <a:pPr>
              <a:buNone/>
            </a:pPr>
            <a:endParaRPr lang="en-US" sz="1400" dirty="0">
              <a:latin typeface="Arial" pitchFamily="34" charset="0"/>
              <a:cs typeface="Arial" pitchFamily="34" charset="0"/>
            </a:endParaRPr>
          </a:p>
        </p:txBody>
      </p:sp>
      <p:sp>
        <p:nvSpPr>
          <p:cNvPr id="3" name="Footer Placeholder 2"/>
          <p:cNvSpPr>
            <a:spLocks noGrp="1"/>
          </p:cNvSpPr>
          <p:nvPr>
            <p:ph type="ftr" sz="quarter" idx="11"/>
          </p:nvPr>
        </p:nvSpPr>
        <p:spPr>
          <a:xfrm>
            <a:off x="5181600" y="6407944"/>
            <a:ext cx="3276600"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458200" y="6407944"/>
            <a:ext cx="554832" cy="365125"/>
          </a:xfrm>
        </p:spPr>
        <p:txBody>
          <a:bodyPr/>
          <a:lstStyle/>
          <a:p>
            <a:fld id="{B6F15528-21DE-4FAA-801E-634DDDAF4B2B}" type="slidenum">
              <a:rPr lang="en-US" smtClean="0">
                <a:solidFill>
                  <a:schemeClr val="tx2">
                    <a:lumMod val="25000"/>
                  </a:schemeClr>
                </a:solidFill>
              </a:rPr>
              <a:pPr/>
              <a:t>48</a:t>
            </a:fld>
            <a:endParaRPr lang="en-US" dirty="0">
              <a:solidFill>
                <a:schemeClr val="tx2">
                  <a:lumMod val="25000"/>
                </a:schemeClr>
              </a:solidFill>
            </a:endParaRPr>
          </a:p>
        </p:txBody>
      </p:sp>
      <p:sp>
        <p:nvSpPr>
          <p:cNvPr id="6" name="Title 5"/>
          <p:cNvSpPr>
            <a:spLocks noGrp="1"/>
          </p:cNvSpPr>
          <p:nvPr>
            <p:ph type="title"/>
          </p:nvPr>
        </p:nvSpPr>
        <p:spPr>
          <a:xfrm>
            <a:off x="304800" y="152400"/>
            <a:ext cx="8382000" cy="609600"/>
          </a:xfrm>
        </p:spPr>
        <p:style>
          <a:lnRef idx="1">
            <a:schemeClr val="accent1"/>
          </a:lnRef>
          <a:fillRef idx="2">
            <a:schemeClr val="accent1"/>
          </a:fillRef>
          <a:effectRef idx="1">
            <a:schemeClr val="accent1"/>
          </a:effectRef>
          <a:fontRef idx="minor">
            <a:schemeClr val="dk1"/>
          </a:fontRef>
        </p:style>
        <p:txBody>
          <a:bodyPr>
            <a:normAutofit/>
          </a:bodyPr>
          <a:lstStyle/>
          <a:p>
            <a:pPr lvl="0"/>
            <a:r>
              <a:rPr lang="en-US" sz="3100" dirty="0" smtClean="0">
                <a:solidFill>
                  <a:srgbClr val="FF0000"/>
                </a:solidFill>
                <a:latin typeface="Arial" pitchFamily="34" charset="0"/>
                <a:cs typeface="Arial" pitchFamily="34" charset="0"/>
              </a:rPr>
              <a:t>How would you test the mobile app page?      </a:t>
            </a:r>
            <a:endParaRPr lang="en-US" dirty="0"/>
          </a:p>
        </p:txBody>
      </p:sp>
      <p:pic>
        <p:nvPicPr>
          <p:cNvPr id="4099" name="Picture 3" descr="C:\Users\IVA\Pictures\MOBILE TESTING\Checklist[1].jpg"/>
          <p:cNvPicPr>
            <a:picLocks noChangeAspect="1" noChangeArrowheads="1"/>
          </p:cNvPicPr>
          <p:nvPr/>
        </p:nvPicPr>
        <p:blipFill>
          <a:blip r:embed="rId2" cstate="print"/>
          <a:srcRect/>
          <a:stretch>
            <a:fillRect/>
          </a:stretch>
        </p:blipFill>
        <p:spPr bwMode="auto">
          <a:xfrm>
            <a:off x="4751204" y="1143001"/>
            <a:ext cx="4122387" cy="2743200"/>
          </a:xfrm>
          <a:prstGeom prst="rect">
            <a:avLst/>
          </a:prstGeom>
          <a:noFill/>
        </p:spPr>
      </p:pic>
      <p:pic>
        <p:nvPicPr>
          <p:cNvPr id="4100" name="Picture 4" descr="C:\Users\IVA\Pictures\MOBILE TESTING\apps_modules_puzzle[1].jpg"/>
          <p:cNvPicPr>
            <a:picLocks noChangeAspect="1" noChangeArrowheads="1"/>
          </p:cNvPicPr>
          <p:nvPr/>
        </p:nvPicPr>
        <p:blipFill>
          <a:blip r:embed="rId3" cstate="print"/>
          <a:srcRect/>
          <a:stretch>
            <a:fillRect/>
          </a:stretch>
        </p:blipFill>
        <p:spPr bwMode="auto">
          <a:xfrm>
            <a:off x="609600" y="3733800"/>
            <a:ext cx="2672261" cy="2362200"/>
          </a:xfrm>
          <a:prstGeom prst="rect">
            <a:avLst/>
          </a:prstGeom>
          <a:noFill/>
        </p:spPr>
      </p:pic>
      <p:sp>
        <p:nvSpPr>
          <p:cNvPr id="13" name="Rectangle 12"/>
          <p:cNvSpPr/>
          <p:nvPr/>
        </p:nvSpPr>
        <p:spPr>
          <a:xfrm>
            <a:off x="5257800" y="5867400"/>
            <a:ext cx="3124200" cy="46166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bg1"/>
                </a:solidFill>
                <a:latin typeface="Arial" pitchFamily="34" charset="0"/>
                <a:cs typeface="Arial" pitchFamily="34" charset="0"/>
              </a:rPr>
              <a:t>http://www.mobileappstesting.com/tag/testing-checklist-for-mobile-application/</a:t>
            </a:r>
            <a:endParaRPr lang="en-US" sz="1200" dirty="0">
              <a:solidFill>
                <a:schemeClr val="bg1"/>
              </a:solidFill>
              <a:latin typeface="Arial" pitchFamily="34" charset="0"/>
              <a:cs typeface="Arial" pitchFamily="34" charset="0"/>
            </a:endParaRPr>
          </a:p>
        </p:txBody>
      </p:sp>
      <p:sp>
        <p:nvSpPr>
          <p:cNvPr id="14" name="Rectangle 13"/>
          <p:cNvSpPr/>
          <p:nvPr/>
        </p:nvSpPr>
        <p:spPr>
          <a:xfrm>
            <a:off x="4114800" y="4572000"/>
            <a:ext cx="4648200" cy="1143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dirty="0" smtClean="0">
                <a:latin typeface="Arial" pitchFamily="34" charset="0"/>
                <a:cs typeface="Arial" pitchFamily="34" charset="0"/>
              </a:rPr>
              <a:t>Get prepared to Interview ‘SMART’ way and print the Mobile Application Checklist from the Answer to  the Question # 9 and take it to Interview.</a:t>
            </a:r>
            <a:endParaRPr lang="en-US" sz="1600" dirty="0">
              <a:latin typeface="Arial" pitchFamily="34" charset="0"/>
              <a:cs typeface="Arial" pitchFamily="34" charset="0"/>
            </a:endParaRPr>
          </a:p>
        </p:txBody>
      </p:sp>
      <p:sp>
        <p:nvSpPr>
          <p:cNvPr id="15" name="Rectangle 14"/>
          <p:cNvSpPr/>
          <p:nvPr/>
        </p:nvSpPr>
        <p:spPr>
          <a:xfrm>
            <a:off x="3581400" y="3733800"/>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FF00"/>
                </a:solidFill>
                <a:latin typeface="Arial" pitchFamily="34" charset="0"/>
                <a:cs typeface="Arial" pitchFamily="34" charset="0"/>
              </a:rPr>
              <a:t>OR</a:t>
            </a:r>
            <a:endParaRPr lang="en-US" b="1" dirty="0">
              <a:solidFill>
                <a:srgbClr val="FFFF00"/>
              </a:solidFill>
              <a:latin typeface="Arial" pitchFamily="34" charset="0"/>
              <a:cs typeface="Arial" pitchFamily="34" charset="0"/>
            </a:endParaRPr>
          </a:p>
        </p:txBody>
      </p:sp>
      <p:sp>
        <p:nvSpPr>
          <p:cNvPr id="12" name="Rectangle 11"/>
          <p:cNvSpPr/>
          <p:nvPr/>
        </p:nvSpPr>
        <p:spPr>
          <a:xfrm>
            <a:off x="304800" y="6172200"/>
            <a:ext cx="3352800" cy="46166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bg1"/>
                </a:solidFill>
                <a:latin typeface="Arial" pitchFamily="34" charset="0"/>
                <a:cs typeface="Arial" pitchFamily="34" charset="0"/>
              </a:rPr>
              <a:t>http://sixrevisions.com/tools/10-excellent-tools-for-testing-your-site-on-mobile-devices/</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xmlns="" val="4638172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04800" y="838200"/>
            <a:ext cx="8534400" cy="5638800"/>
          </a:xfrm>
        </p:spPr>
        <p:style>
          <a:lnRef idx="1">
            <a:schemeClr val="accent1"/>
          </a:lnRef>
          <a:fillRef idx="2">
            <a:schemeClr val="accent1"/>
          </a:fillRef>
          <a:effectRef idx="1">
            <a:schemeClr val="accent1"/>
          </a:effectRef>
          <a:fontRef idx="minor">
            <a:schemeClr val="dk1"/>
          </a:fontRef>
        </p:style>
        <p:txBody>
          <a:bodyPr>
            <a:normAutofit fontScale="40000" lnSpcReduction="20000"/>
          </a:bodyPr>
          <a:lstStyle/>
          <a:p>
            <a:pPr marL="624078" indent="-514350">
              <a:buNone/>
            </a:pPr>
            <a:endParaRPr lang="en-US" sz="3500" dirty="0" smtClean="0">
              <a:solidFill>
                <a:schemeClr val="tx1"/>
              </a:solidFill>
              <a:latin typeface="Arial" pitchFamily="34" charset="0"/>
              <a:cs typeface="Arial" pitchFamily="34" charset="0"/>
            </a:endParaRPr>
          </a:p>
          <a:p>
            <a:pPr marL="624078" indent="-514350">
              <a:buNone/>
            </a:pPr>
            <a:r>
              <a:rPr lang="en-US" sz="3500" dirty="0" smtClean="0">
                <a:solidFill>
                  <a:schemeClr val="bg1">
                    <a:lumMod val="65000"/>
                  </a:schemeClr>
                </a:solidFill>
                <a:latin typeface="Arial" pitchFamily="34" charset="0"/>
                <a:cs typeface="Arial" pitchFamily="34" charset="0"/>
              </a:rPr>
              <a:t>1. What Type of Mobile Domains you know?</a:t>
            </a:r>
          </a:p>
          <a:p>
            <a:pPr marL="624078" indent="-514350">
              <a:buNone/>
            </a:pPr>
            <a:r>
              <a:rPr lang="en-US" sz="3500" dirty="0" smtClean="0">
                <a:solidFill>
                  <a:schemeClr val="bg1">
                    <a:lumMod val="65000"/>
                  </a:schemeClr>
                </a:solidFill>
                <a:latin typeface="Arial" pitchFamily="34" charset="0"/>
                <a:cs typeface="Arial" pitchFamily="34" charset="0"/>
              </a:rPr>
              <a:t>2. What are the different ways you can install a Mobile Application?</a:t>
            </a:r>
          </a:p>
          <a:p>
            <a:pPr>
              <a:buNone/>
            </a:pPr>
            <a:r>
              <a:rPr lang="en-US" sz="3500" dirty="0" smtClean="0">
                <a:solidFill>
                  <a:schemeClr val="bg1">
                    <a:lumMod val="65000"/>
                  </a:schemeClr>
                </a:solidFill>
                <a:latin typeface="Arial" pitchFamily="34" charset="0"/>
                <a:cs typeface="Arial" pitchFamily="34" charset="0"/>
              </a:rPr>
              <a:t>3. What is the difference between Mobile Testing and Mobile Application Testing?</a:t>
            </a:r>
          </a:p>
          <a:p>
            <a:pPr>
              <a:buNone/>
            </a:pPr>
            <a:r>
              <a:rPr lang="en-US" sz="3500" dirty="0" smtClean="0">
                <a:solidFill>
                  <a:schemeClr val="bg1">
                    <a:lumMod val="65000"/>
                  </a:schemeClr>
                </a:solidFill>
                <a:latin typeface="Arial" pitchFamily="34" charset="0"/>
                <a:cs typeface="Arial" pitchFamily="34" charset="0"/>
              </a:rPr>
              <a:t>4. Compare Web Application Testing vs. Mobile Application Testing</a:t>
            </a:r>
          </a:p>
          <a:p>
            <a:pPr>
              <a:buNone/>
            </a:pPr>
            <a:r>
              <a:rPr lang="en-US" sz="3500" dirty="0" smtClean="0">
                <a:solidFill>
                  <a:schemeClr val="bg1">
                    <a:lumMod val="65000"/>
                  </a:schemeClr>
                </a:solidFill>
                <a:latin typeface="Arial" pitchFamily="34" charset="0"/>
                <a:cs typeface="Arial" pitchFamily="34" charset="0"/>
              </a:rPr>
              <a:t>5. How do you usually explore the new Mobile Device/Phone?</a:t>
            </a:r>
          </a:p>
          <a:p>
            <a:pPr lvl="0">
              <a:buNone/>
            </a:pPr>
            <a:r>
              <a:rPr lang="en-US" sz="3500" dirty="0" smtClean="0">
                <a:solidFill>
                  <a:schemeClr val="bg1">
                    <a:lumMod val="65000"/>
                  </a:schemeClr>
                </a:solidFill>
                <a:latin typeface="Arial" pitchFamily="34" charset="0"/>
                <a:cs typeface="Arial" pitchFamily="34" charset="0"/>
              </a:rPr>
              <a:t>6. How would you test UI of mobile app? </a:t>
            </a:r>
          </a:p>
          <a:p>
            <a:pPr>
              <a:buNone/>
            </a:pPr>
            <a:r>
              <a:rPr lang="en-US" sz="3500" dirty="0" smtClean="0">
                <a:solidFill>
                  <a:schemeClr val="bg1">
                    <a:lumMod val="65000"/>
                  </a:schemeClr>
                </a:solidFill>
                <a:latin typeface="Arial" pitchFamily="34" charset="0"/>
                <a:cs typeface="Arial" pitchFamily="34" charset="0"/>
              </a:rPr>
              <a:t>7. Tell me about Test Plan Specifics that must emphasized while writing TP for Mobile Application</a:t>
            </a:r>
          </a:p>
          <a:p>
            <a:pPr>
              <a:buNone/>
            </a:pPr>
            <a:r>
              <a:rPr lang="en-US" sz="3500" dirty="0" smtClean="0">
                <a:solidFill>
                  <a:schemeClr val="bg1">
                    <a:lumMod val="65000"/>
                  </a:schemeClr>
                </a:solidFill>
                <a:latin typeface="Arial" pitchFamily="34" charset="0"/>
                <a:cs typeface="Arial" pitchFamily="34" charset="0"/>
              </a:rPr>
              <a:t>8. How would you test the mobile app page?</a:t>
            </a:r>
          </a:p>
          <a:p>
            <a:pPr>
              <a:buNone/>
            </a:pPr>
            <a:r>
              <a:rPr lang="en-US" sz="3500" b="1" dirty="0" smtClean="0">
                <a:solidFill>
                  <a:srgbClr val="FF0000"/>
                </a:solidFill>
                <a:latin typeface="Arial" pitchFamily="34" charset="0"/>
                <a:cs typeface="Arial" pitchFamily="34" charset="0"/>
              </a:rPr>
              <a:t>9. Give Examples of Major Test Cases for mobile device. </a:t>
            </a:r>
          </a:p>
          <a:p>
            <a:pPr>
              <a:buNone/>
            </a:pPr>
            <a:r>
              <a:rPr lang="en-US" sz="3500" dirty="0" smtClean="0">
                <a:latin typeface="Arial" pitchFamily="34" charset="0"/>
                <a:cs typeface="Arial" pitchFamily="34" charset="0"/>
              </a:rPr>
              <a:t>10. What are your steps in Performance Testing for Mobile Application? Name some Performance Tools.</a:t>
            </a:r>
          </a:p>
          <a:p>
            <a:pPr lvl="0">
              <a:buNone/>
            </a:pPr>
            <a:r>
              <a:rPr lang="en-US" sz="3500" dirty="0" smtClean="0">
                <a:latin typeface="Arial" pitchFamily="34" charset="0"/>
                <a:cs typeface="Arial" pitchFamily="34" charset="0"/>
              </a:rPr>
              <a:t>11. Write as many Test Cases you can for the following: Mobile device, simple app with three buttons (1,2,3) that making the sounds.</a:t>
            </a:r>
          </a:p>
          <a:p>
            <a:pPr lvl="0">
              <a:buNone/>
            </a:pPr>
            <a:r>
              <a:rPr lang="en-US" sz="3500" dirty="0" smtClean="0">
                <a:latin typeface="Arial" pitchFamily="34" charset="0"/>
                <a:cs typeface="Arial" pitchFamily="34" charset="0"/>
              </a:rPr>
              <a:t>12. How would you troubleshoot networking issues on </a:t>
            </a:r>
            <a:r>
              <a:rPr lang="en-US" sz="3500" dirty="0" err="1" smtClean="0">
                <a:latin typeface="Arial" pitchFamily="34" charset="0"/>
                <a:cs typeface="Arial" pitchFamily="34" charset="0"/>
              </a:rPr>
              <a:t>iPhone</a:t>
            </a:r>
            <a:r>
              <a:rPr lang="en-US" sz="3500" dirty="0" smtClean="0">
                <a:latin typeface="Arial" pitchFamily="34" charset="0"/>
                <a:cs typeface="Arial" pitchFamily="34" charset="0"/>
              </a:rPr>
              <a:t>?</a:t>
            </a:r>
          </a:p>
          <a:p>
            <a:pPr lvl="0">
              <a:buNone/>
            </a:pPr>
            <a:r>
              <a:rPr lang="en-US" sz="3500" dirty="0" smtClean="0">
                <a:latin typeface="Arial" pitchFamily="34" charset="0"/>
                <a:cs typeface="Arial" pitchFamily="34" charset="0"/>
              </a:rPr>
              <a:t>13. How would you test the following: you send Yahoo message from your mobile device to someone else device, and recipient doesn’t receive a message?</a:t>
            </a:r>
          </a:p>
          <a:p>
            <a:pPr>
              <a:buNone/>
            </a:pPr>
            <a:r>
              <a:rPr lang="en-US" sz="3500" dirty="0" smtClean="0">
                <a:latin typeface="Arial" pitchFamily="34" charset="0"/>
                <a:cs typeface="Arial" pitchFamily="34" charset="0"/>
              </a:rPr>
              <a:t>14. What is your Stress test approach when testing </a:t>
            </a:r>
            <a:r>
              <a:rPr lang="en-US" sz="3500" dirty="0" err="1" smtClean="0">
                <a:latin typeface="Arial" pitchFamily="34" charset="0"/>
                <a:cs typeface="Arial" pitchFamily="34" charset="0"/>
              </a:rPr>
              <a:t>Facetime</a:t>
            </a:r>
            <a:r>
              <a:rPr lang="en-US" sz="3500" dirty="0" smtClean="0">
                <a:latin typeface="Arial" pitchFamily="34" charset="0"/>
                <a:cs typeface="Arial" pitchFamily="34" charset="0"/>
              </a:rPr>
              <a:t> on </a:t>
            </a:r>
            <a:r>
              <a:rPr lang="en-US" sz="3500" dirty="0" err="1" smtClean="0">
                <a:latin typeface="Arial" pitchFamily="34" charset="0"/>
                <a:cs typeface="Arial" pitchFamily="34" charset="0"/>
              </a:rPr>
              <a:t>iPhone</a:t>
            </a:r>
            <a:r>
              <a:rPr lang="en-US" sz="3500" dirty="0" smtClean="0">
                <a:latin typeface="Arial" pitchFamily="34" charset="0"/>
                <a:cs typeface="Arial" pitchFamily="34" charset="0"/>
              </a:rPr>
              <a:t>?</a:t>
            </a:r>
          </a:p>
          <a:p>
            <a:pPr lvl="0">
              <a:buNone/>
            </a:pPr>
            <a:r>
              <a:rPr lang="en-US" sz="3500" dirty="0" smtClean="0">
                <a:latin typeface="Arial" pitchFamily="34" charset="0"/>
                <a:cs typeface="Arial" pitchFamily="34" charset="0"/>
              </a:rPr>
              <a:t>15. How do you do Boundary testing to verify a battery’s life, if a game application suppose to last for 24 hours?	</a:t>
            </a:r>
          </a:p>
          <a:p>
            <a:pPr lvl="0">
              <a:buNone/>
            </a:pPr>
            <a:r>
              <a:rPr lang="en-US" sz="3500" dirty="0" smtClean="0">
                <a:latin typeface="Arial" pitchFamily="34" charset="0"/>
                <a:cs typeface="Arial" pitchFamily="34" charset="0"/>
              </a:rPr>
              <a:t>16. Tell me about Specifics of the Mobile games testing?</a:t>
            </a:r>
          </a:p>
          <a:p>
            <a:pPr>
              <a:buNone/>
            </a:pPr>
            <a:r>
              <a:rPr lang="en-US" sz="3500" dirty="0" smtClean="0">
                <a:latin typeface="Arial" pitchFamily="34" charset="0"/>
                <a:cs typeface="Arial" pitchFamily="34" charset="0"/>
              </a:rPr>
              <a:t>17. </a:t>
            </a:r>
            <a:r>
              <a:rPr lang="en-US" sz="3500" dirty="0" smtClean="0">
                <a:solidFill>
                  <a:schemeClr val="tx2">
                    <a:lumMod val="10000"/>
                  </a:schemeClr>
                </a:solidFill>
                <a:latin typeface="Arial" pitchFamily="34" charset="0"/>
                <a:cs typeface="Arial" pitchFamily="34" charset="0"/>
              </a:rPr>
              <a:t>What Remote Device Access tools do you know?</a:t>
            </a:r>
          </a:p>
          <a:p>
            <a:pPr>
              <a:buNone/>
            </a:pPr>
            <a:r>
              <a:rPr lang="en-US" sz="3500" dirty="0" smtClean="0">
                <a:solidFill>
                  <a:schemeClr val="tx2">
                    <a:lumMod val="10000"/>
                  </a:schemeClr>
                </a:solidFill>
                <a:latin typeface="Arial" pitchFamily="34" charset="0"/>
                <a:cs typeface="Arial" pitchFamily="34" charset="0"/>
              </a:rPr>
              <a:t>18. Can you give the view of Testing the Mobile Application on the Emulators/Simulators?</a:t>
            </a:r>
          </a:p>
          <a:p>
            <a:pPr>
              <a:buNone/>
            </a:pPr>
            <a:r>
              <a:rPr lang="en-US" sz="3500" dirty="0" smtClean="0">
                <a:solidFill>
                  <a:schemeClr val="tx2">
                    <a:lumMod val="10000"/>
                  </a:schemeClr>
                </a:solidFill>
                <a:latin typeface="Arial" pitchFamily="34" charset="0"/>
                <a:cs typeface="Arial" pitchFamily="34" charset="0"/>
              </a:rPr>
              <a:t>19. Some name for Mobile Testing Automation tools</a:t>
            </a:r>
          </a:p>
          <a:p>
            <a:pPr>
              <a:buNone/>
            </a:pPr>
            <a:r>
              <a:rPr lang="en-US" sz="3500" dirty="0" smtClean="0">
                <a:latin typeface="Arial" pitchFamily="34" charset="0"/>
                <a:cs typeface="Arial" pitchFamily="34" charset="0"/>
              </a:rPr>
              <a:t>20. Do you have idea about Application certification programs such as TBT, SSTC, JVP?</a:t>
            </a:r>
          </a:p>
          <a:p>
            <a:pPr>
              <a:buNone/>
            </a:pPr>
            <a:r>
              <a:rPr lang="en-US" sz="3500" dirty="0" smtClean="0">
                <a:latin typeface="Arial" pitchFamily="34" charset="0"/>
                <a:cs typeface="Arial" pitchFamily="34" charset="0"/>
              </a:rPr>
              <a:t>21. How you test a Location Based Services (LBS) Mobile Application?</a:t>
            </a:r>
          </a:p>
          <a:p>
            <a:pPr>
              <a:buNone/>
            </a:pPr>
            <a:endParaRPr lang="en-US" sz="3200" dirty="0" smtClean="0">
              <a:latin typeface="Arial" pitchFamily="34" charset="0"/>
              <a:cs typeface="Arial" pitchFamily="34" charset="0"/>
            </a:endParaRPr>
          </a:p>
        </p:txBody>
      </p:sp>
      <p:sp>
        <p:nvSpPr>
          <p:cNvPr id="4" name="Footer Placeholder 3"/>
          <p:cNvSpPr>
            <a:spLocks noGrp="1"/>
          </p:cNvSpPr>
          <p:nvPr>
            <p:ph type="ftr" sz="quarter" idx="11"/>
          </p:nvPr>
        </p:nvSpPr>
        <p:spPr>
          <a:xfrm>
            <a:off x="4380072" y="6407944"/>
            <a:ext cx="33923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a:xfrm>
            <a:off x="8382000" y="6407944"/>
            <a:ext cx="631032" cy="365125"/>
          </a:xfrm>
        </p:spPr>
        <p:txBody>
          <a:bodyPr>
            <a:normAutofit/>
          </a:bodyPr>
          <a:lstStyle/>
          <a:p>
            <a:fld id="{B6F15528-21DE-4FAA-801E-634DDDAF4B2B}" type="slidenum">
              <a:rPr lang="en-US" smtClean="0">
                <a:solidFill>
                  <a:schemeClr val="accent1">
                    <a:lumMod val="50000"/>
                  </a:schemeClr>
                </a:solidFill>
              </a:rPr>
              <a:pPr/>
              <a:t>49</a:t>
            </a:fld>
            <a:endParaRPr lang="en-US" dirty="0">
              <a:solidFill>
                <a:schemeClr val="accent1">
                  <a:lumMod val="50000"/>
                </a:schemeClr>
              </a:solidFill>
            </a:endParaRPr>
          </a:p>
        </p:txBody>
      </p:sp>
      <p:sp>
        <p:nvSpPr>
          <p:cNvPr id="7" name="Title 6"/>
          <p:cNvSpPr>
            <a:spLocks noGrp="1"/>
          </p:cNvSpPr>
          <p:nvPr>
            <p:ph type="title"/>
          </p:nvPr>
        </p:nvSpPr>
        <p:spPr>
          <a:xfrm>
            <a:off x="381000" y="152400"/>
            <a:ext cx="5562600" cy="533400"/>
          </a:xfrm>
        </p:spPr>
        <p:style>
          <a:lnRef idx="1">
            <a:schemeClr val="accent1"/>
          </a:lnRef>
          <a:fillRef idx="2">
            <a:schemeClr val="accent1"/>
          </a:fillRef>
          <a:effectRef idx="1">
            <a:schemeClr val="accent1"/>
          </a:effectRef>
          <a:fontRef idx="minor">
            <a:schemeClr val="dk1"/>
          </a:fontRef>
        </p:style>
        <p:txBody>
          <a:bodyPr>
            <a:noAutofit/>
          </a:bodyPr>
          <a:lstStyle/>
          <a:p>
            <a:r>
              <a:rPr lang="en-US" sz="3200" dirty="0" smtClean="0">
                <a:solidFill>
                  <a:srgbClr val="FF0000"/>
                </a:solidFill>
              </a:rPr>
              <a:t>Specific of Mobile Testing</a:t>
            </a:r>
            <a:endParaRPr lang="en-US" sz="3200" dirty="0">
              <a:solidFill>
                <a:srgbClr val="FF0000"/>
              </a:solidFill>
            </a:endParaRPr>
          </a:p>
        </p:txBody>
      </p:sp>
    </p:spTree>
    <p:extLst>
      <p:ext uri="{BB962C8B-B14F-4D97-AF65-F5344CB8AC3E}">
        <p14:creationId xmlns:p14="http://schemas.microsoft.com/office/powerpoint/2010/main" xmlns="" val="36575065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http://www.justmobile.com.my/images/mobile_wap_site.jpg"/>
          <p:cNvPicPr>
            <a:picLocks noChangeAspect="1" noChangeArrowheads="1"/>
          </p:cNvPicPr>
          <p:nvPr/>
        </p:nvPicPr>
        <p:blipFill>
          <a:blip r:embed="rId2" cstate="print"/>
          <a:srcRect/>
          <a:stretch>
            <a:fillRect/>
          </a:stretch>
        </p:blipFill>
        <p:spPr bwMode="auto">
          <a:xfrm>
            <a:off x="3657600" y="457200"/>
            <a:ext cx="5353050" cy="2228850"/>
          </a:xfrm>
          <a:prstGeom prst="rect">
            <a:avLst/>
          </a:prstGeom>
          <a:noFill/>
        </p:spPr>
      </p:pic>
      <p:sp>
        <p:nvSpPr>
          <p:cNvPr id="3" name="Footer Placeholder 2"/>
          <p:cNvSpPr>
            <a:spLocks noGrp="1"/>
          </p:cNvSpPr>
          <p:nvPr>
            <p:ph type="ftr" sz="quarter" idx="11"/>
          </p:nvPr>
        </p:nvSpPr>
        <p:spPr>
          <a:xfrm>
            <a:off x="5257800" y="6400800"/>
            <a:ext cx="3200400" cy="372269"/>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5</a:t>
            </a:fld>
            <a:endParaRPr lang="en-US" dirty="0">
              <a:solidFill>
                <a:schemeClr val="accent1">
                  <a:lumMod val="50000"/>
                </a:schemeClr>
              </a:solidFill>
            </a:endParaRPr>
          </a:p>
        </p:txBody>
      </p:sp>
      <p:sp>
        <p:nvSpPr>
          <p:cNvPr id="5" name="Title 4"/>
          <p:cNvSpPr>
            <a:spLocks noGrp="1"/>
          </p:cNvSpPr>
          <p:nvPr>
            <p:ph type="title"/>
          </p:nvPr>
        </p:nvSpPr>
        <p:spPr>
          <a:xfrm>
            <a:off x="228600" y="228600"/>
            <a:ext cx="4724400" cy="6397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dirty="0" smtClean="0"/>
              <a:t>WAP Sites Testing:</a:t>
            </a:r>
            <a:endParaRPr lang="en-US" dirty="0"/>
          </a:p>
        </p:txBody>
      </p:sp>
      <p:sp>
        <p:nvSpPr>
          <p:cNvPr id="6" name="Rectangle 5"/>
          <p:cNvSpPr/>
          <p:nvPr/>
        </p:nvSpPr>
        <p:spPr>
          <a:xfrm>
            <a:off x="152400" y="6400800"/>
            <a:ext cx="3810000" cy="27699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200" dirty="0" smtClean="0">
                <a:latin typeface="Arial" pitchFamily="34" charset="0"/>
                <a:cs typeface="Arial" pitchFamily="34" charset="0"/>
              </a:rPr>
              <a:t>http://www.suncellular.com.ph/faqs_vas_freewap.php</a:t>
            </a:r>
            <a:endParaRPr lang="en-US" sz="1200" dirty="0">
              <a:latin typeface="Arial" pitchFamily="34" charset="0"/>
              <a:cs typeface="Arial" pitchFamily="34" charset="0"/>
            </a:endParaRPr>
          </a:p>
        </p:txBody>
      </p:sp>
      <p:sp>
        <p:nvSpPr>
          <p:cNvPr id="8" name="Rectangle 7"/>
          <p:cNvSpPr/>
          <p:nvPr/>
        </p:nvSpPr>
        <p:spPr>
          <a:xfrm>
            <a:off x="304800" y="1295400"/>
            <a:ext cx="3124200" cy="419100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endParaRPr lang="en-US" sz="1600" b="1" dirty="0" smtClean="0"/>
          </a:p>
          <a:p>
            <a:r>
              <a:rPr lang="en-US" sz="1600" b="1" dirty="0" smtClean="0"/>
              <a:t>Wireless Application Protocol</a:t>
            </a:r>
            <a:r>
              <a:rPr lang="en-US" sz="1600" dirty="0" smtClean="0"/>
              <a:t> (</a:t>
            </a:r>
            <a:r>
              <a:rPr lang="en-US" sz="1600" b="1" dirty="0" smtClean="0"/>
              <a:t>WAP</a:t>
            </a:r>
            <a:r>
              <a:rPr lang="en-US" sz="1600" dirty="0" smtClean="0"/>
              <a:t>) is a technical standard for accessing information over a mobile wireless network. </a:t>
            </a:r>
          </a:p>
          <a:p>
            <a:r>
              <a:rPr lang="en-US" sz="1600" dirty="0" smtClean="0"/>
              <a:t>A </a:t>
            </a:r>
            <a:r>
              <a:rPr lang="en-US" sz="1600" b="1" dirty="0" smtClean="0"/>
              <a:t>WAP site </a:t>
            </a:r>
            <a:r>
              <a:rPr lang="en-US" sz="1600" dirty="0" smtClean="0"/>
              <a:t>is just like a website, but for your mobile phone. </a:t>
            </a:r>
          </a:p>
          <a:p>
            <a:r>
              <a:rPr lang="en-US" sz="1600" dirty="0" smtClean="0"/>
              <a:t>Because bandwidth is far less on a mobile phone, and because your mobile phone screen size is only a fraction of what is on a computer, WAP sites are tiny compared to their larger brothers.</a:t>
            </a:r>
            <a:endParaRPr lang="en-US" sz="1600" dirty="0"/>
          </a:p>
        </p:txBody>
      </p:sp>
      <p:sp>
        <p:nvSpPr>
          <p:cNvPr id="9" name="Rectangle 8"/>
          <p:cNvSpPr/>
          <p:nvPr/>
        </p:nvSpPr>
        <p:spPr>
          <a:xfrm>
            <a:off x="3886200" y="2743200"/>
            <a:ext cx="4648200" cy="95410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1400" dirty="0" smtClean="0">
                <a:latin typeface="Arial" pitchFamily="34" charset="0"/>
                <a:cs typeface="Arial" pitchFamily="34" charset="0"/>
              </a:rPr>
              <a:t>The WAP standard described a protocol suite allowing the interoperability of WAP equipment and software with different network technologies, such as GSM and IS-95(also known as CDMA).</a:t>
            </a:r>
            <a:endParaRPr lang="en-US" sz="1400" dirty="0">
              <a:latin typeface="Arial" pitchFamily="34" charset="0"/>
              <a:cs typeface="Arial" pitchFamily="34" charset="0"/>
            </a:endParaRPr>
          </a:p>
        </p:txBody>
      </p:sp>
      <p:sp>
        <p:nvSpPr>
          <p:cNvPr id="10" name="Rectangle 9"/>
          <p:cNvSpPr/>
          <p:nvPr/>
        </p:nvSpPr>
        <p:spPr>
          <a:xfrm>
            <a:off x="3962400" y="4191000"/>
            <a:ext cx="44958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Wireless Session Protocol (WSP)</a:t>
            </a:r>
            <a:endParaRPr lang="en-US" sz="1600" dirty="0"/>
          </a:p>
        </p:txBody>
      </p:sp>
      <p:sp>
        <p:nvSpPr>
          <p:cNvPr id="11" name="Rectangle 10"/>
          <p:cNvSpPr/>
          <p:nvPr/>
        </p:nvSpPr>
        <p:spPr>
          <a:xfrm>
            <a:off x="3962400" y="4648200"/>
            <a:ext cx="44958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Wireless Transaction Protocol (WTP)</a:t>
            </a:r>
            <a:endParaRPr lang="en-US" sz="1600" dirty="0"/>
          </a:p>
        </p:txBody>
      </p:sp>
      <p:sp>
        <p:nvSpPr>
          <p:cNvPr id="12" name="Rectangle 11"/>
          <p:cNvSpPr/>
          <p:nvPr/>
        </p:nvSpPr>
        <p:spPr>
          <a:xfrm>
            <a:off x="3962400" y="5105400"/>
            <a:ext cx="44958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Wireless Transport Layer Security (WTLS)</a:t>
            </a:r>
            <a:endParaRPr lang="en-US" sz="1600" dirty="0"/>
          </a:p>
        </p:txBody>
      </p:sp>
      <p:sp>
        <p:nvSpPr>
          <p:cNvPr id="13" name="Rectangle 12"/>
          <p:cNvSpPr/>
          <p:nvPr/>
        </p:nvSpPr>
        <p:spPr>
          <a:xfrm>
            <a:off x="3962400" y="5562600"/>
            <a:ext cx="44958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Wireless Datagram Protocol (WDP)</a:t>
            </a:r>
            <a:endParaRPr lang="en-US" sz="1600" dirty="0"/>
          </a:p>
        </p:txBody>
      </p:sp>
      <p:sp>
        <p:nvSpPr>
          <p:cNvPr id="14" name="Rectangle 13"/>
          <p:cNvSpPr/>
          <p:nvPr/>
        </p:nvSpPr>
        <p:spPr>
          <a:xfrm>
            <a:off x="3962400" y="6019800"/>
            <a:ext cx="44958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Any Wireless Data Network</a:t>
            </a:r>
            <a:endParaRPr lang="en-US" sz="1600" dirty="0"/>
          </a:p>
        </p:txBody>
      </p:sp>
      <p:sp>
        <p:nvSpPr>
          <p:cNvPr id="15" name="Rectangle 14"/>
          <p:cNvSpPr/>
          <p:nvPr/>
        </p:nvSpPr>
        <p:spPr>
          <a:xfrm>
            <a:off x="3962400" y="3733800"/>
            <a:ext cx="44958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Wireless Application Environment (WAE)</a:t>
            </a:r>
            <a:endParaRPr lang="en-US" sz="16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p:cNvGraphicFramePr>
            <a:graphicFrameLocks noGrp="1"/>
          </p:cNvGraphicFramePr>
          <p:nvPr>
            <p:ph idx="1"/>
          </p:nvPr>
        </p:nvGraphicFramePr>
        <p:xfrm>
          <a:off x="228600" y="1295403"/>
          <a:ext cx="8686800" cy="4952998"/>
        </p:xfrm>
        <a:graphic>
          <a:graphicData uri="http://schemas.openxmlformats.org/drawingml/2006/table">
            <a:tbl>
              <a:tblPr firstRow="1" bandRow="1">
                <a:tableStyleId>{5C22544A-7EE6-4342-B048-85BDC9FD1C3A}</a:tableStyleId>
              </a:tblPr>
              <a:tblGrid>
                <a:gridCol w="2171700"/>
                <a:gridCol w="1286934"/>
                <a:gridCol w="3056466"/>
                <a:gridCol w="2171700"/>
              </a:tblGrid>
              <a:tr h="741030">
                <a:tc>
                  <a:txBody>
                    <a:bodyPr/>
                    <a:lstStyle/>
                    <a:p>
                      <a:r>
                        <a:rPr lang="en-US" sz="1800" dirty="0" smtClean="0">
                          <a:solidFill>
                            <a:srgbClr val="FFFF00"/>
                          </a:solidFill>
                          <a:latin typeface="Arial" pitchFamily="34" charset="0"/>
                          <a:cs typeface="Arial" pitchFamily="34" charset="0"/>
                        </a:rPr>
                        <a:t>Category</a:t>
                      </a:r>
                      <a:endParaRPr lang="en-US" sz="1800" dirty="0">
                        <a:solidFill>
                          <a:srgbClr val="FFFF00"/>
                        </a:solidFill>
                        <a:latin typeface="Arial" pitchFamily="34" charset="0"/>
                        <a:cs typeface="Arial" pitchFamily="34" charset="0"/>
                      </a:endParaRPr>
                    </a:p>
                  </a:txBody>
                  <a:tcPr/>
                </a:tc>
                <a:tc>
                  <a:txBody>
                    <a:bodyPr/>
                    <a:lstStyle/>
                    <a:p>
                      <a:r>
                        <a:rPr lang="en-US" sz="1800" dirty="0" smtClean="0">
                          <a:solidFill>
                            <a:srgbClr val="FFFF00"/>
                          </a:solidFill>
                          <a:latin typeface="Arial" pitchFamily="34" charset="0"/>
                          <a:cs typeface="Arial" pitchFamily="34" charset="0"/>
                        </a:rPr>
                        <a:t>Sub-Category</a:t>
                      </a:r>
                      <a:endParaRPr lang="en-US" sz="1800" dirty="0">
                        <a:solidFill>
                          <a:srgbClr val="FFFF00"/>
                        </a:solidFill>
                        <a:latin typeface="Arial" pitchFamily="34" charset="0"/>
                        <a:cs typeface="Arial" pitchFamily="34" charset="0"/>
                      </a:endParaRPr>
                    </a:p>
                  </a:txBody>
                  <a:tcPr/>
                </a:tc>
                <a:tc>
                  <a:txBody>
                    <a:bodyPr/>
                    <a:lstStyle/>
                    <a:p>
                      <a:r>
                        <a:rPr lang="en-US" sz="1800" dirty="0" smtClean="0">
                          <a:solidFill>
                            <a:srgbClr val="FFFF00"/>
                          </a:solidFill>
                          <a:latin typeface="Arial" pitchFamily="34" charset="0"/>
                          <a:cs typeface="Arial" pitchFamily="34" charset="0"/>
                        </a:rPr>
                        <a:t>Description</a:t>
                      </a:r>
                      <a:endParaRPr lang="en-US" sz="1800" dirty="0">
                        <a:solidFill>
                          <a:srgbClr val="FFFF00"/>
                        </a:solidFill>
                        <a:latin typeface="Arial" pitchFamily="34" charset="0"/>
                        <a:cs typeface="Arial" pitchFamily="34" charset="0"/>
                      </a:endParaRPr>
                    </a:p>
                  </a:txBody>
                  <a:tcPr/>
                </a:tc>
                <a:tc>
                  <a:txBody>
                    <a:bodyPr/>
                    <a:lstStyle/>
                    <a:p>
                      <a:r>
                        <a:rPr lang="en-US" sz="1800" dirty="0" smtClean="0">
                          <a:solidFill>
                            <a:srgbClr val="FFFF00"/>
                          </a:solidFill>
                          <a:latin typeface="Arial" pitchFamily="34" charset="0"/>
                          <a:cs typeface="Arial" pitchFamily="34" charset="0"/>
                        </a:rPr>
                        <a:t>Result</a:t>
                      </a:r>
                      <a:endParaRPr lang="en-US" sz="1800" dirty="0">
                        <a:solidFill>
                          <a:srgbClr val="FFFF00"/>
                        </a:solidFill>
                        <a:latin typeface="Arial" pitchFamily="34" charset="0"/>
                        <a:cs typeface="Arial" pitchFamily="34" charset="0"/>
                      </a:endParaRPr>
                    </a:p>
                  </a:txBody>
                  <a:tcPr/>
                </a:tc>
              </a:tr>
              <a:tr h="695787">
                <a:tc>
                  <a:txBody>
                    <a:bodyPr/>
                    <a:lstStyle/>
                    <a:p>
                      <a:r>
                        <a:rPr lang="en-US" sz="1600" b="1" dirty="0" smtClean="0">
                          <a:latin typeface="Arial" pitchFamily="34" charset="0"/>
                          <a:cs typeface="Arial" pitchFamily="34" charset="0"/>
                        </a:rPr>
                        <a:t>1. Installation</a:t>
                      </a:r>
                      <a:endParaRPr lang="en-US" sz="1600" b="1" dirty="0">
                        <a:latin typeface="Arial" pitchFamily="34" charset="0"/>
                        <a:cs typeface="Arial" pitchFamily="34" charset="0"/>
                      </a:endParaRPr>
                    </a:p>
                  </a:txBody>
                  <a:tcPr/>
                </a:tc>
                <a:tc>
                  <a:txBody>
                    <a:bodyPr/>
                    <a:lstStyle/>
                    <a:p>
                      <a:endParaRPr lang="en-US" sz="16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Verify that</a:t>
                      </a:r>
                      <a:r>
                        <a:rPr lang="en-US" sz="1400" baseline="0" dirty="0" smtClean="0">
                          <a:latin typeface="Arial" pitchFamily="34" charset="0"/>
                          <a:cs typeface="Arial" pitchFamily="34" charset="0"/>
                        </a:rPr>
                        <a:t> app can be Installed Successfully</a:t>
                      </a:r>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App should be able to install Successful</a:t>
                      </a:r>
                      <a:endParaRPr lang="en-US" sz="1400" dirty="0">
                        <a:latin typeface="Arial" pitchFamily="34" charset="0"/>
                        <a:cs typeface="Arial" pitchFamily="34" charset="0"/>
                      </a:endParaRPr>
                    </a:p>
                  </a:txBody>
                  <a:tcPr/>
                </a:tc>
              </a:tr>
              <a:tr h="952753">
                <a:tc>
                  <a:txBody>
                    <a:bodyPr/>
                    <a:lstStyle/>
                    <a:p>
                      <a:r>
                        <a:rPr lang="en-US" sz="1600" b="1" dirty="0" smtClean="0">
                          <a:latin typeface="Arial" pitchFamily="34" charset="0"/>
                          <a:cs typeface="Arial" pitchFamily="34" charset="0"/>
                        </a:rPr>
                        <a:t>2. Un-installation</a:t>
                      </a:r>
                      <a:endParaRPr lang="en-US" sz="1600" b="1" dirty="0">
                        <a:latin typeface="Arial" pitchFamily="34" charset="0"/>
                        <a:cs typeface="Arial" pitchFamily="34" charset="0"/>
                      </a:endParaRPr>
                    </a:p>
                  </a:txBody>
                  <a:tcPr/>
                </a:tc>
                <a:tc>
                  <a:txBody>
                    <a:bodyPr/>
                    <a:lstStyle/>
                    <a:p>
                      <a:endParaRPr lang="en-US" sz="16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Verify that</a:t>
                      </a:r>
                      <a:r>
                        <a:rPr lang="en-US" sz="1400" baseline="0" dirty="0" smtClean="0">
                          <a:latin typeface="Arial" pitchFamily="34" charset="0"/>
                          <a:cs typeface="Arial" pitchFamily="34" charset="0"/>
                        </a:rPr>
                        <a:t> app can be </a:t>
                      </a:r>
                      <a:r>
                        <a:rPr lang="en-US" sz="1400" dirty="0" smtClean="0">
                          <a:latin typeface="Arial" pitchFamily="34" charset="0"/>
                          <a:cs typeface="Arial" pitchFamily="34" charset="0"/>
                        </a:rPr>
                        <a:t>Uninstall Successfully</a:t>
                      </a:r>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User should be able to uninstall the app successfully</a:t>
                      </a:r>
                      <a:endParaRPr lang="en-US" sz="1400" dirty="0">
                        <a:latin typeface="Arial" pitchFamily="34" charset="0"/>
                        <a:cs typeface="Arial" pitchFamily="34" charset="0"/>
                      </a:endParaRPr>
                    </a:p>
                  </a:txBody>
                  <a:tcPr/>
                </a:tc>
              </a:tr>
              <a:tr h="1281714">
                <a:tc>
                  <a:txBody>
                    <a:bodyPr/>
                    <a:lstStyle/>
                    <a:p>
                      <a:r>
                        <a:rPr lang="en-US" sz="1600" b="1" dirty="0" smtClean="0">
                          <a:latin typeface="Arial" pitchFamily="34" charset="0"/>
                          <a:cs typeface="Arial" pitchFamily="34" charset="0"/>
                        </a:rPr>
                        <a:t>3. Network Test Cases</a:t>
                      </a:r>
                      <a:endParaRPr lang="en-US" sz="1600" b="1" dirty="0">
                        <a:latin typeface="Arial" pitchFamily="34" charset="0"/>
                        <a:cs typeface="Arial" pitchFamily="34" charset="0"/>
                      </a:endParaRPr>
                    </a:p>
                  </a:txBody>
                  <a:tcPr/>
                </a:tc>
                <a:tc>
                  <a:txBody>
                    <a:bodyPr/>
                    <a:lstStyle/>
                    <a:p>
                      <a:endParaRPr lang="en-US" sz="16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Verify the behavior</a:t>
                      </a:r>
                      <a:r>
                        <a:rPr lang="en-US" sz="1400" baseline="0" dirty="0" smtClean="0">
                          <a:latin typeface="Arial" pitchFamily="34" charset="0"/>
                          <a:cs typeface="Arial" pitchFamily="34" charset="0"/>
                        </a:rPr>
                        <a:t> of app when there is Network problem and user is performing operations for data call</a:t>
                      </a:r>
                      <a:endParaRPr lang="en-US" sz="1400" dirty="0">
                        <a:latin typeface="Arial" pitchFamily="34" charset="0"/>
                        <a:cs typeface="Arial" pitchFamily="34" charset="0"/>
                      </a:endParaRPr>
                    </a:p>
                  </a:txBody>
                  <a:tcPr/>
                </a:tc>
                <a:tc>
                  <a:txBody>
                    <a:bodyPr/>
                    <a:lstStyle/>
                    <a:p>
                      <a:r>
                        <a:rPr lang="en-US" sz="1400" baseline="0" dirty="0" smtClean="0">
                          <a:latin typeface="Arial" pitchFamily="34" charset="0"/>
                          <a:cs typeface="Arial" pitchFamily="34" charset="0"/>
                        </a:rPr>
                        <a:t>User should get proper error message like “Network error. Please try later”…</a:t>
                      </a:r>
                      <a:endParaRPr lang="en-US" sz="1400" dirty="0">
                        <a:latin typeface="Arial" pitchFamily="34" charset="0"/>
                        <a:cs typeface="Arial" pitchFamily="34" charset="0"/>
                      </a:endParaRPr>
                    </a:p>
                  </a:txBody>
                  <a:tcPr/>
                </a:tc>
              </a:tr>
              <a:tr h="1281714">
                <a:tc>
                  <a:txBody>
                    <a:bodyPr/>
                    <a:lstStyle/>
                    <a:p>
                      <a:endParaRPr lang="en-US" sz="1600" dirty="0">
                        <a:latin typeface="Arial" pitchFamily="34" charset="0"/>
                        <a:cs typeface="Arial" pitchFamily="34" charset="0"/>
                      </a:endParaRPr>
                    </a:p>
                  </a:txBody>
                  <a:tcPr/>
                </a:tc>
                <a:tc>
                  <a:txBody>
                    <a:bodyPr/>
                    <a:lstStyle/>
                    <a:p>
                      <a:endParaRPr lang="en-US" sz="16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Verify that User</a:t>
                      </a:r>
                      <a:r>
                        <a:rPr lang="en-US" sz="1400" baseline="0" dirty="0" smtClean="0">
                          <a:latin typeface="Arial" pitchFamily="34" charset="0"/>
                          <a:cs typeface="Arial" pitchFamily="34" charset="0"/>
                        </a:rPr>
                        <a:t> is able to establish data call when Network is back in action</a:t>
                      </a:r>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User should be able to establish data call when Network is back in action</a:t>
                      </a:r>
                      <a:endParaRPr lang="en-US" sz="1400" dirty="0">
                        <a:latin typeface="Arial" pitchFamily="34" charset="0"/>
                        <a:cs typeface="Arial" pitchFamily="34" charset="0"/>
                      </a:endParaRPr>
                    </a:p>
                  </a:txBody>
                  <a:tcPr/>
                </a:tc>
              </a:tr>
            </a:tbl>
          </a:graphicData>
        </a:graphic>
      </p:graphicFrame>
      <p:sp>
        <p:nvSpPr>
          <p:cNvPr id="3" name="Footer Placeholder 2"/>
          <p:cNvSpPr>
            <a:spLocks noGrp="1"/>
          </p:cNvSpPr>
          <p:nvPr>
            <p:ph type="ftr" sz="quarter" idx="11"/>
          </p:nvPr>
        </p:nvSpPr>
        <p:spPr>
          <a:xfrm>
            <a:off x="4380072" y="6407944"/>
            <a:ext cx="4078128" cy="365125"/>
          </a:xfrm>
        </p:spPr>
        <p:txBody>
          <a:bodyPr/>
          <a:lstStyle/>
          <a:p>
            <a:r>
              <a:rPr lang="en-US" smtClean="0">
                <a:solidFill>
                  <a:schemeClr val="bg2">
                    <a:lumMod val="25000"/>
                  </a:schemeClr>
                </a:solidFill>
              </a:rPr>
              <a:t>Copyright Portnov Computer School  2013</a:t>
            </a:r>
            <a:endParaRPr lang="en-US" dirty="0">
              <a:solidFill>
                <a:schemeClr val="bg2">
                  <a:lumMod val="25000"/>
                </a:schemeClr>
              </a:solidFill>
            </a:endParaRPr>
          </a:p>
        </p:txBody>
      </p:sp>
      <p:sp>
        <p:nvSpPr>
          <p:cNvPr id="4" name="Slide Number Placeholder 3"/>
          <p:cNvSpPr>
            <a:spLocks noGrp="1"/>
          </p:cNvSpPr>
          <p:nvPr>
            <p:ph type="sldNum" sz="quarter" idx="12"/>
          </p:nvPr>
        </p:nvSpPr>
        <p:spPr>
          <a:xfrm>
            <a:off x="8458200" y="6407944"/>
            <a:ext cx="554832" cy="365125"/>
          </a:xfrm>
        </p:spPr>
        <p:txBody>
          <a:bodyPr/>
          <a:lstStyle/>
          <a:p>
            <a:fld id="{B6F15528-21DE-4FAA-801E-634DDDAF4B2B}" type="slidenum">
              <a:rPr lang="en-US" smtClean="0">
                <a:solidFill>
                  <a:schemeClr val="bg2">
                    <a:lumMod val="25000"/>
                  </a:schemeClr>
                </a:solidFill>
              </a:rPr>
              <a:pPr/>
              <a:t>50</a:t>
            </a:fld>
            <a:endParaRPr lang="en-US" dirty="0">
              <a:solidFill>
                <a:schemeClr val="bg2">
                  <a:lumMod val="25000"/>
                </a:schemeClr>
              </a:solidFill>
            </a:endParaRPr>
          </a:p>
        </p:txBody>
      </p:sp>
      <p:sp>
        <p:nvSpPr>
          <p:cNvPr id="6" name="Title 5"/>
          <p:cNvSpPr>
            <a:spLocks noGrp="1"/>
          </p:cNvSpPr>
          <p:nvPr>
            <p:ph type="title"/>
          </p:nvPr>
        </p:nvSpPr>
        <p:spPr>
          <a:xfrm>
            <a:off x="152400" y="152400"/>
            <a:ext cx="8763000" cy="838200"/>
          </a:xfrm>
        </p:spPr>
        <p:style>
          <a:lnRef idx="1">
            <a:schemeClr val="accent1"/>
          </a:lnRef>
          <a:fillRef idx="2">
            <a:schemeClr val="accent1"/>
          </a:fillRef>
          <a:effectRef idx="1">
            <a:schemeClr val="accent1"/>
          </a:effectRef>
          <a:fontRef idx="minor">
            <a:schemeClr val="dk1"/>
          </a:fontRef>
        </p:style>
        <p:txBody>
          <a:bodyPr>
            <a:normAutofit/>
          </a:bodyPr>
          <a:lstStyle/>
          <a:p>
            <a:pPr lvl="0"/>
            <a:r>
              <a:rPr lang="en-US" sz="2400" dirty="0" smtClean="0">
                <a:solidFill>
                  <a:srgbClr val="FF0000"/>
                </a:solidFill>
                <a:latin typeface="Arial" pitchFamily="34" charset="0"/>
                <a:cs typeface="Arial" pitchFamily="34" charset="0"/>
              </a:rPr>
              <a:t>4. Give Examples of Major Test Cases for mobile device    1</a:t>
            </a:r>
          </a:p>
        </p:txBody>
      </p:sp>
    </p:spTree>
    <p:extLst>
      <p:ext uri="{BB962C8B-B14F-4D97-AF65-F5344CB8AC3E}">
        <p14:creationId xmlns:p14="http://schemas.microsoft.com/office/powerpoint/2010/main" xmlns="" val="86240185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fontAlgn="t"/>
            <a:endParaRPr lang="en-US" dirty="0" smtClean="0"/>
          </a:p>
          <a:p>
            <a:pPr fontAlgn="t"/>
            <a:endParaRPr lang="en-US" dirty="0" smtClean="0"/>
          </a:p>
          <a:p>
            <a:endParaRPr lang="en-US" dirty="0"/>
          </a:p>
        </p:txBody>
      </p:sp>
      <p:sp>
        <p:nvSpPr>
          <p:cNvPr id="3" name="Footer Placeholder 2"/>
          <p:cNvSpPr>
            <a:spLocks noGrp="1"/>
          </p:cNvSpPr>
          <p:nvPr>
            <p:ph type="ftr" sz="quarter" idx="11"/>
          </p:nvPr>
        </p:nvSpPr>
        <p:spPr>
          <a:xfrm>
            <a:off x="4380072" y="6407944"/>
            <a:ext cx="4154328" cy="365125"/>
          </a:xfrm>
        </p:spPr>
        <p:txBody>
          <a:bodyPr/>
          <a:lstStyle/>
          <a:p>
            <a:r>
              <a:rPr lang="en-US" smtClean="0">
                <a:solidFill>
                  <a:schemeClr val="bg2">
                    <a:lumMod val="25000"/>
                  </a:schemeClr>
                </a:solidFill>
              </a:rPr>
              <a:t>Copyright Portnov Computer School  2013</a:t>
            </a:r>
            <a:endParaRPr lang="en-US" dirty="0">
              <a:solidFill>
                <a:schemeClr val="bg2">
                  <a:lumMod val="25000"/>
                </a:schemeClr>
              </a:solidFill>
            </a:endParaRPr>
          </a:p>
        </p:txBody>
      </p:sp>
      <p:sp>
        <p:nvSpPr>
          <p:cNvPr id="4" name="Slide Number Placeholder 3"/>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bg2">
                    <a:lumMod val="25000"/>
                  </a:schemeClr>
                </a:solidFill>
              </a:rPr>
              <a:pPr/>
              <a:t>51</a:t>
            </a:fld>
            <a:endParaRPr lang="en-US" dirty="0">
              <a:solidFill>
                <a:schemeClr val="bg2">
                  <a:lumMod val="25000"/>
                </a:schemeClr>
              </a:solidFill>
            </a:endParaRPr>
          </a:p>
        </p:txBody>
      </p:sp>
      <p:sp>
        <p:nvSpPr>
          <p:cNvPr id="5" name="Title 4"/>
          <p:cNvSpPr>
            <a:spLocks noGrp="1"/>
          </p:cNvSpPr>
          <p:nvPr>
            <p:ph type="title"/>
          </p:nvPr>
        </p:nvSpPr>
        <p:spPr>
          <a:xfrm>
            <a:off x="228600" y="152400"/>
            <a:ext cx="8686800" cy="762000"/>
          </a:xfrm>
        </p:spPr>
        <p:style>
          <a:lnRef idx="1">
            <a:schemeClr val="accent1"/>
          </a:lnRef>
          <a:fillRef idx="2">
            <a:schemeClr val="accent1"/>
          </a:fillRef>
          <a:effectRef idx="1">
            <a:schemeClr val="accent1"/>
          </a:effectRef>
          <a:fontRef idx="minor">
            <a:schemeClr val="dk1"/>
          </a:fontRef>
        </p:style>
        <p:txBody>
          <a:bodyPr>
            <a:normAutofit fontScale="90000"/>
          </a:bodyPr>
          <a:lstStyle/>
          <a:p>
            <a:pPr lvl="0"/>
            <a:r>
              <a:rPr lang="en-US" sz="2700" dirty="0" smtClean="0">
                <a:solidFill>
                  <a:srgbClr val="FF0000"/>
                </a:solidFill>
                <a:latin typeface="Arial" pitchFamily="34" charset="0"/>
                <a:cs typeface="Arial" pitchFamily="34" charset="0"/>
              </a:rPr>
              <a:t/>
            </a:r>
            <a:br>
              <a:rPr lang="en-US" sz="2700" dirty="0" smtClean="0">
                <a:solidFill>
                  <a:srgbClr val="FF0000"/>
                </a:solidFill>
                <a:latin typeface="Arial" pitchFamily="34" charset="0"/>
                <a:cs typeface="Arial" pitchFamily="34" charset="0"/>
              </a:rPr>
            </a:br>
            <a:r>
              <a:rPr lang="en-US" sz="2700" dirty="0" smtClean="0">
                <a:solidFill>
                  <a:srgbClr val="FF0000"/>
                </a:solidFill>
                <a:latin typeface="Arial" pitchFamily="34" charset="0"/>
                <a:cs typeface="Arial" pitchFamily="34" charset="0"/>
              </a:rPr>
              <a:t/>
            </a:r>
            <a:br>
              <a:rPr lang="en-US" sz="2700" dirty="0" smtClean="0">
                <a:solidFill>
                  <a:srgbClr val="FF0000"/>
                </a:solidFill>
                <a:latin typeface="Arial" pitchFamily="34" charset="0"/>
                <a:cs typeface="Arial" pitchFamily="34" charset="0"/>
              </a:rPr>
            </a:br>
            <a:r>
              <a:rPr lang="en-US" sz="2700" dirty="0" smtClean="0">
                <a:solidFill>
                  <a:srgbClr val="FF0000"/>
                </a:solidFill>
                <a:latin typeface="Arial" pitchFamily="34" charset="0"/>
                <a:cs typeface="Arial" pitchFamily="34" charset="0"/>
              </a:rPr>
              <a:t>4. Give Examples of Major Test Cases for mobile device  2</a:t>
            </a:r>
            <a:r>
              <a:rPr lang="en-US" sz="4400" dirty="0" smtClean="0">
                <a:solidFill>
                  <a:srgbClr val="FF0000"/>
                </a:solidFill>
                <a:latin typeface="Arial" pitchFamily="34" charset="0"/>
                <a:cs typeface="Arial" pitchFamily="34" charset="0"/>
              </a:rPr>
              <a:t/>
            </a:r>
            <a:br>
              <a:rPr lang="en-US" sz="4400" dirty="0" smtClean="0">
                <a:solidFill>
                  <a:srgbClr val="FF0000"/>
                </a:solidFill>
                <a:latin typeface="Arial" pitchFamily="34" charset="0"/>
                <a:cs typeface="Arial" pitchFamily="34" charset="0"/>
              </a:rPr>
            </a:br>
            <a:endParaRPr lang="en-US" dirty="0"/>
          </a:p>
        </p:txBody>
      </p:sp>
      <p:graphicFrame>
        <p:nvGraphicFramePr>
          <p:cNvPr id="6" name="Table 5"/>
          <p:cNvGraphicFramePr>
            <a:graphicFrameLocks noGrp="1"/>
          </p:cNvGraphicFramePr>
          <p:nvPr/>
        </p:nvGraphicFramePr>
        <p:xfrm>
          <a:off x="304800" y="1371600"/>
          <a:ext cx="8305800" cy="4743918"/>
        </p:xfrm>
        <a:graphic>
          <a:graphicData uri="http://schemas.openxmlformats.org/drawingml/2006/table">
            <a:tbl>
              <a:tblPr firstRow="1" bandRow="1">
                <a:tableStyleId>{5C22544A-7EE6-4342-B048-85BDC9FD1C3A}</a:tableStyleId>
              </a:tblPr>
              <a:tblGrid>
                <a:gridCol w="1295400"/>
                <a:gridCol w="1752600"/>
                <a:gridCol w="3181350"/>
                <a:gridCol w="2076450"/>
              </a:tblGrid>
              <a:tr h="457200">
                <a:tc>
                  <a:txBody>
                    <a:bodyPr/>
                    <a:lstStyle/>
                    <a:p>
                      <a:r>
                        <a:rPr lang="en-US" sz="1800" dirty="0" smtClean="0">
                          <a:solidFill>
                            <a:srgbClr val="FFFF00"/>
                          </a:solidFill>
                          <a:latin typeface="Arial" pitchFamily="34" charset="0"/>
                          <a:cs typeface="Arial" pitchFamily="34" charset="0"/>
                        </a:rPr>
                        <a:t>Category</a:t>
                      </a:r>
                      <a:endParaRPr lang="en-US" sz="1800" dirty="0">
                        <a:solidFill>
                          <a:srgbClr val="FFFF00"/>
                        </a:solidFill>
                        <a:latin typeface="Arial" pitchFamily="34" charset="0"/>
                        <a:cs typeface="Arial" pitchFamily="34" charset="0"/>
                      </a:endParaRPr>
                    </a:p>
                  </a:txBody>
                  <a:tcPr/>
                </a:tc>
                <a:tc>
                  <a:txBody>
                    <a:bodyPr/>
                    <a:lstStyle/>
                    <a:p>
                      <a:r>
                        <a:rPr lang="en-US" sz="1800" dirty="0" smtClean="0">
                          <a:solidFill>
                            <a:srgbClr val="FFFF00"/>
                          </a:solidFill>
                          <a:latin typeface="Arial" pitchFamily="34" charset="0"/>
                          <a:cs typeface="Arial" pitchFamily="34" charset="0"/>
                        </a:rPr>
                        <a:t>Sub-Category</a:t>
                      </a:r>
                      <a:endParaRPr lang="en-US" sz="1800" dirty="0">
                        <a:solidFill>
                          <a:srgbClr val="FFFF00"/>
                        </a:solidFill>
                        <a:latin typeface="Arial" pitchFamily="34" charset="0"/>
                        <a:cs typeface="Arial" pitchFamily="34" charset="0"/>
                      </a:endParaRPr>
                    </a:p>
                  </a:txBody>
                  <a:tcPr/>
                </a:tc>
                <a:tc>
                  <a:txBody>
                    <a:bodyPr/>
                    <a:lstStyle/>
                    <a:p>
                      <a:r>
                        <a:rPr lang="en-US" sz="1800" dirty="0" smtClean="0">
                          <a:solidFill>
                            <a:srgbClr val="FFFF00"/>
                          </a:solidFill>
                          <a:latin typeface="Arial" pitchFamily="34" charset="0"/>
                          <a:cs typeface="Arial" pitchFamily="34" charset="0"/>
                        </a:rPr>
                        <a:t>Description</a:t>
                      </a:r>
                      <a:endParaRPr lang="en-US" sz="1800" dirty="0">
                        <a:solidFill>
                          <a:srgbClr val="FFFF00"/>
                        </a:solidFill>
                        <a:latin typeface="Arial" pitchFamily="34" charset="0"/>
                        <a:cs typeface="Arial" pitchFamily="34" charset="0"/>
                      </a:endParaRPr>
                    </a:p>
                  </a:txBody>
                  <a:tcPr/>
                </a:tc>
                <a:tc>
                  <a:txBody>
                    <a:bodyPr/>
                    <a:lstStyle/>
                    <a:p>
                      <a:r>
                        <a:rPr lang="en-US" sz="1800" dirty="0" smtClean="0">
                          <a:solidFill>
                            <a:srgbClr val="FFFF00"/>
                          </a:solidFill>
                          <a:latin typeface="Arial" pitchFamily="34" charset="0"/>
                          <a:cs typeface="Arial" pitchFamily="34" charset="0"/>
                        </a:rPr>
                        <a:t>Result</a:t>
                      </a:r>
                      <a:endParaRPr lang="en-US" sz="1800" dirty="0">
                        <a:solidFill>
                          <a:srgbClr val="FFFF00"/>
                        </a:solidFill>
                        <a:latin typeface="Arial" pitchFamily="34" charset="0"/>
                        <a:cs typeface="Arial" pitchFamily="34" charset="0"/>
                      </a:endParaRPr>
                    </a:p>
                  </a:txBody>
                  <a:tcPr/>
                </a:tc>
              </a:tr>
              <a:tr h="1428906">
                <a:tc>
                  <a:txBody>
                    <a:bodyPr/>
                    <a:lstStyle/>
                    <a:p>
                      <a:r>
                        <a:rPr lang="en-US" sz="1600" b="1" dirty="0" smtClean="0">
                          <a:latin typeface="Arial" pitchFamily="34" charset="0"/>
                          <a:cs typeface="Arial" pitchFamily="34" charset="0"/>
                        </a:rPr>
                        <a:t>4. Voice Call Handling</a:t>
                      </a:r>
                      <a:endParaRPr lang="en-US" sz="1600" b="1" dirty="0">
                        <a:latin typeface="Arial" pitchFamily="34" charset="0"/>
                        <a:cs typeface="Arial" pitchFamily="34" charset="0"/>
                      </a:endParaRPr>
                    </a:p>
                  </a:txBody>
                  <a:tcPr/>
                </a:tc>
                <a:tc>
                  <a:txBody>
                    <a:bodyPr/>
                    <a:lstStyle/>
                    <a:p>
                      <a:r>
                        <a:rPr lang="en-US" sz="1600" dirty="0" smtClean="0">
                          <a:latin typeface="Arial" pitchFamily="34" charset="0"/>
                          <a:cs typeface="Arial" pitchFamily="34" charset="0"/>
                        </a:rPr>
                        <a:t>Call Accept</a:t>
                      </a:r>
                      <a:endParaRPr lang="en-US" sz="16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Verify that User can accept Voice call at the time when app is running and can resume back in app from the same point</a:t>
                      </a:r>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User should be able to accept Voice call at</a:t>
                      </a:r>
                      <a:r>
                        <a:rPr lang="en-US" sz="1400" baseline="0" dirty="0" smtClean="0">
                          <a:latin typeface="Arial" pitchFamily="34" charset="0"/>
                          <a:cs typeface="Arial" pitchFamily="34" charset="0"/>
                        </a:rPr>
                        <a:t> the time when app is running and can resume back in app from the same point</a:t>
                      </a:r>
                      <a:endParaRPr lang="en-US" sz="1400" dirty="0">
                        <a:latin typeface="Arial" pitchFamily="34" charset="0"/>
                        <a:cs typeface="Arial" pitchFamily="34" charset="0"/>
                      </a:endParaRPr>
                    </a:p>
                  </a:txBody>
                  <a:tcPr/>
                </a:tc>
              </a:tr>
              <a:tr h="1428906">
                <a:tc>
                  <a:txBody>
                    <a:bodyPr/>
                    <a:lstStyle/>
                    <a:p>
                      <a:endParaRPr lang="en-US" dirty="0"/>
                    </a:p>
                  </a:txBody>
                  <a:tcPr/>
                </a:tc>
                <a:tc>
                  <a:txBody>
                    <a:bodyPr/>
                    <a:lstStyle/>
                    <a:p>
                      <a:r>
                        <a:rPr lang="en-US" sz="1600" dirty="0" smtClean="0">
                          <a:latin typeface="Arial" pitchFamily="34" charset="0"/>
                          <a:cs typeface="Arial" pitchFamily="34" charset="0"/>
                        </a:rPr>
                        <a:t>Call Rejection</a:t>
                      </a:r>
                      <a:endParaRPr lang="en-US" sz="16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Verify that User can reject the Voice call at the time when app is running and can resume back in app from the same</a:t>
                      </a:r>
                      <a:r>
                        <a:rPr lang="en-US" sz="1400" baseline="0" dirty="0" smtClean="0">
                          <a:latin typeface="Arial" pitchFamily="34" charset="0"/>
                          <a:cs typeface="Arial" pitchFamily="34" charset="0"/>
                        </a:rPr>
                        <a:t> point</a:t>
                      </a:r>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User should be able to reject the Voice call at the time when app is running and can resume back</a:t>
                      </a:r>
                      <a:r>
                        <a:rPr lang="en-US" sz="1400" baseline="0" dirty="0" smtClean="0">
                          <a:latin typeface="Arial" pitchFamily="34" charset="0"/>
                          <a:cs typeface="Arial" pitchFamily="34" charset="0"/>
                        </a:rPr>
                        <a:t> in app from the same point</a:t>
                      </a:r>
                      <a:endParaRPr lang="en-US" sz="1400" dirty="0">
                        <a:latin typeface="Arial" pitchFamily="34" charset="0"/>
                        <a:cs typeface="Arial" pitchFamily="34" charset="0"/>
                      </a:endParaRPr>
                    </a:p>
                  </a:txBody>
                  <a:tcPr/>
                </a:tc>
              </a:tr>
              <a:tr h="1428906">
                <a:tc>
                  <a:txBody>
                    <a:bodyPr/>
                    <a:lstStyle/>
                    <a:p>
                      <a:endParaRPr lang="en-US"/>
                    </a:p>
                  </a:txBody>
                  <a:tcPr/>
                </a:tc>
                <a:tc>
                  <a:txBody>
                    <a:bodyPr/>
                    <a:lstStyle/>
                    <a:p>
                      <a:r>
                        <a:rPr lang="en-US" sz="1600" dirty="0" smtClean="0">
                          <a:latin typeface="Arial" pitchFamily="34" charset="0"/>
                          <a:cs typeface="Arial" pitchFamily="34" charset="0"/>
                        </a:rPr>
                        <a:t>Call Establish</a:t>
                      </a:r>
                      <a:endParaRPr lang="en-US" sz="16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Verify that User can establish</a:t>
                      </a:r>
                      <a:r>
                        <a:rPr lang="en-US" sz="1400" baseline="0" dirty="0" smtClean="0">
                          <a:latin typeface="Arial" pitchFamily="34" charset="0"/>
                          <a:cs typeface="Arial" pitchFamily="34" charset="0"/>
                        </a:rPr>
                        <a:t> a Voice call in case when app data call is running in background</a:t>
                      </a:r>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User should be able to establish a Voice call in case when app data call is running in background</a:t>
                      </a:r>
                      <a:endParaRPr lang="en-US" sz="1400" dirty="0">
                        <a:latin typeface="Arial" pitchFamily="34" charset="0"/>
                        <a:cs typeface="Arial" pitchFamily="34" charset="0"/>
                      </a:endParaRPr>
                    </a:p>
                  </a:txBody>
                  <a:tcPr/>
                </a:tc>
              </a:tr>
            </a:tbl>
          </a:graphicData>
        </a:graphic>
      </p:graphicFrame>
    </p:spTree>
    <p:extLst>
      <p:ext uri="{BB962C8B-B14F-4D97-AF65-F5344CB8AC3E}">
        <p14:creationId xmlns:p14="http://schemas.microsoft.com/office/powerpoint/2010/main" xmlns="" val="322709797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228600" y="1219200"/>
          <a:ext cx="8610600" cy="4876799"/>
        </p:xfrm>
        <a:graphic>
          <a:graphicData uri="http://schemas.openxmlformats.org/drawingml/2006/table">
            <a:tbl>
              <a:tblPr firstRow="1" bandRow="1">
                <a:tableStyleId>{5C22544A-7EE6-4342-B048-85BDC9FD1C3A}</a:tableStyleId>
              </a:tblPr>
              <a:tblGrid>
                <a:gridCol w="2152650"/>
                <a:gridCol w="1338134"/>
                <a:gridCol w="2967166"/>
                <a:gridCol w="2152650"/>
              </a:tblGrid>
              <a:tr h="588580">
                <a:tc>
                  <a:txBody>
                    <a:bodyPr/>
                    <a:lstStyle/>
                    <a:p>
                      <a:r>
                        <a:rPr lang="en-US" sz="1800" dirty="0" smtClean="0">
                          <a:solidFill>
                            <a:srgbClr val="FFFF00"/>
                          </a:solidFill>
                          <a:latin typeface="Arial" pitchFamily="34" charset="0"/>
                          <a:cs typeface="Arial" pitchFamily="34" charset="0"/>
                        </a:rPr>
                        <a:t>Category</a:t>
                      </a:r>
                      <a:endParaRPr lang="en-US" sz="1800" dirty="0">
                        <a:solidFill>
                          <a:srgbClr val="FFFF00"/>
                        </a:solidFill>
                        <a:latin typeface="Arial" pitchFamily="34" charset="0"/>
                        <a:cs typeface="Arial" pitchFamily="34" charset="0"/>
                      </a:endParaRPr>
                    </a:p>
                  </a:txBody>
                  <a:tcPr/>
                </a:tc>
                <a:tc>
                  <a:txBody>
                    <a:bodyPr/>
                    <a:lstStyle/>
                    <a:p>
                      <a:r>
                        <a:rPr lang="en-US" sz="1400" dirty="0" smtClean="0">
                          <a:solidFill>
                            <a:srgbClr val="FFFF00"/>
                          </a:solidFill>
                          <a:latin typeface="Arial" pitchFamily="34" charset="0"/>
                          <a:cs typeface="Arial" pitchFamily="34" charset="0"/>
                        </a:rPr>
                        <a:t>Sub-Category</a:t>
                      </a:r>
                      <a:endParaRPr lang="en-US" sz="1400" dirty="0">
                        <a:solidFill>
                          <a:srgbClr val="FFFF00"/>
                        </a:solidFill>
                        <a:latin typeface="Arial" pitchFamily="34" charset="0"/>
                        <a:cs typeface="Arial" pitchFamily="34" charset="0"/>
                      </a:endParaRPr>
                    </a:p>
                  </a:txBody>
                  <a:tcPr/>
                </a:tc>
                <a:tc>
                  <a:txBody>
                    <a:bodyPr/>
                    <a:lstStyle/>
                    <a:p>
                      <a:r>
                        <a:rPr lang="en-US" sz="1800" dirty="0" smtClean="0">
                          <a:solidFill>
                            <a:srgbClr val="FFFF00"/>
                          </a:solidFill>
                          <a:latin typeface="Arial" pitchFamily="34" charset="0"/>
                          <a:cs typeface="Arial" pitchFamily="34" charset="0"/>
                        </a:rPr>
                        <a:t>Description</a:t>
                      </a:r>
                      <a:endParaRPr lang="en-US" sz="1800" dirty="0">
                        <a:solidFill>
                          <a:srgbClr val="FFFF00"/>
                        </a:solidFill>
                        <a:latin typeface="Arial" pitchFamily="34" charset="0"/>
                        <a:cs typeface="Arial" pitchFamily="34" charset="0"/>
                      </a:endParaRPr>
                    </a:p>
                  </a:txBody>
                  <a:tcPr/>
                </a:tc>
                <a:tc>
                  <a:txBody>
                    <a:bodyPr/>
                    <a:lstStyle/>
                    <a:p>
                      <a:r>
                        <a:rPr lang="en-US" sz="1800" dirty="0" smtClean="0">
                          <a:solidFill>
                            <a:srgbClr val="FFFF00"/>
                          </a:solidFill>
                          <a:latin typeface="Arial" pitchFamily="34" charset="0"/>
                          <a:cs typeface="Arial" pitchFamily="34" charset="0"/>
                        </a:rPr>
                        <a:t>Result</a:t>
                      </a:r>
                      <a:endParaRPr lang="en-US" sz="1800" dirty="0">
                        <a:solidFill>
                          <a:srgbClr val="FFFF00"/>
                        </a:solidFill>
                        <a:latin typeface="Arial" pitchFamily="34" charset="0"/>
                        <a:cs typeface="Arial" pitchFamily="34" charset="0"/>
                      </a:endParaRPr>
                    </a:p>
                  </a:txBody>
                  <a:tcPr/>
                </a:tc>
              </a:tr>
              <a:tr h="924910">
                <a:tc>
                  <a:txBody>
                    <a:bodyPr/>
                    <a:lstStyle/>
                    <a:p>
                      <a:r>
                        <a:rPr lang="en-US" sz="1600" b="1" dirty="0" smtClean="0">
                          <a:latin typeface="Arial" pitchFamily="34" charset="0"/>
                          <a:cs typeface="Arial" pitchFamily="34" charset="0"/>
                        </a:rPr>
                        <a:t>5. SMS Handling</a:t>
                      </a:r>
                      <a:endParaRPr lang="en-US" sz="1600" b="1" dirty="0">
                        <a:latin typeface="Arial" pitchFamily="34" charset="0"/>
                        <a:cs typeface="Arial" pitchFamily="34" charset="0"/>
                      </a:endParaRPr>
                    </a:p>
                  </a:txBody>
                  <a:tcPr/>
                </a:tc>
                <a:tc>
                  <a:txBody>
                    <a:bodyPr/>
                    <a:lstStyle/>
                    <a:p>
                      <a:endParaRPr lang="en-US" dirty="0"/>
                    </a:p>
                  </a:txBody>
                  <a:tcPr/>
                </a:tc>
                <a:tc>
                  <a:txBody>
                    <a:bodyPr/>
                    <a:lstStyle/>
                    <a:p>
                      <a:r>
                        <a:rPr lang="en-US" sz="1400" dirty="0" smtClean="0">
                          <a:latin typeface="Arial" pitchFamily="34" charset="0"/>
                          <a:cs typeface="Arial" pitchFamily="34" charset="0"/>
                        </a:rPr>
                        <a:t>Verify that</a:t>
                      </a:r>
                      <a:r>
                        <a:rPr lang="en-US" sz="1400" baseline="0" dirty="0" smtClean="0">
                          <a:latin typeface="Arial" pitchFamily="34" charset="0"/>
                          <a:cs typeface="Arial" pitchFamily="34" charset="0"/>
                        </a:rPr>
                        <a:t> User can get SMS alert when app is running</a:t>
                      </a:r>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User should be able to get SMS alert when app is running</a:t>
                      </a:r>
                      <a:endParaRPr lang="en-US" sz="1400" dirty="0">
                        <a:latin typeface="Arial" pitchFamily="34" charset="0"/>
                        <a:cs typeface="Arial" pitchFamily="34" charset="0"/>
                      </a:endParaRPr>
                    </a:p>
                  </a:txBody>
                  <a:tcPr/>
                </a:tc>
              </a:tr>
              <a:tr h="1042626">
                <a:tc>
                  <a:txBody>
                    <a:bodyPr/>
                    <a:lstStyle/>
                    <a:p>
                      <a:endParaRPr lang="en-US" sz="1600" b="1">
                        <a:latin typeface="Arial" pitchFamily="34" charset="0"/>
                        <a:cs typeface="Arial" pitchFamily="34" charset="0"/>
                      </a:endParaRPr>
                    </a:p>
                  </a:txBody>
                  <a:tcPr/>
                </a:tc>
                <a:tc>
                  <a:txBody>
                    <a:bodyPr/>
                    <a:lstStyle/>
                    <a:p>
                      <a:endParaRPr lang="en-US"/>
                    </a:p>
                  </a:txBody>
                  <a:tcPr/>
                </a:tc>
                <a:tc>
                  <a:txBody>
                    <a:bodyPr/>
                    <a:lstStyle/>
                    <a:p>
                      <a:r>
                        <a:rPr lang="en-US" sz="1400" dirty="0" smtClean="0">
                          <a:latin typeface="Arial" pitchFamily="34" charset="0"/>
                          <a:cs typeface="Arial" pitchFamily="34" charset="0"/>
                        </a:rPr>
                        <a:t>Verify that User can resume back from the same point after reading the SMS</a:t>
                      </a:r>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User should be able to resume back from the same</a:t>
                      </a:r>
                      <a:r>
                        <a:rPr lang="en-US" sz="1400" baseline="0" dirty="0" smtClean="0">
                          <a:latin typeface="Arial" pitchFamily="34" charset="0"/>
                          <a:cs typeface="Arial" pitchFamily="34" charset="0"/>
                        </a:rPr>
                        <a:t> point after reading the SMS</a:t>
                      </a:r>
                      <a:endParaRPr lang="en-US" sz="1400" dirty="0">
                        <a:latin typeface="Arial" pitchFamily="34" charset="0"/>
                        <a:cs typeface="Arial" pitchFamily="34" charset="0"/>
                      </a:endParaRPr>
                    </a:p>
                  </a:txBody>
                  <a:tcPr/>
                </a:tc>
              </a:tr>
              <a:tr h="807194">
                <a:tc>
                  <a:txBody>
                    <a:bodyPr/>
                    <a:lstStyle/>
                    <a:p>
                      <a:r>
                        <a:rPr lang="en-US" sz="1600" b="1" dirty="0" smtClean="0">
                          <a:latin typeface="Arial" pitchFamily="34" charset="0"/>
                          <a:cs typeface="Arial" pitchFamily="34" charset="0"/>
                        </a:rPr>
                        <a:t>6. Unmapped</a:t>
                      </a:r>
                      <a:r>
                        <a:rPr lang="en-US" sz="1600" b="1" baseline="0" dirty="0" smtClean="0">
                          <a:latin typeface="Arial" pitchFamily="34" charset="0"/>
                          <a:cs typeface="Arial" pitchFamily="34" charset="0"/>
                        </a:rPr>
                        <a:t> Keys</a:t>
                      </a:r>
                      <a:endParaRPr lang="en-US" sz="1600" b="1" dirty="0">
                        <a:latin typeface="Arial" pitchFamily="34" charset="0"/>
                        <a:cs typeface="Arial" pitchFamily="34" charset="0"/>
                      </a:endParaRPr>
                    </a:p>
                  </a:txBody>
                  <a:tcPr/>
                </a:tc>
                <a:tc>
                  <a:txBody>
                    <a:bodyPr/>
                    <a:lstStyle/>
                    <a:p>
                      <a:endParaRPr lang="en-US"/>
                    </a:p>
                  </a:txBody>
                  <a:tcPr/>
                </a:tc>
                <a:tc>
                  <a:txBody>
                    <a:bodyPr/>
                    <a:lstStyle/>
                    <a:p>
                      <a:r>
                        <a:rPr lang="en-US" sz="1400" dirty="0" smtClean="0">
                          <a:latin typeface="Arial" pitchFamily="34" charset="0"/>
                          <a:cs typeface="Arial" pitchFamily="34" charset="0"/>
                        </a:rPr>
                        <a:t>Verify that unmapped keys are not working on any screen of app</a:t>
                      </a:r>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Unmapped key should</a:t>
                      </a:r>
                      <a:r>
                        <a:rPr lang="en-US" sz="1400" baseline="0" dirty="0" smtClean="0">
                          <a:latin typeface="Arial" pitchFamily="34" charset="0"/>
                          <a:cs typeface="Arial" pitchFamily="34" charset="0"/>
                        </a:rPr>
                        <a:t> not work on any screen of app</a:t>
                      </a:r>
                      <a:endParaRPr lang="en-US" sz="1400" dirty="0">
                        <a:latin typeface="Arial" pitchFamily="34" charset="0"/>
                        <a:cs typeface="Arial" pitchFamily="34" charset="0"/>
                      </a:endParaRPr>
                    </a:p>
                  </a:txBody>
                  <a:tcPr/>
                </a:tc>
              </a:tr>
              <a:tr h="1513489">
                <a:tc>
                  <a:txBody>
                    <a:bodyPr/>
                    <a:lstStyle/>
                    <a:p>
                      <a:r>
                        <a:rPr lang="en-US" sz="1600" b="1" dirty="0" smtClean="0">
                          <a:latin typeface="Arial" pitchFamily="34" charset="0"/>
                          <a:cs typeface="Arial" pitchFamily="34" charset="0"/>
                        </a:rPr>
                        <a:t>7. Application Logo</a:t>
                      </a:r>
                      <a:endParaRPr lang="en-US" sz="1600" b="1" dirty="0">
                        <a:latin typeface="Arial" pitchFamily="34" charset="0"/>
                        <a:cs typeface="Arial" pitchFamily="34" charset="0"/>
                      </a:endParaRPr>
                    </a:p>
                  </a:txBody>
                  <a:tcPr/>
                </a:tc>
                <a:tc>
                  <a:txBody>
                    <a:bodyPr/>
                    <a:lstStyle/>
                    <a:p>
                      <a:endParaRPr lang="en-US"/>
                    </a:p>
                  </a:txBody>
                  <a:tcPr/>
                </a:tc>
                <a:tc>
                  <a:txBody>
                    <a:bodyPr/>
                    <a:lstStyle/>
                    <a:p>
                      <a:r>
                        <a:rPr lang="en-US" sz="1400" dirty="0" smtClean="0">
                          <a:latin typeface="Arial" pitchFamily="34" charset="0"/>
                          <a:cs typeface="Arial" pitchFamily="34" charset="0"/>
                        </a:rPr>
                        <a:t>Verify that app logo with App Name is present in app manager, on the App screen page, widgets (opt.)  and user can select it</a:t>
                      </a:r>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Application Logo with App Name should be present in app manager, on the App screen page, widgets (opt.) and User can select it.</a:t>
                      </a:r>
                      <a:endParaRPr lang="en-US" sz="1400" dirty="0">
                        <a:latin typeface="Arial" pitchFamily="34" charset="0"/>
                        <a:cs typeface="Arial" pitchFamily="34" charset="0"/>
                      </a:endParaRPr>
                    </a:p>
                  </a:txBody>
                  <a:tcPr/>
                </a:tc>
              </a:tr>
            </a:tbl>
          </a:graphicData>
        </a:graphic>
      </p:graphicFrame>
      <p:sp>
        <p:nvSpPr>
          <p:cNvPr id="3" name="Footer Placeholder 2"/>
          <p:cNvSpPr>
            <a:spLocks noGrp="1"/>
          </p:cNvSpPr>
          <p:nvPr>
            <p:ph type="ftr" sz="quarter" idx="11"/>
          </p:nvPr>
        </p:nvSpPr>
        <p:spPr>
          <a:xfrm>
            <a:off x="4380072" y="6407944"/>
            <a:ext cx="4154328" cy="365125"/>
          </a:xfrm>
        </p:spPr>
        <p:txBody>
          <a:bodyPr/>
          <a:lstStyle/>
          <a:p>
            <a:r>
              <a:rPr lang="en-US" smtClean="0">
                <a:solidFill>
                  <a:schemeClr val="bg2">
                    <a:lumMod val="25000"/>
                  </a:schemeClr>
                </a:solidFill>
              </a:rPr>
              <a:t>Copyright Portnov Computer School  2013</a:t>
            </a:r>
            <a:endParaRPr lang="en-US" dirty="0">
              <a:solidFill>
                <a:schemeClr val="bg2">
                  <a:lumMod val="25000"/>
                </a:schemeClr>
              </a:solidFill>
            </a:endParaRPr>
          </a:p>
        </p:txBody>
      </p:sp>
      <p:sp>
        <p:nvSpPr>
          <p:cNvPr id="4" name="Slide Number Placeholder 3"/>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bg2">
                    <a:lumMod val="25000"/>
                  </a:schemeClr>
                </a:solidFill>
              </a:rPr>
              <a:pPr/>
              <a:t>52</a:t>
            </a:fld>
            <a:endParaRPr lang="en-US" dirty="0">
              <a:solidFill>
                <a:schemeClr val="bg2">
                  <a:lumMod val="25000"/>
                </a:schemeClr>
              </a:solidFill>
            </a:endParaRPr>
          </a:p>
        </p:txBody>
      </p:sp>
      <p:sp>
        <p:nvSpPr>
          <p:cNvPr id="5" name="Title 4"/>
          <p:cNvSpPr>
            <a:spLocks noGrp="1"/>
          </p:cNvSpPr>
          <p:nvPr>
            <p:ph type="title"/>
          </p:nvPr>
        </p:nvSpPr>
        <p:spPr>
          <a:xfrm>
            <a:off x="228600" y="152400"/>
            <a:ext cx="8686800" cy="762000"/>
          </a:xfrm>
        </p:spPr>
        <p:style>
          <a:lnRef idx="1">
            <a:schemeClr val="accent1"/>
          </a:lnRef>
          <a:fillRef idx="2">
            <a:schemeClr val="accent1"/>
          </a:fillRef>
          <a:effectRef idx="1">
            <a:schemeClr val="accent1"/>
          </a:effectRef>
          <a:fontRef idx="minor">
            <a:schemeClr val="dk1"/>
          </a:fontRef>
        </p:style>
        <p:txBody>
          <a:bodyPr>
            <a:normAutofit fontScale="90000"/>
          </a:bodyPr>
          <a:lstStyle/>
          <a:p>
            <a:pPr lvl="0"/>
            <a:r>
              <a:rPr lang="en-US" sz="2700" dirty="0" smtClean="0">
                <a:solidFill>
                  <a:srgbClr val="FF0000"/>
                </a:solidFill>
                <a:latin typeface="Arial" pitchFamily="34" charset="0"/>
                <a:cs typeface="Arial" pitchFamily="34" charset="0"/>
              </a:rPr>
              <a:t/>
            </a:r>
            <a:br>
              <a:rPr lang="en-US" sz="2700" dirty="0" smtClean="0">
                <a:solidFill>
                  <a:srgbClr val="FF0000"/>
                </a:solidFill>
                <a:latin typeface="Arial" pitchFamily="34" charset="0"/>
                <a:cs typeface="Arial" pitchFamily="34" charset="0"/>
              </a:rPr>
            </a:br>
            <a:r>
              <a:rPr lang="en-US" sz="2700" dirty="0" smtClean="0">
                <a:solidFill>
                  <a:srgbClr val="FF0000"/>
                </a:solidFill>
                <a:latin typeface="Arial" pitchFamily="34" charset="0"/>
                <a:cs typeface="Arial" pitchFamily="34" charset="0"/>
              </a:rPr>
              <a:t>4. Give Examples of Major Test Cases for mobile device   3</a:t>
            </a:r>
            <a:r>
              <a:rPr lang="en-US" sz="4400" dirty="0" smtClean="0">
                <a:solidFill>
                  <a:srgbClr val="FF0000"/>
                </a:solidFill>
                <a:latin typeface="Arial" pitchFamily="34" charset="0"/>
                <a:cs typeface="Arial" pitchFamily="34" charset="0"/>
              </a:rPr>
              <a:t/>
            </a:r>
            <a:br>
              <a:rPr lang="en-US" sz="4400" dirty="0" smtClean="0">
                <a:solidFill>
                  <a:srgbClr val="FF0000"/>
                </a:solidFill>
                <a:latin typeface="Arial" pitchFamily="34" charset="0"/>
                <a:cs typeface="Arial" pitchFamily="34" charset="0"/>
              </a:rPr>
            </a:br>
            <a:endParaRPr lang="en-US" dirty="0"/>
          </a:p>
        </p:txBody>
      </p:sp>
    </p:spTree>
    <p:extLst>
      <p:ext uri="{BB962C8B-B14F-4D97-AF65-F5344CB8AC3E}">
        <p14:creationId xmlns:p14="http://schemas.microsoft.com/office/powerpoint/2010/main" xmlns="" val="330123355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152400" y="1219200"/>
          <a:ext cx="8763000" cy="5143498"/>
        </p:xfrm>
        <a:graphic>
          <a:graphicData uri="http://schemas.openxmlformats.org/drawingml/2006/table">
            <a:tbl>
              <a:tblPr firstRow="1" bandRow="1">
                <a:tableStyleId>{5C22544A-7EE6-4342-B048-85BDC9FD1C3A}</a:tableStyleId>
              </a:tblPr>
              <a:tblGrid>
                <a:gridCol w="1676400"/>
                <a:gridCol w="1371600"/>
                <a:gridCol w="3124200"/>
                <a:gridCol w="2590800"/>
              </a:tblGrid>
              <a:tr h="500062">
                <a:tc>
                  <a:txBody>
                    <a:bodyPr/>
                    <a:lstStyle/>
                    <a:p>
                      <a:r>
                        <a:rPr lang="en-US" sz="1800" dirty="0" smtClean="0">
                          <a:solidFill>
                            <a:srgbClr val="FFFF00"/>
                          </a:solidFill>
                          <a:latin typeface="Arial" pitchFamily="34" charset="0"/>
                          <a:cs typeface="Arial" pitchFamily="34" charset="0"/>
                        </a:rPr>
                        <a:t>Category</a:t>
                      </a:r>
                      <a:endParaRPr lang="en-US" sz="1800" dirty="0">
                        <a:solidFill>
                          <a:srgbClr val="FFFF00"/>
                        </a:solidFill>
                        <a:latin typeface="Arial" pitchFamily="34" charset="0"/>
                        <a:cs typeface="Arial" pitchFamily="34" charset="0"/>
                      </a:endParaRPr>
                    </a:p>
                  </a:txBody>
                  <a:tcPr/>
                </a:tc>
                <a:tc>
                  <a:txBody>
                    <a:bodyPr/>
                    <a:lstStyle/>
                    <a:p>
                      <a:r>
                        <a:rPr lang="en-US" sz="1400" dirty="0" smtClean="0">
                          <a:solidFill>
                            <a:srgbClr val="FFFF00"/>
                          </a:solidFill>
                          <a:latin typeface="Arial" pitchFamily="34" charset="0"/>
                          <a:cs typeface="Arial" pitchFamily="34" charset="0"/>
                        </a:rPr>
                        <a:t>Sub-Category</a:t>
                      </a:r>
                      <a:endParaRPr lang="en-US" sz="1400" dirty="0">
                        <a:solidFill>
                          <a:srgbClr val="FFFF00"/>
                        </a:solidFill>
                        <a:latin typeface="Arial" pitchFamily="34" charset="0"/>
                        <a:cs typeface="Arial" pitchFamily="34" charset="0"/>
                      </a:endParaRPr>
                    </a:p>
                  </a:txBody>
                  <a:tcPr/>
                </a:tc>
                <a:tc>
                  <a:txBody>
                    <a:bodyPr/>
                    <a:lstStyle/>
                    <a:p>
                      <a:r>
                        <a:rPr lang="en-US" sz="1800" dirty="0" smtClean="0">
                          <a:solidFill>
                            <a:srgbClr val="FFFF00"/>
                          </a:solidFill>
                          <a:latin typeface="Arial" pitchFamily="34" charset="0"/>
                          <a:cs typeface="Arial" pitchFamily="34" charset="0"/>
                        </a:rPr>
                        <a:t>Description</a:t>
                      </a:r>
                      <a:endParaRPr lang="en-US" sz="1800" dirty="0">
                        <a:solidFill>
                          <a:srgbClr val="FFFF00"/>
                        </a:solidFill>
                        <a:latin typeface="Arial" pitchFamily="34" charset="0"/>
                        <a:cs typeface="Arial" pitchFamily="34" charset="0"/>
                      </a:endParaRPr>
                    </a:p>
                  </a:txBody>
                  <a:tcPr/>
                </a:tc>
                <a:tc>
                  <a:txBody>
                    <a:bodyPr/>
                    <a:lstStyle/>
                    <a:p>
                      <a:r>
                        <a:rPr lang="en-US" sz="1800" dirty="0" smtClean="0">
                          <a:solidFill>
                            <a:srgbClr val="FFFF00"/>
                          </a:solidFill>
                          <a:latin typeface="Arial" pitchFamily="34" charset="0"/>
                          <a:cs typeface="Arial" pitchFamily="34" charset="0"/>
                        </a:rPr>
                        <a:t>Result</a:t>
                      </a:r>
                      <a:endParaRPr lang="en-US" sz="1800" dirty="0">
                        <a:solidFill>
                          <a:srgbClr val="FFFF00"/>
                        </a:solidFill>
                        <a:latin typeface="Arial" pitchFamily="34" charset="0"/>
                        <a:cs typeface="Arial" pitchFamily="34" charset="0"/>
                      </a:endParaRPr>
                    </a:p>
                  </a:txBody>
                  <a:tcPr/>
                </a:tc>
              </a:tr>
              <a:tr h="1481138">
                <a:tc>
                  <a:txBody>
                    <a:bodyPr/>
                    <a:lstStyle/>
                    <a:p>
                      <a:r>
                        <a:rPr lang="en-US" sz="1600" b="1" dirty="0" smtClean="0">
                          <a:latin typeface="Arial" pitchFamily="34" charset="0"/>
                          <a:cs typeface="Arial" pitchFamily="34" charset="0"/>
                        </a:rPr>
                        <a:t>8. Splash Screen</a:t>
                      </a:r>
                      <a:endParaRPr lang="en-US" sz="1600" b="1" dirty="0">
                        <a:latin typeface="Arial" pitchFamily="34" charset="0"/>
                        <a:cs typeface="Arial" pitchFamily="34" charset="0"/>
                      </a:endParaRPr>
                    </a:p>
                  </a:txBody>
                  <a:tcPr/>
                </a:tc>
                <a:tc>
                  <a:txBody>
                    <a:bodyPr/>
                    <a:lstStyle/>
                    <a:p>
                      <a:endParaRPr lang="en-US" sz="1400"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Verify that when User selects app Logo in Splash</a:t>
                      </a:r>
                      <a:r>
                        <a:rPr lang="en-US" sz="1400" baseline="0" dirty="0" smtClean="0">
                          <a:latin typeface="Arial" pitchFamily="34" charset="0"/>
                          <a:cs typeface="Arial" pitchFamily="34" charset="0"/>
                        </a:rPr>
                        <a:t> is displayed.</a:t>
                      </a:r>
                      <a:endParaRPr lang="en-US" sz="1400"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latin typeface="Arial" pitchFamily="34" charset="0"/>
                          <a:cs typeface="Arial" pitchFamily="34" charset="0"/>
                        </a:rPr>
                        <a:t>Note: </a:t>
                      </a:r>
                      <a:r>
                        <a:rPr lang="en-US" sz="1400" dirty="0" smtClean="0">
                          <a:latin typeface="Arial" pitchFamily="34" charset="0"/>
                          <a:cs typeface="Arial" pitchFamily="34" charset="0"/>
                        </a:rPr>
                        <a:t>Splash do not remain for fore than 3 sec</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latin typeface="Arial" pitchFamily="34" charset="0"/>
                          <a:cs typeface="Arial" pitchFamily="34" charset="0"/>
                        </a:rPr>
                        <a:t>Note: </a:t>
                      </a:r>
                      <a:r>
                        <a:rPr lang="en-US" sz="1200" b="0" dirty="0" smtClean="0">
                          <a:latin typeface="Arial" pitchFamily="34" charset="0"/>
                          <a:cs typeface="Arial" pitchFamily="34" charset="0"/>
                        </a:rPr>
                        <a:t>A splash screen is an image</a:t>
                      </a:r>
                      <a:r>
                        <a:rPr lang="en-US" sz="1200" b="0" baseline="0" dirty="0" smtClean="0">
                          <a:latin typeface="Arial" pitchFamily="34" charset="0"/>
                          <a:cs typeface="Arial" pitchFamily="34" charset="0"/>
                        </a:rPr>
                        <a:t> </a:t>
                      </a:r>
                      <a:r>
                        <a:rPr lang="en-US" sz="1200" b="0" dirty="0" smtClean="0">
                          <a:latin typeface="Arial" pitchFamily="34" charset="0"/>
                          <a:cs typeface="Arial" pitchFamily="34" charset="0"/>
                        </a:rPr>
                        <a:t>that appears while a game or program is loading.</a:t>
                      </a:r>
                    </a:p>
                    <a:p>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When User selects app, Logo in app Splash should be displayed</a:t>
                      </a:r>
                      <a:endParaRPr lang="en-US" sz="1400" dirty="0">
                        <a:latin typeface="Arial" pitchFamily="34" charset="0"/>
                        <a:cs typeface="Arial" pitchFamily="34" charset="0"/>
                      </a:endParaRPr>
                    </a:p>
                  </a:txBody>
                  <a:tcPr/>
                </a:tc>
              </a:tr>
              <a:tr h="968692">
                <a:tc>
                  <a:txBody>
                    <a:bodyPr/>
                    <a:lstStyle/>
                    <a:p>
                      <a:r>
                        <a:rPr lang="en-US" sz="1600" b="1" dirty="0" smtClean="0">
                          <a:latin typeface="Arial" pitchFamily="34" charset="0"/>
                          <a:cs typeface="Arial" pitchFamily="34" charset="0"/>
                        </a:rPr>
                        <a:t>9.</a:t>
                      </a:r>
                      <a:r>
                        <a:rPr lang="en-US" sz="1600" b="1" baseline="0" dirty="0" smtClean="0">
                          <a:latin typeface="Arial" pitchFamily="34" charset="0"/>
                          <a:cs typeface="Arial" pitchFamily="34" charset="0"/>
                        </a:rPr>
                        <a:t> Low Memory</a:t>
                      </a:r>
                      <a:endParaRPr lang="en-US" sz="1600" b="1" dirty="0">
                        <a:latin typeface="Arial" pitchFamily="34" charset="0"/>
                        <a:cs typeface="Arial" pitchFamily="34" charset="0"/>
                      </a:endParaRPr>
                    </a:p>
                  </a:txBody>
                  <a:tcPr/>
                </a:tc>
                <a:tc>
                  <a:txBody>
                    <a:bodyPr/>
                    <a:lstStyle/>
                    <a:p>
                      <a:endParaRPr lang="en-US" sz="140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Verify that app displays proper error message when device memory is low and exits gracefully from the situation</a:t>
                      </a:r>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App should display</a:t>
                      </a:r>
                      <a:r>
                        <a:rPr lang="en-US" sz="1400" baseline="0" dirty="0" smtClean="0">
                          <a:latin typeface="Arial" pitchFamily="34" charset="0"/>
                          <a:cs typeface="Arial" pitchFamily="34" charset="0"/>
                        </a:rPr>
                        <a:t> proper error message when device memory is low and exits gracefully from the situation</a:t>
                      </a:r>
                      <a:endParaRPr lang="en-US" sz="1400" dirty="0">
                        <a:latin typeface="Arial" pitchFamily="34" charset="0"/>
                        <a:cs typeface="Arial" pitchFamily="34" charset="0"/>
                      </a:endParaRPr>
                    </a:p>
                  </a:txBody>
                  <a:tcPr/>
                </a:tc>
              </a:tr>
              <a:tr h="968692">
                <a:tc>
                  <a:txBody>
                    <a:bodyPr/>
                    <a:lstStyle/>
                    <a:p>
                      <a:r>
                        <a:rPr lang="en-US" sz="1600" b="1" dirty="0" smtClean="0">
                          <a:latin typeface="Arial" pitchFamily="34" charset="0"/>
                          <a:cs typeface="Arial" pitchFamily="34" charset="0"/>
                        </a:rPr>
                        <a:t>10. Clear/Back Key</a:t>
                      </a:r>
                      <a:endParaRPr lang="en-US" sz="1600" b="1" dirty="0">
                        <a:latin typeface="Arial" pitchFamily="34" charset="0"/>
                        <a:cs typeface="Arial" pitchFamily="34" charset="0"/>
                      </a:endParaRPr>
                    </a:p>
                  </a:txBody>
                  <a:tcPr/>
                </a:tc>
                <a:tc>
                  <a:txBody>
                    <a:bodyPr/>
                    <a:lstStyle/>
                    <a:p>
                      <a:endParaRPr lang="en-US" sz="140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Verify that Clear key should navigate the User to previous screen</a:t>
                      </a:r>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Clear Key should navigate the User to previous screen</a:t>
                      </a:r>
                      <a:endParaRPr lang="en-US" sz="1400" dirty="0">
                        <a:latin typeface="Arial" pitchFamily="34" charset="0"/>
                        <a:cs typeface="Arial" pitchFamily="34" charset="0"/>
                      </a:endParaRPr>
                    </a:p>
                  </a:txBody>
                  <a:tcPr/>
                </a:tc>
              </a:tr>
              <a:tr h="968692">
                <a:tc>
                  <a:txBody>
                    <a:bodyPr/>
                    <a:lstStyle/>
                    <a:p>
                      <a:r>
                        <a:rPr lang="en-US" sz="1600" b="1" dirty="0" smtClean="0">
                          <a:latin typeface="Arial" pitchFamily="34" charset="0"/>
                          <a:cs typeface="Arial" pitchFamily="34" charset="0"/>
                        </a:rPr>
                        <a:t>11. End/Home Key</a:t>
                      </a:r>
                      <a:endParaRPr lang="en-US" sz="1600" b="1" dirty="0">
                        <a:latin typeface="Arial" pitchFamily="34" charset="0"/>
                        <a:cs typeface="Arial" pitchFamily="34" charset="0"/>
                      </a:endParaRPr>
                    </a:p>
                  </a:txBody>
                  <a:tcPr/>
                </a:tc>
                <a:tc>
                  <a:txBody>
                    <a:bodyPr/>
                    <a:lstStyle/>
                    <a:p>
                      <a:endParaRPr lang="en-US"/>
                    </a:p>
                  </a:txBody>
                  <a:tcPr/>
                </a:tc>
                <a:tc>
                  <a:txBody>
                    <a:bodyPr/>
                    <a:lstStyle/>
                    <a:p>
                      <a:r>
                        <a:rPr lang="en-US" sz="1400" dirty="0" smtClean="0">
                          <a:latin typeface="Arial" pitchFamily="34" charset="0"/>
                          <a:cs typeface="Arial" pitchFamily="34" charset="0"/>
                        </a:rPr>
                        <a:t>Verify that End Key should navigate the User to native Device screen</a:t>
                      </a:r>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End Key should navigate</a:t>
                      </a:r>
                      <a:r>
                        <a:rPr lang="en-US" sz="1400" baseline="0" dirty="0" smtClean="0">
                          <a:latin typeface="Arial" pitchFamily="34" charset="0"/>
                          <a:cs typeface="Arial" pitchFamily="34" charset="0"/>
                        </a:rPr>
                        <a:t> the User to native Device screen</a:t>
                      </a:r>
                      <a:endParaRPr lang="en-US" sz="1400" dirty="0">
                        <a:latin typeface="Arial" pitchFamily="34" charset="0"/>
                        <a:cs typeface="Arial" pitchFamily="34" charset="0"/>
                      </a:endParaRPr>
                    </a:p>
                  </a:txBody>
                  <a:tcPr/>
                </a:tc>
              </a:tr>
            </a:tbl>
          </a:graphicData>
        </a:graphic>
      </p:graphicFrame>
      <p:sp>
        <p:nvSpPr>
          <p:cNvPr id="3" name="Footer Placeholder 2"/>
          <p:cNvSpPr>
            <a:spLocks noGrp="1"/>
          </p:cNvSpPr>
          <p:nvPr>
            <p:ph type="ftr" sz="quarter" idx="11"/>
          </p:nvPr>
        </p:nvSpPr>
        <p:spPr>
          <a:xfrm>
            <a:off x="4380072" y="6407944"/>
            <a:ext cx="4154328" cy="365125"/>
          </a:xfrm>
        </p:spPr>
        <p:txBody>
          <a:bodyPr/>
          <a:lstStyle/>
          <a:p>
            <a:r>
              <a:rPr lang="en-US" smtClean="0">
                <a:solidFill>
                  <a:schemeClr val="bg2">
                    <a:lumMod val="25000"/>
                  </a:schemeClr>
                </a:solidFill>
              </a:rPr>
              <a:t>Copyright Portnov Computer School  2013</a:t>
            </a:r>
            <a:endParaRPr lang="en-US" dirty="0">
              <a:solidFill>
                <a:schemeClr val="bg2">
                  <a:lumMod val="25000"/>
                </a:schemeClr>
              </a:solidFill>
            </a:endParaRPr>
          </a:p>
        </p:txBody>
      </p:sp>
      <p:sp>
        <p:nvSpPr>
          <p:cNvPr id="4" name="Slide Number Placeholder 3"/>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bg2">
                    <a:lumMod val="25000"/>
                  </a:schemeClr>
                </a:solidFill>
              </a:rPr>
              <a:pPr/>
              <a:t>53</a:t>
            </a:fld>
            <a:endParaRPr lang="en-US" dirty="0">
              <a:solidFill>
                <a:schemeClr val="bg2">
                  <a:lumMod val="25000"/>
                </a:schemeClr>
              </a:solidFill>
            </a:endParaRPr>
          </a:p>
        </p:txBody>
      </p:sp>
      <p:sp>
        <p:nvSpPr>
          <p:cNvPr id="5" name="Title 4"/>
          <p:cNvSpPr>
            <a:spLocks noGrp="1"/>
          </p:cNvSpPr>
          <p:nvPr>
            <p:ph type="title"/>
          </p:nvPr>
        </p:nvSpPr>
        <p:spPr>
          <a:xfrm>
            <a:off x="228600" y="152400"/>
            <a:ext cx="8686800" cy="762000"/>
          </a:xfrm>
        </p:spPr>
        <p:style>
          <a:lnRef idx="1">
            <a:schemeClr val="accent1"/>
          </a:lnRef>
          <a:fillRef idx="2">
            <a:schemeClr val="accent1"/>
          </a:fillRef>
          <a:effectRef idx="1">
            <a:schemeClr val="accent1"/>
          </a:effectRef>
          <a:fontRef idx="minor">
            <a:schemeClr val="dk1"/>
          </a:fontRef>
        </p:style>
        <p:txBody>
          <a:bodyPr>
            <a:normAutofit fontScale="90000"/>
          </a:bodyPr>
          <a:lstStyle/>
          <a:p>
            <a:pPr lvl="0"/>
            <a:r>
              <a:rPr lang="en-US" sz="2700" dirty="0" smtClean="0">
                <a:solidFill>
                  <a:srgbClr val="FF0000"/>
                </a:solidFill>
                <a:latin typeface="Arial" pitchFamily="34" charset="0"/>
                <a:cs typeface="Arial" pitchFamily="34" charset="0"/>
              </a:rPr>
              <a:t/>
            </a:r>
            <a:br>
              <a:rPr lang="en-US" sz="2700" dirty="0" smtClean="0">
                <a:solidFill>
                  <a:srgbClr val="FF0000"/>
                </a:solidFill>
                <a:latin typeface="Arial" pitchFamily="34" charset="0"/>
                <a:cs typeface="Arial" pitchFamily="34" charset="0"/>
              </a:rPr>
            </a:br>
            <a:r>
              <a:rPr lang="en-US" sz="2700" dirty="0" smtClean="0">
                <a:solidFill>
                  <a:srgbClr val="FF0000"/>
                </a:solidFill>
                <a:latin typeface="Arial" pitchFamily="34" charset="0"/>
                <a:cs typeface="Arial" pitchFamily="34" charset="0"/>
              </a:rPr>
              <a:t>4. Give Examples of Major Test Cases for mobile device   4</a:t>
            </a:r>
            <a:r>
              <a:rPr lang="en-US" sz="4400" dirty="0" smtClean="0">
                <a:solidFill>
                  <a:srgbClr val="FF0000"/>
                </a:solidFill>
                <a:latin typeface="Arial" pitchFamily="34" charset="0"/>
                <a:cs typeface="Arial" pitchFamily="34" charset="0"/>
              </a:rPr>
              <a:t/>
            </a:r>
            <a:br>
              <a:rPr lang="en-US" sz="4400" dirty="0" smtClean="0">
                <a:solidFill>
                  <a:srgbClr val="FF0000"/>
                </a:solidFill>
                <a:latin typeface="Arial" pitchFamily="34" charset="0"/>
                <a:cs typeface="Arial" pitchFamily="34" charset="0"/>
              </a:rPr>
            </a:br>
            <a:endParaRPr lang="en-US" dirty="0"/>
          </a:p>
        </p:txBody>
      </p:sp>
    </p:spTree>
    <p:extLst>
      <p:ext uri="{BB962C8B-B14F-4D97-AF65-F5344CB8AC3E}">
        <p14:creationId xmlns:p14="http://schemas.microsoft.com/office/powerpoint/2010/main" xmlns="" val="62430936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457200" y="1143000"/>
          <a:ext cx="8229600" cy="5041582"/>
        </p:xfrm>
        <a:graphic>
          <a:graphicData uri="http://schemas.openxmlformats.org/drawingml/2006/table">
            <a:tbl>
              <a:tblPr firstRow="1" bandRow="1">
                <a:tableStyleId>{5C22544A-7EE6-4342-B048-85BDC9FD1C3A}</a:tableStyleId>
              </a:tblPr>
              <a:tblGrid>
                <a:gridCol w="1524000"/>
                <a:gridCol w="1371600"/>
                <a:gridCol w="3048000"/>
                <a:gridCol w="2286000"/>
              </a:tblGrid>
              <a:tr h="500062">
                <a:tc>
                  <a:txBody>
                    <a:bodyPr/>
                    <a:lstStyle/>
                    <a:p>
                      <a:r>
                        <a:rPr lang="en-US" sz="1800" dirty="0" smtClean="0">
                          <a:solidFill>
                            <a:srgbClr val="FFFF00"/>
                          </a:solidFill>
                          <a:latin typeface="Arial" pitchFamily="34" charset="0"/>
                          <a:cs typeface="Arial" pitchFamily="34" charset="0"/>
                        </a:rPr>
                        <a:t>Category</a:t>
                      </a:r>
                      <a:endParaRPr lang="en-US" sz="1800" dirty="0">
                        <a:solidFill>
                          <a:srgbClr val="FFFF00"/>
                        </a:solidFill>
                        <a:latin typeface="Arial" pitchFamily="34" charset="0"/>
                        <a:cs typeface="Arial" pitchFamily="34" charset="0"/>
                      </a:endParaRPr>
                    </a:p>
                  </a:txBody>
                  <a:tcPr/>
                </a:tc>
                <a:tc>
                  <a:txBody>
                    <a:bodyPr/>
                    <a:lstStyle/>
                    <a:p>
                      <a:r>
                        <a:rPr lang="en-US" sz="1400" dirty="0" smtClean="0">
                          <a:solidFill>
                            <a:srgbClr val="FFFF00"/>
                          </a:solidFill>
                          <a:latin typeface="Arial" pitchFamily="34" charset="0"/>
                          <a:cs typeface="Arial" pitchFamily="34" charset="0"/>
                        </a:rPr>
                        <a:t>Sub-Category</a:t>
                      </a:r>
                      <a:endParaRPr lang="en-US" sz="1400" dirty="0">
                        <a:solidFill>
                          <a:srgbClr val="FFFF00"/>
                        </a:solidFill>
                        <a:latin typeface="Arial" pitchFamily="34" charset="0"/>
                        <a:cs typeface="Arial" pitchFamily="34" charset="0"/>
                      </a:endParaRPr>
                    </a:p>
                  </a:txBody>
                  <a:tcPr/>
                </a:tc>
                <a:tc>
                  <a:txBody>
                    <a:bodyPr/>
                    <a:lstStyle/>
                    <a:p>
                      <a:r>
                        <a:rPr lang="en-US" sz="1800" dirty="0" smtClean="0">
                          <a:solidFill>
                            <a:srgbClr val="FFFF00"/>
                          </a:solidFill>
                          <a:latin typeface="Arial" pitchFamily="34" charset="0"/>
                          <a:cs typeface="Arial" pitchFamily="34" charset="0"/>
                        </a:rPr>
                        <a:t>Description</a:t>
                      </a:r>
                      <a:endParaRPr lang="en-US" sz="1800" dirty="0">
                        <a:solidFill>
                          <a:srgbClr val="FFFF00"/>
                        </a:solidFill>
                        <a:latin typeface="Arial" pitchFamily="34" charset="0"/>
                        <a:cs typeface="Arial" pitchFamily="34" charset="0"/>
                      </a:endParaRPr>
                    </a:p>
                  </a:txBody>
                  <a:tcPr/>
                </a:tc>
                <a:tc>
                  <a:txBody>
                    <a:bodyPr/>
                    <a:lstStyle/>
                    <a:p>
                      <a:r>
                        <a:rPr lang="en-US" sz="1800" dirty="0" smtClean="0">
                          <a:solidFill>
                            <a:srgbClr val="FFFF00"/>
                          </a:solidFill>
                          <a:latin typeface="Arial" pitchFamily="34" charset="0"/>
                          <a:cs typeface="Arial" pitchFamily="34" charset="0"/>
                        </a:rPr>
                        <a:t>Result</a:t>
                      </a:r>
                      <a:endParaRPr lang="en-US" sz="1800" dirty="0">
                        <a:solidFill>
                          <a:srgbClr val="FFFF00"/>
                        </a:solidFill>
                        <a:latin typeface="Arial" pitchFamily="34" charset="0"/>
                        <a:cs typeface="Arial" pitchFamily="34" charset="0"/>
                      </a:endParaRPr>
                    </a:p>
                  </a:txBody>
                  <a:tcPr/>
                </a:tc>
              </a:tr>
              <a:tr h="907732">
                <a:tc>
                  <a:txBody>
                    <a:bodyPr/>
                    <a:lstStyle/>
                    <a:p>
                      <a:r>
                        <a:rPr lang="en-US" sz="1600" b="1" dirty="0" smtClean="0">
                          <a:latin typeface="Arial" pitchFamily="34" charset="0"/>
                          <a:cs typeface="Arial" pitchFamily="34" charset="0"/>
                        </a:rPr>
                        <a:t>12.Visual Feedback</a:t>
                      </a:r>
                      <a:endParaRPr lang="en-US" sz="1600" b="1" dirty="0">
                        <a:latin typeface="Arial" pitchFamily="34" charset="0"/>
                        <a:cs typeface="Arial" pitchFamily="34" charset="0"/>
                      </a:endParaRPr>
                    </a:p>
                  </a:txBody>
                  <a:tcPr/>
                </a:tc>
                <a:tc>
                  <a:txBody>
                    <a:bodyPr/>
                    <a:lstStyle/>
                    <a:p>
                      <a:endParaRPr lang="en-US" sz="140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Verify that</a:t>
                      </a:r>
                      <a:r>
                        <a:rPr lang="en-US" sz="1400" baseline="0" dirty="0" smtClean="0">
                          <a:latin typeface="Arial" pitchFamily="34" charset="0"/>
                          <a:cs typeface="Arial" pitchFamily="34" charset="0"/>
                        </a:rPr>
                        <a:t> there is visual feedback when response to any action takes more than 3 sec</a:t>
                      </a:r>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There should be visual feedback given when response time for</a:t>
                      </a:r>
                      <a:r>
                        <a:rPr lang="en-US" sz="1400" baseline="0" dirty="0" smtClean="0">
                          <a:latin typeface="Arial" pitchFamily="34" charset="0"/>
                          <a:cs typeface="Arial" pitchFamily="34" charset="0"/>
                        </a:rPr>
                        <a:t> any action is longer than 3 sec</a:t>
                      </a:r>
                      <a:endParaRPr lang="en-US" sz="1400" dirty="0">
                        <a:latin typeface="Arial" pitchFamily="34" charset="0"/>
                        <a:cs typeface="Arial" pitchFamily="34" charset="0"/>
                      </a:endParaRPr>
                    </a:p>
                  </a:txBody>
                  <a:tcPr/>
                </a:tc>
              </a:tr>
              <a:tr h="907732">
                <a:tc>
                  <a:txBody>
                    <a:bodyPr/>
                    <a:lstStyle/>
                    <a:p>
                      <a:r>
                        <a:rPr lang="en-US" sz="1600" b="1" dirty="0" smtClean="0">
                          <a:latin typeface="Arial" pitchFamily="34" charset="0"/>
                          <a:cs typeface="Arial" pitchFamily="34" charset="0"/>
                        </a:rPr>
                        <a:t>13. Continual</a:t>
                      </a:r>
                      <a:r>
                        <a:rPr lang="en-US" sz="1600" b="1" baseline="0" dirty="0" smtClean="0">
                          <a:latin typeface="Arial" pitchFamily="34" charset="0"/>
                          <a:cs typeface="Arial" pitchFamily="34" charset="0"/>
                        </a:rPr>
                        <a:t> Keypad Entry</a:t>
                      </a:r>
                      <a:endParaRPr lang="en-US" sz="1600" b="1" dirty="0">
                        <a:latin typeface="Arial" pitchFamily="34" charset="0"/>
                        <a:cs typeface="Arial" pitchFamily="34" charset="0"/>
                      </a:endParaRPr>
                    </a:p>
                  </a:txBody>
                  <a:tcPr/>
                </a:tc>
                <a:tc>
                  <a:txBody>
                    <a:bodyPr/>
                    <a:lstStyle/>
                    <a:p>
                      <a:endParaRPr lang="en-US" sz="140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Verify that continual</a:t>
                      </a:r>
                      <a:r>
                        <a:rPr lang="en-US" sz="1400" baseline="0" dirty="0" smtClean="0">
                          <a:latin typeface="Arial" pitchFamily="34" charset="0"/>
                          <a:cs typeface="Arial" pitchFamily="34" charset="0"/>
                        </a:rPr>
                        <a:t> key pad entry do not cause any problem.</a:t>
                      </a:r>
                    </a:p>
                    <a:p>
                      <a:r>
                        <a:rPr lang="en-US" sz="1400" b="1" baseline="0" dirty="0" smtClean="0">
                          <a:latin typeface="Arial" pitchFamily="34" charset="0"/>
                          <a:cs typeface="Arial" pitchFamily="34" charset="0"/>
                        </a:rPr>
                        <a:t>Note:</a:t>
                      </a:r>
                      <a:r>
                        <a:rPr lang="en-US" sz="1200" b="0" baseline="0" dirty="0" smtClean="0">
                          <a:latin typeface="Arial" pitchFamily="34" charset="0"/>
                          <a:cs typeface="Arial" pitchFamily="34" charset="0"/>
                        </a:rPr>
                        <a:t> Continual Keypad </a:t>
                      </a:r>
                      <a:r>
                        <a:rPr lang="en-US" sz="1200" dirty="0" smtClean="0">
                          <a:latin typeface="Arial" pitchFamily="34" charset="0"/>
                          <a:cs typeface="Arial" pitchFamily="34" charset="0"/>
                        </a:rPr>
                        <a:t>test consist in a multiple key press, done quickly as possible, in order to load at maximum capacity the handset's memory</a:t>
                      </a:r>
                      <a:endParaRPr lang="en-US" sz="12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Continual key pad entry should not cause any problem in app</a:t>
                      </a:r>
                      <a:endParaRPr lang="en-US" sz="1400" dirty="0">
                        <a:latin typeface="Arial" pitchFamily="34" charset="0"/>
                        <a:cs typeface="Arial" pitchFamily="34" charset="0"/>
                      </a:endParaRPr>
                    </a:p>
                  </a:txBody>
                  <a:tcPr/>
                </a:tc>
              </a:tr>
              <a:tr h="907732">
                <a:tc>
                  <a:txBody>
                    <a:bodyPr/>
                    <a:lstStyle/>
                    <a:p>
                      <a:r>
                        <a:rPr lang="en-US" sz="1600" b="1" dirty="0" smtClean="0">
                          <a:latin typeface="Arial" pitchFamily="34" charset="0"/>
                          <a:cs typeface="Arial" pitchFamily="34" charset="0"/>
                        </a:rPr>
                        <a:t>14. Exit Application</a:t>
                      </a:r>
                      <a:endParaRPr lang="en-US" sz="1600" b="1" dirty="0">
                        <a:latin typeface="Arial" pitchFamily="34" charset="0"/>
                        <a:cs typeface="Arial" pitchFamily="34" charset="0"/>
                      </a:endParaRPr>
                    </a:p>
                  </a:txBody>
                  <a:tcPr/>
                </a:tc>
                <a:tc>
                  <a:txBody>
                    <a:bodyPr/>
                    <a:lstStyle/>
                    <a:p>
                      <a:endParaRPr lang="en-US"/>
                    </a:p>
                  </a:txBody>
                  <a:tcPr/>
                </a:tc>
                <a:tc>
                  <a:txBody>
                    <a:bodyPr/>
                    <a:lstStyle/>
                    <a:p>
                      <a:r>
                        <a:rPr lang="en-US" sz="1400" dirty="0" smtClean="0">
                          <a:latin typeface="Arial" pitchFamily="34" charset="0"/>
                          <a:cs typeface="Arial" pitchFamily="34" charset="0"/>
                        </a:rPr>
                        <a:t>Verify that User is able to exit from app with every form of exit modes such as  Flap, Slider, Home Key or Exit</a:t>
                      </a:r>
                      <a:r>
                        <a:rPr lang="en-US" sz="1400" baseline="0" dirty="0" smtClean="0">
                          <a:latin typeface="Arial" pitchFamily="34" charset="0"/>
                          <a:cs typeface="Arial" pitchFamily="34" charset="0"/>
                        </a:rPr>
                        <a:t> option from any point of app</a:t>
                      </a:r>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User should be able to exit with every from of exit mode such as Flap,</a:t>
                      </a:r>
                      <a:r>
                        <a:rPr lang="en-US" sz="1400" baseline="0" dirty="0" smtClean="0">
                          <a:latin typeface="Arial" pitchFamily="34" charset="0"/>
                          <a:cs typeface="Arial" pitchFamily="34" charset="0"/>
                        </a:rPr>
                        <a:t> Slider, Home Key or Exit option from any point of app</a:t>
                      </a:r>
                      <a:endParaRPr lang="en-US" sz="1400" dirty="0">
                        <a:latin typeface="Arial" pitchFamily="34" charset="0"/>
                        <a:cs typeface="Arial" pitchFamily="34" charset="0"/>
                      </a:endParaRPr>
                    </a:p>
                  </a:txBody>
                  <a:tcPr/>
                </a:tc>
              </a:tr>
              <a:tr h="907732">
                <a:tc>
                  <a:txBody>
                    <a:bodyPr/>
                    <a:lstStyle/>
                    <a:p>
                      <a:r>
                        <a:rPr lang="en-US" sz="1600" b="1" dirty="0" smtClean="0"/>
                        <a:t>15. Charger Effect</a:t>
                      </a:r>
                      <a:endParaRPr lang="en-US" sz="1600" b="1" dirty="0"/>
                    </a:p>
                  </a:txBody>
                  <a:tcPr/>
                </a:tc>
                <a:tc>
                  <a:txBody>
                    <a:bodyPr/>
                    <a:lstStyle/>
                    <a:p>
                      <a:endParaRPr lang="en-US"/>
                    </a:p>
                  </a:txBody>
                  <a:tcPr/>
                </a:tc>
                <a:tc>
                  <a:txBody>
                    <a:bodyPr/>
                    <a:lstStyle/>
                    <a:p>
                      <a:r>
                        <a:rPr lang="en-US" sz="1400" dirty="0" smtClean="0">
                          <a:latin typeface="Arial" pitchFamily="34" charset="0"/>
                          <a:cs typeface="Arial" pitchFamily="34" charset="0"/>
                        </a:rPr>
                        <a:t>Verify that when app is running then inserting and removing charger do not cause any problem and proper message is displayed when charger is inserted in device</a:t>
                      </a:r>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When app is running,</a:t>
                      </a:r>
                      <a:r>
                        <a:rPr lang="en-US" sz="1400" baseline="0" dirty="0" smtClean="0">
                          <a:latin typeface="Arial" pitchFamily="34" charset="0"/>
                          <a:cs typeface="Arial" pitchFamily="34" charset="0"/>
                        </a:rPr>
                        <a:t> then insertion or remove of  charger not cause any problem, and proper message displayed .</a:t>
                      </a:r>
                      <a:endParaRPr lang="en-US" sz="1400" dirty="0">
                        <a:latin typeface="Arial" pitchFamily="34" charset="0"/>
                        <a:cs typeface="Arial" pitchFamily="34" charset="0"/>
                      </a:endParaRPr>
                    </a:p>
                  </a:txBody>
                  <a:tcPr/>
                </a:tc>
              </a:tr>
            </a:tbl>
          </a:graphicData>
        </a:graphic>
      </p:graphicFrame>
      <p:sp>
        <p:nvSpPr>
          <p:cNvPr id="3" name="Footer Placeholder 2"/>
          <p:cNvSpPr>
            <a:spLocks noGrp="1"/>
          </p:cNvSpPr>
          <p:nvPr>
            <p:ph type="ftr" sz="quarter" idx="11"/>
          </p:nvPr>
        </p:nvSpPr>
        <p:spPr>
          <a:xfrm>
            <a:off x="4380072" y="6407944"/>
            <a:ext cx="4154328" cy="365125"/>
          </a:xfrm>
        </p:spPr>
        <p:txBody>
          <a:bodyPr/>
          <a:lstStyle/>
          <a:p>
            <a:r>
              <a:rPr lang="en-US" smtClean="0">
                <a:solidFill>
                  <a:schemeClr val="bg2">
                    <a:lumMod val="25000"/>
                  </a:schemeClr>
                </a:solidFill>
              </a:rPr>
              <a:t>Copyright Portnov Computer School  2013</a:t>
            </a:r>
            <a:endParaRPr lang="en-US" dirty="0">
              <a:solidFill>
                <a:schemeClr val="bg2">
                  <a:lumMod val="25000"/>
                </a:schemeClr>
              </a:solidFill>
            </a:endParaRPr>
          </a:p>
        </p:txBody>
      </p:sp>
      <p:sp>
        <p:nvSpPr>
          <p:cNvPr id="4" name="Slide Number Placeholder 3"/>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bg2">
                    <a:lumMod val="25000"/>
                  </a:schemeClr>
                </a:solidFill>
              </a:rPr>
              <a:pPr/>
              <a:t>54</a:t>
            </a:fld>
            <a:endParaRPr lang="en-US" dirty="0">
              <a:solidFill>
                <a:schemeClr val="bg2">
                  <a:lumMod val="25000"/>
                </a:schemeClr>
              </a:solidFill>
            </a:endParaRPr>
          </a:p>
        </p:txBody>
      </p:sp>
      <p:sp>
        <p:nvSpPr>
          <p:cNvPr id="5" name="Title 4"/>
          <p:cNvSpPr>
            <a:spLocks noGrp="1"/>
          </p:cNvSpPr>
          <p:nvPr>
            <p:ph type="title"/>
          </p:nvPr>
        </p:nvSpPr>
        <p:spPr>
          <a:xfrm>
            <a:off x="228600" y="152400"/>
            <a:ext cx="8686800" cy="762000"/>
          </a:xfrm>
        </p:spPr>
        <p:style>
          <a:lnRef idx="1">
            <a:schemeClr val="accent1"/>
          </a:lnRef>
          <a:fillRef idx="2">
            <a:schemeClr val="accent1"/>
          </a:fillRef>
          <a:effectRef idx="1">
            <a:schemeClr val="accent1"/>
          </a:effectRef>
          <a:fontRef idx="minor">
            <a:schemeClr val="dk1"/>
          </a:fontRef>
        </p:style>
        <p:txBody>
          <a:bodyPr>
            <a:normAutofit fontScale="90000"/>
          </a:bodyPr>
          <a:lstStyle/>
          <a:p>
            <a:pPr lvl="0"/>
            <a:r>
              <a:rPr lang="en-US" sz="2700" dirty="0" smtClean="0">
                <a:solidFill>
                  <a:srgbClr val="FF0000"/>
                </a:solidFill>
                <a:latin typeface="Arial" pitchFamily="34" charset="0"/>
                <a:cs typeface="Arial" pitchFamily="34" charset="0"/>
              </a:rPr>
              <a:t/>
            </a:r>
            <a:br>
              <a:rPr lang="en-US" sz="2700" dirty="0" smtClean="0">
                <a:solidFill>
                  <a:srgbClr val="FF0000"/>
                </a:solidFill>
                <a:latin typeface="Arial" pitchFamily="34" charset="0"/>
                <a:cs typeface="Arial" pitchFamily="34" charset="0"/>
              </a:rPr>
            </a:br>
            <a:r>
              <a:rPr lang="en-US" sz="2700" dirty="0" smtClean="0">
                <a:solidFill>
                  <a:srgbClr val="FF0000"/>
                </a:solidFill>
                <a:latin typeface="Arial" pitchFamily="34" charset="0"/>
                <a:cs typeface="Arial" pitchFamily="34" charset="0"/>
              </a:rPr>
              <a:t>4. Give Examples of Major Test Cases for mobile device   5</a:t>
            </a:r>
            <a:r>
              <a:rPr lang="en-US" sz="4400" dirty="0" smtClean="0">
                <a:solidFill>
                  <a:srgbClr val="FF0000"/>
                </a:solidFill>
                <a:latin typeface="Arial" pitchFamily="34" charset="0"/>
                <a:cs typeface="Arial" pitchFamily="34" charset="0"/>
              </a:rPr>
              <a:t/>
            </a:r>
            <a:br>
              <a:rPr lang="en-US" sz="4400" dirty="0" smtClean="0">
                <a:solidFill>
                  <a:srgbClr val="FF0000"/>
                </a:solidFill>
                <a:latin typeface="Arial" pitchFamily="34" charset="0"/>
                <a:cs typeface="Arial" pitchFamily="34" charset="0"/>
              </a:rPr>
            </a:br>
            <a:endParaRPr lang="en-US" dirty="0"/>
          </a:p>
        </p:txBody>
      </p:sp>
    </p:spTree>
    <p:extLst>
      <p:ext uri="{BB962C8B-B14F-4D97-AF65-F5344CB8AC3E}">
        <p14:creationId xmlns:p14="http://schemas.microsoft.com/office/powerpoint/2010/main" xmlns="" val="26602277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457200" y="1219200"/>
          <a:ext cx="8229600" cy="5044440"/>
        </p:xfrm>
        <a:graphic>
          <a:graphicData uri="http://schemas.openxmlformats.org/drawingml/2006/table">
            <a:tbl>
              <a:tblPr firstRow="1" bandRow="1">
                <a:tableStyleId>{5C22544A-7EE6-4342-B048-85BDC9FD1C3A}</a:tableStyleId>
              </a:tblPr>
              <a:tblGrid>
                <a:gridCol w="1600200"/>
                <a:gridCol w="1295400"/>
                <a:gridCol w="2743200"/>
                <a:gridCol w="2590800"/>
              </a:tblGrid>
              <a:tr h="533400">
                <a:tc>
                  <a:txBody>
                    <a:bodyPr/>
                    <a:lstStyle/>
                    <a:p>
                      <a:r>
                        <a:rPr lang="en-US" sz="1800" dirty="0" smtClean="0">
                          <a:solidFill>
                            <a:srgbClr val="FFFF00"/>
                          </a:solidFill>
                          <a:latin typeface="Arial" pitchFamily="34" charset="0"/>
                          <a:cs typeface="Arial" pitchFamily="34" charset="0"/>
                        </a:rPr>
                        <a:t>Category</a:t>
                      </a:r>
                      <a:endParaRPr lang="en-US" sz="1800" dirty="0">
                        <a:solidFill>
                          <a:srgbClr val="FFFF00"/>
                        </a:solidFill>
                        <a:latin typeface="Arial" pitchFamily="34" charset="0"/>
                        <a:cs typeface="Arial" pitchFamily="34" charset="0"/>
                      </a:endParaRPr>
                    </a:p>
                  </a:txBody>
                  <a:tcPr/>
                </a:tc>
                <a:tc>
                  <a:txBody>
                    <a:bodyPr/>
                    <a:lstStyle/>
                    <a:p>
                      <a:r>
                        <a:rPr lang="en-US" sz="1400" dirty="0" smtClean="0">
                          <a:solidFill>
                            <a:srgbClr val="FFFF00"/>
                          </a:solidFill>
                          <a:latin typeface="Arial" pitchFamily="34" charset="0"/>
                          <a:cs typeface="Arial" pitchFamily="34" charset="0"/>
                        </a:rPr>
                        <a:t>Sub-Category</a:t>
                      </a:r>
                      <a:endParaRPr lang="en-US" sz="1400" dirty="0">
                        <a:solidFill>
                          <a:srgbClr val="FFFF00"/>
                        </a:solidFill>
                        <a:latin typeface="Arial" pitchFamily="34" charset="0"/>
                        <a:cs typeface="Arial" pitchFamily="34" charset="0"/>
                      </a:endParaRPr>
                    </a:p>
                  </a:txBody>
                  <a:tcPr/>
                </a:tc>
                <a:tc>
                  <a:txBody>
                    <a:bodyPr/>
                    <a:lstStyle/>
                    <a:p>
                      <a:r>
                        <a:rPr lang="en-US" sz="1800" dirty="0" smtClean="0">
                          <a:solidFill>
                            <a:srgbClr val="FFFF00"/>
                          </a:solidFill>
                          <a:latin typeface="Arial" pitchFamily="34" charset="0"/>
                          <a:cs typeface="Arial" pitchFamily="34" charset="0"/>
                        </a:rPr>
                        <a:t>Description</a:t>
                      </a:r>
                      <a:endParaRPr lang="en-US" sz="1800" dirty="0">
                        <a:solidFill>
                          <a:srgbClr val="FFFF00"/>
                        </a:solidFill>
                        <a:latin typeface="Arial" pitchFamily="34" charset="0"/>
                        <a:cs typeface="Arial" pitchFamily="34" charset="0"/>
                      </a:endParaRPr>
                    </a:p>
                  </a:txBody>
                  <a:tcPr/>
                </a:tc>
                <a:tc>
                  <a:txBody>
                    <a:bodyPr/>
                    <a:lstStyle/>
                    <a:p>
                      <a:r>
                        <a:rPr lang="en-US" sz="1800" dirty="0" smtClean="0">
                          <a:solidFill>
                            <a:srgbClr val="FFFF00"/>
                          </a:solidFill>
                          <a:latin typeface="Arial" pitchFamily="34" charset="0"/>
                          <a:cs typeface="Arial" pitchFamily="34" charset="0"/>
                        </a:rPr>
                        <a:t>Result</a:t>
                      </a:r>
                      <a:endParaRPr lang="en-US" sz="1800" dirty="0">
                        <a:solidFill>
                          <a:srgbClr val="FFFF00"/>
                        </a:solidFill>
                        <a:latin typeface="Arial" pitchFamily="34" charset="0"/>
                        <a:cs typeface="Arial" pitchFamily="34" charset="0"/>
                      </a:endParaRPr>
                    </a:p>
                  </a:txBody>
                  <a:tcPr/>
                </a:tc>
              </a:tr>
              <a:tr h="990600">
                <a:tc>
                  <a:txBody>
                    <a:bodyPr/>
                    <a:lstStyle/>
                    <a:p>
                      <a:r>
                        <a:rPr lang="en-US" sz="1600" b="1" dirty="0" smtClean="0">
                          <a:latin typeface="Arial" pitchFamily="34" charset="0"/>
                          <a:cs typeface="Arial" pitchFamily="34" charset="0"/>
                        </a:rPr>
                        <a:t>16. Low Battery</a:t>
                      </a:r>
                      <a:endParaRPr lang="en-US" sz="1600" b="1" dirty="0">
                        <a:latin typeface="Arial" pitchFamily="34" charset="0"/>
                        <a:cs typeface="Arial" pitchFamily="34" charset="0"/>
                      </a:endParaRPr>
                    </a:p>
                  </a:txBody>
                  <a:tcPr/>
                </a:tc>
                <a:tc>
                  <a:txBody>
                    <a:bodyPr/>
                    <a:lstStyle/>
                    <a:p>
                      <a:endParaRPr lang="en-US"/>
                    </a:p>
                  </a:txBody>
                  <a:tcPr/>
                </a:tc>
                <a:tc>
                  <a:txBody>
                    <a:bodyPr/>
                    <a:lstStyle/>
                    <a:p>
                      <a:r>
                        <a:rPr lang="en-US" sz="1400" dirty="0" smtClean="0">
                          <a:latin typeface="Arial" pitchFamily="34" charset="0"/>
                          <a:cs typeface="Arial" pitchFamily="34" charset="0"/>
                        </a:rPr>
                        <a:t>Verify that when app is running and battery is low, then</a:t>
                      </a:r>
                      <a:r>
                        <a:rPr lang="en-US" sz="1400" baseline="0" dirty="0" smtClean="0">
                          <a:latin typeface="Arial" pitchFamily="34" charset="0"/>
                          <a:cs typeface="Arial" pitchFamily="34" charset="0"/>
                        </a:rPr>
                        <a:t>  proper message is displayed to the User.</a:t>
                      </a:r>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When app is running and battery is low,</a:t>
                      </a:r>
                      <a:r>
                        <a:rPr lang="en-US" sz="1400" baseline="0" dirty="0" smtClean="0">
                          <a:latin typeface="Arial" pitchFamily="34" charset="0"/>
                          <a:cs typeface="Arial" pitchFamily="34" charset="0"/>
                        </a:rPr>
                        <a:t> there should be proper message displayed to the User</a:t>
                      </a:r>
                      <a:endParaRPr lang="en-US" sz="1400" dirty="0">
                        <a:latin typeface="Arial" pitchFamily="34" charset="0"/>
                        <a:cs typeface="Arial" pitchFamily="34" charset="0"/>
                      </a:endParaRPr>
                    </a:p>
                  </a:txBody>
                  <a:tcPr/>
                </a:tc>
              </a:tr>
              <a:tr h="990600">
                <a:tc>
                  <a:txBody>
                    <a:bodyPr/>
                    <a:lstStyle/>
                    <a:p>
                      <a:r>
                        <a:rPr lang="en-US" sz="1600" b="1" dirty="0" smtClean="0">
                          <a:latin typeface="Arial" pitchFamily="34" charset="0"/>
                          <a:cs typeface="Arial" pitchFamily="34" charset="0"/>
                        </a:rPr>
                        <a:t>17. Removal of Battery </a:t>
                      </a:r>
                      <a:endParaRPr lang="en-US" sz="1600" b="1" dirty="0">
                        <a:latin typeface="Arial" pitchFamily="34" charset="0"/>
                        <a:cs typeface="Arial" pitchFamily="34" charset="0"/>
                      </a:endParaRPr>
                    </a:p>
                  </a:txBody>
                  <a:tcPr/>
                </a:tc>
                <a:tc>
                  <a:txBody>
                    <a:bodyPr/>
                    <a:lstStyle/>
                    <a:p>
                      <a:endParaRPr lang="en-US"/>
                    </a:p>
                  </a:txBody>
                  <a:tcPr/>
                </a:tc>
                <a:tc>
                  <a:txBody>
                    <a:bodyPr/>
                    <a:lstStyle/>
                    <a:p>
                      <a:r>
                        <a:rPr lang="en-US" sz="1400" dirty="0" smtClean="0">
                          <a:latin typeface="Arial" pitchFamily="34" charset="0"/>
                          <a:cs typeface="Arial" pitchFamily="34" charset="0"/>
                        </a:rPr>
                        <a:t>Verify that removal of battery at the time of app data call is going</a:t>
                      </a:r>
                      <a:r>
                        <a:rPr lang="en-US" sz="1400" baseline="0" dirty="0" smtClean="0">
                          <a:latin typeface="Arial" pitchFamily="34" charset="0"/>
                          <a:cs typeface="Arial" pitchFamily="34" charset="0"/>
                        </a:rPr>
                        <a:t> on do not cause interruption and data call is completed after battery is inserted back in the device</a:t>
                      </a:r>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Removal of battery at the time of app data call is going on should not cause interruption and data call should be completed after battery is inserted back in the device</a:t>
                      </a:r>
                      <a:endParaRPr lang="en-US" sz="1400" dirty="0">
                        <a:latin typeface="Arial" pitchFamily="34" charset="0"/>
                        <a:cs typeface="Arial" pitchFamily="34" charset="0"/>
                      </a:endParaRPr>
                    </a:p>
                  </a:txBody>
                  <a:tcPr/>
                </a:tc>
              </a:tr>
              <a:tr h="990600">
                <a:tc>
                  <a:txBody>
                    <a:bodyPr/>
                    <a:lstStyle/>
                    <a:p>
                      <a:r>
                        <a:rPr lang="en-US" sz="1600" b="1" dirty="0" smtClean="0">
                          <a:latin typeface="Arial" pitchFamily="34" charset="0"/>
                          <a:cs typeface="Arial" pitchFamily="34" charset="0"/>
                        </a:rPr>
                        <a:t>18. Battery Consumption</a:t>
                      </a:r>
                      <a:endParaRPr lang="en-US" sz="1600" b="1" dirty="0">
                        <a:latin typeface="Arial" pitchFamily="34" charset="0"/>
                        <a:cs typeface="Arial" pitchFamily="34" charset="0"/>
                      </a:endParaRPr>
                    </a:p>
                  </a:txBody>
                  <a:tcPr/>
                </a:tc>
                <a:tc>
                  <a:txBody>
                    <a:bodyPr/>
                    <a:lstStyle/>
                    <a:p>
                      <a:endParaRPr lang="en-US"/>
                    </a:p>
                  </a:txBody>
                  <a:tcPr/>
                </a:tc>
                <a:tc>
                  <a:txBody>
                    <a:bodyPr/>
                    <a:lstStyle/>
                    <a:p>
                      <a:r>
                        <a:rPr lang="en-US" sz="1400" dirty="0" smtClean="0">
                          <a:latin typeface="Arial" pitchFamily="34" charset="0"/>
                          <a:cs typeface="Arial" pitchFamily="34" charset="0"/>
                        </a:rPr>
                        <a:t>Verify that app does not consume</a:t>
                      </a:r>
                      <a:r>
                        <a:rPr lang="en-US" sz="1400" baseline="0" dirty="0" smtClean="0">
                          <a:latin typeface="Arial" pitchFamily="34" charset="0"/>
                          <a:cs typeface="Arial" pitchFamily="34" charset="0"/>
                        </a:rPr>
                        <a:t> battery excessively</a:t>
                      </a:r>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The app should not consume battery excessively</a:t>
                      </a:r>
                      <a:endParaRPr lang="en-US" sz="1400" dirty="0">
                        <a:latin typeface="Arial" pitchFamily="34" charset="0"/>
                        <a:cs typeface="Arial" pitchFamily="34" charset="0"/>
                      </a:endParaRPr>
                    </a:p>
                  </a:txBody>
                  <a:tcPr/>
                </a:tc>
              </a:tr>
              <a:tr h="990600">
                <a:tc>
                  <a:txBody>
                    <a:bodyPr/>
                    <a:lstStyle/>
                    <a:p>
                      <a:r>
                        <a:rPr lang="en-US" sz="1600" b="1" dirty="0" smtClean="0">
                          <a:latin typeface="Arial" pitchFamily="34" charset="0"/>
                          <a:cs typeface="Arial" pitchFamily="34" charset="0"/>
                        </a:rPr>
                        <a:t>19.</a:t>
                      </a:r>
                      <a:r>
                        <a:rPr lang="en-US" sz="1600" b="1" baseline="0" dirty="0" smtClean="0">
                          <a:latin typeface="Arial" pitchFamily="34" charset="0"/>
                          <a:cs typeface="Arial" pitchFamily="34" charset="0"/>
                        </a:rPr>
                        <a:t> Application Start/Restart</a:t>
                      </a:r>
                      <a:endParaRPr lang="en-US" sz="1600" b="1" dirty="0">
                        <a:latin typeface="Arial" pitchFamily="34" charset="0"/>
                        <a:cs typeface="Arial" pitchFamily="34" charset="0"/>
                      </a:endParaRPr>
                    </a:p>
                  </a:txBody>
                  <a:tcPr/>
                </a:tc>
                <a:tc>
                  <a:txBody>
                    <a:bodyPr/>
                    <a:lstStyle/>
                    <a:p>
                      <a:endParaRPr lang="en-US" dirty="0"/>
                    </a:p>
                  </a:txBody>
                  <a:tcPr/>
                </a:tc>
                <a:tc>
                  <a:txBody>
                    <a:bodyPr/>
                    <a:lstStyle/>
                    <a:p>
                      <a:r>
                        <a:rPr lang="en-US" sz="1400" dirty="0" smtClean="0">
                          <a:latin typeface="Arial" pitchFamily="34" charset="0"/>
                          <a:cs typeface="Arial" pitchFamily="34" charset="0"/>
                        </a:rPr>
                        <a:t>Find</a:t>
                      </a:r>
                      <a:r>
                        <a:rPr lang="en-US" sz="1400" baseline="0" dirty="0" smtClean="0">
                          <a:latin typeface="Arial" pitchFamily="34" charset="0"/>
                          <a:cs typeface="Arial" pitchFamily="34" charset="0"/>
                        </a:rPr>
                        <a:t> the app icon and select it.</a:t>
                      </a:r>
                    </a:p>
                    <a:p>
                      <a:r>
                        <a:rPr lang="en-US" sz="1400" baseline="0" dirty="0" smtClean="0">
                          <a:latin typeface="Arial" pitchFamily="34" charset="0"/>
                          <a:cs typeface="Arial" pitchFamily="34" charset="0"/>
                        </a:rPr>
                        <a:t>Press tab on the Device to launch the  app.</a:t>
                      </a:r>
                    </a:p>
                    <a:p>
                      <a:r>
                        <a:rPr lang="en-US" sz="1400" baseline="0" dirty="0" smtClean="0">
                          <a:latin typeface="Arial" pitchFamily="34" charset="0"/>
                          <a:cs typeface="Arial" pitchFamily="34" charset="0"/>
                        </a:rPr>
                        <a:t>Observe the app launch in the timeline defined.</a:t>
                      </a:r>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App must not take longer than 25 sec to start</a:t>
                      </a:r>
                      <a:endParaRPr lang="en-US" sz="1400" dirty="0">
                        <a:latin typeface="Arial" pitchFamily="34" charset="0"/>
                        <a:cs typeface="Arial" pitchFamily="34" charset="0"/>
                      </a:endParaRPr>
                    </a:p>
                  </a:txBody>
                  <a:tcPr/>
                </a:tc>
              </a:tr>
            </a:tbl>
          </a:graphicData>
        </a:graphic>
      </p:graphicFrame>
      <p:sp>
        <p:nvSpPr>
          <p:cNvPr id="3" name="Footer Placeholder 2"/>
          <p:cNvSpPr>
            <a:spLocks noGrp="1"/>
          </p:cNvSpPr>
          <p:nvPr>
            <p:ph type="ftr" sz="quarter" idx="11"/>
          </p:nvPr>
        </p:nvSpPr>
        <p:spPr>
          <a:xfrm>
            <a:off x="4380072" y="6407944"/>
            <a:ext cx="4154328" cy="365125"/>
          </a:xfrm>
        </p:spPr>
        <p:txBody>
          <a:bodyPr/>
          <a:lstStyle/>
          <a:p>
            <a:r>
              <a:rPr lang="en-US" smtClean="0">
                <a:solidFill>
                  <a:schemeClr val="bg2">
                    <a:lumMod val="25000"/>
                  </a:schemeClr>
                </a:solidFill>
              </a:rPr>
              <a:t>Copyright Portnov Computer School  2013</a:t>
            </a:r>
            <a:endParaRPr lang="en-US" dirty="0">
              <a:solidFill>
                <a:schemeClr val="bg2">
                  <a:lumMod val="25000"/>
                </a:schemeClr>
              </a:solidFill>
            </a:endParaRPr>
          </a:p>
        </p:txBody>
      </p:sp>
      <p:sp>
        <p:nvSpPr>
          <p:cNvPr id="4" name="Slide Number Placeholder 3"/>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bg2">
                    <a:lumMod val="25000"/>
                  </a:schemeClr>
                </a:solidFill>
              </a:rPr>
              <a:pPr/>
              <a:t>55</a:t>
            </a:fld>
            <a:endParaRPr lang="en-US" dirty="0">
              <a:solidFill>
                <a:schemeClr val="bg2">
                  <a:lumMod val="25000"/>
                </a:schemeClr>
              </a:solidFill>
            </a:endParaRPr>
          </a:p>
        </p:txBody>
      </p:sp>
      <p:sp>
        <p:nvSpPr>
          <p:cNvPr id="5" name="Title 4"/>
          <p:cNvSpPr>
            <a:spLocks noGrp="1"/>
          </p:cNvSpPr>
          <p:nvPr>
            <p:ph type="title"/>
          </p:nvPr>
        </p:nvSpPr>
        <p:spPr>
          <a:xfrm>
            <a:off x="228600" y="152400"/>
            <a:ext cx="8686800" cy="762000"/>
          </a:xfrm>
        </p:spPr>
        <p:style>
          <a:lnRef idx="1">
            <a:schemeClr val="accent1"/>
          </a:lnRef>
          <a:fillRef idx="2">
            <a:schemeClr val="accent1"/>
          </a:fillRef>
          <a:effectRef idx="1">
            <a:schemeClr val="accent1"/>
          </a:effectRef>
          <a:fontRef idx="minor">
            <a:schemeClr val="dk1"/>
          </a:fontRef>
        </p:style>
        <p:txBody>
          <a:bodyPr>
            <a:normAutofit fontScale="90000"/>
          </a:bodyPr>
          <a:lstStyle/>
          <a:p>
            <a:pPr lvl="0"/>
            <a:r>
              <a:rPr lang="en-US" sz="2700" dirty="0" smtClean="0">
                <a:solidFill>
                  <a:srgbClr val="FF0000"/>
                </a:solidFill>
                <a:latin typeface="Arial" pitchFamily="34" charset="0"/>
                <a:cs typeface="Arial" pitchFamily="34" charset="0"/>
              </a:rPr>
              <a:t/>
            </a:r>
            <a:br>
              <a:rPr lang="en-US" sz="2700" dirty="0" smtClean="0">
                <a:solidFill>
                  <a:srgbClr val="FF0000"/>
                </a:solidFill>
                <a:latin typeface="Arial" pitchFamily="34" charset="0"/>
                <a:cs typeface="Arial" pitchFamily="34" charset="0"/>
              </a:rPr>
            </a:br>
            <a:r>
              <a:rPr lang="en-US" sz="2700" dirty="0" smtClean="0">
                <a:solidFill>
                  <a:srgbClr val="FF0000"/>
                </a:solidFill>
                <a:latin typeface="Arial" pitchFamily="34" charset="0"/>
                <a:cs typeface="Arial" pitchFamily="34" charset="0"/>
              </a:rPr>
              <a:t>4. Give Examples of Major Test Cases for mobile device   6</a:t>
            </a:r>
            <a:r>
              <a:rPr lang="en-US" sz="4400" dirty="0" smtClean="0">
                <a:solidFill>
                  <a:srgbClr val="FF0000"/>
                </a:solidFill>
                <a:latin typeface="Arial" pitchFamily="34" charset="0"/>
                <a:cs typeface="Arial" pitchFamily="34" charset="0"/>
              </a:rPr>
              <a:t/>
            </a:r>
            <a:br>
              <a:rPr lang="en-US" sz="4400" dirty="0" smtClean="0">
                <a:solidFill>
                  <a:srgbClr val="FF0000"/>
                </a:solidFill>
                <a:latin typeface="Arial" pitchFamily="34" charset="0"/>
                <a:cs typeface="Arial" pitchFamily="34" charset="0"/>
              </a:rPr>
            </a:br>
            <a:endParaRPr lang="en-US" dirty="0"/>
          </a:p>
        </p:txBody>
      </p:sp>
    </p:spTree>
    <p:extLst>
      <p:ext uri="{BB962C8B-B14F-4D97-AF65-F5344CB8AC3E}">
        <p14:creationId xmlns:p14="http://schemas.microsoft.com/office/powerpoint/2010/main" xmlns="" val="391098367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457200" y="1143000"/>
          <a:ext cx="8229600" cy="5045709"/>
        </p:xfrm>
        <a:graphic>
          <a:graphicData uri="http://schemas.openxmlformats.org/drawingml/2006/table">
            <a:tbl>
              <a:tblPr firstRow="1" bandRow="1">
                <a:tableStyleId>{5C22544A-7EE6-4342-B048-85BDC9FD1C3A}</a:tableStyleId>
              </a:tblPr>
              <a:tblGrid>
                <a:gridCol w="1752600"/>
                <a:gridCol w="1371600"/>
                <a:gridCol w="2819400"/>
                <a:gridCol w="2286000"/>
              </a:tblGrid>
              <a:tr h="500062">
                <a:tc>
                  <a:txBody>
                    <a:bodyPr/>
                    <a:lstStyle/>
                    <a:p>
                      <a:r>
                        <a:rPr lang="en-US" sz="1800" dirty="0" smtClean="0">
                          <a:solidFill>
                            <a:srgbClr val="FFFF00"/>
                          </a:solidFill>
                          <a:latin typeface="Arial" pitchFamily="34" charset="0"/>
                          <a:cs typeface="Arial" pitchFamily="34" charset="0"/>
                        </a:rPr>
                        <a:t>Category</a:t>
                      </a:r>
                      <a:endParaRPr lang="en-US" sz="1800" dirty="0">
                        <a:solidFill>
                          <a:srgbClr val="FFFF00"/>
                        </a:solidFill>
                        <a:latin typeface="Arial" pitchFamily="34" charset="0"/>
                        <a:cs typeface="Arial" pitchFamily="34" charset="0"/>
                      </a:endParaRPr>
                    </a:p>
                  </a:txBody>
                  <a:tcPr/>
                </a:tc>
                <a:tc>
                  <a:txBody>
                    <a:bodyPr/>
                    <a:lstStyle/>
                    <a:p>
                      <a:r>
                        <a:rPr lang="en-US" sz="1400" dirty="0" smtClean="0">
                          <a:solidFill>
                            <a:srgbClr val="FFFF00"/>
                          </a:solidFill>
                          <a:latin typeface="Arial" pitchFamily="34" charset="0"/>
                          <a:cs typeface="Arial" pitchFamily="34" charset="0"/>
                        </a:rPr>
                        <a:t>Sub-Category</a:t>
                      </a:r>
                      <a:endParaRPr lang="en-US" sz="1400" dirty="0">
                        <a:solidFill>
                          <a:srgbClr val="FFFF00"/>
                        </a:solidFill>
                        <a:latin typeface="Arial" pitchFamily="34" charset="0"/>
                        <a:cs typeface="Arial" pitchFamily="34" charset="0"/>
                      </a:endParaRPr>
                    </a:p>
                  </a:txBody>
                  <a:tcPr/>
                </a:tc>
                <a:tc>
                  <a:txBody>
                    <a:bodyPr/>
                    <a:lstStyle/>
                    <a:p>
                      <a:r>
                        <a:rPr lang="en-US" sz="1800" dirty="0" smtClean="0">
                          <a:solidFill>
                            <a:srgbClr val="FFFF00"/>
                          </a:solidFill>
                          <a:latin typeface="Arial" pitchFamily="34" charset="0"/>
                          <a:cs typeface="Arial" pitchFamily="34" charset="0"/>
                        </a:rPr>
                        <a:t>Description</a:t>
                      </a:r>
                      <a:endParaRPr lang="en-US" sz="1800" dirty="0">
                        <a:solidFill>
                          <a:srgbClr val="FFFF00"/>
                        </a:solidFill>
                        <a:latin typeface="Arial" pitchFamily="34" charset="0"/>
                        <a:cs typeface="Arial" pitchFamily="34" charset="0"/>
                      </a:endParaRPr>
                    </a:p>
                  </a:txBody>
                  <a:tcPr/>
                </a:tc>
                <a:tc>
                  <a:txBody>
                    <a:bodyPr/>
                    <a:lstStyle/>
                    <a:p>
                      <a:r>
                        <a:rPr lang="en-US" sz="1800" dirty="0" smtClean="0">
                          <a:solidFill>
                            <a:srgbClr val="FFFF00"/>
                          </a:solidFill>
                          <a:latin typeface="Arial" pitchFamily="34" charset="0"/>
                          <a:cs typeface="Arial" pitchFamily="34" charset="0"/>
                        </a:rPr>
                        <a:t>Result</a:t>
                      </a:r>
                      <a:endParaRPr lang="en-US" sz="1800" dirty="0">
                        <a:solidFill>
                          <a:srgbClr val="FFFF00"/>
                        </a:solidFill>
                        <a:latin typeface="Arial" pitchFamily="34" charset="0"/>
                        <a:cs typeface="Arial" pitchFamily="34" charset="0"/>
                      </a:endParaRPr>
                    </a:p>
                  </a:txBody>
                  <a:tcPr/>
                </a:tc>
              </a:tr>
              <a:tr h="827087">
                <a:tc>
                  <a:txBody>
                    <a:bodyPr/>
                    <a:lstStyle/>
                    <a:p>
                      <a:r>
                        <a:rPr lang="en-US" sz="1600" b="1" dirty="0" smtClean="0">
                          <a:latin typeface="Arial" pitchFamily="34" charset="0"/>
                          <a:cs typeface="Arial" pitchFamily="34" charset="0"/>
                        </a:rPr>
                        <a:t>20. Application Side Effects</a:t>
                      </a:r>
                      <a:endParaRPr lang="en-US" sz="1600" b="1" dirty="0">
                        <a:latin typeface="Arial" pitchFamily="34" charset="0"/>
                        <a:cs typeface="Arial" pitchFamily="34" charset="0"/>
                      </a:endParaRPr>
                    </a:p>
                  </a:txBody>
                  <a:tcPr/>
                </a:tc>
                <a:tc>
                  <a:txBody>
                    <a:bodyPr/>
                    <a:lstStyle/>
                    <a:p>
                      <a:endParaRPr lang="en-US"/>
                    </a:p>
                  </a:txBody>
                  <a:tcPr/>
                </a:tc>
                <a:tc>
                  <a:txBody>
                    <a:bodyPr/>
                    <a:lstStyle/>
                    <a:p>
                      <a:r>
                        <a:rPr lang="en-US" sz="1400" dirty="0" smtClean="0">
                          <a:latin typeface="Arial" pitchFamily="34" charset="0"/>
                          <a:cs typeface="Arial" pitchFamily="34" charset="0"/>
                        </a:rPr>
                        <a:t>Make sure that your app is not causing other apps of device to hamper</a:t>
                      </a:r>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Installed app should not cause other apps of device to hamper</a:t>
                      </a:r>
                      <a:endParaRPr lang="en-US" sz="1400" dirty="0">
                        <a:latin typeface="Arial" pitchFamily="34" charset="0"/>
                        <a:cs typeface="Arial" pitchFamily="34" charset="0"/>
                      </a:endParaRPr>
                    </a:p>
                  </a:txBody>
                  <a:tcPr/>
                </a:tc>
              </a:tr>
              <a:tr h="827087">
                <a:tc>
                  <a:txBody>
                    <a:bodyPr/>
                    <a:lstStyle/>
                    <a:p>
                      <a:r>
                        <a:rPr lang="en-US" sz="1600" b="1" dirty="0" smtClean="0">
                          <a:latin typeface="Arial" pitchFamily="34" charset="0"/>
                          <a:cs typeface="Arial" pitchFamily="34" charset="0"/>
                        </a:rPr>
                        <a:t>21. External incoming</a:t>
                      </a:r>
                      <a:r>
                        <a:rPr lang="en-US" sz="1600" b="1" baseline="0" dirty="0" smtClean="0">
                          <a:latin typeface="Arial" pitchFamily="34" charset="0"/>
                          <a:cs typeface="Arial" pitchFamily="34" charset="0"/>
                        </a:rPr>
                        <a:t> communication infrared</a:t>
                      </a:r>
                      <a:endParaRPr lang="en-US" sz="1600" b="1" dirty="0">
                        <a:latin typeface="Arial" pitchFamily="34" charset="0"/>
                        <a:cs typeface="Arial" pitchFamily="34" charset="0"/>
                      </a:endParaRPr>
                    </a:p>
                  </a:txBody>
                  <a:tcPr/>
                </a:tc>
                <a:tc>
                  <a:txBody>
                    <a:bodyPr/>
                    <a:lstStyle/>
                    <a:p>
                      <a:endParaRPr lang="en-US"/>
                    </a:p>
                  </a:txBody>
                  <a:tcPr/>
                </a:tc>
                <a:tc>
                  <a:txBody>
                    <a:bodyPr/>
                    <a:lstStyle/>
                    <a:p>
                      <a:r>
                        <a:rPr lang="en-US" sz="1400" dirty="0" smtClean="0">
                          <a:latin typeface="Arial" pitchFamily="34" charset="0"/>
                          <a:cs typeface="Arial" pitchFamily="34" charset="0"/>
                        </a:rPr>
                        <a:t>App</a:t>
                      </a:r>
                      <a:r>
                        <a:rPr lang="en-US" sz="1400" baseline="0" dirty="0" smtClean="0">
                          <a:latin typeface="Arial" pitchFamily="34" charset="0"/>
                          <a:cs typeface="Arial" pitchFamily="34" charset="0"/>
                        </a:rPr>
                        <a:t> should gracefully handle the condition when incoming communication is made via </a:t>
                      </a:r>
                      <a:r>
                        <a:rPr lang="en-US" sz="1400" baseline="0" dirty="0" err="1" smtClean="0">
                          <a:latin typeface="Arial" pitchFamily="34" charset="0"/>
                          <a:cs typeface="Arial" pitchFamily="34" charset="0"/>
                        </a:rPr>
                        <a:t>InfraRed</a:t>
                      </a:r>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When incoming communication enters the device,</a:t>
                      </a:r>
                      <a:r>
                        <a:rPr lang="en-US" sz="1400" baseline="0" dirty="0" smtClean="0">
                          <a:latin typeface="Arial" pitchFamily="34" charset="0"/>
                          <a:cs typeface="Arial" pitchFamily="34" charset="0"/>
                        </a:rPr>
                        <a:t> the app must at least respect one of the following:</a:t>
                      </a:r>
                    </a:p>
                    <a:p>
                      <a:pPr marL="342900" indent="-342900">
                        <a:buAutoNum type="alphaUcPeriod"/>
                      </a:pPr>
                      <a:r>
                        <a:rPr lang="en-US" sz="1400" baseline="0" dirty="0" smtClean="0">
                          <a:latin typeface="Arial" pitchFamily="34" charset="0"/>
                          <a:cs typeface="Arial" pitchFamily="34" charset="0"/>
                        </a:rPr>
                        <a:t>Go into pause state during </a:t>
                      </a:r>
                      <a:r>
                        <a:rPr lang="en-US" sz="1400" baseline="0" dirty="0" err="1" smtClean="0">
                          <a:latin typeface="Arial" pitchFamily="34" charset="0"/>
                          <a:cs typeface="Arial" pitchFamily="34" charset="0"/>
                        </a:rPr>
                        <a:t>InfraRed</a:t>
                      </a:r>
                      <a:r>
                        <a:rPr lang="en-US" sz="1400" baseline="0" dirty="0" smtClean="0">
                          <a:latin typeface="Arial" pitchFamily="34" charset="0"/>
                          <a:cs typeface="Arial" pitchFamily="34" charset="0"/>
                        </a:rPr>
                        <a:t> session and automatically continue from the point it was suspended at after the  </a:t>
                      </a:r>
                      <a:r>
                        <a:rPr lang="en-US" sz="1400" baseline="0" dirty="0" err="1" smtClean="0">
                          <a:latin typeface="Arial" pitchFamily="34" charset="0"/>
                          <a:cs typeface="Arial" pitchFamily="34" charset="0"/>
                        </a:rPr>
                        <a:t>InfraRed</a:t>
                      </a:r>
                      <a:r>
                        <a:rPr lang="en-US" sz="1400" baseline="0" dirty="0" smtClean="0">
                          <a:latin typeface="Arial" pitchFamily="34" charset="0"/>
                          <a:cs typeface="Arial" pitchFamily="34" charset="0"/>
                        </a:rPr>
                        <a:t> session is done</a:t>
                      </a:r>
                    </a:p>
                    <a:p>
                      <a:pPr marL="342900" indent="-342900">
                        <a:buAutoNum type="alphaUcPeriod"/>
                      </a:pPr>
                      <a:r>
                        <a:rPr lang="en-US" sz="1400" baseline="0" dirty="0" smtClean="0">
                          <a:latin typeface="Arial" pitchFamily="34" charset="0"/>
                          <a:cs typeface="Arial" pitchFamily="34" charset="0"/>
                        </a:rPr>
                        <a:t>Give a visual or audible notification</a:t>
                      </a:r>
                    </a:p>
                    <a:p>
                      <a:pPr marL="342900" indent="-342900">
                        <a:buNone/>
                      </a:pPr>
                      <a:r>
                        <a:rPr lang="en-US" sz="1400" baseline="0" dirty="0" smtClean="0">
                          <a:latin typeface="Arial" pitchFamily="34" charset="0"/>
                          <a:cs typeface="Arial" pitchFamily="34" charset="0"/>
                        </a:rPr>
                        <a:t>The app must not crash or hung.</a:t>
                      </a:r>
                      <a:endParaRPr lang="en-US" sz="1400" dirty="0">
                        <a:latin typeface="Arial" pitchFamily="34" charset="0"/>
                        <a:cs typeface="Arial" pitchFamily="34" charset="0"/>
                      </a:endParaRPr>
                    </a:p>
                  </a:txBody>
                  <a:tcPr/>
                </a:tc>
              </a:tr>
            </a:tbl>
          </a:graphicData>
        </a:graphic>
      </p:graphicFrame>
      <p:sp>
        <p:nvSpPr>
          <p:cNvPr id="3" name="Footer Placeholder 2"/>
          <p:cNvSpPr>
            <a:spLocks noGrp="1"/>
          </p:cNvSpPr>
          <p:nvPr>
            <p:ph type="ftr" sz="quarter" idx="11"/>
          </p:nvPr>
        </p:nvSpPr>
        <p:spPr>
          <a:xfrm>
            <a:off x="4380072" y="6407944"/>
            <a:ext cx="4154328" cy="365125"/>
          </a:xfrm>
        </p:spPr>
        <p:txBody>
          <a:bodyPr/>
          <a:lstStyle/>
          <a:p>
            <a:r>
              <a:rPr lang="en-US" smtClean="0">
                <a:solidFill>
                  <a:schemeClr val="bg2">
                    <a:lumMod val="25000"/>
                  </a:schemeClr>
                </a:solidFill>
              </a:rPr>
              <a:t>Copyright Portnov Computer School  2013</a:t>
            </a:r>
            <a:endParaRPr lang="en-US" dirty="0">
              <a:solidFill>
                <a:schemeClr val="bg2">
                  <a:lumMod val="25000"/>
                </a:schemeClr>
              </a:solidFill>
            </a:endParaRPr>
          </a:p>
        </p:txBody>
      </p:sp>
      <p:sp>
        <p:nvSpPr>
          <p:cNvPr id="4" name="Slide Number Placeholder 3"/>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bg2">
                    <a:lumMod val="25000"/>
                  </a:schemeClr>
                </a:solidFill>
              </a:rPr>
              <a:pPr/>
              <a:t>56</a:t>
            </a:fld>
            <a:endParaRPr lang="en-US" dirty="0">
              <a:solidFill>
                <a:schemeClr val="bg2">
                  <a:lumMod val="25000"/>
                </a:schemeClr>
              </a:solidFill>
            </a:endParaRPr>
          </a:p>
        </p:txBody>
      </p:sp>
      <p:sp>
        <p:nvSpPr>
          <p:cNvPr id="5" name="Title 4"/>
          <p:cNvSpPr>
            <a:spLocks noGrp="1"/>
          </p:cNvSpPr>
          <p:nvPr>
            <p:ph type="title"/>
          </p:nvPr>
        </p:nvSpPr>
        <p:spPr>
          <a:xfrm>
            <a:off x="228600" y="152400"/>
            <a:ext cx="8686800" cy="762000"/>
          </a:xfrm>
        </p:spPr>
        <p:style>
          <a:lnRef idx="1">
            <a:schemeClr val="accent1"/>
          </a:lnRef>
          <a:fillRef idx="2">
            <a:schemeClr val="accent1"/>
          </a:fillRef>
          <a:effectRef idx="1">
            <a:schemeClr val="accent1"/>
          </a:effectRef>
          <a:fontRef idx="minor">
            <a:schemeClr val="dk1"/>
          </a:fontRef>
        </p:style>
        <p:txBody>
          <a:bodyPr>
            <a:normAutofit fontScale="90000"/>
          </a:bodyPr>
          <a:lstStyle/>
          <a:p>
            <a:pPr lvl="0"/>
            <a:r>
              <a:rPr lang="en-US" sz="2700" dirty="0" smtClean="0">
                <a:solidFill>
                  <a:srgbClr val="FF0000"/>
                </a:solidFill>
                <a:latin typeface="Arial" pitchFamily="34" charset="0"/>
                <a:cs typeface="Arial" pitchFamily="34" charset="0"/>
              </a:rPr>
              <a:t/>
            </a:r>
            <a:br>
              <a:rPr lang="en-US" sz="2700" dirty="0" smtClean="0">
                <a:solidFill>
                  <a:srgbClr val="FF0000"/>
                </a:solidFill>
                <a:latin typeface="Arial" pitchFamily="34" charset="0"/>
                <a:cs typeface="Arial" pitchFamily="34" charset="0"/>
              </a:rPr>
            </a:br>
            <a:r>
              <a:rPr lang="en-US" sz="2700" dirty="0" smtClean="0">
                <a:solidFill>
                  <a:srgbClr val="FF0000"/>
                </a:solidFill>
                <a:latin typeface="Arial" pitchFamily="34" charset="0"/>
                <a:cs typeface="Arial" pitchFamily="34" charset="0"/>
              </a:rPr>
              <a:t>4. Give Examples of Major Test Cases for mobile device   7</a:t>
            </a:r>
            <a:r>
              <a:rPr lang="en-US" sz="4400" dirty="0" smtClean="0">
                <a:solidFill>
                  <a:srgbClr val="FF0000"/>
                </a:solidFill>
                <a:latin typeface="Arial" pitchFamily="34" charset="0"/>
                <a:cs typeface="Arial" pitchFamily="34" charset="0"/>
              </a:rPr>
              <a:t/>
            </a:r>
            <a:br>
              <a:rPr lang="en-US" sz="4400" dirty="0" smtClean="0">
                <a:solidFill>
                  <a:srgbClr val="FF0000"/>
                </a:solidFill>
                <a:latin typeface="Arial" pitchFamily="34" charset="0"/>
                <a:cs typeface="Arial" pitchFamily="34" charset="0"/>
              </a:rPr>
            </a:br>
            <a:endParaRPr lang="en-US" dirty="0"/>
          </a:p>
        </p:txBody>
      </p:sp>
    </p:spTree>
    <p:extLst>
      <p:ext uri="{BB962C8B-B14F-4D97-AF65-F5344CB8AC3E}">
        <p14:creationId xmlns:p14="http://schemas.microsoft.com/office/powerpoint/2010/main" xmlns="" val="19347321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457200" y="1143000"/>
          <a:ext cx="8229600" cy="2912109"/>
        </p:xfrm>
        <a:graphic>
          <a:graphicData uri="http://schemas.openxmlformats.org/drawingml/2006/table">
            <a:tbl>
              <a:tblPr firstRow="1" bandRow="1">
                <a:tableStyleId>{5C22544A-7EE6-4342-B048-85BDC9FD1C3A}</a:tableStyleId>
              </a:tblPr>
              <a:tblGrid>
                <a:gridCol w="1752600"/>
                <a:gridCol w="1371600"/>
                <a:gridCol w="2819400"/>
                <a:gridCol w="2286000"/>
              </a:tblGrid>
              <a:tr h="500062">
                <a:tc>
                  <a:txBody>
                    <a:bodyPr/>
                    <a:lstStyle/>
                    <a:p>
                      <a:r>
                        <a:rPr lang="en-US" sz="1800" dirty="0" smtClean="0">
                          <a:solidFill>
                            <a:srgbClr val="FFFF00"/>
                          </a:solidFill>
                          <a:latin typeface="Arial" pitchFamily="34" charset="0"/>
                          <a:cs typeface="Arial" pitchFamily="34" charset="0"/>
                        </a:rPr>
                        <a:t>Category</a:t>
                      </a:r>
                      <a:endParaRPr lang="en-US" sz="1800" dirty="0">
                        <a:solidFill>
                          <a:srgbClr val="FFFF00"/>
                        </a:solidFill>
                        <a:latin typeface="Arial" pitchFamily="34" charset="0"/>
                        <a:cs typeface="Arial" pitchFamily="34" charset="0"/>
                      </a:endParaRPr>
                    </a:p>
                  </a:txBody>
                  <a:tcPr/>
                </a:tc>
                <a:tc>
                  <a:txBody>
                    <a:bodyPr/>
                    <a:lstStyle/>
                    <a:p>
                      <a:r>
                        <a:rPr lang="en-US" sz="1400" dirty="0" smtClean="0">
                          <a:solidFill>
                            <a:srgbClr val="FFFF00"/>
                          </a:solidFill>
                          <a:latin typeface="Arial" pitchFamily="34" charset="0"/>
                          <a:cs typeface="Arial" pitchFamily="34" charset="0"/>
                        </a:rPr>
                        <a:t>Sub-Category</a:t>
                      </a:r>
                      <a:endParaRPr lang="en-US" sz="1400" dirty="0">
                        <a:solidFill>
                          <a:srgbClr val="FFFF00"/>
                        </a:solidFill>
                        <a:latin typeface="Arial" pitchFamily="34" charset="0"/>
                        <a:cs typeface="Arial" pitchFamily="34" charset="0"/>
                      </a:endParaRPr>
                    </a:p>
                  </a:txBody>
                  <a:tcPr/>
                </a:tc>
                <a:tc>
                  <a:txBody>
                    <a:bodyPr/>
                    <a:lstStyle/>
                    <a:p>
                      <a:r>
                        <a:rPr lang="en-US" sz="1800" dirty="0" smtClean="0">
                          <a:solidFill>
                            <a:srgbClr val="FFFF00"/>
                          </a:solidFill>
                          <a:latin typeface="Arial" pitchFamily="34" charset="0"/>
                          <a:cs typeface="Arial" pitchFamily="34" charset="0"/>
                        </a:rPr>
                        <a:t>Description</a:t>
                      </a:r>
                      <a:endParaRPr lang="en-US" sz="1800" dirty="0">
                        <a:solidFill>
                          <a:srgbClr val="FFFF00"/>
                        </a:solidFill>
                        <a:latin typeface="Arial" pitchFamily="34" charset="0"/>
                        <a:cs typeface="Arial" pitchFamily="34" charset="0"/>
                      </a:endParaRPr>
                    </a:p>
                  </a:txBody>
                  <a:tcPr/>
                </a:tc>
                <a:tc>
                  <a:txBody>
                    <a:bodyPr/>
                    <a:lstStyle/>
                    <a:p>
                      <a:r>
                        <a:rPr lang="en-US" sz="1800" dirty="0" smtClean="0">
                          <a:solidFill>
                            <a:srgbClr val="FFFF00"/>
                          </a:solidFill>
                          <a:latin typeface="Arial" pitchFamily="34" charset="0"/>
                          <a:cs typeface="Arial" pitchFamily="34" charset="0"/>
                        </a:rPr>
                        <a:t>Result</a:t>
                      </a:r>
                      <a:endParaRPr lang="en-US" sz="1800" dirty="0">
                        <a:solidFill>
                          <a:srgbClr val="FFFF00"/>
                        </a:solidFill>
                        <a:latin typeface="Arial" pitchFamily="34" charset="0"/>
                        <a:cs typeface="Arial" pitchFamily="34" charset="0"/>
                      </a:endParaRPr>
                    </a:p>
                  </a:txBody>
                  <a:tcPr/>
                </a:tc>
              </a:tr>
              <a:tr h="8270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u="none" dirty="0" smtClean="0">
                          <a:latin typeface="Arial" pitchFamily="34" charset="0"/>
                          <a:cs typeface="Arial" pitchFamily="34" charset="0"/>
                        </a:rPr>
                        <a:t>22. Bluetooth interrupt:</a:t>
                      </a:r>
                    </a:p>
                    <a:p>
                      <a:endParaRPr lang="en-US" sz="1600" b="1" dirty="0">
                        <a:latin typeface="Arial" pitchFamily="34" charset="0"/>
                        <a:cs typeface="Arial" pitchFamily="34" charset="0"/>
                      </a:endParaRPr>
                    </a:p>
                  </a:txBody>
                  <a:tcPr/>
                </a:tc>
                <a:tc>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When a file transfer is taking place with Bluetooth, the application must be paused and should be resumed from the same point after the transfer is done</a:t>
                      </a:r>
                    </a:p>
                    <a:p>
                      <a:endParaRPr lang="en-US" sz="1400" dirty="0">
                        <a:latin typeface="Arial" pitchFamily="34" charset="0"/>
                        <a:cs typeface="Arial" pitchFamily="34" charset="0"/>
                      </a:endParaRPr>
                    </a:p>
                  </a:txBody>
                  <a:tcPr/>
                </a:tc>
                <a:tc>
                  <a:txBody>
                    <a:bodyPr/>
                    <a:lstStyle/>
                    <a:p>
                      <a:endParaRPr lang="en-US" sz="1400" dirty="0">
                        <a:latin typeface="Arial" pitchFamily="34" charset="0"/>
                        <a:cs typeface="Arial" pitchFamily="34" charset="0"/>
                      </a:endParaRPr>
                    </a:p>
                  </a:txBody>
                  <a:tcPr/>
                </a:tc>
              </a:tr>
              <a:tr h="827087">
                <a:tc>
                  <a:txBody>
                    <a:bodyPr/>
                    <a:lstStyle/>
                    <a:p>
                      <a:endParaRPr lang="en-US" sz="1600" b="1" dirty="0">
                        <a:latin typeface="Arial" pitchFamily="34" charset="0"/>
                        <a:cs typeface="Arial" pitchFamily="34" charset="0"/>
                      </a:endParaRPr>
                    </a:p>
                  </a:txBody>
                  <a:tcPr/>
                </a:tc>
                <a:tc>
                  <a:txBody>
                    <a:bodyPr/>
                    <a:lstStyle/>
                    <a:p>
                      <a:endParaRPr lang="en-US"/>
                    </a:p>
                  </a:txBody>
                  <a:tcPr/>
                </a:tc>
                <a:tc>
                  <a:txBody>
                    <a:bodyPr/>
                    <a:lstStyle/>
                    <a:p>
                      <a:endParaRPr lang="en-US" sz="1400" dirty="0">
                        <a:latin typeface="Arial" pitchFamily="34" charset="0"/>
                        <a:cs typeface="Arial" pitchFamily="34" charset="0"/>
                      </a:endParaRPr>
                    </a:p>
                  </a:txBody>
                  <a:tcPr/>
                </a:tc>
                <a:tc>
                  <a:txBody>
                    <a:bodyPr/>
                    <a:lstStyle/>
                    <a:p>
                      <a:endParaRPr lang="en-US" sz="1400" dirty="0">
                        <a:latin typeface="Arial" pitchFamily="34" charset="0"/>
                        <a:cs typeface="Arial" pitchFamily="34" charset="0"/>
                      </a:endParaRPr>
                    </a:p>
                  </a:txBody>
                  <a:tcPr/>
                </a:tc>
              </a:tr>
            </a:tbl>
          </a:graphicData>
        </a:graphic>
      </p:graphicFrame>
      <p:sp>
        <p:nvSpPr>
          <p:cNvPr id="3" name="Footer Placeholder 2"/>
          <p:cNvSpPr>
            <a:spLocks noGrp="1"/>
          </p:cNvSpPr>
          <p:nvPr>
            <p:ph type="ftr" sz="quarter" idx="11"/>
          </p:nvPr>
        </p:nvSpPr>
        <p:spPr>
          <a:xfrm>
            <a:off x="4380072" y="6407944"/>
            <a:ext cx="4154328" cy="365125"/>
          </a:xfrm>
        </p:spPr>
        <p:txBody>
          <a:bodyPr/>
          <a:lstStyle/>
          <a:p>
            <a:r>
              <a:rPr lang="en-US" smtClean="0">
                <a:solidFill>
                  <a:schemeClr val="bg2">
                    <a:lumMod val="25000"/>
                  </a:schemeClr>
                </a:solidFill>
              </a:rPr>
              <a:t>Copyright Portnov Computer School  2013</a:t>
            </a:r>
            <a:endParaRPr lang="en-US" dirty="0">
              <a:solidFill>
                <a:schemeClr val="bg2">
                  <a:lumMod val="25000"/>
                </a:schemeClr>
              </a:solidFill>
            </a:endParaRPr>
          </a:p>
        </p:txBody>
      </p:sp>
      <p:sp>
        <p:nvSpPr>
          <p:cNvPr id="4" name="Slide Number Placeholder 3"/>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bg2">
                    <a:lumMod val="25000"/>
                  </a:schemeClr>
                </a:solidFill>
              </a:rPr>
              <a:pPr/>
              <a:t>57</a:t>
            </a:fld>
            <a:endParaRPr lang="en-US" dirty="0">
              <a:solidFill>
                <a:schemeClr val="bg2">
                  <a:lumMod val="25000"/>
                </a:schemeClr>
              </a:solidFill>
            </a:endParaRPr>
          </a:p>
        </p:txBody>
      </p:sp>
      <p:sp>
        <p:nvSpPr>
          <p:cNvPr id="5" name="Title 4"/>
          <p:cNvSpPr>
            <a:spLocks noGrp="1"/>
          </p:cNvSpPr>
          <p:nvPr>
            <p:ph type="title"/>
          </p:nvPr>
        </p:nvSpPr>
        <p:spPr>
          <a:xfrm>
            <a:off x="228600" y="152400"/>
            <a:ext cx="8686800" cy="762000"/>
          </a:xfrm>
        </p:spPr>
        <p:style>
          <a:lnRef idx="1">
            <a:schemeClr val="accent1"/>
          </a:lnRef>
          <a:fillRef idx="2">
            <a:schemeClr val="accent1"/>
          </a:fillRef>
          <a:effectRef idx="1">
            <a:schemeClr val="accent1"/>
          </a:effectRef>
          <a:fontRef idx="minor">
            <a:schemeClr val="dk1"/>
          </a:fontRef>
        </p:style>
        <p:txBody>
          <a:bodyPr>
            <a:normAutofit fontScale="90000"/>
          </a:bodyPr>
          <a:lstStyle/>
          <a:p>
            <a:pPr lvl="0"/>
            <a:r>
              <a:rPr lang="en-US" sz="2700" dirty="0" smtClean="0">
                <a:solidFill>
                  <a:srgbClr val="FF0000"/>
                </a:solidFill>
                <a:latin typeface="Arial" pitchFamily="34" charset="0"/>
                <a:cs typeface="Arial" pitchFamily="34" charset="0"/>
              </a:rPr>
              <a:t/>
            </a:r>
            <a:br>
              <a:rPr lang="en-US" sz="2700" dirty="0" smtClean="0">
                <a:solidFill>
                  <a:srgbClr val="FF0000"/>
                </a:solidFill>
                <a:latin typeface="Arial" pitchFamily="34" charset="0"/>
                <a:cs typeface="Arial" pitchFamily="34" charset="0"/>
              </a:rPr>
            </a:br>
            <a:r>
              <a:rPr lang="en-US" sz="2700" dirty="0" smtClean="0">
                <a:solidFill>
                  <a:srgbClr val="FF0000"/>
                </a:solidFill>
                <a:latin typeface="Arial" pitchFamily="34" charset="0"/>
                <a:cs typeface="Arial" pitchFamily="34" charset="0"/>
              </a:rPr>
              <a:t>4. Give Examples of Major Test Cases for mobile device   7</a:t>
            </a:r>
            <a:r>
              <a:rPr lang="en-US" sz="4400" dirty="0" smtClean="0">
                <a:solidFill>
                  <a:srgbClr val="FF0000"/>
                </a:solidFill>
                <a:latin typeface="Arial" pitchFamily="34" charset="0"/>
                <a:cs typeface="Arial" pitchFamily="34" charset="0"/>
              </a:rPr>
              <a:t/>
            </a:r>
            <a:br>
              <a:rPr lang="en-US" sz="4400" dirty="0" smtClean="0">
                <a:solidFill>
                  <a:srgbClr val="FF0000"/>
                </a:solidFill>
                <a:latin typeface="Arial" pitchFamily="34" charset="0"/>
                <a:cs typeface="Arial" pitchFamily="34" charset="0"/>
              </a:rPr>
            </a:br>
            <a:endParaRPr lang="en-US" dirty="0"/>
          </a:p>
        </p:txBody>
      </p:sp>
    </p:spTree>
    <p:extLst>
      <p:ext uri="{BB962C8B-B14F-4D97-AF65-F5344CB8AC3E}">
        <p14:creationId xmlns:p14="http://schemas.microsoft.com/office/powerpoint/2010/main" xmlns="" val="361232508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04800" y="838200"/>
            <a:ext cx="8534400" cy="5638800"/>
          </a:xfrm>
        </p:spPr>
        <p:style>
          <a:lnRef idx="1">
            <a:schemeClr val="accent1"/>
          </a:lnRef>
          <a:fillRef idx="2">
            <a:schemeClr val="accent1"/>
          </a:fillRef>
          <a:effectRef idx="1">
            <a:schemeClr val="accent1"/>
          </a:effectRef>
          <a:fontRef idx="minor">
            <a:schemeClr val="dk1"/>
          </a:fontRef>
        </p:style>
        <p:txBody>
          <a:bodyPr>
            <a:normAutofit fontScale="40000" lnSpcReduction="20000"/>
          </a:bodyPr>
          <a:lstStyle/>
          <a:p>
            <a:pPr marL="624078" indent="-514350">
              <a:buNone/>
            </a:pPr>
            <a:endParaRPr lang="en-US" sz="3500" dirty="0" smtClean="0">
              <a:solidFill>
                <a:schemeClr val="tx1"/>
              </a:solidFill>
              <a:latin typeface="Arial" pitchFamily="34" charset="0"/>
              <a:cs typeface="Arial" pitchFamily="34" charset="0"/>
            </a:endParaRPr>
          </a:p>
          <a:p>
            <a:pPr marL="624078" indent="-514350">
              <a:buNone/>
            </a:pPr>
            <a:r>
              <a:rPr lang="en-US" sz="3500" dirty="0" smtClean="0">
                <a:solidFill>
                  <a:schemeClr val="bg1">
                    <a:lumMod val="65000"/>
                  </a:schemeClr>
                </a:solidFill>
                <a:latin typeface="Arial" pitchFamily="34" charset="0"/>
                <a:cs typeface="Arial" pitchFamily="34" charset="0"/>
              </a:rPr>
              <a:t>1. What Type of Mobile Domains you know?</a:t>
            </a:r>
          </a:p>
          <a:p>
            <a:pPr marL="624078" indent="-514350">
              <a:buNone/>
            </a:pPr>
            <a:r>
              <a:rPr lang="en-US" sz="3500" dirty="0" smtClean="0">
                <a:solidFill>
                  <a:schemeClr val="bg1">
                    <a:lumMod val="65000"/>
                  </a:schemeClr>
                </a:solidFill>
                <a:latin typeface="Arial" pitchFamily="34" charset="0"/>
                <a:cs typeface="Arial" pitchFamily="34" charset="0"/>
              </a:rPr>
              <a:t>2. What are the different ways you can install a Mobile Application?</a:t>
            </a:r>
          </a:p>
          <a:p>
            <a:pPr>
              <a:buNone/>
            </a:pPr>
            <a:r>
              <a:rPr lang="en-US" sz="3500" dirty="0" smtClean="0">
                <a:solidFill>
                  <a:schemeClr val="bg1">
                    <a:lumMod val="65000"/>
                  </a:schemeClr>
                </a:solidFill>
                <a:latin typeface="Arial" pitchFamily="34" charset="0"/>
                <a:cs typeface="Arial" pitchFamily="34" charset="0"/>
              </a:rPr>
              <a:t>3. What is the difference between Mobile Testing and Mobile Application Testing?</a:t>
            </a:r>
          </a:p>
          <a:p>
            <a:pPr>
              <a:buNone/>
            </a:pPr>
            <a:r>
              <a:rPr lang="en-US" sz="3500" dirty="0" smtClean="0">
                <a:solidFill>
                  <a:schemeClr val="bg1">
                    <a:lumMod val="65000"/>
                  </a:schemeClr>
                </a:solidFill>
                <a:latin typeface="Arial" pitchFamily="34" charset="0"/>
                <a:cs typeface="Arial" pitchFamily="34" charset="0"/>
              </a:rPr>
              <a:t>4. Compare Web Application Testing vs. Mobile Application Testing</a:t>
            </a:r>
          </a:p>
          <a:p>
            <a:pPr>
              <a:buNone/>
            </a:pPr>
            <a:r>
              <a:rPr lang="en-US" sz="3500" dirty="0" smtClean="0">
                <a:solidFill>
                  <a:schemeClr val="bg1">
                    <a:lumMod val="65000"/>
                  </a:schemeClr>
                </a:solidFill>
                <a:latin typeface="Arial" pitchFamily="34" charset="0"/>
                <a:cs typeface="Arial" pitchFamily="34" charset="0"/>
              </a:rPr>
              <a:t>5. How do you usually explore the new Mobile Device/Phone?</a:t>
            </a:r>
          </a:p>
          <a:p>
            <a:pPr lvl="0">
              <a:buNone/>
            </a:pPr>
            <a:r>
              <a:rPr lang="en-US" sz="3500" dirty="0" smtClean="0">
                <a:solidFill>
                  <a:schemeClr val="bg1">
                    <a:lumMod val="65000"/>
                  </a:schemeClr>
                </a:solidFill>
                <a:latin typeface="Arial" pitchFamily="34" charset="0"/>
                <a:cs typeface="Arial" pitchFamily="34" charset="0"/>
              </a:rPr>
              <a:t>6. How would you test UI of mobile app? </a:t>
            </a:r>
          </a:p>
          <a:p>
            <a:pPr>
              <a:buNone/>
            </a:pPr>
            <a:r>
              <a:rPr lang="en-US" sz="3500" dirty="0" smtClean="0">
                <a:solidFill>
                  <a:schemeClr val="bg1">
                    <a:lumMod val="65000"/>
                  </a:schemeClr>
                </a:solidFill>
                <a:latin typeface="Arial" pitchFamily="34" charset="0"/>
                <a:cs typeface="Arial" pitchFamily="34" charset="0"/>
              </a:rPr>
              <a:t>7. Tell me about Test Plan Specifics that must emphasized while writing TP for Mobile Application</a:t>
            </a:r>
          </a:p>
          <a:p>
            <a:pPr>
              <a:buNone/>
            </a:pPr>
            <a:r>
              <a:rPr lang="en-US" sz="3500" dirty="0" smtClean="0">
                <a:solidFill>
                  <a:schemeClr val="bg1">
                    <a:lumMod val="65000"/>
                  </a:schemeClr>
                </a:solidFill>
                <a:latin typeface="Arial" pitchFamily="34" charset="0"/>
                <a:cs typeface="Arial" pitchFamily="34" charset="0"/>
              </a:rPr>
              <a:t>8. How would you test the mobile app page?</a:t>
            </a:r>
          </a:p>
          <a:p>
            <a:pPr>
              <a:buNone/>
            </a:pPr>
            <a:r>
              <a:rPr lang="en-US" sz="3500" dirty="0" smtClean="0">
                <a:solidFill>
                  <a:schemeClr val="bg1">
                    <a:lumMod val="65000"/>
                  </a:schemeClr>
                </a:solidFill>
                <a:latin typeface="Arial" pitchFamily="34" charset="0"/>
                <a:cs typeface="Arial" pitchFamily="34" charset="0"/>
              </a:rPr>
              <a:t>9. Give Examples of Major Test Cases for mobile device. </a:t>
            </a:r>
          </a:p>
          <a:p>
            <a:pPr>
              <a:buNone/>
            </a:pPr>
            <a:r>
              <a:rPr lang="en-US" sz="3500" b="1" dirty="0" smtClean="0">
                <a:solidFill>
                  <a:srgbClr val="FF0000"/>
                </a:solidFill>
                <a:latin typeface="Arial" pitchFamily="34" charset="0"/>
                <a:cs typeface="Arial" pitchFamily="34" charset="0"/>
              </a:rPr>
              <a:t>10. What are your steps in Performance Testing for Mobile Application? Name some Performance Tools.</a:t>
            </a:r>
          </a:p>
          <a:p>
            <a:pPr lvl="0">
              <a:buNone/>
            </a:pPr>
            <a:r>
              <a:rPr lang="en-US" sz="3500" dirty="0" smtClean="0">
                <a:latin typeface="Arial" pitchFamily="34" charset="0"/>
                <a:cs typeface="Arial" pitchFamily="34" charset="0"/>
              </a:rPr>
              <a:t>11. Write as many Test Cases you can for the following: Mobile device, simple app with three buttons (1,2,3) that making the sounds.</a:t>
            </a:r>
          </a:p>
          <a:p>
            <a:pPr lvl="0">
              <a:buNone/>
            </a:pPr>
            <a:r>
              <a:rPr lang="en-US" sz="3500" dirty="0" smtClean="0">
                <a:latin typeface="Arial" pitchFamily="34" charset="0"/>
                <a:cs typeface="Arial" pitchFamily="34" charset="0"/>
              </a:rPr>
              <a:t>12. How would you troubleshoot networking issues on </a:t>
            </a:r>
            <a:r>
              <a:rPr lang="en-US" sz="3500" dirty="0" err="1" smtClean="0">
                <a:latin typeface="Arial" pitchFamily="34" charset="0"/>
                <a:cs typeface="Arial" pitchFamily="34" charset="0"/>
              </a:rPr>
              <a:t>iPhone</a:t>
            </a:r>
            <a:r>
              <a:rPr lang="en-US" sz="3500" dirty="0" smtClean="0">
                <a:latin typeface="Arial" pitchFamily="34" charset="0"/>
                <a:cs typeface="Arial" pitchFamily="34" charset="0"/>
              </a:rPr>
              <a:t>?</a:t>
            </a:r>
          </a:p>
          <a:p>
            <a:pPr lvl="0">
              <a:buNone/>
            </a:pPr>
            <a:r>
              <a:rPr lang="en-US" sz="3500" dirty="0" smtClean="0">
                <a:latin typeface="Arial" pitchFamily="34" charset="0"/>
                <a:cs typeface="Arial" pitchFamily="34" charset="0"/>
              </a:rPr>
              <a:t>13. How would you test the following: you send Yahoo message from your mobile device to someone else device, and recipient doesn’t receive a message?</a:t>
            </a:r>
          </a:p>
          <a:p>
            <a:pPr>
              <a:buNone/>
            </a:pPr>
            <a:r>
              <a:rPr lang="en-US" sz="3500" dirty="0" smtClean="0">
                <a:latin typeface="Arial" pitchFamily="34" charset="0"/>
                <a:cs typeface="Arial" pitchFamily="34" charset="0"/>
              </a:rPr>
              <a:t>14. What is your Stress test approach when testing </a:t>
            </a:r>
            <a:r>
              <a:rPr lang="en-US" sz="3500" dirty="0" err="1" smtClean="0">
                <a:latin typeface="Arial" pitchFamily="34" charset="0"/>
                <a:cs typeface="Arial" pitchFamily="34" charset="0"/>
              </a:rPr>
              <a:t>Facetime</a:t>
            </a:r>
            <a:r>
              <a:rPr lang="en-US" sz="3500" dirty="0" smtClean="0">
                <a:latin typeface="Arial" pitchFamily="34" charset="0"/>
                <a:cs typeface="Arial" pitchFamily="34" charset="0"/>
              </a:rPr>
              <a:t> on </a:t>
            </a:r>
            <a:r>
              <a:rPr lang="en-US" sz="3500" dirty="0" err="1" smtClean="0">
                <a:latin typeface="Arial" pitchFamily="34" charset="0"/>
                <a:cs typeface="Arial" pitchFamily="34" charset="0"/>
              </a:rPr>
              <a:t>iPhone</a:t>
            </a:r>
            <a:r>
              <a:rPr lang="en-US" sz="3500" dirty="0" smtClean="0">
                <a:latin typeface="Arial" pitchFamily="34" charset="0"/>
                <a:cs typeface="Arial" pitchFamily="34" charset="0"/>
              </a:rPr>
              <a:t>?</a:t>
            </a:r>
          </a:p>
          <a:p>
            <a:pPr lvl="0">
              <a:buNone/>
            </a:pPr>
            <a:r>
              <a:rPr lang="en-US" sz="3500" dirty="0" smtClean="0">
                <a:latin typeface="Arial" pitchFamily="34" charset="0"/>
                <a:cs typeface="Arial" pitchFamily="34" charset="0"/>
              </a:rPr>
              <a:t>15. How do you do Boundary testing to verify a battery’s life, if a game application suppose to last for 24 hours?	</a:t>
            </a:r>
          </a:p>
          <a:p>
            <a:pPr lvl="0">
              <a:buNone/>
            </a:pPr>
            <a:r>
              <a:rPr lang="en-US" sz="3500" dirty="0" smtClean="0">
                <a:latin typeface="Arial" pitchFamily="34" charset="0"/>
                <a:cs typeface="Arial" pitchFamily="34" charset="0"/>
              </a:rPr>
              <a:t>16. Tell me about Specifics of the Mobile games testing?</a:t>
            </a:r>
          </a:p>
          <a:p>
            <a:pPr>
              <a:buNone/>
            </a:pPr>
            <a:r>
              <a:rPr lang="en-US" sz="3500" dirty="0" smtClean="0">
                <a:latin typeface="Arial" pitchFamily="34" charset="0"/>
                <a:cs typeface="Arial" pitchFamily="34" charset="0"/>
              </a:rPr>
              <a:t>17. </a:t>
            </a:r>
            <a:r>
              <a:rPr lang="en-US" sz="3500" dirty="0" smtClean="0">
                <a:solidFill>
                  <a:schemeClr val="tx2">
                    <a:lumMod val="10000"/>
                  </a:schemeClr>
                </a:solidFill>
                <a:latin typeface="Arial" pitchFamily="34" charset="0"/>
                <a:cs typeface="Arial" pitchFamily="34" charset="0"/>
              </a:rPr>
              <a:t>What Remote Device Access tools do you know?</a:t>
            </a:r>
          </a:p>
          <a:p>
            <a:pPr>
              <a:buNone/>
            </a:pPr>
            <a:r>
              <a:rPr lang="en-US" sz="3500" dirty="0" smtClean="0">
                <a:solidFill>
                  <a:schemeClr val="tx2">
                    <a:lumMod val="10000"/>
                  </a:schemeClr>
                </a:solidFill>
                <a:latin typeface="Arial" pitchFamily="34" charset="0"/>
                <a:cs typeface="Arial" pitchFamily="34" charset="0"/>
              </a:rPr>
              <a:t>18. Can you give the view of Testing the Mobile Application on the Emulators/Simulators?</a:t>
            </a:r>
          </a:p>
          <a:p>
            <a:pPr>
              <a:buNone/>
            </a:pPr>
            <a:r>
              <a:rPr lang="en-US" sz="3500" dirty="0" smtClean="0">
                <a:solidFill>
                  <a:schemeClr val="tx2">
                    <a:lumMod val="10000"/>
                  </a:schemeClr>
                </a:solidFill>
                <a:latin typeface="Arial" pitchFamily="34" charset="0"/>
                <a:cs typeface="Arial" pitchFamily="34" charset="0"/>
              </a:rPr>
              <a:t>19. Some name for Mobile Testing Automation tools</a:t>
            </a:r>
          </a:p>
          <a:p>
            <a:pPr>
              <a:buNone/>
            </a:pPr>
            <a:r>
              <a:rPr lang="en-US" sz="3500" dirty="0" smtClean="0">
                <a:latin typeface="Arial" pitchFamily="34" charset="0"/>
                <a:cs typeface="Arial" pitchFamily="34" charset="0"/>
              </a:rPr>
              <a:t>20. Do you have idea about Application certification programs such as TBT, SSTC, JVP?</a:t>
            </a:r>
          </a:p>
          <a:p>
            <a:pPr>
              <a:buNone/>
            </a:pPr>
            <a:r>
              <a:rPr lang="en-US" sz="3500" dirty="0" smtClean="0">
                <a:latin typeface="Arial" pitchFamily="34" charset="0"/>
                <a:cs typeface="Arial" pitchFamily="34" charset="0"/>
              </a:rPr>
              <a:t>21. How you test a Location Based Services (LBS) Mobile Application?</a:t>
            </a:r>
          </a:p>
          <a:p>
            <a:pPr>
              <a:buNone/>
            </a:pPr>
            <a:endParaRPr lang="en-US" sz="3200" dirty="0" smtClean="0">
              <a:latin typeface="Arial" pitchFamily="34" charset="0"/>
              <a:cs typeface="Arial" pitchFamily="34" charset="0"/>
            </a:endParaRPr>
          </a:p>
        </p:txBody>
      </p:sp>
      <p:sp>
        <p:nvSpPr>
          <p:cNvPr id="4" name="Footer Placeholder 3"/>
          <p:cNvSpPr>
            <a:spLocks noGrp="1"/>
          </p:cNvSpPr>
          <p:nvPr>
            <p:ph type="ftr" sz="quarter" idx="11"/>
          </p:nvPr>
        </p:nvSpPr>
        <p:spPr>
          <a:xfrm>
            <a:off x="4380072" y="6407944"/>
            <a:ext cx="33923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a:xfrm>
            <a:off x="8382000" y="6407944"/>
            <a:ext cx="631032" cy="365125"/>
          </a:xfrm>
        </p:spPr>
        <p:txBody>
          <a:bodyPr>
            <a:normAutofit/>
          </a:bodyPr>
          <a:lstStyle/>
          <a:p>
            <a:fld id="{B6F15528-21DE-4FAA-801E-634DDDAF4B2B}" type="slidenum">
              <a:rPr lang="en-US" smtClean="0">
                <a:solidFill>
                  <a:schemeClr val="accent1">
                    <a:lumMod val="50000"/>
                  </a:schemeClr>
                </a:solidFill>
              </a:rPr>
              <a:pPr/>
              <a:t>58</a:t>
            </a:fld>
            <a:endParaRPr lang="en-US" dirty="0">
              <a:solidFill>
                <a:schemeClr val="accent1">
                  <a:lumMod val="50000"/>
                </a:schemeClr>
              </a:solidFill>
            </a:endParaRPr>
          </a:p>
        </p:txBody>
      </p:sp>
      <p:sp>
        <p:nvSpPr>
          <p:cNvPr id="7" name="Title 6"/>
          <p:cNvSpPr>
            <a:spLocks noGrp="1"/>
          </p:cNvSpPr>
          <p:nvPr>
            <p:ph type="title"/>
          </p:nvPr>
        </p:nvSpPr>
        <p:spPr>
          <a:xfrm>
            <a:off x="381000" y="152400"/>
            <a:ext cx="5562600" cy="533400"/>
          </a:xfrm>
        </p:spPr>
        <p:style>
          <a:lnRef idx="1">
            <a:schemeClr val="accent1"/>
          </a:lnRef>
          <a:fillRef idx="2">
            <a:schemeClr val="accent1"/>
          </a:fillRef>
          <a:effectRef idx="1">
            <a:schemeClr val="accent1"/>
          </a:effectRef>
          <a:fontRef idx="minor">
            <a:schemeClr val="dk1"/>
          </a:fontRef>
        </p:style>
        <p:txBody>
          <a:bodyPr>
            <a:noAutofit/>
          </a:bodyPr>
          <a:lstStyle/>
          <a:p>
            <a:r>
              <a:rPr lang="en-US" sz="3200" dirty="0" smtClean="0">
                <a:solidFill>
                  <a:srgbClr val="FF0000"/>
                </a:solidFill>
              </a:rPr>
              <a:t>Specific of Mobile Testing</a:t>
            </a:r>
            <a:endParaRPr lang="en-US" sz="3200" dirty="0">
              <a:solidFill>
                <a:srgbClr val="FF0000"/>
              </a:solidFill>
            </a:endParaRPr>
          </a:p>
        </p:txBody>
      </p:sp>
    </p:spTree>
    <p:extLst>
      <p:ext uri="{BB962C8B-B14F-4D97-AF65-F5344CB8AC3E}">
        <p14:creationId xmlns:p14="http://schemas.microsoft.com/office/powerpoint/2010/main" xmlns="" val="365750653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477000" y="2438400"/>
            <a:ext cx="2438400" cy="3429000"/>
          </a:xfrm>
        </p:spPr>
        <p:style>
          <a:lnRef idx="1">
            <a:schemeClr val="accent1"/>
          </a:lnRef>
          <a:fillRef idx="2">
            <a:schemeClr val="accent1"/>
          </a:fillRef>
          <a:effectRef idx="1">
            <a:schemeClr val="accent1"/>
          </a:effectRef>
          <a:fontRef idx="minor">
            <a:schemeClr val="dk1"/>
          </a:fontRef>
        </p:style>
        <p:txBody>
          <a:bodyPr>
            <a:normAutofit fontScale="92500" lnSpcReduction="10000"/>
          </a:bodyPr>
          <a:lstStyle/>
          <a:p>
            <a:r>
              <a:rPr lang="en-US" sz="1800" dirty="0" smtClean="0">
                <a:latin typeface="Arial" pitchFamily="34" charset="0"/>
                <a:cs typeface="Arial" pitchFamily="34" charset="0"/>
              </a:rPr>
              <a:t>There are so many performance-impacting variables standing between your data center and your end-users, including the cloud, third-party services/integrations, CDNs (Content Delivery Network),  mobile browsers and devices. </a:t>
            </a:r>
          </a:p>
          <a:p>
            <a:pPr>
              <a:buNone/>
            </a:pPr>
            <a:r>
              <a:rPr lang="en-US" sz="1800" dirty="0" smtClean="0">
                <a:latin typeface="Arial" pitchFamily="34" charset="0"/>
                <a:cs typeface="Arial" pitchFamily="34" charset="0"/>
              </a:rPr>
              <a:t>	</a:t>
            </a:r>
            <a:endParaRPr lang="en-US" sz="1800" dirty="0">
              <a:latin typeface="Arial" pitchFamily="34" charset="0"/>
              <a:cs typeface="Arial" pitchFamily="34" charset="0"/>
            </a:endParaRPr>
          </a:p>
        </p:txBody>
      </p:sp>
      <p:sp>
        <p:nvSpPr>
          <p:cNvPr id="3" name="Footer Placeholder 2"/>
          <p:cNvSpPr>
            <a:spLocks noGrp="1"/>
          </p:cNvSpPr>
          <p:nvPr>
            <p:ph type="ftr" sz="quarter" idx="11"/>
          </p:nvPr>
        </p:nvSpPr>
        <p:spPr>
          <a:xfrm>
            <a:off x="4380072" y="6407944"/>
            <a:ext cx="40781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59</a:t>
            </a:fld>
            <a:endParaRPr lang="en-US" dirty="0">
              <a:solidFill>
                <a:schemeClr val="accent1">
                  <a:lumMod val="50000"/>
                </a:schemeClr>
              </a:solidFill>
            </a:endParaRPr>
          </a:p>
        </p:txBody>
      </p:sp>
      <p:sp>
        <p:nvSpPr>
          <p:cNvPr id="5" name="Title 4"/>
          <p:cNvSpPr>
            <a:spLocks noGrp="1"/>
          </p:cNvSpPr>
          <p:nvPr>
            <p:ph type="title"/>
          </p:nvPr>
        </p:nvSpPr>
        <p:spPr>
          <a:xfrm>
            <a:off x="381000" y="228600"/>
            <a:ext cx="8229600" cy="762000"/>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2800" dirty="0" smtClean="0">
                <a:solidFill>
                  <a:srgbClr val="FF0000"/>
                </a:solidFill>
                <a:latin typeface="Arial" pitchFamily="34" charset="0"/>
                <a:cs typeface="Arial" pitchFamily="34" charset="0"/>
              </a:rPr>
              <a:t>What are your steps in Performance Testing for Mobile Application?</a:t>
            </a:r>
            <a:endParaRPr lang="en-US" sz="2800" dirty="0"/>
          </a:p>
        </p:txBody>
      </p:sp>
      <p:sp>
        <p:nvSpPr>
          <p:cNvPr id="6" name="Rectangle 5"/>
          <p:cNvSpPr/>
          <p:nvPr/>
        </p:nvSpPr>
        <p:spPr>
          <a:xfrm>
            <a:off x="228600" y="6400800"/>
            <a:ext cx="4419600" cy="27699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200" dirty="0" smtClean="0">
                <a:latin typeface="Arial" pitchFamily="34" charset="0"/>
                <a:cs typeface="Arial" pitchFamily="34" charset="0"/>
              </a:rPr>
              <a:t>http://www.keynote.com/docs/datasheets/Web_vs_Mobile.pdf</a:t>
            </a:r>
            <a:endParaRPr lang="en-US" sz="1200" dirty="0">
              <a:latin typeface="Arial" pitchFamily="34" charset="0"/>
              <a:cs typeface="Arial" pitchFamily="34" charset="0"/>
            </a:endParaRPr>
          </a:p>
        </p:txBody>
      </p:sp>
      <p:sp>
        <p:nvSpPr>
          <p:cNvPr id="7" name="Rectangle 6"/>
          <p:cNvSpPr/>
          <p:nvPr/>
        </p:nvSpPr>
        <p:spPr>
          <a:xfrm>
            <a:off x="228600" y="6019800"/>
            <a:ext cx="5181600" cy="27699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200" dirty="0" smtClean="0">
                <a:latin typeface="Arial" pitchFamily="34" charset="0"/>
                <a:cs typeface="Arial" pitchFamily="34" charset="0"/>
              </a:rPr>
              <a:t>http://www.ibm.com/developerworks/rational/library/07/1106_dash-kapasi/</a:t>
            </a:r>
            <a:endParaRPr lang="en-US" sz="1200" dirty="0">
              <a:latin typeface="Arial" pitchFamily="34" charset="0"/>
              <a:cs typeface="Arial" pitchFamily="34" charset="0"/>
            </a:endParaRPr>
          </a:p>
        </p:txBody>
      </p:sp>
      <p:pic>
        <p:nvPicPr>
          <p:cNvPr id="8" name="Picture 2" descr="http://www.qburst.com/images/Services/Webdevelopment/performance_test.jpg"/>
          <p:cNvPicPr>
            <a:picLocks noChangeAspect="1" noChangeArrowheads="1"/>
          </p:cNvPicPr>
          <p:nvPr/>
        </p:nvPicPr>
        <p:blipFill>
          <a:blip r:embed="rId2" cstate="print"/>
          <a:srcRect/>
          <a:stretch>
            <a:fillRect/>
          </a:stretch>
        </p:blipFill>
        <p:spPr bwMode="auto">
          <a:xfrm>
            <a:off x="533400" y="1143000"/>
            <a:ext cx="5715000" cy="47244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04800" y="838200"/>
            <a:ext cx="8534400" cy="5638800"/>
          </a:xfrm>
        </p:spPr>
        <p:style>
          <a:lnRef idx="1">
            <a:schemeClr val="accent1"/>
          </a:lnRef>
          <a:fillRef idx="2">
            <a:schemeClr val="accent1"/>
          </a:fillRef>
          <a:effectRef idx="1">
            <a:schemeClr val="accent1"/>
          </a:effectRef>
          <a:fontRef idx="minor">
            <a:schemeClr val="dk1"/>
          </a:fontRef>
        </p:style>
        <p:txBody>
          <a:bodyPr>
            <a:normAutofit fontScale="40000" lnSpcReduction="20000"/>
          </a:bodyPr>
          <a:lstStyle/>
          <a:p>
            <a:pPr marL="624078" indent="-514350">
              <a:buNone/>
            </a:pPr>
            <a:endParaRPr lang="en-US" sz="3500" dirty="0" smtClean="0">
              <a:solidFill>
                <a:schemeClr val="tx1"/>
              </a:solidFill>
              <a:latin typeface="Arial" pitchFamily="34" charset="0"/>
              <a:cs typeface="Arial" pitchFamily="34" charset="0"/>
            </a:endParaRPr>
          </a:p>
          <a:p>
            <a:pPr marL="624078" indent="-514350">
              <a:buNone/>
            </a:pPr>
            <a:r>
              <a:rPr lang="en-US" sz="3500" dirty="0" smtClean="0">
                <a:solidFill>
                  <a:schemeClr val="bg1">
                    <a:lumMod val="65000"/>
                  </a:schemeClr>
                </a:solidFill>
                <a:latin typeface="Arial" pitchFamily="34" charset="0"/>
                <a:cs typeface="Arial" pitchFamily="34" charset="0"/>
              </a:rPr>
              <a:t>1. What Type of Mobile Domains you know?</a:t>
            </a:r>
          </a:p>
          <a:p>
            <a:pPr marL="624078" indent="-514350">
              <a:buNone/>
            </a:pPr>
            <a:r>
              <a:rPr lang="en-US" sz="3500" b="1" dirty="0" smtClean="0">
                <a:solidFill>
                  <a:srgbClr val="FF0000"/>
                </a:solidFill>
                <a:latin typeface="Arial" pitchFamily="34" charset="0"/>
                <a:cs typeface="Arial" pitchFamily="34" charset="0"/>
              </a:rPr>
              <a:t>2. What are the different ways you can install a Mobile Application?</a:t>
            </a:r>
          </a:p>
          <a:p>
            <a:pPr>
              <a:buNone/>
            </a:pPr>
            <a:r>
              <a:rPr lang="en-US" sz="3500" dirty="0" smtClean="0">
                <a:solidFill>
                  <a:schemeClr val="tx1"/>
                </a:solidFill>
                <a:latin typeface="Arial" pitchFamily="34" charset="0"/>
                <a:cs typeface="Arial" pitchFamily="34" charset="0"/>
              </a:rPr>
              <a:t>3. What is the difference between Mobile Testing and Mobile Application Testing?</a:t>
            </a:r>
          </a:p>
          <a:p>
            <a:pPr>
              <a:buNone/>
            </a:pPr>
            <a:r>
              <a:rPr lang="en-US" sz="3500" dirty="0" smtClean="0">
                <a:latin typeface="Arial" pitchFamily="34" charset="0"/>
                <a:cs typeface="Arial" pitchFamily="34" charset="0"/>
              </a:rPr>
              <a:t>4. Compare Web Application Testing vs. Mobile Application Testing</a:t>
            </a:r>
          </a:p>
          <a:p>
            <a:pPr>
              <a:buNone/>
            </a:pPr>
            <a:r>
              <a:rPr lang="en-US" sz="3500" dirty="0" smtClean="0">
                <a:latin typeface="Arial" pitchFamily="34" charset="0"/>
                <a:cs typeface="Arial" pitchFamily="34" charset="0"/>
              </a:rPr>
              <a:t>5.</a:t>
            </a:r>
            <a:r>
              <a:rPr lang="en-US" sz="3500" dirty="0" smtClean="0">
                <a:solidFill>
                  <a:schemeClr val="tx1"/>
                </a:solidFill>
                <a:latin typeface="Arial" pitchFamily="34" charset="0"/>
                <a:cs typeface="Arial" pitchFamily="34" charset="0"/>
              </a:rPr>
              <a:t> How do you usually explore the new Mobile Device/Phone?</a:t>
            </a:r>
          </a:p>
          <a:p>
            <a:pPr lvl="0">
              <a:buNone/>
            </a:pPr>
            <a:r>
              <a:rPr lang="en-US" sz="3500" dirty="0" smtClean="0">
                <a:solidFill>
                  <a:schemeClr val="tx1"/>
                </a:solidFill>
                <a:latin typeface="Arial" pitchFamily="34" charset="0"/>
                <a:cs typeface="Arial" pitchFamily="34" charset="0"/>
              </a:rPr>
              <a:t>6. How would you test UI of mobile app?</a:t>
            </a:r>
            <a:r>
              <a:rPr lang="en-US" sz="3500" dirty="0" smtClean="0">
                <a:latin typeface="Arial" pitchFamily="34" charset="0"/>
                <a:cs typeface="Arial" pitchFamily="34" charset="0"/>
              </a:rPr>
              <a:t> </a:t>
            </a:r>
            <a:endParaRPr lang="en-US" sz="3500" dirty="0" smtClean="0">
              <a:solidFill>
                <a:schemeClr val="tx1"/>
              </a:solidFill>
              <a:latin typeface="Arial" pitchFamily="34" charset="0"/>
              <a:cs typeface="Arial" pitchFamily="34" charset="0"/>
            </a:endParaRPr>
          </a:p>
          <a:p>
            <a:pPr>
              <a:buNone/>
            </a:pPr>
            <a:r>
              <a:rPr lang="en-US" sz="3500" dirty="0" smtClean="0">
                <a:latin typeface="Arial" pitchFamily="34" charset="0"/>
                <a:cs typeface="Arial" pitchFamily="34" charset="0"/>
              </a:rPr>
              <a:t>7. Tell me about Test Plan Specifics that must emphasized while writing TP for Mobile Application</a:t>
            </a:r>
          </a:p>
          <a:p>
            <a:pPr>
              <a:buNone/>
            </a:pPr>
            <a:r>
              <a:rPr lang="en-US" sz="3500" dirty="0" smtClean="0">
                <a:latin typeface="Arial" pitchFamily="34" charset="0"/>
                <a:cs typeface="Arial" pitchFamily="34" charset="0"/>
              </a:rPr>
              <a:t>8. How would you test the mobile app page?</a:t>
            </a:r>
          </a:p>
          <a:p>
            <a:pPr>
              <a:buNone/>
            </a:pPr>
            <a:r>
              <a:rPr lang="en-US" sz="3500" dirty="0" smtClean="0">
                <a:latin typeface="Arial" pitchFamily="34" charset="0"/>
                <a:cs typeface="Arial" pitchFamily="34" charset="0"/>
              </a:rPr>
              <a:t>9. Give Examples of Major Test Cases for mobile device. </a:t>
            </a:r>
          </a:p>
          <a:p>
            <a:pPr>
              <a:buNone/>
            </a:pPr>
            <a:r>
              <a:rPr lang="en-US" sz="3500" dirty="0" smtClean="0">
                <a:latin typeface="Arial" pitchFamily="34" charset="0"/>
                <a:cs typeface="Arial" pitchFamily="34" charset="0"/>
              </a:rPr>
              <a:t>10. What are your steps in Performance Testing for Mobile Application? Name some Performance Tools.</a:t>
            </a:r>
          </a:p>
          <a:p>
            <a:pPr lvl="0">
              <a:buNone/>
            </a:pPr>
            <a:r>
              <a:rPr lang="en-US" sz="3500" dirty="0" smtClean="0">
                <a:latin typeface="Arial" pitchFamily="34" charset="0"/>
                <a:cs typeface="Arial" pitchFamily="34" charset="0"/>
              </a:rPr>
              <a:t>11. Write as many Test Cases you can for the following: Mobile device, simple app with three buttons (1,2,3) that making the sounds.</a:t>
            </a:r>
          </a:p>
          <a:p>
            <a:pPr lvl="0">
              <a:buNone/>
            </a:pPr>
            <a:r>
              <a:rPr lang="en-US" sz="3500" dirty="0" smtClean="0">
                <a:latin typeface="Arial" pitchFamily="34" charset="0"/>
                <a:cs typeface="Arial" pitchFamily="34" charset="0"/>
              </a:rPr>
              <a:t>12. How would you troubleshoot networking issues on </a:t>
            </a:r>
            <a:r>
              <a:rPr lang="en-US" sz="3500" dirty="0" err="1" smtClean="0">
                <a:latin typeface="Arial" pitchFamily="34" charset="0"/>
                <a:cs typeface="Arial" pitchFamily="34" charset="0"/>
              </a:rPr>
              <a:t>iPhone</a:t>
            </a:r>
            <a:r>
              <a:rPr lang="en-US" sz="3500" dirty="0" smtClean="0">
                <a:latin typeface="Arial" pitchFamily="34" charset="0"/>
                <a:cs typeface="Arial" pitchFamily="34" charset="0"/>
              </a:rPr>
              <a:t>?</a:t>
            </a:r>
          </a:p>
          <a:p>
            <a:pPr lvl="0">
              <a:buNone/>
            </a:pPr>
            <a:r>
              <a:rPr lang="en-US" sz="3500" dirty="0" smtClean="0">
                <a:latin typeface="Arial" pitchFamily="34" charset="0"/>
                <a:cs typeface="Arial" pitchFamily="34" charset="0"/>
              </a:rPr>
              <a:t>13. How would you test the following: you send Yahoo message from your mobile device to someone else device, and recipient doesn’t receive a message?</a:t>
            </a:r>
          </a:p>
          <a:p>
            <a:pPr>
              <a:buNone/>
            </a:pPr>
            <a:r>
              <a:rPr lang="en-US" sz="3500" dirty="0" smtClean="0">
                <a:latin typeface="Arial" pitchFamily="34" charset="0"/>
                <a:cs typeface="Arial" pitchFamily="34" charset="0"/>
              </a:rPr>
              <a:t>14. What is your Stress test approach when testing </a:t>
            </a:r>
            <a:r>
              <a:rPr lang="en-US" sz="3500" dirty="0" err="1" smtClean="0">
                <a:latin typeface="Arial" pitchFamily="34" charset="0"/>
                <a:cs typeface="Arial" pitchFamily="34" charset="0"/>
              </a:rPr>
              <a:t>Facetime</a:t>
            </a:r>
            <a:r>
              <a:rPr lang="en-US" sz="3500" dirty="0" smtClean="0">
                <a:latin typeface="Arial" pitchFamily="34" charset="0"/>
                <a:cs typeface="Arial" pitchFamily="34" charset="0"/>
              </a:rPr>
              <a:t> on </a:t>
            </a:r>
            <a:r>
              <a:rPr lang="en-US" sz="3500" dirty="0" err="1" smtClean="0">
                <a:latin typeface="Arial" pitchFamily="34" charset="0"/>
                <a:cs typeface="Arial" pitchFamily="34" charset="0"/>
              </a:rPr>
              <a:t>iPhone</a:t>
            </a:r>
            <a:r>
              <a:rPr lang="en-US" sz="3500" dirty="0" smtClean="0">
                <a:latin typeface="Arial" pitchFamily="34" charset="0"/>
                <a:cs typeface="Arial" pitchFamily="34" charset="0"/>
              </a:rPr>
              <a:t>?</a:t>
            </a:r>
          </a:p>
          <a:p>
            <a:pPr lvl="0">
              <a:buNone/>
            </a:pPr>
            <a:r>
              <a:rPr lang="en-US" sz="3500" dirty="0" smtClean="0">
                <a:latin typeface="Arial" pitchFamily="34" charset="0"/>
                <a:cs typeface="Arial" pitchFamily="34" charset="0"/>
              </a:rPr>
              <a:t>15. How do you do Boundary testing to verify a battery’s life, if a game application suppose to last for 24 hours?	</a:t>
            </a:r>
          </a:p>
          <a:p>
            <a:pPr lvl="0">
              <a:buNone/>
            </a:pPr>
            <a:r>
              <a:rPr lang="en-US" sz="3500" dirty="0" smtClean="0">
                <a:latin typeface="Arial" pitchFamily="34" charset="0"/>
                <a:cs typeface="Arial" pitchFamily="34" charset="0"/>
              </a:rPr>
              <a:t>16. Tell me about Specifics of the Mobile games testing?</a:t>
            </a:r>
          </a:p>
          <a:p>
            <a:pPr>
              <a:buNone/>
            </a:pPr>
            <a:r>
              <a:rPr lang="en-US" sz="3500" dirty="0" smtClean="0">
                <a:latin typeface="Arial" pitchFamily="34" charset="0"/>
                <a:cs typeface="Arial" pitchFamily="34" charset="0"/>
              </a:rPr>
              <a:t>17. </a:t>
            </a:r>
            <a:r>
              <a:rPr lang="en-US" sz="3500" dirty="0" smtClean="0">
                <a:solidFill>
                  <a:schemeClr val="tx2">
                    <a:lumMod val="10000"/>
                  </a:schemeClr>
                </a:solidFill>
                <a:latin typeface="Arial" pitchFamily="34" charset="0"/>
                <a:cs typeface="Arial" pitchFamily="34" charset="0"/>
              </a:rPr>
              <a:t>What Remote Device Access tools do you know?</a:t>
            </a:r>
          </a:p>
          <a:p>
            <a:pPr>
              <a:buNone/>
            </a:pPr>
            <a:r>
              <a:rPr lang="en-US" sz="3500" dirty="0" smtClean="0">
                <a:solidFill>
                  <a:schemeClr val="tx2">
                    <a:lumMod val="10000"/>
                  </a:schemeClr>
                </a:solidFill>
                <a:latin typeface="Arial" pitchFamily="34" charset="0"/>
                <a:cs typeface="Arial" pitchFamily="34" charset="0"/>
              </a:rPr>
              <a:t>18. Can you give the view of Testing the Mobile Application on the Emulators/Simulators?</a:t>
            </a:r>
          </a:p>
          <a:p>
            <a:pPr>
              <a:buNone/>
            </a:pPr>
            <a:r>
              <a:rPr lang="en-US" sz="3500" dirty="0" smtClean="0">
                <a:solidFill>
                  <a:schemeClr val="tx2">
                    <a:lumMod val="10000"/>
                  </a:schemeClr>
                </a:solidFill>
                <a:latin typeface="Arial" pitchFamily="34" charset="0"/>
                <a:cs typeface="Arial" pitchFamily="34" charset="0"/>
              </a:rPr>
              <a:t>19. Some name for Mobile Testing Automation tools</a:t>
            </a:r>
          </a:p>
          <a:p>
            <a:pPr>
              <a:buNone/>
            </a:pPr>
            <a:r>
              <a:rPr lang="en-US" sz="3500" dirty="0" smtClean="0">
                <a:latin typeface="Arial" pitchFamily="34" charset="0"/>
                <a:cs typeface="Arial" pitchFamily="34" charset="0"/>
              </a:rPr>
              <a:t>20. Do you have idea about Application certification programs such as TBT, SSTC, JVP?</a:t>
            </a:r>
          </a:p>
          <a:p>
            <a:pPr>
              <a:buNone/>
            </a:pPr>
            <a:r>
              <a:rPr lang="en-US" sz="3500" dirty="0" smtClean="0">
                <a:latin typeface="Arial" pitchFamily="34" charset="0"/>
                <a:cs typeface="Arial" pitchFamily="34" charset="0"/>
              </a:rPr>
              <a:t>21. How you test a Location Based Services (LBS) Mobile Application?</a:t>
            </a:r>
          </a:p>
          <a:p>
            <a:pPr>
              <a:buNone/>
            </a:pPr>
            <a:endParaRPr lang="en-US" sz="3200" dirty="0" smtClean="0">
              <a:latin typeface="Arial" pitchFamily="34" charset="0"/>
              <a:cs typeface="Arial" pitchFamily="34" charset="0"/>
            </a:endParaRPr>
          </a:p>
        </p:txBody>
      </p:sp>
      <p:sp>
        <p:nvSpPr>
          <p:cNvPr id="4" name="Footer Placeholder 3"/>
          <p:cNvSpPr>
            <a:spLocks noGrp="1"/>
          </p:cNvSpPr>
          <p:nvPr>
            <p:ph type="ftr" sz="quarter" idx="11"/>
          </p:nvPr>
        </p:nvSpPr>
        <p:spPr>
          <a:xfrm>
            <a:off x="4380072" y="6407944"/>
            <a:ext cx="33923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a:xfrm>
            <a:off x="8382000" y="6407944"/>
            <a:ext cx="631032" cy="365125"/>
          </a:xfrm>
        </p:spPr>
        <p:txBody>
          <a:bodyPr>
            <a:normAutofit/>
          </a:bodyPr>
          <a:lstStyle/>
          <a:p>
            <a:fld id="{B6F15528-21DE-4FAA-801E-634DDDAF4B2B}" type="slidenum">
              <a:rPr lang="en-US" smtClean="0">
                <a:solidFill>
                  <a:schemeClr val="accent1">
                    <a:lumMod val="50000"/>
                  </a:schemeClr>
                </a:solidFill>
              </a:rPr>
              <a:pPr/>
              <a:t>6</a:t>
            </a:fld>
            <a:endParaRPr lang="en-US" dirty="0">
              <a:solidFill>
                <a:schemeClr val="accent1">
                  <a:lumMod val="50000"/>
                </a:schemeClr>
              </a:solidFill>
            </a:endParaRPr>
          </a:p>
        </p:txBody>
      </p:sp>
      <p:sp>
        <p:nvSpPr>
          <p:cNvPr id="7" name="Title 6"/>
          <p:cNvSpPr>
            <a:spLocks noGrp="1"/>
          </p:cNvSpPr>
          <p:nvPr>
            <p:ph type="title"/>
          </p:nvPr>
        </p:nvSpPr>
        <p:spPr>
          <a:xfrm>
            <a:off x="381000" y="152400"/>
            <a:ext cx="5562600" cy="533400"/>
          </a:xfrm>
        </p:spPr>
        <p:style>
          <a:lnRef idx="1">
            <a:schemeClr val="accent1"/>
          </a:lnRef>
          <a:fillRef idx="2">
            <a:schemeClr val="accent1"/>
          </a:fillRef>
          <a:effectRef idx="1">
            <a:schemeClr val="accent1"/>
          </a:effectRef>
          <a:fontRef idx="minor">
            <a:schemeClr val="dk1"/>
          </a:fontRef>
        </p:style>
        <p:txBody>
          <a:bodyPr>
            <a:noAutofit/>
          </a:bodyPr>
          <a:lstStyle/>
          <a:p>
            <a:r>
              <a:rPr lang="en-US" sz="3200" dirty="0" smtClean="0">
                <a:solidFill>
                  <a:srgbClr val="FF0000"/>
                </a:solidFill>
              </a:rPr>
              <a:t>Specific of Mobile Testing</a:t>
            </a:r>
            <a:endParaRPr lang="en-US" sz="3200" dirty="0">
              <a:solidFill>
                <a:srgbClr val="FF0000"/>
              </a:solidFill>
            </a:endParaRPr>
          </a:p>
        </p:txBody>
      </p:sp>
    </p:spTree>
    <p:extLst>
      <p:ext uri="{BB962C8B-B14F-4D97-AF65-F5344CB8AC3E}">
        <p14:creationId xmlns:p14="http://schemas.microsoft.com/office/powerpoint/2010/main" xmlns="" val="365750653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838200"/>
            <a:ext cx="8229600" cy="5334000"/>
          </a:xfrm>
        </p:spPr>
        <p:style>
          <a:lnRef idx="1">
            <a:schemeClr val="accent1"/>
          </a:lnRef>
          <a:fillRef idx="2">
            <a:schemeClr val="accent1"/>
          </a:fillRef>
          <a:effectRef idx="1">
            <a:schemeClr val="accent1"/>
          </a:effectRef>
          <a:fontRef idx="minor">
            <a:schemeClr val="dk1"/>
          </a:fontRef>
        </p:style>
        <p:txBody>
          <a:bodyPr>
            <a:normAutofit fontScale="47500" lnSpcReduction="20000"/>
          </a:bodyPr>
          <a:lstStyle/>
          <a:p>
            <a:pPr>
              <a:buNone/>
            </a:pPr>
            <a:endParaRPr lang="en-US" b="1" dirty="0" smtClean="0"/>
          </a:p>
          <a:p>
            <a:pPr>
              <a:buNone/>
            </a:pPr>
            <a:r>
              <a:rPr lang="en-US" b="1" dirty="0" smtClean="0"/>
              <a:t>	</a:t>
            </a:r>
          </a:p>
          <a:p>
            <a:pPr>
              <a:buNone/>
            </a:pPr>
            <a:r>
              <a:rPr lang="en-US" dirty="0" smtClean="0"/>
              <a:t>In the fast-moving world of mobile apps one maxim holds true more than ever – fast is better</a:t>
            </a:r>
          </a:p>
          <a:p>
            <a:pPr>
              <a:buNone/>
            </a:pPr>
            <a:r>
              <a:rPr lang="en-US" dirty="0" smtClean="0"/>
              <a:t>than slow. There are certain tools and techniques you can apply to make your mobile apps faster,</a:t>
            </a:r>
          </a:p>
          <a:p>
            <a:pPr>
              <a:buNone/>
            </a:pPr>
            <a:r>
              <a:rPr lang="en-US" dirty="0" smtClean="0"/>
              <a:t>including the following:</a:t>
            </a:r>
          </a:p>
          <a:p>
            <a:r>
              <a:rPr lang="en-US" b="1" dirty="0" smtClean="0"/>
              <a:t>Optimize caching </a:t>
            </a:r>
          </a:p>
          <a:p>
            <a:r>
              <a:rPr lang="en-US" dirty="0" smtClean="0"/>
              <a:t>Keep your application’s data off the network altogether. For apps that are content intensive, caching content on the device can boost performance by avoiding excessive trips through the mobile network and your content infrastructure.</a:t>
            </a:r>
          </a:p>
          <a:p>
            <a:r>
              <a:rPr lang="en-US" b="1" dirty="0" smtClean="0"/>
              <a:t>Minimize round-trip times</a:t>
            </a:r>
          </a:p>
          <a:p>
            <a:r>
              <a:rPr lang="en-US" dirty="0" smtClean="0"/>
              <a:t> Consider using a CDN which can provide numerous services that can speed up your app including edge caching to reduce network latency, network routing optimization, content pre-fetching, and more. </a:t>
            </a:r>
          </a:p>
          <a:p>
            <a:r>
              <a:rPr lang="en-US" b="1" dirty="0" smtClean="0"/>
              <a:t>Minimize payload size </a:t>
            </a:r>
          </a:p>
          <a:p>
            <a:r>
              <a:rPr lang="en-US" dirty="0" smtClean="0"/>
              <a:t>Focus on compression and reduce the size of your data by using whatever compression techniques are available for your content. Be sure that images are sized properly for your most important device segments. Also, make sure you leverage compression. If you have a large piece of content that takes too long to load, then you can load it little by little. Your app can start using the content while it loads rather than waiting for the whole thing to load. Retail apps often use this technique.</a:t>
            </a:r>
          </a:p>
          <a:p>
            <a:r>
              <a:rPr lang="en-US" b="1" dirty="0" smtClean="0"/>
              <a:t>Optimize your native code</a:t>
            </a:r>
          </a:p>
          <a:p>
            <a:r>
              <a:rPr lang="en-US" dirty="0" smtClean="0"/>
              <a:t>Poorly written or bug-filled code can also cause performance problems. Run a profiler on your code or do code reviews to identify potential issues.</a:t>
            </a:r>
          </a:p>
          <a:p>
            <a:r>
              <a:rPr lang="en-US" b="1" dirty="0" smtClean="0"/>
              <a:t>Optimize your back-end services performance </a:t>
            </a:r>
            <a:endParaRPr lang="en-US" dirty="0" smtClean="0"/>
          </a:p>
          <a:p>
            <a:r>
              <a:rPr lang="en-US" dirty="0" smtClean="0"/>
              <a:t>If, after performance testing your app, you identified back-end services as a performance sapping culprit, then you have to conduct an assessment to determine how to speed up those services.</a:t>
            </a:r>
            <a:endParaRPr lang="en-US" dirty="0"/>
          </a:p>
        </p:txBody>
      </p:sp>
      <p:sp>
        <p:nvSpPr>
          <p:cNvPr id="3" name="Footer Placeholder 2"/>
          <p:cNvSpPr>
            <a:spLocks noGrp="1"/>
          </p:cNvSpPr>
          <p:nvPr>
            <p:ph type="ftr" sz="quarter" idx="11"/>
          </p:nvPr>
        </p:nvSpPr>
        <p:spPr>
          <a:xfrm>
            <a:off x="4380072" y="6407944"/>
            <a:ext cx="4154328" cy="365125"/>
          </a:xfrm>
        </p:spPr>
        <p:txBody>
          <a:bodyPr/>
          <a:lstStyle/>
          <a:p>
            <a:r>
              <a:rPr lang="en-US" dirty="0" smtClean="0"/>
              <a:t>Copyright </a:t>
            </a:r>
            <a:r>
              <a:rPr lang="en-US" dirty="0" err="1" smtClean="0"/>
              <a:t>Portnov</a:t>
            </a:r>
            <a:r>
              <a:rPr lang="en-US" dirty="0" smtClean="0"/>
              <a:t> Computer School  2013</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60</a:t>
            </a:fld>
            <a:endParaRPr lang="en-US"/>
          </a:p>
        </p:txBody>
      </p:sp>
      <p:sp>
        <p:nvSpPr>
          <p:cNvPr id="6" name="Rectangle 5"/>
          <p:cNvSpPr/>
          <p:nvPr/>
        </p:nvSpPr>
        <p:spPr>
          <a:xfrm>
            <a:off x="228600" y="6400800"/>
            <a:ext cx="4724400" cy="27699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200" dirty="0" smtClean="0">
                <a:latin typeface="Arial" pitchFamily="34" charset="0"/>
                <a:cs typeface="Arial" pitchFamily="34" charset="0"/>
              </a:rPr>
              <a:t>http://www.testingexperience.com/testingexperience19_09_12.pdf</a:t>
            </a:r>
            <a:endParaRPr lang="en-US" sz="1200" dirty="0">
              <a:latin typeface="Arial" pitchFamily="34" charset="0"/>
              <a:cs typeface="Arial" pitchFamily="34" charset="0"/>
            </a:endParaRPr>
          </a:p>
        </p:txBody>
      </p:sp>
      <p:sp>
        <p:nvSpPr>
          <p:cNvPr id="7" name="Rectangle 6"/>
          <p:cNvSpPr/>
          <p:nvPr/>
        </p:nvSpPr>
        <p:spPr>
          <a:xfrm>
            <a:off x="609600" y="152400"/>
            <a:ext cx="4572000" cy="46166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400" b="1" dirty="0" smtClean="0"/>
              <a:t>Make Your Mobile App Fast</a:t>
            </a:r>
            <a:endParaRPr lang="en-US" sz="2400"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447800"/>
            <a:ext cx="3505200" cy="4343400"/>
          </a:xfrm>
        </p:spPr>
        <p:style>
          <a:lnRef idx="1">
            <a:schemeClr val="accent1"/>
          </a:lnRef>
          <a:fillRef idx="2">
            <a:schemeClr val="accent1"/>
          </a:fillRef>
          <a:effectRef idx="1">
            <a:schemeClr val="accent1"/>
          </a:effectRef>
          <a:fontRef idx="minor">
            <a:schemeClr val="dk1"/>
          </a:fontRef>
        </p:style>
        <p:txBody>
          <a:bodyPr>
            <a:normAutofit fontScale="70000" lnSpcReduction="20000"/>
          </a:bodyPr>
          <a:lstStyle/>
          <a:p>
            <a:pPr>
              <a:buNone/>
            </a:pPr>
            <a:endParaRPr lang="en-US" sz="2600" dirty="0" smtClean="0">
              <a:latin typeface="Arial" pitchFamily="34" charset="0"/>
              <a:cs typeface="Arial" pitchFamily="34" charset="0"/>
            </a:endParaRPr>
          </a:p>
          <a:p>
            <a:pPr>
              <a:buNone/>
            </a:pPr>
            <a:r>
              <a:rPr lang="en-US" sz="2600" dirty="0" smtClean="0">
                <a:latin typeface="Arial" pitchFamily="34" charset="0"/>
                <a:cs typeface="Arial" pitchFamily="34" charset="0"/>
              </a:rPr>
              <a:t>Make Sure that Third-Party Integrations Work:</a:t>
            </a:r>
          </a:p>
          <a:p>
            <a:pPr>
              <a:buNone/>
            </a:pPr>
            <a:r>
              <a:rPr lang="en-US" sz="2600" dirty="0" smtClean="0">
                <a:latin typeface="Arial" pitchFamily="34" charset="0"/>
                <a:cs typeface="Arial" pitchFamily="34" charset="0"/>
              </a:rPr>
              <a:t>	An example of this is social media integration, such as Twitter being integrated into Olympics mobile applications. Unfortunately, if you rely on third-party services, you are at the mercy of their performance excellence. In addition you need to make sure that you keep an eye on third party performance and that your app is designed to degrade gracefully in case of third-party problems.</a:t>
            </a:r>
          </a:p>
          <a:p>
            <a:endParaRPr lang="en-US" dirty="0"/>
          </a:p>
        </p:txBody>
      </p:sp>
      <p:sp>
        <p:nvSpPr>
          <p:cNvPr id="3" name="Footer Placeholder 2"/>
          <p:cNvSpPr>
            <a:spLocks noGrp="1"/>
          </p:cNvSpPr>
          <p:nvPr>
            <p:ph type="ftr" sz="quarter" idx="11"/>
          </p:nvPr>
        </p:nvSpPr>
        <p:spPr>
          <a:xfrm>
            <a:off x="4380072" y="6407944"/>
            <a:ext cx="41543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61</a:t>
            </a:fld>
            <a:endParaRPr lang="en-US" dirty="0">
              <a:solidFill>
                <a:schemeClr val="accent1">
                  <a:lumMod val="50000"/>
                </a:schemeClr>
              </a:solidFill>
            </a:endParaRPr>
          </a:p>
        </p:txBody>
      </p:sp>
      <p:sp>
        <p:nvSpPr>
          <p:cNvPr id="5" name="Title 4"/>
          <p:cNvSpPr>
            <a:spLocks noGrp="1"/>
          </p:cNvSpPr>
          <p:nvPr>
            <p:ph type="title"/>
          </p:nvPr>
        </p:nvSpPr>
        <p:spPr>
          <a:xfrm>
            <a:off x="457200" y="274638"/>
            <a:ext cx="8077200" cy="639762"/>
          </a:xfrm>
        </p:spPr>
        <p:style>
          <a:lnRef idx="1">
            <a:schemeClr val="accent1"/>
          </a:lnRef>
          <a:fillRef idx="2">
            <a:schemeClr val="accent1"/>
          </a:fillRef>
          <a:effectRef idx="1">
            <a:schemeClr val="accent1"/>
          </a:effectRef>
          <a:fontRef idx="minor">
            <a:schemeClr val="dk1"/>
          </a:fontRef>
        </p:style>
        <p:txBody>
          <a:bodyPr>
            <a:normAutofit/>
          </a:bodyPr>
          <a:lstStyle/>
          <a:p>
            <a:r>
              <a:rPr lang="en-US" sz="2800" dirty="0" smtClean="0"/>
              <a:t>Performance Testing: 3</a:t>
            </a:r>
            <a:r>
              <a:rPr lang="en-US" sz="2800" baseline="30000" dirty="0" smtClean="0"/>
              <a:t>rd</a:t>
            </a:r>
            <a:r>
              <a:rPr lang="en-US" sz="2800" dirty="0" smtClean="0"/>
              <a:t>-party Integration</a:t>
            </a:r>
            <a:endParaRPr lang="en-US" sz="2800" dirty="0"/>
          </a:p>
        </p:txBody>
      </p:sp>
      <p:pic>
        <p:nvPicPr>
          <p:cNvPr id="221186" name="Picture 2" descr="http://www.keynote.com/benchmark/images/Mobile_App_Performance_img.jpg"/>
          <p:cNvPicPr>
            <a:picLocks noChangeAspect="1" noChangeArrowheads="1"/>
          </p:cNvPicPr>
          <p:nvPr/>
        </p:nvPicPr>
        <p:blipFill>
          <a:blip r:embed="rId2" cstate="print"/>
          <a:srcRect/>
          <a:stretch>
            <a:fillRect/>
          </a:stretch>
        </p:blipFill>
        <p:spPr bwMode="auto">
          <a:xfrm>
            <a:off x="3982865" y="1828800"/>
            <a:ext cx="4865152" cy="3562350"/>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3962400" cy="4525963"/>
          </a:xfrm>
        </p:spPr>
        <p:style>
          <a:lnRef idx="1">
            <a:schemeClr val="accent1"/>
          </a:lnRef>
          <a:fillRef idx="2">
            <a:schemeClr val="accent1"/>
          </a:fillRef>
          <a:effectRef idx="1">
            <a:schemeClr val="accent1"/>
          </a:effectRef>
          <a:fontRef idx="minor">
            <a:schemeClr val="dk1"/>
          </a:fontRef>
        </p:style>
        <p:txBody>
          <a:bodyPr>
            <a:normAutofit fontScale="77500" lnSpcReduction="20000"/>
          </a:bodyPr>
          <a:lstStyle/>
          <a:p>
            <a:pPr lvl="0"/>
            <a:r>
              <a:rPr lang="en-US" dirty="0" smtClean="0"/>
              <a:t>Sandstorm</a:t>
            </a:r>
          </a:p>
          <a:p>
            <a:pPr lvl="0"/>
            <a:r>
              <a:rPr lang="en-US" dirty="0" err="1" smtClean="0"/>
              <a:t>Neotys</a:t>
            </a:r>
            <a:endParaRPr lang="en-US" dirty="0" smtClean="0"/>
          </a:p>
          <a:p>
            <a:pPr lvl="0"/>
            <a:r>
              <a:rPr lang="en-US" dirty="0" err="1" smtClean="0"/>
              <a:t>Mobitest</a:t>
            </a:r>
            <a:endParaRPr lang="en-US" dirty="0" smtClean="0"/>
          </a:p>
          <a:p>
            <a:pPr lvl="0"/>
            <a:r>
              <a:rPr lang="en-US" dirty="0" smtClean="0"/>
              <a:t>IBM Rational Performance Tester</a:t>
            </a:r>
          </a:p>
          <a:p>
            <a:pPr lvl="0"/>
            <a:r>
              <a:rPr lang="en-US" dirty="0" smtClean="0"/>
              <a:t>Rigor</a:t>
            </a:r>
          </a:p>
          <a:p>
            <a:pPr lvl="0"/>
            <a:r>
              <a:rPr lang="en-US" dirty="0" smtClean="0"/>
              <a:t>Gomez Mobile RUM</a:t>
            </a:r>
          </a:p>
          <a:p>
            <a:pPr lvl="0"/>
            <a:r>
              <a:rPr lang="en-US" dirty="0" err="1" smtClean="0"/>
              <a:t>Shunra</a:t>
            </a:r>
            <a:endParaRPr lang="en-US" dirty="0" smtClean="0"/>
          </a:p>
          <a:p>
            <a:pPr lvl="0"/>
            <a:r>
              <a:rPr lang="en-US" dirty="0" smtClean="0"/>
              <a:t>HP </a:t>
            </a:r>
            <a:r>
              <a:rPr lang="en-US" dirty="0" err="1" smtClean="0"/>
              <a:t>Loadrunner</a:t>
            </a:r>
            <a:endParaRPr lang="en-US" dirty="0" smtClean="0"/>
          </a:p>
          <a:p>
            <a:pPr lvl="0"/>
            <a:r>
              <a:rPr lang="en-US" dirty="0" smtClean="0"/>
              <a:t>SOASTA</a:t>
            </a:r>
          </a:p>
          <a:p>
            <a:pPr lvl="0"/>
            <a:r>
              <a:rPr lang="en-US" dirty="0" smtClean="0"/>
              <a:t>Infosys </a:t>
            </a:r>
            <a:r>
              <a:rPr lang="en-US" dirty="0" err="1" smtClean="0"/>
              <a:t>Windtunnel</a:t>
            </a:r>
            <a:endParaRPr lang="en-US" dirty="0" smtClean="0"/>
          </a:p>
          <a:p>
            <a:pPr lvl="0"/>
            <a:r>
              <a:rPr lang="en-US" dirty="0" err="1" smtClean="0"/>
              <a:t>Jmeter</a:t>
            </a:r>
            <a:endParaRPr lang="en-US" dirty="0" smtClean="0"/>
          </a:p>
          <a:p>
            <a:pPr lvl="0"/>
            <a:r>
              <a:rPr lang="en-US" dirty="0" err="1" smtClean="0"/>
              <a:t>iOS</a:t>
            </a:r>
            <a:r>
              <a:rPr lang="en-US" dirty="0" smtClean="0"/>
              <a:t> Instrumentation</a:t>
            </a:r>
          </a:p>
          <a:p>
            <a:pPr lvl="0"/>
            <a:r>
              <a:rPr lang="en-US" dirty="0" smtClean="0"/>
              <a:t>Borland Silk </a:t>
            </a:r>
            <a:r>
              <a:rPr lang="en-US" dirty="0" err="1" smtClean="0"/>
              <a:t>Perfomer</a:t>
            </a:r>
            <a:endParaRPr lang="en-US" dirty="0" smtClean="0"/>
          </a:p>
          <a:p>
            <a:endParaRPr lang="en-US" dirty="0"/>
          </a:p>
        </p:txBody>
      </p:sp>
      <p:sp>
        <p:nvSpPr>
          <p:cNvPr id="3" name="Footer Placeholder 2"/>
          <p:cNvSpPr>
            <a:spLocks noGrp="1"/>
          </p:cNvSpPr>
          <p:nvPr>
            <p:ph type="ftr" sz="quarter" idx="11"/>
          </p:nvPr>
        </p:nvSpPr>
        <p:spPr>
          <a:xfrm>
            <a:off x="4380072" y="6407944"/>
            <a:ext cx="3544728" cy="365125"/>
          </a:xfrm>
        </p:spPr>
        <p:txBody>
          <a:bodyPr/>
          <a:lstStyle/>
          <a:p>
            <a:r>
              <a:rPr lang="en-US" smtClean="0">
                <a:solidFill>
                  <a:schemeClr val="accent1">
                    <a:lumMod val="50000"/>
                  </a:schemeClr>
                </a:solidFill>
              </a:rPr>
              <a:t>Copyright Portnov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a:xfrm>
            <a:off x="8382000" y="6407944"/>
            <a:ext cx="631032" cy="365125"/>
          </a:xfrm>
        </p:spPr>
        <p:txBody>
          <a:bodyPr/>
          <a:lstStyle/>
          <a:p>
            <a:fld id="{B6F15528-21DE-4FAA-801E-634DDDAF4B2B}" type="slidenum">
              <a:rPr lang="en-US" smtClean="0">
                <a:solidFill>
                  <a:schemeClr val="accent1">
                    <a:lumMod val="50000"/>
                  </a:schemeClr>
                </a:solidFill>
              </a:rPr>
              <a:pPr/>
              <a:t>62</a:t>
            </a:fld>
            <a:endParaRPr lang="en-US" dirty="0">
              <a:solidFill>
                <a:schemeClr val="accent1">
                  <a:lumMod val="50000"/>
                </a:schemeClr>
              </a:solidFill>
            </a:endParaRPr>
          </a:p>
        </p:txBody>
      </p:sp>
      <p:sp>
        <p:nvSpPr>
          <p:cNvPr id="5" name="Title 4"/>
          <p:cNvSpPr>
            <a:spLocks noGrp="1"/>
          </p:cNvSpPr>
          <p:nvPr>
            <p:ph type="title"/>
          </p:nvPr>
        </p:nvSpPr>
        <p:spPr>
          <a:xfrm>
            <a:off x="304800" y="381000"/>
            <a:ext cx="8534400" cy="685800"/>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3600" dirty="0" smtClean="0">
                <a:latin typeface="Arial" pitchFamily="34" charset="0"/>
                <a:cs typeface="Arial" pitchFamily="34" charset="0"/>
              </a:rPr>
              <a:t/>
            </a:r>
            <a:br>
              <a:rPr lang="en-US" sz="3600" dirty="0" smtClean="0">
                <a:latin typeface="Arial" pitchFamily="34" charset="0"/>
                <a:cs typeface="Arial" pitchFamily="34" charset="0"/>
              </a:rPr>
            </a:br>
            <a:r>
              <a:rPr lang="en-US" sz="3100" dirty="0" smtClean="0">
                <a:solidFill>
                  <a:srgbClr val="FF0000"/>
                </a:solidFill>
                <a:latin typeface="Arial" pitchFamily="34" charset="0"/>
                <a:cs typeface="Arial" pitchFamily="34" charset="0"/>
              </a:rPr>
              <a:t>List of Mobile Web Performance Testing Tools</a:t>
            </a:r>
            <a:r>
              <a:rPr lang="en-US" dirty="0" smtClean="0"/>
              <a:t/>
            </a:r>
            <a:br>
              <a:rPr lang="en-US" dirty="0" smtClean="0"/>
            </a:br>
            <a:endParaRPr lang="en-US" dirty="0"/>
          </a:p>
        </p:txBody>
      </p:sp>
      <p:pic>
        <p:nvPicPr>
          <p:cNvPr id="6" name="Picture 5" descr="http://t0.gstatic.com/images?q=tbn:ANd9GcTb9BU5OUJXfWSeK0hNi47MZlEkt1RZDRb5wsr3WT2fzR3ioikVs7S0KYlg"/>
          <p:cNvPicPr/>
          <p:nvPr/>
        </p:nvPicPr>
        <p:blipFill>
          <a:blip r:embed="rId2" cstate="print"/>
          <a:srcRect/>
          <a:stretch>
            <a:fillRect/>
          </a:stretch>
        </p:blipFill>
        <p:spPr bwMode="auto">
          <a:xfrm>
            <a:off x="5029200" y="2438400"/>
            <a:ext cx="3200400" cy="2590800"/>
          </a:xfrm>
          <a:prstGeom prst="rect">
            <a:avLst/>
          </a:prstGeom>
          <a:noFill/>
          <a:ln w="9525">
            <a:noFill/>
            <a:miter lim="800000"/>
            <a:headEnd/>
            <a:tailEnd/>
          </a:ln>
        </p:spPr>
      </p:pic>
    </p:spTree>
    <p:extLst>
      <p:ext uri="{BB962C8B-B14F-4D97-AF65-F5344CB8AC3E}">
        <p14:creationId xmlns:p14="http://schemas.microsoft.com/office/powerpoint/2010/main" xmlns="" val="92244313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76800" y="990600"/>
            <a:ext cx="3886200" cy="5334000"/>
          </a:xfrm>
        </p:spPr>
        <p:style>
          <a:lnRef idx="1">
            <a:schemeClr val="accent1"/>
          </a:lnRef>
          <a:fillRef idx="2">
            <a:schemeClr val="accent1"/>
          </a:fillRef>
          <a:effectRef idx="1">
            <a:schemeClr val="accent1"/>
          </a:effectRef>
          <a:fontRef idx="minor">
            <a:schemeClr val="dk1"/>
          </a:fontRef>
        </p:style>
        <p:txBody>
          <a:bodyPr>
            <a:normAutofit fontScale="70000" lnSpcReduction="20000"/>
          </a:bodyPr>
          <a:lstStyle/>
          <a:p>
            <a:endParaRPr lang="en-US" dirty="0" smtClean="0"/>
          </a:p>
          <a:p>
            <a:r>
              <a:rPr lang="en-US" sz="2400" dirty="0" smtClean="0">
                <a:latin typeface="Arial" pitchFamily="34" charset="0"/>
                <a:cs typeface="Arial" pitchFamily="34" charset="0"/>
              </a:rPr>
              <a:t>When testing any web application, whether browser-based or not, Performance Tool captures, replays and reports on every message between the client and the application infrastructure. </a:t>
            </a:r>
          </a:p>
          <a:p>
            <a:pPr>
              <a:buNone/>
            </a:pPr>
            <a:r>
              <a:rPr lang="en-US" sz="2400" dirty="0" smtClean="0">
                <a:latin typeface="Arial" pitchFamily="34" charset="0"/>
                <a:cs typeface="Arial" pitchFamily="34" charset="0"/>
              </a:rPr>
              <a:t>	Most of tools are depend on a browser plug-in to record web traffic, which also limits you to using the browsers for which you have plug-ins. Some tools (like a </a:t>
            </a:r>
            <a:r>
              <a:rPr lang="en-US" sz="2400" dirty="0" err="1" smtClean="0">
                <a:latin typeface="Arial" pitchFamily="34" charset="0"/>
                <a:cs typeface="Arial" pitchFamily="34" charset="0"/>
              </a:rPr>
              <a:t>CloudTest</a:t>
            </a:r>
            <a:r>
              <a:rPr lang="en-US" sz="2400" dirty="0" smtClean="0">
                <a:latin typeface="Arial" pitchFamily="34" charset="0"/>
                <a:cs typeface="Arial" pitchFamily="34" charset="0"/>
              </a:rPr>
              <a:t> at </a:t>
            </a:r>
            <a:r>
              <a:rPr lang="en-US" sz="2400" dirty="0" err="1" smtClean="0">
                <a:latin typeface="Arial" pitchFamily="34" charset="0"/>
                <a:cs typeface="Arial" pitchFamily="34" charset="0"/>
              </a:rPr>
              <a:t>Soasta</a:t>
            </a:r>
            <a:r>
              <a:rPr lang="en-US" sz="2400" dirty="0" smtClean="0">
                <a:latin typeface="Arial" pitchFamily="34" charset="0"/>
                <a:cs typeface="Arial" pitchFamily="34" charset="0"/>
              </a:rPr>
              <a:t>) use a web proxy to record traffic. </a:t>
            </a:r>
          </a:p>
          <a:p>
            <a:pPr>
              <a:buNone/>
            </a:pPr>
            <a:r>
              <a:rPr lang="en-US" sz="2400" dirty="0" smtClean="0">
                <a:latin typeface="Arial" pitchFamily="34" charset="0"/>
                <a:cs typeface="Arial" pitchFamily="34" charset="0"/>
              </a:rPr>
              <a:t>	This means that all messages from any device (browser, phone, tablet, toy, etc) traffic can be recorded into a Tool test case. Once recorded, the requests can be parameterized, manipulated and otherwise massaged to create the complex usage patterns and high volumes of traffic needed for a load test.</a:t>
            </a:r>
          </a:p>
          <a:p>
            <a:endParaRPr lang="en-US" dirty="0"/>
          </a:p>
        </p:txBody>
      </p:sp>
      <p:sp>
        <p:nvSpPr>
          <p:cNvPr id="3" name="Footer Placeholder 2"/>
          <p:cNvSpPr>
            <a:spLocks noGrp="1"/>
          </p:cNvSpPr>
          <p:nvPr>
            <p:ph type="ftr" sz="quarter" idx="11"/>
          </p:nvPr>
        </p:nvSpPr>
        <p:spPr>
          <a:xfrm>
            <a:off x="4380072" y="6407944"/>
            <a:ext cx="41543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63</a:t>
            </a:fld>
            <a:endParaRPr lang="en-US" dirty="0">
              <a:solidFill>
                <a:schemeClr val="accent1">
                  <a:lumMod val="50000"/>
                </a:schemeClr>
              </a:solidFill>
            </a:endParaRPr>
          </a:p>
        </p:txBody>
      </p:sp>
      <p:sp>
        <p:nvSpPr>
          <p:cNvPr id="5" name="Title 4"/>
          <p:cNvSpPr>
            <a:spLocks noGrp="1"/>
          </p:cNvSpPr>
          <p:nvPr>
            <p:ph type="title"/>
          </p:nvPr>
        </p:nvSpPr>
        <p:spPr>
          <a:xfrm>
            <a:off x="457200" y="274638"/>
            <a:ext cx="5334000" cy="6397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dirty="0" smtClean="0"/>
              <a:t>How does it works?</a:t>
            </a:r>
            <a:endParaRPr lang="en-US" dirty="0"/>
          </a:p>
        </p:txBody>
      </p:sp>
      <p:pic>
        <p:nvPicPr>
          <p:cNvPr id="208900" name="Picture 4" descr="http://cdn.soasta.com/wp/wp-content/uploads/2012/12/AutoMobile_homepage_banner.png"/>
          <p:cNvPicPr>
            <a:picLocks noChangeAspect="1" noChangeArrowheads="1"/>
          </p:cNvPicPr>
          <p:nvPr/>
        </p:nvPicPr>
        <p:blipFill>
          <a:blip r:embed="rId2" cstate="print"/>
          <a:srcRect/>
          <a:stretch>
            <a:fillRect/>
          </a:stretch>
        </p:blipFill>
        <p:spPr bwMode="auto">
          <a:xfrm>
            <a:off x="152401" y="2590800"/>
            <a:ext cx="4495800" cy="2381250"/>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04800" y="838200"/>
            <a:ext cx="8534400" cy="5638800"/>
          </a:xfrm>
        </p:spPr>
        <p:style>
          <a:lnRef idx="1">
            <a:schemeClr val="accent1"/>
          </a:lnRef>
          <a:fillRef idx="2">
            <a:schemeClr val="accent1"/>
          </a:fillRef>
          <a:effectRef idx="1">
            <a:schemeClr val="accent1"/>
          </a:effectRef>
          <a:fontRef idx="minor">
            <a:schemeClr val="dk1"/>
          </a:fontRef>
        </p:style>
        <p:txBody>
          <a:bodyPr>
            <a:normAutofit fontScale="40000" lnSpcReduction="20000"/>
          </a:bodyPr>
          <a:lstStyle/>
          <a:p>
            <a:pPr marL="624078" indent="-514350">
              <a:buNone/>
            </a:pPr>
            <a:endParaRPr lang="en-US" sz="3500" dirty="0" smtClean="0">
              <a:solidFill>
                <a:schemeClr val="tx1"/>
              </a:solidFill>
              <a:latin typeface="Arial" pitchFamily="34" charset="0"/>
              <a:cs typeface="Arial" pitchFamily="34" charset="0"/>
            </a:endParaRPr>
          </a:p>
          <a:p>
            <a:pPr marL="624078" indent="-514350">
              <a:buNone/>
            </a:pPr>
            <a:r>
              <a:rPr lang="en-US" sz="3500" dirty="0" smtClean="0">
                <a:solidFill>
                  <a:schemeClr val="bg1">
                    <a:lumMod val="65000"/>
                  </a:schemeClr>
                </a:solidFill>
                <a:latin typeface="Arial" pitchFamily="34" charset="0"/>
                <a:cs typeface="Arial" pitchFamily="34" charset="0"/>
              </a:rPr>
              <a:t>1. What Type of Mobile Domains you know?</a:t>
            </a:r>
          </a:p>
          <a:p>
            <a:pPr marL="624078" indent="-514350">
              <a:buNone/>
            </a:pPr>
            <a:r>
              <a:rPr lang="en-US" sz="3500" dirty="0" smtClean="0">
                <a:solidFill>
                  <a:schemeClr val="bg1">
                    <a:lumMod val="65000"/>
                  </a:schemeClr>
                </a:solidFill>
                <a:latin typeface="Arial" pitchFamily="34" charset="0"/>
                <a:cs typeface="Arial" pitchFamily="34" charset="0"/>
              </a:rPr>
              <a:t>2. What are the different ways you can install a Mobile Application?</a:t>
            </a:r>
          </a:p>
          <a:p>
            <a:pPr>
              <a:buNone/>
            </a:pPr>
            <a:r>
              <a:rPr lang="en-US" sz="3500" dirty="0" smtClean="0">
                <a:solidFill>
                  <a:schemeClr val="bg1">
                    <a:lumMod val="65000"/>
                  </a:schemeClr>
                </a:solidFill>
                <a:latin typeface="Arial" pitchFamily="34" charset="0"/>
                <a:cs typeface="Arial" pitchFamily="34" charset="0"/>
              </a:rPr>
              <a:t>3. What is the difference between Mobile Testing and Mobile Application Testing?</a:t>
            </a:r>
          </a:p>
          <a:p>
            <a:pPr>
              <a:buNone/>
            </a:pPr>
            <a:r>
              <a:rPr lang="en-US" sz="3500" dirty="0" smtClean="0">
                <a:solidFill>
                  <a:schemeClr val="bg1">
                    <a:lumMod val="65000"/>
                  </a:schemeClr>
                </a:solidFill>
                <a:latin typeface="Arial" pitchFamily="34" charset="0"/>
                <a:cs typeface="Arial" pitchFamily="34" charset="0"/>
              </a:rPr>
              <a:t>4. Compare Web Application Testing vs. Mobile Application Testing</a:t>
            </a:r>
          </a:p>
          <a:p>
            <a:pPr>
              <a:buNone/>
            </a:pPr>
            <a:r>
              <a:rPr lang="en-US" sz="3500" dirty="0" smtClean="0">
                <a:solidFill>
                  <a:schemeClr val="bg1">
                    <a:lumMod val="65000"/>
                  </a:schemeClr>
                </a:solidFill>
                <a:latin typeface="Arial" pitchFamily="34" charset="0"/>
                <a:cs typeface="Arial" pitchFamily="34" charset="0"/>
              </a:rPr>
              <a:t>5. How do you usually explore the new Mobile Device/Phone?</a:t>
            </a:r>
          </a:p>
          <a:p>
            <a:pPr lvl="0">
              <a:buNone/>
            </a:pPr>
            <a:r>
              <a:rPr lang="en-US" sz="3500" dirty="0" smtClean="0">
                <a:solidFill>
                  <a:schemeClr val="bg1">
                    <a:lumMod val="65000"/>
                  </a:schemeClr>
                </a:solidFill>
                <a:latin typeface="Arial" pitchFamily="34" charset="0"/>
                <a:cs typeface="Arial" pitchFamily="34" charset="0"/>
              </a:rPr>
              <a:t>6. How would you test UI of mobile app? </a:t>
            </a:r>
          </a:p>
          <a:p>
            <a:pPr>
              <a:buNone/>
            </a:pPr>
            <a:r>
              <a:rPr lang="en-US" sz="3500" dirty="0" smtClean="0">
                <a:solidFill>
                  <a:schemeClr val="bg1">
                    <a:lumMod val="65000"/>
                  </a:schemeClr>
                </a:solidFill>
                <a:latin typeface="Arial" pitchFamily="34" charset="0"/>
                <a:cs typeface="Arial" pitchFamily="34" charset="0"/>
              </a:rPr>
              <a:t>7. Tell me about Test Plan Specifics that must emphasized while writing TP for Mobile Application</a:t>
            </a:r>
          </a:p>
          <a:p>
            <a:pPr>
              <a:buNone/>
            </a:pPr>
            <a:r>
              <a:rPr lang="en-US" sz="3500" dirty="0" smtClean="0">
                <a:solidFill>
                  <a:schemeClr val="bg1">
                    <a:lumMod val="65000"/>
                  </a:schemeClr>
                </a:solidFill>
                <a:latin typeface="Arial" pitchFamily="34" charset="0"/>
                <a:cs typeface="Arial" pitchFamily="34" charset="0"/>
              </a:rPr>
              <a:t>8. How would you test the mobile app page?</a:t>
            </a:r>
          </a:p>
          <a:p>
            <a:pPr>
              <a:buNone/>
            </a:pPr>
            <a:r>
              <a:rPr lang="en-US" sz="3500" dirty="0" smtClean="0">
                <a:solidFill>
                  <a:schemeClr val="bg1">
                    <a:lumMod val="65000"/>
                  </a:schemeClr>
                </a:solidFill>
                <a:latin typeface="Arial" pitchFamily="34" charset="0"/>
                <a:cs typeface="Arial" pitchFamily="34" charset="0"/>
              </a:rPr>
              <a:t>9. Give Examples of Major Test Cases for mobile device. </a:t>
            </a:r>
          </a:p>
          <a:p>
            <a:pPr>
              <a:buNone/>
            </a:pPr>
            <a:r>
              <a:rPr lang="en-US" sz="3500" dirty="0" smtClean="0">
                <a:solidFill>
                  <a:schemeClr val="bg1">
                    <a:lumMod val="65000"/>
                  </a:schemeClr>
                </a:solidFill>
                <a:latin typeface="Arial" pitchFamily="34" charset="0"/>
                <a:cs typeface="Arial" pitchFamily="34" charset="0"/>
              </a:rPr>
              <a:t>10. What are your steps in Performance Testing for Mobile Application? Name some Performance Tools.</a:t>
            </a:r>
          </a:p>
          <a:p>
            <a:pPr lvl="0">
              <a:buNone/>
            </a:pPr>
            <a:r>
              <a:rPr lang="en-US" sz="3500" b="1" dirty="0" smtClean="0">
                <a:solidFill>
                  <a:srgbClr val="FF0000"/>
                </a:solidFill>
                <a:latin typeface="Arial" pitchFamily="34" charset="0"/>
                <a:cs typeface="Arial" pitchFamily="34" charset="0"/>
              </a:rPr>
              <a:t>11. Write as many Test Cases you can for the following: Mobile device, simple app with three buttons (1,2,3) that making the sounds.</a:t>
            </a:r>
          </a:p>
          <a:p>
            <a:pPr lvl="0">
              <a:buNone/>
            </a:pPr>
            <a:r>
              <a:rPr lang="en-US" sz="3500" dirty="0" smtClean="0">
                <a:latin typeface="Arial" pitchFamily="34" charset="0"/>
                <a:cs typeface="Arial" pitchFamily="34" charset="0"/>
              </a:rPr>
              <a:t>12. How would you troubleshoot networking issues on </a:t>
            </a:r>
            <a:r>
              <a:rPr lang="en-US" sz="3500" dirty="0" err="1" smtClean="0">
                <a:latin typeface="Arial" pitchFamily="34" charset="0"/>
                <a:cs typeface="Arial" pitchFamily="34" charset="0"/>
              </a:rPr>
              <a:t>iPhone</a:t>
            </a:r>
            <a:r>
              <a:rPr lang="en-US" sz="3500" dirty="0" smtClean="0">
                <a:latin typeface="Arial" pitchFamily="34" charset="0"/>
                <a:cs typeface="Arial" pitchFamily="34" charset="0"/>
              </a:rPr>
              <a:t>?</a:t>
            </a:r>
          </a:p>
          <a:p>
            <a:pPr lvl="0">
              <a:buNone/>
            </a:pPr>
            <a:r>
              <a:rPr lang="en-US" sz="3500" dirty="0" smtClean="0">
                <a:latin typeface="Arial" pitchFamily="34" charset="0"/>
                <a:cs typeface="Arial" pitchFamily="34" charset="0"/>
              </a:rPr>
              <a:t>13. How would you test the following: you send Yahoo message from your mobile device to someone else device, and recipient doesn’t receive a message?</a:t>
            </a:r>
          </a:p>
          <a:p>
            <a:pPr>
              <a:buNone/>
            </a:pPr>
            <a:r>
              <a:rPr lang="en-US" sz="3500" dirty="0" smtClean="0">
                <a:latin typeface="Arial" pitchFamily="34" charset="0"/>
                <a:cs typeface="Arial" pitchFamily="34" charset="0"/>
              </a:rPr>
              <a:t>14. What is your Stress test approach when testing </a:t>
            </a:r>
            <a:r>
              <a:rPr lang="en-US" sz="3500" dirty="0" err="1" smtClean="0">
                <a:latin typeface="Arial" pitchFamily="34" charset="0"/>
                <a:cs typeface="Arial" pitchFamily="34" charset="0"/>
              </a:rPr>
              <a:t>Facetime</a:t>
            </a:r>
            <a:r>
              <a:rPr lang="en-US" sz="3500" dirty="0" smtClean="0">
                <a:latin typeface="Arial" pitchFamily="34" charset="0"/>
                <a:cs typeface="Arial" pitchFamily="34" charset="0"/>
              </a:rPr>
              <a:t> on </a:t>
            </a:r>
            <a:r>
              <a:rPr lang="en-US" sz="3500" dirty="0" err="1" smtClean="0">
                <a:latin typeface="Arial" pitchFamily="34" charset="0"/>
                <a:cs typeface="Arial" pitchFamily="34" charset="0"/>
              </a:rPr>
              <a:t>iPhone</a:t>
            </a:r>
            <a:r>
              <a:rPr lang="en-US" sz="3500" dirty="0" smtClean="0">
                <a:latin typeface="Arial" pitchFamily="34" charset="0"/>
                <a:cs typeface="Arial" pitchFamily="34" charset="0"/>
              </a:rPr>
              <a:t>?</a:t>
            </a:r>
          </a:p>
          <a:p>
            <a:pPr lvl="0">
              <a:buNone/>
            </a:pPr>
            <a:r>
              <a:rPr lang="en-US" sz="3500" dirty="0" smtClean="0">
                <a:latin typeface="Arial" pitchFamily="34" charset="0"/>
                <a:cs typeface="Arial" pitchFamily="34" charset="0"/>
              </a:rPr>
              <a:t>15. How do you do Boundary testing to verify a battery’s life, if a game application suppose to last for 24 hours?	</a:t>
            </a:r>
          </a:p>
          <a:p>
            <a:pPr lvl="0">
              <a:buNone/>
            </a:pPr>
            <a:r>
              <a:rPr lang="en-US" sz="3500" dirty="0" smtClean="0">
                <a:latin typeface="Arial" pitchFamily="34" charset="0"/>
                <a:cs typeface="Arial" pitchFamily="34" charset="0"/>
              </a:rPr>
              <a:t>16. Tell me about Specifics of the Mobile games testing?</a:t>
            </a:r>
          </a:p>
          <a:p>
            <a:pPr>
              <a:buNone/>
            </a:pPr>
            <a:r>
              <a:rPr lang="en-US" sz="3500" dirty="0" smtClean="0">
                <a:latin typeface="Arial" pitchFamily="34" charset="0"/>
                <a:cs typeface="Arial" pitchFamily="34" charset="0"/>
              </a:rPr>
              <a:t>17. </a:t>
            </a:r>
            <a:r>
              <a:rPr lang="en-US" sz="3500" dirty="0" smtClean="0">
                <a:solidFill>
                  <a:schemeClr val="tx2">
                    <a:lumMod val="10000"/>
                  </a:schemeClr>
                </a:solidFill>
                <a:latin typeface="Arial" pitchFamily="34" charset="0"/>
                <a:cs typeface="Arial" pitchFamily="34" charset="0"/>
              </a:rPr>
              <a:t>What Remote Device Access tools do you know?</a:t>
            </a:r>
          </a:p>
          <a:p>
            <a:pPr>
              <a:buNone/>
            </a:pPr>
            <a:r>
              <a:rPr lang="en-US" sz="3500" dirty="0" smtClean="0">
                <a:solidFill>
                  <a:schemeClr val="tx2">
                    <a:lumMod val="10000"/>
                  </a:schemeClr>
                </a:solidFill>
                <a:latin typeface="Arial" pitchFamily="34" charset="0"/>
                <a:cs typeface="Arial" pitchFamily="34" charset="0"/>
              </a:rPr>
              <a:t>18. Can you give the view of Testing the Mobile Application on the Emulators/Simulators?</a:t>
            </a:r>
          </a:p>
          <a:p>
            <a:pPr>
              <a:buNone/>
            </a:pPr>
            <a:r>
              <a:rPr lang="en-US" sz="3500" dirty="0" smtClean="0">
                <a:solidFill>
                  <a:schemeClr val="tx2">
                    <a:lumMod val="10000"/>
                  </a:schemeClr>
                </a:solidFill>
                <a:latin typeface="Arial" pitchFamily="34" charset="0"/>
                <a:cs typeface="Arial" pitchFamily="34" charset="0"/>
              </a:rPr>
              <a:t>19. Some name for Mobile Testing Automation tools</a:t>
            </a:r>
          </a:p>
          <a:p>
            <a:pPr>
              <a:buNone/>
            </a:pPr>
            <a:r>
              <a:rPr lang="en-US" sz="3500" dirty="0" smtClean="0">
                <a:latin typeface="Arial" pitchFamily="34" charset="0"/>
                <a:cs typeface="Arial" pitchFamily="34" charset="0"/>
              </a:rPr>
              <a:t>20. Do you have idea about Application certification programs such as TBT, SSTC, JVP?</a:t>
            </a:r>
          </a:p>
          <a:p>
            <a:pPr>
              <a:buNone/>
            </a:pPr>
            <a:r>
              <a:rPr lang="en-US" sz="3500" dirty="0" smtClean="0">
                <a:latin typeface="Arial" pitchFamily="34" charset="0"/>
                <a:cs typeface="Arial" pitchFamily="34" charset="0"/>
              </a:rPr>
              <a:t>21. How you test a Location Based Services (LBS) Mobile Application?</a:t>
            </a:r>
          </a:p>
          <a:p>
            <a:pPr>
              <a:buNone/>
            </a:pPr>
            <a:endParaRPr lang="en-US" sz="3200" dirty="0" smtClean="0">
              <a:latin typeface="Arial" pitchFamily="34" charset="0"/>
              <a:cs typeface="Arial" pitchFamily="34" charset="0"/>
            </a:endParaRPr>
          </a:p>
        </p:txBody>
      </p:sp>
      <p:sp>
        <p:nvSpPr>
          <p:cNvPr id="4" name="Footer Placeholder 3"/>
          <p:cNvSpPr>
            <a:spLocks noGrp="1"/>
          </p:cNvSpPr>
          <p:nvPr>
            <p:ph type="ftr" sz="quarter" idx="11"/>
          </p:nvPr>
        </p:nvSpPr>
        <p:spPr>
          <a:xfrm>
            <a:off x="4380072" y="6407944"/>
            <a:ext cx="33923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a:xfrm>
            <a:off x="8382000" y="6407944"/>
            <a:ext cx="631032" cy="365125"/>
          </a:xfrm>
        </p:spPr>
        <p:txBody>
          <a:bodyPr>
            <a:normAutofit/>
          </a:bodyPr>
          <a:lstStyle/>
          <a:p>
            <a:fld id="{B6F15528-21DE-4FAA-801E-634DDDAF4B2B}" type="slidenum">
              <a:rPr lang="en-US" smtClean="0">
                <a:solidFill>
                  <a:schemeClr val="accent1">
                    <a:lumMod val="50000"/>
                  </a:schemeClr>
                </a:solidFill>
              </a:rPr>
              <a:pPr/>
              <a:t>64</a:t>
            </a:fld>
            <a:endParaRPr lang="en-US" dirty="0">
              <a:solidFill>
                <a:schemeClr val="accent1">
                  <a:lumMod val="50000"/>
                </a:schemeClr>
              </a:solidFill>
            </a:endParaRPr>
          </a:p>
        </p:txBody>
      </p:sp>
      <p:sp>
        <p:nvSpPr>
          <p:cNvPr id="7" name="Title 6"/>
          <p:cNvSpPr>
            <a:spLocks noGrp="1"/>
          </p:cNvSpPr>
          <p:nvPr>
            <p:ph type="title"/>
          </p:nvPr>
        </p:nvSpPr>
        <p:spPr>
          <a:xfrm>
            <a:off x="381000" y="152400"/>
            <a:ext cx="5562600" cy="533400"/>
          </a:xfrm>
        </p:spPr>
        <p:style>
          <a:lnRef idx="1">
            <a:schemeClr val="accent1"/>
          </a:lnRef>
          <a:fillRef idx="2">
            <a:schemeClr val="accent1"/>
          </a:fillRef>
          <a:effectRef idx="1">
            <a:schemeClr val="accent1"/>
          </a:effectRef>
          <a:fontRef idx="minor">
            <a:schemeClr val="dk1"/>
          </a:fontRef>
        </p:style>
        <p:txBody>
          <a:bodyPr>
            <a:noAutofit/>
          </a:bodyPr>
          <a:lstStyle/>
          <a:p>
            <a:r>
              <a:rPr lang="en-US" sz="3200" dirty="0" smtClean="0">
                <a:solidFill>
                  <a:srgbClr val="FF0000"/>
                </a:solidFill>
              </a:rPr>
              <a:t>Specific of Mobile Testing</a:t>
            </a:r>
            <a:endParaRPr lang="en-US" sz="3200" dirty="0">
              <a:solidFill>
                <a:srgbClr val="FF0000"/>
              </a:solidFill>
            </a:endParaRPr>
          </a:p>
        </p:txBody>
      </p:sp>
    </p:spTree>
    <p:extLst>
      <p:ext uri="{BB962C8B-B14F-4D97-AF65-F5344CB8AC3E}">
        <p14:creationId xmlns:p14="http://schemas.microsoft.com/office/powerpoint/2010/main" xmlns="" val="365750653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838200" y="1828800"/>
            <a:ext cx="4038600" cy="3124200"/>
          </a:xfrm>
        </p:spPr>
        <p:style>
          <a:lnRef idx="1">
            <a:schemeClr val="accent1"/>
          </a:lnRef>
          <a:fillRef idx="2">
            <a:schemeClr val="accent1"/>
          </a:fillRef>
          <a:effectRef idx="1">
            <a:schemeClr val="accent1"/>
          </a:effectRef>
          <a:fontRef idx="minor">
            <a:schemeClr val="dk1"/>
          </a:fontRef>
        </p:style>
        <p:txBody>
          <a:bodyPr>
            <a:normAutofit/>
          </a:bodyPr>
          <a:lstStyle/>
          <a:p>
            <a:r>
              <a:rPr lang="en-US" sz="2000" dirty="0" smtClean="0">
                <a:latin typeface="Arial" pitchFamily="34" charset="0"/>
                <a:cs typeface="Arial" pitchFamily="34" charset="0"/>
              </a:rPr>
              <a:t>1. Stay with the TC Plan to cover different area of testing:</a:t>
            </a:r>
          </a:p>
          <a:p>
            <a:r>
              <a:rPr lang="en-US" sz="2000" b="1" dirty="0" smtClean="0">
                <a:latin typeface="Arial" pitchFamily="34" charset="0"/>
                <a:cs typeface="Arial" pitchFamily="34" charset="0"/>
              </a:rPr>
              <a:t>1) </a:t>
            </a:r>
            <a:r>
              <a:rPr lang="en-US" sz="2000" dirty="0" smtClean="0">
                <a:latin typeface="Arial" pitchFamily="34" charset="0"/>
                <a:cs typeface="Arial" pitchFamily="34" charset="0"/>
              </a:rPr>
              <a:t>Functionality Testing</a:t>
            </a:r>
            <a:br>
              <a:rPr lang="en-US" sz="2000" dirty="0" smtClean="0">
                <a:latin typeface="Arial" pitchFamily="34" charset="0"/>
                <a:cs typeface="Arial" pitchFamily="34" charset="0"/>
              </a:rPr>
            </a:br>
            <a:r>
              <a:rPr lang="en-US" sz="2000" b="1" dirty="0" smtClean="0">
                <a:latin typeface="Arial" pitchFamily="34" charset="0"/>
                <a:cs typeface="Arial" pitchFamily="34" charset="0"/>
              </a:rPr>
              <a:t>2)</a:t>
            </a:r>
            <a:r>
              <a:rPr lang="en-US" sz="2000" dirty="0" smtClean="0">
                <a:latin typeface="Arial" pitchFamily="34" charset="0"/>
                <a:cs typeface="Arial" pitchFamily="34" charset="0"/>
              </a:rPr>
              <a:t> Usability/UI testing</a:t>
            </a:r>
            <a:br>
              <a:rPr lang="en-US" sz="2000" dirty="0" smtClean="0">
                <a:latin typeface="Arial" pitchFamily="34" charset="0"/>
                <a:cs typeface="Arial" pitchFamily="34" charset="0"/>
              </a:rPr>
            </a:br>
            <a:r>
              <a:rPr lang="en-US" sz="2000" b="1" dirty="0" smtClean="0">
                <a:latin typeface="Arial" pitchFamily="34" charset="0"/>
                <a:cs typeface="Arial" pitchFamily="34" charset="0"/>
              </a:rPr>
              <a:t>3)</a:t>
            </a:r>
            <a:r>
              <a:rPr lang="en-US" sz="2000" dirty="0" smtClean="0">
                <a:latin typeface="Arial" pitchFamily="34" charset="0"/>
                <a:cs typeface="Arial" pitchFamily="34" charset="0"/>
              </a:rPr>
              <a:t> Interruption Testing</a:t>
            </a:r>
            <a:br>
              <a:rPr lang="en-US" sz="2000" dirty="0" smtClean="0">
                <a:latin typeface="Arial" pitchFamily="34" charset="0"/>
                <a:cs typeface="Arial" pitchFamily="34" charset="0"/>
              </a:rPr>
            </a:br>
            <a:r>
              <a:rPr lang="en-US" sz="2000" b="1" dirty="0" smtClean="0">
                <a:latin typeface="Arial" pitchFamily="34" charset="0"/>
                <a:cs typeface="Arial" pitchFamily="34" charset="0"/>
              </a:rPr>
              <a:t>4)</a:t>
            </a:r>
            <a:r>
              <a:rPr lang="en-US" sz="2000" dirty="0" smtClean="0">
                <a:latin typeface="Arial" pitchFamily="34" charset="0"/>
                <a:cs typeface="Arial" pitchFamily="34" charset="0"/>
              </a:rPr>
              <a:t> Performance/Load testing</a:t>
            </a:r>
          </a:p>
          <a:p>
            <a:pPr>
              <a:buNone/>
            </a:pPr>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Add Audible specific Testing</a:t>
            </a:r>
          </a:p>
          <a:p>
            <a:endParaRPr lang="en-US" dirty="0"/>
          </a:p>
        </p:txBody>
      </p:sp>
      <p:pic>
        <p:nvPicPr>
          <p:cNvPr id="2050" name="Picture 2" descr="C:\Users\IVA\Pictures\MOBILE TESTING\IC513003[1].png"/>
          <p:cNvPicPr>
            <a:picLocks noGrp="1" noChangeAspect="1" noChangeArrowheads="1"/>
          </p:cNvPicPr>
          <p:nvPr>
            <p:ph sz="half" idx="2"/>
          </p:nvPr>
        </p:nvPicPr>
        <p:blipFill>
          <a:blip r:embed="rId2" cstate="print"/>
          <a:stretch>
            <a:fillRect/>
          </a:stretch>
        </p:blipFill>
        <p:spPr bwMode="auto">
          <a:xfrm>
            <a:off x="5309711" y="1481138"/>
            <a:ext cx="2715577" cy="4525962"/>
          </a:xfrm>
          <a:prstGeom prst="rect">
            <a:avLst/>
          </a:prstGeom>
          <a:noFill/>
        </p:spPr>
      </p:pic>
      <p:sp>
        <p:nvSpPr>
          <p:cNvPr id="3" name="Footer Placeholder 2"/>
          <p:cNvSpPr>
            <a:spLocks noGrp="1"/>
          </p:cNvSpPr>
          <p:nvPr>
            <p:ph type="ftr" sz="quarter" idx="11"/>
          </p:nvPr>
        </p:nvSpPr>
        <p:spPr>
          <a:xfrm>
            <a:off x="4876800" y="6407944"/>
            <a:ext cx="3429000"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tx2">
                    <a:lumMod val="25000"/>
                  </a:schemeClr>
                </a:solidFill>
              </a:rPr>
              <a:pPr/>
              <a:t>65</a:t>
            </a:fld>
            <a:endParaRPr lang="en-US" dirty="0">
              <a:solidFill>
                <a:schemeClr val="tx2">
                  <a:lumMod val="25000"/>
                </a:schemeClr>
              </a:solidFill>
            </a:endParaRPr>
          </a:p>
        </p:txBody>
      </p:sp>
      <p:sp>
        <p:nvSpPr>
          <p:cNvPr id="6" name="Title 5"/>
          <p:cNvSpPr>
            <a:spLocks noGrp="1"/>
          </p:cNvSpPr>
          <p:nvPr>
            <p:ph type="title"/>
          </p:nvPr>
        </p:nvSpPr>
        <p:spPr>
          <a:xfrm>
            <a:off x="228600" y="152400"/>
            <a:ext cx="8686800" cy="1265238"/>
          </a:xfrm>
        </p:spPr>
        <p:style>
          <a:lnRef idx="1">
            <a:schemeClr val="accent1"/>
          </a:lnRef>
          <a:fillRef idx="2">
            <a:schemeClr val="accent1"/>
          </a:fillRef>
          <a:effectRef idx="1">
            <a:schemeClr val="accent1"/>
          </a:effectRef>
          <a:fontRef idx="minor">
            <a:schemeClr val="dk1"/>
          </a:fontRef>
        </p:style>
        <p:txBody>
          <a:bodyPr>
            <a:normAutofit fontScale="90000"/>
          </a:bodyPr>
          <a:lstStyle/>
          <a:p>
            <a:pPr lvl="0"/>
            <a:r>
              <a:rPr lang="en-US" sz="2700" dirty="0" smtClean="0">
                <a:solidFill>
                  <a:srgbClr val="FF0000"/>
                </a:solidFill>
                <a:latin typeface="Arial" pitchFamily="34" charset="0"/>
                <a:cs typeface="Arial" pitchFamily="34" charset="0"/>
              </a:rPr>
              <a:t/>
            </a:r>
            <a:br>
              <a:rPr lang="en-US" sz="2700" dirty="0" smtClean="0">
                <a:solidFill>
                  <a:srgbClr val="FF0000"/>
                </a:solidFill>
                <a:latin typeface="Arial" pitchFamily="34" charset="0"/>
                <a:cs typeface="Arial" pitchFamily="34" charset="0"/>
              </a:rPr>
            </a:br>
            <a:r>
              <a:rPr lang="en-US" sz="2700" dirty="0" smtClean="0">
                <a:solidFill>
                  <a:srgbClr val="FF0000"/>
                </a:solidFill>
                <a:latin typeface="Arial" pitchFamily="34" charset="0"/>
                <a:cs typeface="Arial" pitchFamily="34" charset="0"/>
              </a:rPr>
              <a:t>11. Write as many Test Cases you can for the following: Mobile device, simple app with three buttons (1,2,3) that making the sounds.						</a:t>
            </a:r>
            <a:r>
              <a:rPr lang="en-US" sz="2700" dirty="0" smtClean="0">
                <a:solidFill>
                  <a:srgbClr val="FFFF00"/>
                </a:solidFill>
                <a:latin typeface="Arial" pitchFamily="34" charset="0"/>
                <a:cs typeface="Arial" pitchFamily="34" charset="0"/>
              </a:rPr>
              <a:t>1</a:t>
            </a:r>
            <a:r>
              <a:rPr lang="en-US" sz="4400" dirty="0" smtClean="0">
                <a:solidFill>
                  <a:srgbClr val="FF0000"/>
                </a:solidFill>
                <a:latin typeface="Arial" pitchFamily="34" charset="0"/>
                <a:cs typeface="Arial" pitchFamily="34" charset="0"/>
              </a:rPr>
              <a:t/>
            </a:r>
            <a:br>
              <a:rPr lang="en-US" sz="4400" dirty="0" smtClean="0">
                <a:solidFill>
                  <a:srgbClr val="FF0000"/>
                </a:solidFill>
                <a:latin typeface="Arial" pitchFamily="34" charset="0"/>
                <a:cs typeface="Arial" pitchFamily="34" charset="0"/>
              </a:rPr>
            </a:br>
            <a:endParaRPr lang="en-US" dirty="0"/>
          </a:p>
        </p:txBody>
      </p:sp>
      <p:sp>
        <p:nvSpPr>
          <p:cNvPr id="10" name="Rectangle 9"/>
          <p:cNvSpPr/>
          <p:nvPr/>
        </p:nvSpPr>
        <p:spPr>
          <a:xfrm>
            <a:off x="5410200" y="6172200"/>
            <a:ext cx="2971800" cy="276999"/>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bg1"/>
                </a:solidFill>
                <a:latin typeface="Arial" pitchFamily="34" charset="0"/>
                <a:cs typeface="Arial" pitchFamily="34" charset="0"/>
              </a:rPr>
              <a:t>http://en.wikipedia.org/wiki/Soak_testing</a:t>
            </a:r>
            <a:endParaRPr lang="en-US" sz="1200" dirty="0">
              <a:solidFill>
                <a:schemeClr val="bg1"/>
              </a:solidFill>
              <a:latin typeface="Arial" pitchFamily="34" charset="0"/>
              <a:cs typeface="Arial" pitchFamily="34" charset="0"/>
            </a:endParaRPr>
          </a:p>
        </p:txBody>
      </p:sp>
      <p:sp>
        <p:nvSpPr>
          <p:cNvPr id="8" name="Rectangle 7"/>
          <p:cNvSpPr/>
          <p:nvPr/>
        </p:nvSpPr>
        <p:spPr>
          <a:xfrm>
            <a:off x="1752600" y="5791200"/>
            <a:ext cx="3429000" cy="307777"/>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400" dirty="0" smtClean="0">
                <a:solidFill>
                  <a:schemeClr val="bg1"/>
                </a:solidFill>
                <a:latin typeface="Arial" pitchFamily="34" charset="0"/>
                <a:cs typeface="Arial" pitchFamily="34" charset="0"/>
              </a:rPr>
              <a:t>http://www.guru99.com/testing-tools.html</a:t>
            </a:r>
            <a:endParaRPr lang="en-US" sz="1400" dirty="0">
              <a:solidFill>
                <a:schemeClr val="bg1"/>
              </a:solidFill>
              <a:latin typeface="Arial" pitchFamily="34" charset="0"/>
              <a:cs typeface="Arial" pitchFamily="34" charset="0"/>
            </a:endParaRPr>
          </a:p>
        </p:txBody>
      </p:sp>
      <p:sp>
        <p:nvSpPr>
          <p:cNvPr id="9" name="Rounded Rectangle 8"/>
          <p:cNvSpPr/>
          <p:nvPr/>
        </p:nvSpPr>
        <p:spPr>
          <a:xfrm>
            <a:off x="304800" y="5181600"/>
            <a:ext cx="3048000" cy="4572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b="1" dirty="0" smtClean="0">
                <a:latin typeface="Arial" pitchFamily="34" charset="0"/>
                <a:cs typeface="Arial" pitchFamily="34" charset="0"/>
              </a:rPr>
              <a:t>Self-Learning:</a:t>
            </a:r>
            <a:endParaRPr lang="en-US" sz="2400" b="1" dirty="0">
              <a:latin typeface="Arial" pitchFamily="34" charset="0"/>
              <a:cs typeface="Arial" pitchFamily="34" charset="0"/>
            </a:endParaRPr>
          </a:p>
        </p:txBody>
      </p:sp>
      <p:sp>
        <p:nvSpPr>
          <p:cNvPr id="11" name="Rectangle 10"/>
          <p:cNvSpPr/>
          <p:nvPr/>
        </p:nvSpPr>
        <p:spPr>
          <a:xfrm>
            <a:off x="304800" y="6248400"/>
            <a:ext cx="3429000" cy="46166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bg1"/>
                </a:solidFill>
                <a:latin typeface="Arial" pitchFamily="34" charset="0"/>
                <a:cs typeface="Arial" pitchFamily="34" charset="0"/>
              </a:rPr>
              <a:t>http://www.mobileapptesting.com/the-best-tools-for-mobile-app-testing/2011/08/</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xmlns="" val="36266778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IVA\Pictures\MOBILE TESTING\IC513003[1].png"/>
          <p:cNvPicPr>
            <a:picLocks noGrp="1" noChangeAspect="1" noChangeArrowheads="1"/>
          </p:cNvPicPr>
          <p:nvPr>
            <p:ph sz="half" idx="1"/>
          </p:nvPr>
        </p:nvPicPr>
        <p:blipFill>
          <a:blip r:embed="rId2" cstate="print"/>
          <a:srcRect/>
          <a:stretch>
            <a:fillRect/>
          </a:stretch>
        </p:blipFill>
        <p:spPr bwMode="auto">
          <a:xfrm>
            <a:off x="304800" y="1143000"/>
            <a:ext cx="2788920" cy="4648200"/>
          </a:xfrm>
          <a:prstGeom prst="rect">
            <a:avLst/>
          </a:prstGeom>
          <a:noFill/>
        </p:spPr>
      </p:pic>
      <p:sp>
        <p:nvSpPr>
          <p:cNvPr id="3" name="Footer Placeholder 2"/>
          <p:cNvSpPr>
            <a:spLocks noGrp="1"/>
          </p:cNvSpPr>
          <p:nvPr>
            <p:ph type="ftr" sz="quarter" idx="11"/>
          </p:nvPr>
        </p:nvSpPr>
        <p:spPr>
          <a:xfrm>
            <a:off x="4380072" y="6407944"/>
            <a:ext cx="3925728"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458200" y="6407944"/>
            <a:ext cx="554832" cy="365125"/>
          </a:xfrm>
        </p:spPr>
        <p:txBody>
          <a:bodyPr/>
          <a:lstStyle/>
          <a:p>
            <a:fld id="{B6F15528-21DE-4FAA-801E-634DDDAF4B2B}" type="slidenum">
              <a:rPr lang="en-US" smtClean="0">
                <a:solidFill>
                  <a:schemeClr val="tx2">
                    <a:lumMod val="25000"/>
                  </a:schemeClr>
                </a:solidFill>
              </a:rPr>
              <a:pPr/>
              <a:t>66</a:t>
            </a:fld>
            <a:endParaRPr lang="en-US" dirty="0">
              <a:solidFill>
                <a:schemeClr val="tx2">
                  <a:lumMod val="25000"/>
                </a:schemeClr>
              </a:solidFill>
            </a:endParaRPr>
          </a:p>
        </p:txBody>
      </p:sp>
      <p:graphicFrame>
        <p:nvGraphicFramePr>
          <p:cNvPr id="10" name="Table 9"/>
          <p:cNvGraphicFramePr>
            <a:graphicFrameLocks noGrp="1"/>
          </p:cNvGraphicFramePr>
          <p:nvPr/>
        </p:nvGraphicFramePr>
        <p:xfrm>
          <a:off x="3429000" y="838199"/>
          <a:ext cx="5486400" cy="5278121"/>
        </p:xfrm>
        <a:graphic>
          <a:graphicData uri="http://schemas.openxmlformats.org/drawingml/2006/table">
            <a:tbl>
              <a:tblPr firstRow="1" bandRow="1">
                <a:tableStyleId>{5C22544A-7EE6-4342-B048-85BDC9FD1C3A}</a:tableStyleId>
              </a:tblPr>
              <a:tblGrid>
                <a:gridCol w="1028700"/>
                <a:gridCol w="1988820"/>
                <a:gridCol w="2468880"/>
              </a:tblGrid>
              <a:tr h="433411">
                <a:tc>
                  <a:txBody>
                    <a:bodyPr/>
                    <a:lstStyle/>
                    <a:p>
                      <a:r>
                        <a:rPr lang="en-US" dirty="0" smtClean="0"/>
                        <a:t>Module</a:t>
                      </a:r>
                      <a:endParaRPr lang="en-US" dirty="0"/>
                    </a:p>
                  </a:txBody>
                  <a:tcPr>
                    <a:solidFill>
                      <a:schemeClr val="accent4">
                        <a:lumMod val="60000"/>
                        <a:lumOff val="40000"/>
                      </a:schemeClr>
                    </a:solidFill>
                  </a:tcPr>
                </a:tc>
                <a:tc>
                  <a:txBody>
                    <a:bodyPr/>
                    <a:lstStyle/>
                    <a:p>
                      <a:r>
                        <a:rPr lang="en-US" dirty="0" smtClean="0"/>
                        <a:t>Description</a:t>
                      </a:r>
                      <a:endParaRPr lang="en-US" dirty="0"/>
                    </a:p>
                  </a:txBody>
                  <a:tcPr/>
                </a:tc>
                <a:tc>
                  <a:txBody>
                    <a:bodyPr/>
                    <a:lstStyle/>
                    <a:p>
                      <a:r>
                        <a:rPr lang="en-US" dirty="0" smtClean="0"/>
                        <a:t>Result</a:t>
                      </a:r>
                      <a:endParaRPr lang="en-US" dirty="0"/>
                    </a:p>
                  </a:txBody>
                  <a:tcPr/>
                </a:tc>
              </a:tr>
              <a:tr h="1104309">
                <a:tc>
                  <a:txBody>
                    <a:bodyPr/>
                    <a:lstStyle/>
                    <a:p>
                      <a:r>
                        <a:rPr lang="en-US" sz="1600" dirty="0" smtClean="0">
                          <a:latin typeface="Arial" pitchFamily="34" charset="0"/>
                          <a:cs typeface="Arial" pitchFamily="34" charset="0"/>
                        </a:rPr>
                        <a:t>Button A</a:t>
                      </a:r>
                      <a:endParaRPr lang="en-US" sz="1600" dirty="0">
                        <a:latin typeface="Arial" pitchFamily="34" charset="0"/>
                        <a:cs typeface="Arial" pitchFamily="34" charset="0"/>
                      </a:endParaRPr>
                    </a:p>
                  </a:txBody>
                  <a:tcPr/>
                </a:tc>
                <a:tc>
                  <a:txBody>
                    <a:bodyPr/>
                    <a:lstStyle/>
                    <a:p>
                      <a:r>
                        <a:rPr lang="en-US" sz="1400" dirty="0" smtClean="0">
                          <a:solidFill>
                            <a:schemeClr val="tx1"/>
                          </a:solidFill>
                          <a:latin typeface="Arial" pitchFamily="34" charset="0"/>
                          <a:cs typeface="Arial" pitchFamily="34" charset="0"/>
                        </a:rPr>
                        <a:t>Verify that when Button A is pressed, sound tone A appeared</a:t>
                      </a:r>
                      <a:endParaRPr lang="en-US" sz="1400" dirty="0">
                        <a:solidFill>
                          <a:schemeClr val="tx1"/>
                        </a:solidFill>
                        <a:latin typeface="Arial" pitchFamily="34" charset="0"/>
                        <a:cs typeface="Arial" pitchFamily="34" charset="0"/>
                      </a:endParaRPr>
                    </a:p>
                  </a:txBody>
                  <a:tcPr>
                    <a:solidFill>
                      <a:schemeClr val="tx2">
                        <a:lumMod val="25000"/>
                      </a:schemeClr>
                    </a:solidFill>
                  </a:tcPr>
                </a:tc>
                <a:tc>
                  <a:txBody>
                    <a:bodyPr/>
                    <a:lstStyle/>
                    <a:p>
                      <a:r>
                        <a:rPr lang="en-US" sz="1400" dirty="0" smtClean="0">
                          <a:solidFill>
                            <a:schemeClr val="tx1"/>
                          </a:solidFill>
                          <a:latin typeface="Arial" pitchFamily="34" charset="0"/>
                          <a:cs typeface="Arial" pitchFamily="34" charset="0"/>
                        </a:rPr>
                        <a:t>When button A is pressed the sound tone A should be audible</a:t>
                      </a:r>
                      <a:endParaRPr lang="en-US" sz="1400" dirty="0">
                        <a:solidFill>
                          <a:schemeClr val="tx1"/>
                        </a:solidFill>
                        <a:latin typeface="Arial" pitchFamily="34" charset="0"/>
                        <a:cs typeface="Arial" pitchFamily="34" charset="0"/>
                      </a:endParaRPr>
                    </a:p>
                  </a:txBody>
                  <a:tcPr>
                    <a:blipFill>
                      <a:blip r:embed="rId3"/>
                      <a:tile tx="0" ty="0" sx="100000" sy="100000" flip="none" algn="tl"/>
                    </a:blipFill>
                  </a:tcPr>
                </a:tc>
              </a:tr>
              <a:tr h="1104309">
                <a:tc>
                  <a:txBody>
                    <a:bodyPr/>
                    <a:lstStyle/>
                    <a:p>
                      <a:r>
                        <a:rPr lang="en-US" sz="1600" dirty="0" smtClean="0">
                          <a:latin typeface="Arial" pitchFamily="34" charset="0"/>
                          <a:cs typeface="Arial" pitchFamily="34" charset="0"/>
                        </a:rPr>
                        <a:t>Button B</a:t>
                      </a:r>
                      <a:endParaRPr lang="en-US" sz="1600" dirty="0">
                        <a:latin typeface="Arial" pitchFamily="34" charset="0"/>
                        <a:cs typeface="Arial" pitchFamily="34" charset="0"/>
                      </a:endParaRPr>
                    </a:p>
                  </a:txBody>
                  <a:tcPr/>
                </a:tc>
                <a:tc>
                  <a:txBody>
                    <a:bodyPr/>
                    <a:lstStyle/>
                    <a:p>
                      <a:r>
                        <a:rPr lang="en-US" sz="1400" dirty="0" smtClean="0">
                          <a:solidFill>
                            <a:schemeClr val="tx1"/>
                          </a:solidFill>
                          <a:latin typeface="Arial" pitchFamily="34" charset="0"/>
                          <a:cs typeface="Arial" pitchFamily="34" charset="0"/>
                        </a:rPr>
                        <a:t>Verify that when Button B is pressed, sound tone B appeared</a:t>
                      </a:r>
                      <a:endParaRPr lang="en-US" sz="1400" dirty="0">
                        <a:solidFill>
                          <a:schemeClr val="tx1"/>
                        </a:solidFill>
                        <a:latin typeface="Arial" pitchFamily="34" charset="0"/>
                        <a:cs typeface="Arial" pitchFamily="34" charset="0"/>
                      </a:endParaRPr>
                    </a:p>
                  </a:txBody>
                  <a:tcPr>
                    <a:solidFill>
                      <a:schemeClr val="tx2">
                        <a:lumMod val="25000"/>
                      </a:schemeClr>
                    </a:solidFill>
                  </a:tcPr>
                </a:tc>
                <a:tc>
                  <a:txBody>
                    <a:bodyPr/>
                    <a:lstStyle/>
                    <a:p>
                      <a:r>
                        <a:rPr lang="en-US" sz="1400" dirty="0" smtClean="0">
                          <a:solidFill>
                            <a:schemeClr val="tx1"/>
                          </a:solidFill>
                          <a:latin typeface="Arial" pitchFamily="34" charset="0"/>
                          <a:cs typeface="Arial" pitchFamily="34" charset="0"/>
                        </a:rPr>
                        <a:t>When button B is pressed the sound tone B should be audible</a:t>
                      </a:r>
                      <a:endParaRPr lang="en-US" sz="1400" dirty="0">
                        <a:solidFill>
                          <a:schemeClr val="tx1"/>
                        </a:solidFill>
                        <a:latin typeface="Arial" pitchFamily="34" charset="0"/>
                        <a:cs typeface="Arial" pitchFamily="34" charset="0"/>
                      </a:endParaRPr>
                    </a:p>
                  </a:txBody>
                  <a:tcPr>
                    <a:blipFill>
                      <a:blip r:embed="rId3"/>
                      <a:tile tx="0" ty="0" sx="100000" sy="100000" flip="none" algn="tl"/>
                    </a:blipFill>
                  </a:tcPr>
                </a:tc>
              </a:tr>
              <a:tr h="1104309">
                <a:tc>
                  <a:txBody>
                    <a:bodyPr/>
                    <a:lstStyle/>
                    <a:p>
                      <a:r>
                        <a:rPr lang="en-US" sz="1600" dirty="0" smtClean="0">
                          <a:latin typeface="Arial" pitchFamily="34" charset="0"/>
                          <a:cs typeface="Arial" pitchFamily="34" charset="0"/>
                        </a:rPr>
                        <a:t>Button C</a:t>
                      </a:r>
                      <a:endParaRPr lang="en-US" sz="1600" dirty="0">
                        <a:latin typeface="Arial" pitchFamily="34" charset="0"/>
                        <a:cs typeface="Arial" pitchFamily="34" charset="0"/>
                      </a:endParaRPr>
                    </a:p>
                  </a:txBody>
                  <a:tcPr/>
                </a:tc>
                <a:tc>
                  <a:txBody>
                    <a:bodyPr/>
                    <a:lstStyle/>
                    <a:p>
                      <a:r>
                        <a:rPr lang="en-US" sz="1400" dirty="0" smtClean="0">
                          <a:solidFill>
                            <a:schemeClr val="tx1"/>
                          </a:solidFill>
                          <a:latin typeface="Arial" pitchFamily="34" charset="0"/>
                          <a:cs typeface="Arial" pitchFamily="34" charset="0"/>
                        </a:rPr>
                        <a:t>Verify that when Button C is pressed, sound tone C appeared</a:t>
                      </a:r>
                      <a:endParaRPr lang="en-US" sz="1400" dirty="0">
                        <a:solidFill>
                          <a:schemeClr val="tx1"/>
                        </a:solidFill>
                        <a:latin typeface="Arial" pitchFamily="34" charset="0"/>
                        <a:cs typeface="Arial" pitchFamily="34" charset="0"/>
                      </a:endParaRPr>
                    </a:p>
                  </a:txBody>
                  <a:tcPr>
                    <a:solidFill>
                      <a:schemeClr val="tx2">
                        <a:lumMod val="25000"/>
                      </a:schemeClr>
                    </a:solidFill>
                  </a:tcPr>
                </a:tc>
                <a:tc>
                  <a:txBody>
                    <a:bodyPr/>
                    <a:lstStyle/>
                    <a:p>
                      <a:r>
                        <a:rPr lang="en-US" sz="1400" dirty="0" smtClean="0">
                          <a:solidFill>
                            <a:schemeClr val="tx1"/>
                          </a:solidFill>
                          <a:latin typeface="Arial" pitchFamily="34" charset="0"/>
                          <a:cs typeface="Arial" pitchFamily="34" charset="0"/>
                        </a:rPr>
                        <a:t>When button C is pressed the sound tone C should be audible</a:t>
                      </a:r>
                      <a:endParaRPr lang="en-US" sz="1400" dirty="0">
                        <a:solidFill>
                          <a:schemeClr val="tx1"/>
                        </a:solidFill>
                        <a:latin typeface="Arial" pitchFamily="34" charset="0"/>
                        <a:cs typeface="Arial" pitchFamily="34" charset="0"/>
                      </a:endParaRPr>
                    </a:p>
                  </a:txBody>
                  <a:tcPr>
                    <a:blipFill>
                      <a:blip r:embed="rId3"/>
                      <a:tile tx="0" ty="0" sx="100000" sy="100000" flip="none" algn="tl"/>
                    </a:blipFill>
                  </a:tcPr>
                </a:tc>
              </a:tr>
              <a:tr h="1531783">
                <a:tc>
                  <a:txBody>
                    <a:bodyPr/>
                    <a:lstStyle/>
                    <a:p>
                      <a:r>
                        <a:rPr lang="en-US" sz="1600" dirty="0" smtClean="0">
                          <a:latin typeface="Arial" pitchFamily="34" charset="0"/>
                          <a:cs typeface="Arial" pitchFamily="34" charset="0"/>
                        </a:rPr>
                        <a:t>Combination of buttons and sounds</a:t>
                      </a:r>
                      <a:endParaRPr lang="en-US" sz="1600" dirty="0">
                        <a:latin typeface="Arial" pitchFamily="34" charset="0"/>
                        <a:cs typeface="Arial" pitchFamily="34" charset="0"/>
                      </a:endParaRPr>
                    </a:p>
                  </a:txBody>
                  <a:tcPr/>
                </a:tc>
                <a:tc>
                  <a:txBody>
                    <a:bodyPr/>
                    <a:lstStyle/>
                    <a:p>
                      <a:r>
                        <a:rPr lang="en-US" sz="1400" dirty="0" smtClean="0">
                          <a:solidFill>
                            <a:schemeClr val="tx1"/>
                          </a:solidFill>
                          <a:latin typeface="Arial" pitchFamily="34" charset="0"/>
                          <a:cs typeface="Arial" pitchFamily="34" charset="0"/>
                        </a:rPr>
                        <a:t>Verify that when A,B,C</a:t>
                      </a:r>
                      <a:r>
                        <a:rPr lang="en-US" sz="1400" baseline="0" dirty="0" smtClean="0">
                          <a:solidFill>
                            <a:schemeClr val="tx1"/>
                          </a:solidFill>
                          <a:latin typeface="Arial" pitchFamily="34" charset="0"/>
                          <a:cs typeface="Arial" pitchFamily="34" charset="0"/>
                        </a:rPr>
                        <a:t> buttons  are pressed consecutively, the specific sound  A,B,C  is appeared</a:t>
                      </a:r>
                      <a:endParaRPr lang="en-US" sz="1400" dirty="0">
                        <a:solidFill>
                          <a:schemeClr val="tx1"/>
                        </a:solidFill>
                        <a:latin typeface="Arial" pitchFamily="34" charset="0"/>
                        <a:cs typeface="Arial" pitchFamily="34" charset="0"/>
                      </a:endParaRPr>
                    </a:p>
                  </a:txBody>
                  <a:tcPr>
                    <a:solidFill>
                      <a:schemeClr val="tx2">
                        <a:lumMod val="25000"/>
                      </a:schemeClr>
                    </a:solidFill>
                  </a:tcPr>
                </a:tc>
                <a:tc>
                  <a:txBody>
                    <a:bodyPr/>
                    <a:lstStyle/>
                    <a:p>
                      <a:r>
                        <a:rPr lang="en-US" sz="1400" dirty="0" smtClean="0">
                          <a:solidFill>
                            <a:schemeClr val="tx1"/>
                          </a:solidFill>
                          <a:latin typeface="Arial" pitchFamily="34" charset="0"/>
                          <a:cs typeface="Arial" pitchFamily="34" charset="0"/>
                        </a:rPr>
                        <a:t>When</a:t>
                      </a:r>
                      <a:r>
                        <a:rPr lang="en-US" sz="1400" baseline="0" dirty="0" smtClean="0">
                          <a:solidFill>
                            <a:schemeClr val="tx1"/>
                          </a:solidFill>
                          <a:latin typeface="Arial" pitchFamily="34" charset="0"/>
                          <a:cs typeface="Arial" pitchFamily="34" charset="0"/>
                        </a:rPr>
                        <a:t> buttons A,B, C are pressed consecutively, the audible tones A, B, C should be observed</a:t>
                      </a:r>
                      <a:endParaRPr lang="en-US" sz="1400" dirty="0">
                        <a:solidFill>
                          <a:schemeClr val="tx1"/>
                        </a:solidFill>
                        <a:latin typeface="Arial" pitchFamily="34" charset="0"/>
                        <a:cs typeface="Arial" pitchFamily="34" charset="0"/>
                      </a:endParaRPr>
                    </a:p>
                  </a:txBody>
                  <a:tcPr>
                    <a:blipFill>
                      <a:blip r:embed="rId3"/>
                      <a:tile tx="0" ty="0" sx="100000" sy="100000" flip="none" algn="tl"/>
                    </a:blipFill>
                  </a:tcPr>
                </a:tc>
              </a:tr>
            </a:tbl>
          </a:graphicData>
        </a:graphic>
      </p:graphicFrame>
      <p:sp>
        <p:nvSpPr>
          <p:cNvPr id="11" name="Rounded Rectangle 10"/>
          <p:cNvSpPr/>
          <p:nvPr/>
        </p:nvSpPr>
        <p:spPr>
          <a:xfrm>
            <a:off x="228600" y="5943600"/>
            <a:ext cx="29718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Functional Testing</a:t>
            </a:r>
            <a:endParaRPr lang="en-US" b="1" dirty="0"/>
          </a:p>
        </p:txBody>
      </p:sp>
    </p:spTree>
    <p:extLst>
      <p:ext uri="{BB962C8B-B14F-4D97-AF65-F5344CB8AC3E}">
        <p14:creationId xmlns:p14="http://schemas.microsoft.com/office/powerpoint/2010/main" xmlns="" val="391749624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p:cNvGraphicFramePr>
            <a:graphicFrameLocks noGrp="1"/>
          </p:cNvGraphicFramePr>
          <p:nvPr>
            <p:ph sz="half" idx="1"/>
          </p:nvPr>
        </p:nvGraphicFramePr>
        <p:xfrm>
          <a:off x="228600" y="762001"/>
          <a:ext cx="5410200" cy="5841843"/>
        </p:xfrm>
        <a:graphic>
          <a:graphicData uri="http://schemas.openxmlformats.org/drawingml/2006/table">
            <a:tbl>
              <a:tblPr firstRow="1" bandRow="1">
                <a:tableStyleId>{5C22544A-7EE6-4342-B048-85BDC9FD1C3A}</a:tableStyleId>
              </a:tblPr>
              <a:tblGrid>
                <a:gridCol w="1803400"/>
                <a:gridCol w="1803400"/>
                <a:gridCol w="1803400"/>
              </a:tblGrid>
              <a:tr h="454522">
                <a:tc>
                  <a:txBody>
                    <a:bodyPr/>
                    <a:lstStyle/>
                    <a:p>
                      <a:r>
                        <a:rPr lang="en-US" dirty="0" smtClean="0"/>
                        <a:t>Module</a:t>
                      </a:r>
                      <a:endParaRPr lang="en-US" dirty="0"/>
                    </a:p>
                  </a:txBody>
                  <a:tcPr/>
                </a:tc>
                <a:tc>
                  <a:txBody>
                    <a:bodyPr/>
                    <a:lstStyle/>
                    <a:p>
                      <a:r>
                        <a:rPr lang="en-US" dirty="0" smtClean="0"/>
                        <a:t>Description</a:t>
                      </a:r>
                      <a:endParaRPr lang="en-US" dirty="0"/>
                    </a:p>
                  </a:txBody>
                  <a:tcPr/>
                </a:tc>
                <a:tc>
                  <a:txBody>
                    <a:bodyPr/>
                    <a:lstStyle/>
                    <a:p>
                      <a:r>
                        <a:rPr lang="en-US" dirty="0" smtClean="0"/>
                        <a:t>Result</a:t>
                      </a:r>
                      <a:endParaRPr lang="en-US" dirty="0"/>
                    </a:p>
                  </a:txBody>
                  <a:tcPr/>
                </a:tc>
              </a:tr>
              <a:tr h="2279251">
                <a:tc>
                  <a:txBody>
                    <a:bodyPr/>
                    <a:lstStyle/>
                    <a:p>
                      <a:r>
                        <a:rPr lang="en-US" sz="1600" b="1" dirty="0" smtClean="0">
                          <a:latin typeface="Arial" pitchFamily="34" charset="0"/>
                          <a:cs typeface="Arial" pitchFamily="34" charset="0"/>
                        </a:rPr>
                        <a:t>Panning</a:t>
                      </a:r>
                    </a:p>
                    <a:p>
                      <a:r>
                        <a:rPr lang="en-US" sz="1400" baseline="0" dirty="0" smtClean="0">
                          <a:latin typeface="Arial" pitchFamily="34" charset="0"/>
                          <a:cs typeface="Arial" pitchFamily="34" charset="0"/>
                        </a:rPr>
                        <a:t>(sliding horizontally </a:t>
                      </a:r>
                    </a:p>
                    <a:p>
                      <a:r>
                        <a:rPr lang="en-US" sz="1400" baseline="0" dirty="0" smtClean="0">
                          <a:latin typeface="Arial" pitchFamily="34" charset="0"/>
                          <a:cs typeface="Arial" pitchFamily="34" charset="0"/>
                        </a:rPr>
                        <a:t>left-right)</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latin typeface="Arial" pitchFamily="34" charset="0"/>
                          <a:cs typeface="Arial" pitchFamily="34" charset="0"/>
                        </a:rPr>
                        <a:t>Swiping</a:t>
                      </a:r>
                    </a:p>
                    <a:p>
                      <a:endParaRPr lang="en-US" sz="1400" dirty="0"/>
                    </a:p>
                  </a:txBody>
                  <a:tcPr/>
                </a:tc>
                <a:tc>
                  <a:txBody>
                    <a:bodyPr/>
                    <a:lstStyle/>
                    <a:p>
                      <a:r>
                        <a:rPr lang="en-US" sz="1400" dirty="0" smtClean="0">
                          <a:solidFill>
                            <a:schemeClr val="tx1"/>
                          </a:solidFill>
                          <a:latin typeface="Arial" pitchFamily="34" charset="0"/>
                          <a:cs typeface="Arial" pitchFamily="34" charset="0"/>
                        </a:rPr>
                        <a:t>Verify that when main Page is panned/swiped</a:t>
                      </a:r>
                      <a:r>
                        <a:rPr lang="en-US" sz="1400" baseline="0" dirty="0" smtClean="0">
                          <a:solidFill>
                            <a:schemeClr val="tx1"/>
                          </a:solidFill>
                          <a:latin typeface="Arial" pitchFamily="34" charset="0"/>
                          <a:cs typeface="Arial" pitchFamily="34" charset="0"/>
                        </a:rPr>
                        <a:t>, the sound buttons A,B,C remains in the same order, the same position on the page screen, and do not make sound</a:t>
                      </a:r>
                      <a:endParaRPr lang="en-US" sz="1400" dirty="0">
                        <a:solidFill>
                          <a:schemeClr val="tx1"/>
                        </a:solidFill>
                        <a:latin typeface="Arial" pitchFamily="34" charset="0"/>
                        <a:cs typeface="Arial" pitchFamily="34" charset="0"/>
                      </a:endParaRPr>
                    </a:p>
                  </a:txBody>
                  <a:tcPr>
                    <a:solidFill>
                      <a:schemeClr val="tx2">
                        <a:lumMod val="25000"/>
                      </a:schemeClr>
                    </a:solidFill>
                  </a:tcPr>
                </a:tc>
                <a:tc>
                  <a:txBody>
                    <a:bodyPr/>
                    <a:lstStyle/>
                    <a:p>
                      <a:r>
                        <a:rPr lang="en-US" sz="1400" dirty="0" smtClean="0">
                          <a:solidFill>
                            <a:schemeClr val="tx1"/>
                          </a:solidFill>
                          <a:latin typeface="Arial" pitchFamily="34" charset="0"/>
                          <a:cs typeface="Arial" pitchFamily="34" charset="0"/>
                        </a:rPr>
                        <a:t>The buttons A,B,C, should not loose the order or make any sound</a:t>
                      </a:r>
                      <a:r>
                        <a:rPr lang="en-US" sz="1400" baseline="0" dirty="0" smtClean="0">
                          <a:solidFill>
                            <a:schemeClr val="tx1"/>
                          </a:solidFill>
                          <a:latin typeface="Arial" pitchFamily="34" charset="0"/>
                          <a:cs typeface="Arial" pitchFamily="34" charset="0"/>
                        </a:rPr>
                        <a:t> during panning/swiping gestural input procedures</a:t>
                      </a:r>
                      <a:endParaRPr lang="en-US" sz="1400" dirty="0">
                        <a:solidFill>
                          <a:schemeClr val="tx1"/>
                        </a:solidFill>
                        <a:latin typeface="Arial" pitchFamily="34" charset="0"/>
                        <a:cs typeface="Arial" pitchFamily="34" charset="0"/>
                      </a:endParaRPr>
                    </a:p>
                  </a:txBody>
                  <a:tcPr>
                    <a:blipFill>
                      <a:blip r:embed="rId2"/>
                      <a:tile tx="0" ty="0" sx="100000" sy="100000" flip="none" algn="tl"/>
                    </a:blipFill>
                  </a:tcPr>
                </a:tc>
              </a:tr>
              <a:tr h="1554035">
                <a:tc>
                  <a:txBody>
                    <a:bodyPr/>
                    <a:lstStyle/>
                    <a:p>
                      <a:r>
                        <a:rPr lang="en-US" sz="1600" b="1" dirty="0" smtClean="0">
                          <a:latin typeface="Arial" pitchFamily="34" charset="0"/>
                          <a:cs typeface="Arial" pitchFamily="34" charset="0"/>
                        </a:rPr>
                        <a:t>Rotation</a:t>
                      </a:r>
                      <a:endParaRPr lang="en-US" sz="1600" b="1" dirty="0">
                        <a:latin typeface="Arial" pitchFamily="34" charset="0"/>
                        <a:cs typeface="Arial" pitchFamily="34" charset="0"/>
                      </a:endParaRPr>
                    </a:p>
                  </a:txBody>
                  <a:tcPr/>
                </a:tc>
                <a:tc>
                  <a:txBody>
                    <a:bodyPr/>
                    <a:lstStyle/>
                    <a:p>
                      <a:r>
                        <a:rPr lang="en-US" sz="1400" dirty="0" smtClean="0">
                          <a:solidFill>
                            <a:schemeClr val="tx1"/>
                          </a:solidFill>
                        </a:rPr>
                        <a:t>Verify that</a:t>
                      </a:r>
                      <a:r>
                        <a:rPr lang="en-US" sz="1400" baseline="0" dirty="0" smtClean="0">
                          <a:solidFill>
                            <a:schemeClr val="tx1"/>
                          </a:solidFill>
                        </a:rPr>
                        <a:t> when device is rotated, Buttons ABC should not loose it’s order and make any sound</a:t>
                      </a:r>
                      <a:endParaRPr lang="en-US" sz="1400" dirty="0">
                        <a:solidFill>
                          <a:schemeClr val="tx1"/>
                        </a:solidFill>
                      </a:endParaRPr>
                    </a:p>
                  </a:txBody>
                  <a:tcPr>
                    <a:solidFill>
                      <a:schemeClr val="tx2">
                        <a:lumMod val="25000"/>
                      </a:schemeClr>
                    </a:solidFill>
                  </a:tcPr>
                </a:tc>
                <a:tc>
                  <a:txBody>
                    <a:bodyPr/>
                    <a:lstStyle/>
                    <a:p>
                      <a:r>
                        <a:rPr lang="en-US" sz="1400" dirty="0" smtClean="0">
                          <a:solidFill>
                            <a:schemeClr val="tx1"/>
                          </a:solidFill>
                        </a:rPr>
                        <a:t>During device’s rotation Buttons ABC should not loose it’s order and make any sound</a:t>
                      </a:r>
                      <a:endParaRPr lang="en-US" sz="1400" dirty="0">
                        <a:solidFill>
                          <a:schemeClr val="tx1"/>
                        </a:solidFill>
                      </a:endParaRPr>
                    </a:p>
                  </a:txBody>
                  <a:tcPr>
                    <a:blipFill>
                      <a:blip r:embed="rId2"/>
                      <a:tile tx="0" ty="0" sx="100000" sy="100000" flip="none" algn="tl"/>
                    </a:blipFill>
                  </a:tcPr>
                </a:tc>
              </a:tr>
              <a:tr h="1554035">
                <a:tc>
                  <a:txBody>
                    <a:bodyPr/>
                    <a:lstStyle/>
                    <a:p>
                      <a:r>
                        <a:rPr lang="en-US" sz="1600" b="1" dirty="0" smtClean="0">
                          <a:latin typeface="Arial" pitchFamily="34" charset="0"/>
                          <a:cs typeface="Arial" pitchFamily="34" charset="0"/>
                        </a:rPr>
                        <a:t>Zooming</a:t>
                      </a:r>
                      <a:endParaRPr lang="en-US" sz="1600" b="1" dirty="0">
                        <a:latin typeface="Arial" pitchFamily="34" charset="0"/>
                        <a:cs typeface="Arial" pitchFamily="34" charset="0"/>
                      </a:endParaRPr>
                    </a:p>
                  </a:txBody>
                  <a:tcPr/>
                </a:tc>
                <a:tc>
                  <a:txBody>
                    <a:bodyPr/>
                    <a:lstStyle/>
                    <a:p>
                      <a:r>
                        <a:rPr lang="en-US" sz="1400" dirty="0" smtClean="0">
                          <a:solidFill>
                            <a:schemeClr val="tx1"/>
                          </a:solidFill>
                          <a:latin typeface="Arial" pitchFamily="34" charset="0"/>
                          <a:cs typeface="Arial" pitchFamily="34" charset="0"/>
                        </a:rPr>
                        <a:t>Verify that buttons A,B,</a:t>
                      </a:r>
                      <a:r>
                        <a:rPr lang="en-US" sz="1400" baseline="0" dirty="0" smtClean="0">
                          <a:solidFill>
                            <a:schemeClr val="tx1"/>
                          </a:solidFill>
                          <a:latin typeface="Arial" pitchFamily="34" charset="0"/>
                          <a:cs typeface="Arial" pitchFamily="34" charset="0"/>
                        </a:rPr>
                        <a:t> C should not loose the order or make any sound during the Zooming gestural procedure</a:t>
                      </a:r>
                      <a:endParaRPr lang="en-US" sz="1400" dirty="0">
                        <a:solidFill>
                          <a:schemeClr val="tx1"/>
                        </a:solidFill>
                        <a:latin typeface="Arial" pitchFamily="34" charset="0"/>
                        <a:cs typeface="Arial" pitchFamily="34" charset="0"/>
                      </a:endParaRPr>
                    </a:p>
                  </a:txBody>
                  <a:tcPr>
                    <a:solidFill>
                      <a:schemeClr val="tx2">
                        <a:lumMod val="25000"/>
                      </a:schemeClr>
                    </a:solidFill>
                  </a:tcPr>
                </a:tc>
                <a:tc>
                  <a:txBody>
                    <a:bodyPr/>
                    <a:lstStyle/>
                    <a:p>
                      <a:r>
                        <a:rPr lang="en-US" sz="1400" dirty="0" smtClean="0">
                          <a:solidFill>
                            <a:schemeClr val="tx1"/>
                          </a:solidFill>
                          <a:latin typeface="Arial" pitchFamily="34" charset="0"/>
                          <a:cs typeface="Arial" pitchFamily="34" charset="0"/>
                        </a:rPr>
                        <a:t>Buttons A,B,C should not loose the order or make and sound during the Zooming procedure</a:t>
                      </a:r>
                      <a:endParaRPr lang="en-US" sz="1400" dirty="0">
                        <a:solidFill>
                          <a:schemeClr val="tx1"/>
                        </a:solidFill>
                        <a:latin typeface="Arial" pitchFamily="34" charset="0"/>
                        <a:cs typeface="Arial" pitchFamily="34" charset="0"/>
                      </a:endParaRPr>
                    </a:p>
                  </a:txBody>
                  <a:tcPr>
                    <a:blipFill>
                      <a:blip r:embed="rId2"/>
                      <a:tile tx="0" ty="0" sx="100000" sy="100000" flip="none" algn="tl"/>
                    </a:blipFill>
                  </a:tcPr>
                </a:tc>
              </a:tr>
            </a:tbl>
          </a:graphicData>
        </a:graphic>
      </p:graphicFrame>
      <p:pic>
        <p:nvPicPr>
          <p:cNvPr id="2050" name="Picture 2" descr="C:\Users\IVA\Pictures\MOBILE TESTING\IC513003[1].png"/>
          <p:cNvPicPr>
            <a:picLocks noGrp="1" noChangeAspect="1" noChangeArrowheads="1"/>
          </p:cNvPicPr>
          <p:nvPr>
            <p:ph sz="half" idx="2"/>
          </p:nvPr>
        </p:nvPicPr>
        <p:blipFill>
          <a:blip r:embed="rId3" cstate="print"/>
          <a:stretch>
            <a:fillRect/>
          </a:stretch>
        </p:blipFill>
        <p:spPr bwMode="auto">
          <a:xfrm>
            <a:off x="6019800" y="1066800"/>
            <a:ext cx="2715577" cy="4525962"/>
          </a:xfrm>
          <a:prstGeom prst="rect">
            <a:avLst/>
          </a:prstGeom>
          <a:noFill/>
        </p:spPr>
      </p:pic>
      <p:sp>
        <p:nvSpPr>
          <p:cNvPr id="3" name="Footer Placeholder 2"/>
          <p:cNvSpPr>
            <a:spLocks noGrp="1"/>
          </p:cNvSpPr>
          <p:nvPr>
            <p:ph type="ftr" sz="quarter" idx="11"/>
          </p:nvPr>
        </p:nvSpPr>
        <p:spPr>
          <a:xfrm>
            <a:off x="5715000" y="6407944"/>
            <a:ext cx="2971800"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tx2">
                    <a:lumMod val="25000"/>
                  </a:schemeClr>
                </a:solidFill>
              </a:rPr>
              <a:pPr/>
              <a:t>67</a:t>
            </a:fld>
            <a:endParaRPr lang="en-US" dirty="0">
              <a:solidFill>
                <a:schemeClr val="tx2">
                  <a:lumMod val="25000"/>
                </a:schemeClr>
              </a:solidFill>
            </a:endParaRPr>
          </a:p>
        </p:txBody>
      </p:sp>
      <p:sp>
        <p:nvSpPr>
          <p:cNvPr id="11" name="Rounded Rectangle 10"/>
          <p:cNvSpPr/>
          <p:nvPr/>
        </p:nvSpPr>
        <p:spPr>
          <a:xfrm>
            <a:off x="5943600" y="5943600"/>
            <a:ext cx="29718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Usability/UI Testing</a:t>
            </a:r>
            <a:endParaRPr lang="en-US" b="1" dirty="0"/>
          </a:p>
        </p:txBody>
      </p:sp>
    </p:spTree>
    <p:extLst>
      <p:ext uri="{BB962C8B-B14F-4D97-AF65-F5344CB8AC3E}">
        <p14:creationId xmlns:p14="http://schemas.microsoft.com/office/powerpoint/2010/main" xmlns="" val="295286940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IVA\Pictures\MOBILE TESTING\IC513003[1].png"/>
          <p:cNvPicPr>
            <a:picLocks noGrp="1" noChangeAspect="1" noChangeArrowheads="1"/>
          </p:cNvPicPr>
          <p:nvPr>
            <p:ph sz="half" idx="1"/>
          </p:nvPr>
        </p:nvPicPr>
        <p:blipFill>
          <a:blip r:embed="rId2" cstate="print"/>
          <a:srcRect/>
          <a:stretch>
            <a:fillRect/>
          </a:stretch>
        </p:blipFill>
        <p:spPr bwMode="auto">
          <a:xfrm>
            <a:off x="228600" y="1295400"/>
            <a:ext cx="2788920" cy="4648200"/>
          </a:xfrm>
          <a:prstGeom prst="rect">
            <a:avLst/>
          </a:prstGeom>
          <a:noFill/>
        </p:spPr>
      </p:pic>
      <p:sp>
        <p:nvSpPr>
          <p:cNvPr id="3" name="Footer Placeholder 2"/>
          <p:cNvSpPr>
            <a:spLocks noGrp="1"/>
          </p:cNvSpPr>
          <p:nvPr>
            <p:ph type="ftr" sz="quarter" idx="11"/>
          </p:nvPr>
        </p:nvSpPr>
        <p:spPr>
          <a:xfrm>
            <a:off x="4380072" y="6407944"/>
            <a:ext cx="3925728"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458200" y="6407944"/>
            <a:ext cx="554832" cy="365125"/>
          </a:xfrm>
        </p:spPr>
        <p:txBody>
          <a:bodyPr/>
          <a:lstStyle/>
          <a:p>
            <a:fld id="{B6F15528-21DE-4FAA-801E-634DDDAF4B2B}" type="slidenum">
              <a:rPr lang="en-US" smtClean="0">
                <a:solidFill>
                  <a:schemeClr val="tx2">
                    <a:lumMod val="25000"/>
                  </a:schemeClr>
                </a:solidFill>
              </a:rPr>
              <a:pPr/>
              <a:t>68</a:t>
            </a:fld>
            <a:endParaRPr lang="en-US" dirty="0">
              <a:solidFill>
                <a:schemeClr val="tx2">
                  <a:lumMod val="25000"/>
                </a:schemeClr>
              </a:solidFill>
            </a:endParaRPr>
          </a:p>
        </p:txBody>
      </p:sp>
      <p:graphicFrame>
        <p:nvGraphicFramePr>
          <p:cNvPr id="10" name="Table 9"/>
          <p:cNvGraphicFramePr>
            <a:graphicFrameLocks noGrp="1"/>
          </p:cNvGraphicFramePr>
          <p:nvPr/>
        </p:nvGraphicFramePr>
        <p:xfrm>
          <a:off x="3200400" y="457200"/>
          <a:ext cx="5715000" cy="5902960"/>
        </p:xfrm>
        <a:graphic>
          <a:graphicData uri="http://schemas.openxmlformats.org/drawingml/2006/table">
            <a:tbl>
              <a:tblPr firstRow="1" bandRow="1">
                <a:tableStyleId>{5C22544A-7EE6-4342-B048-85BDC9FD1C3A}</a:tableStyleId>
              </a:tblPr>
              <a:tblGrid>
                <a:gridCol w="1219200"/>
                <a:gridCol w="1924050"/>
                <a:gridCol w="2571750"/>
              </a:tblGrid>
              <a:tr h="445622">
                <a:tc>
                  <a:txBody>
                    <a:bodyPr/>
                    <a:lstStyle/>
                    <a:p>
                      <a:r>
                        <a:rPr lang="en-US" dirty="0" smtClean="0"/>
                        <a:t>Module</a:t>
                      </a:r>
                      <a:endParaRPr lang="en-US" dirty="0"/>
                    </a:p>
                  </a:txBody>
                  <a:tcPr/>
                </a:tc>
                <a:tc>
                  <a:txBody>
                    <a:bodyPr/>
                    <a:lstStyle/>
                    <a:p>
                      <a:r>
                        <a:rPr lang="en-US" dirty="0" smtClean="0"/>
                        <a:t>Description</a:t>
                      </a:r>
                      <a:endParaRPr lang="en-US" dirty="0"/>
                    </a:p>
                  </a:txBody>
                  <a:tcPr/>
                </a:tc>
                <a:tc>
                  <a:txBody>
                    <a:bodyPr/>
                    <a:lstStyle/>
                    <a:p>
                      <a:r>
                        <a:rPr lang="en-US" dirty="0" smtClean="0"/>
                        <a:t>Result</a:t>
                      </a:r>
                      <a:endParaRPr lang="en-US" dirty="0"/>
                    </a:p>
                  </a:txBody>
                  <a:tcPr/>
                </a:tc>
              </a:tr>
              <a:tr h="1648189">
                <a:tc>
                  <a:txBody>
                    <a:bodyPr/>
                    <a:lstStyle/>
                    <a:p>
                      <a:r>
                        <a:rPr lang="en-US" sz="1600" dirty="0" smtClean="0">
                          <a:latin typeface="Arial" pitchFamily="34" charset="0"/>
                          <a:cs typeface="Arial" pitchFamily="34" charset="0"/>
                        </a:rPr>
                        <a:t>Phone Call Interruption</a:t>
                      </a:r>
                      <a:endParaRPr lang="en-US" sz="1600"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latin typeface="Arial" pitchFamily="34" charset="0"/>
                          <a:cs typeface="Arial" pitchFamily="34" charset="0"/>
                        </a:rPr>
                        <a:t>Verify that when Phone</a:t>
                      </a:r>
                      <a:r>
                        <a:rPr lang="en-US" sz="1400" baseline="0" dirty="0" smtClean="0">
                          <a:solidFill>
                            <a:schemeClr val="tx1"/>
                          </a:solidFill>
                          <a:latin typeface="Arial" pitchFamily="34" charset="0"/>
                          <a:cs typeface="Arial" pitchFamily="34" charset="0"/>
                        </a:rPr>
                        <a:t> Call is initiate, buttons ABC are in “pause” mode and do not perform assigned sound tones.</a:t>
                      </a:r>
                      <a:endParaRPr lang="en-US" sz="1400" dirty="0" smtClean="0">
                        <a:solidFill>
                          <a:schemeClr val="tx1"/>
                        </a:solidFill>
                        <a:latin typeface="Arial" pitchFamily="34" charset="0"/>
                        <a:cs typeface="Arial" pitchFamily="34" charset="0"/>
                      </a:endParaRPr>
                    </a:p>
                    <a:p>
                      <a:endParaRPr lang="en-US" sz="1400" dirty="0">
                        <a:solidFill>
                          <a:schemeClr val="tx1"/>
                        </a:solidFill>
                        <a:latin typeface="Arial" pitchFamily="34" charset="0"/>
                        <a:cs typeface="Arial" pitchFamily="34" charset="0"/>
                      </a:endParaRPr>
                    </a:p>
                  </a:txBody>
                  <a:tcPr>
                    <a:solidFill>
                      <a:schemeClr val="tx2">
                        <a:lumMod val="2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latin typeface="Arial" pitchFamily="34" charset="0"/>
                          <a:cs typeface="Arial" pitchFamily="34" charset="0"/>
                        </a:rPr>
                        <a:t>When</a:t>
                      </a:r>
                      <a:r>
                        <a:rPr lang="en-US" sz="1400" baseline="0" dirty="0" smtClean="0">
                          <a:solidFill>
                            <a:schemeClr val="tx1"/>
                          </a:solidFill>
                          <a:latin typeface="Arial" pitchFamily="34" charset="0"/>
                          <a:cs typeface="Arial" pitchFamily="34" charset="0"/>
                        </a:rPr>
                        <a:t> Phone Call is occurred, the Buttons ABC should be saved in ‘pause” mode and do not perform assigned sound tone.</a:t>
                      </a:r>
                      <a:endParaRPr lang="en-US" sz="1400" dirty="0" smtClean="0">
                        <a:solidFill>
                          <a:schemeClr val="tx1"/>
                        </a:solidFill>
                        <a:latin typeface="Arial" pitchFamily="34" charset="0"/>
                        <a:cs typeface="Arial" pitchFamily="34" charset="0"/>
                      </a:endParaRPr>
                    </a:p>
                    <a:p>
                      <a:endParaRPr lang="en-US" sz="1400" dirty="0">
                        <a:solidFill>
                          <a:schemeClr val="tx1"/>
                        </a:solidFill>
                        <a:latin typeface="Arial" pitchFamily="34" charset="0"/>
                        <a:cs typeface="Arial" pitchFamily="34" charset="0"/>
                      </a:endParaRPr>
                    </a:p>
                  </a:txBody>
                  <a:tcPr>
                    <a:blipFill>
                      <a:blip r:embed="rId3"/>
                      <a:tile tx="0" ty="0" sx="100000" sy="100000" flip="none" algn="tl"/>
                    </a:blipFill>
                  </a:tcPr>
                </a:tc>
              </a:tr>
              <a:tr h="1648189">
                <a:tc>
                  <a:txBody>
                    <a:bodyPr/>
                    <a:lstStyle/>
                    <a:p>
                      <a:r>
                        <a:rPr lang="en-US" sz="1600" dirty="0" smtClean="0">
                          <a:latin typeface="Arial" pitchFamily="34" charset="0"/>
                          <a:cs typeface="Arial" pitchFamily="34" charset="0"/>
                        </a:rPr>
                        <a:t>SMS interruption</a:t>
                      </a:r>
                      <a:endParaRPr lang="en-US" sz="1600" dirty="0">
                        <a:latin typeface="Arial" pitchFamily="34" charset="0"/>
                        <a:cs typeface="Arial" pitchFamily="34" charset="0"/>
                      </a:endParaRPr>
                    </a:p>
                  </a:txBody>
                  <a:tcPr/>
                </a:tc>
                <a:tc>
                  <a:txBody>
                    <a:bodyPr/>
                    <a:lstStyle/>
                    <a:p>
                      <a:r>
                        <a:rPr lang="en-US" sz="1400" dirty="0" smtClean="0">
                          <a:solidFill>
                            <a:schemeClr val="tx1"/>
                          </a:solidFill>
                          <a:latin typeface="Arial" pitchFamily="34" charset="0"/>
                          <a:cs typeface="Arial" pitchFamily="34" charset="0"/>
                        </a:rPr>
                        <a:t>Verify</a:t>
                      </a:r>
                      <a:r>
                        <a:rPr lang="en-US" sz="1400" baseline="0" dirty="0" smtClean="0">
                          <a:solidFill>
                            <a:schemeClr val="tx1"/>
                          </a:solidFill>
                          <a:latin typeface="Arial" pitchFamily="34" charset="0"/>
                          <a:cs typeface="Arial" pitchFamily="34" charset="0"/>
                        </a:rPr>
                        <a:t> that when SMS notifications/message appears, the main app page will response with safe, end session</a:t>
                      </a:r>
                      <a:endParaRPr lang="en-US" sz="1400" dirty="0">
                        <a:solidFill>
                          <a:schemeClr val="tx1"/>
                        </a:solidFill>
                        <a:latin typeface="Arial" pitchFamily="34" charset="0"/>
                        <a:cs typeface="Arial" pitchFamily="34" charset="0"/>
                      </a:endParaRPr>
                    </a:p>
                  </a:txBody>
                  <a:tcPr>
                    <a:solidFill>
                      <a:schemeClr val="tx2">
                        <a:lumMod val="25000"/>
                      </a:schemeClr>
                    </a:solidFill>
                  </a:tcPr>
                </a:tc>
                <a:tc>
                  <a:txBody>
                    <a:bodyPr/>
                    <a:lstStyle/>
                    <a:p>
                      <a:r>
                        <a:rPr lang="en-US" sz="1400" dirty="0" smtClean="0">
                          <a:solidFill>
                            <a:schemeClr val="tx1"/>
                          </a:solidFill>
                          <a:latin typeface="Arial" pitchFamily="34" charset="0"/>
                          <a:cs typeface="Arial" pitchFamily="34" charset="0"/>
                        </a:rPr>
                        <a:t>When SMS</a:t>
                      </a:r>
                      <a:r>
                        <a:rPr lang="en-US" sz="1400" baseline="0" dirty="0" smtClean="0">
                          <a:solidFill>
                            <a:schemeClr val="tx1"/>
                          </a:solidFill>
                          <a:latin typeface="Arial" pitchFamily="34" charset="0"/>
                          <a:cs typeface="Arial" pitchFamily="34" charset="0"/>
                        </a:rPr>
                        <a:t> action occurs, proper error message should be displayed and app will be closed gracefully with saved information</a:t>
                      </a:r>
                      <a:endParaRPr lang="en-US" sz="1400" dirty="0">
                        <a:solidFill>
                          <a:schemeClr val="tx1"/>
                        </a:solidFill>
                        <a:latin typeface="Arial" pitchFamily="34" charset="0"/>
                        <a:cs typeface="Arial" pitchFamily="34" charset="0"/>
                      </a:endParaRPr>
                    </a:p>
                  </a:txBody>
                  <a:tcPr>
                    <a:blipFill>
                      <a:blip r:embed="rId3"/>
                      <a:tile tx="0" ty="0" sx="100000" sy="100000" flip="none" algn="tl"/>
                    </a:blipFill>
                  </a:tcPr>
                </a:tc>
              </a:tr>
              <a:tr h="2160960">
                <a:tc>
                  <a:txBody>
                    <a:bodyPr/>
                    <a:lstStyle/>
                    <a:p>
                      <a:r>
                        <a:rPr lang="en-US" sz="1600" dirty="0" smtClean="0">
                          <a:latin typeface="Arial" pitchFamily="34" charset="0"/>
                          <a:cs typeface="Arial" pitchFamily="34" charset="0"/>
                        </a:rPr>
                        <a:t>Multiple Audible Files Interruption</a:t>
                      </a:r>
                      <a:endParaRPr lang="en-US" sz="1600" dirty="0">
                        <a:latin typeface="Arial" pitchFamily="34" charset="0"/>
                        <a:cs typeface="Arial" pitchFamily="34" charset="0"/>
                      </a:endParaRPr>
                    </a:p>
                  </a:txBody>
                  <a:tcPr/>
                </a:tc>
                <a:tc>
                  <a:txBody>
                    <a:bodyPr/>
                    <a:lstStyle/>
                    <a:p>
                      <a:r>
                        <a:rPr lang="en-US" sz="1400" dirty="0" smtClean="0">
                          <a:solidFill>
                            <a:schemeClr val="tx1"/>
                          </a:solidFill>
                          <a:latin typeface="Arial" pitchFamily="34" charset="0"/>
                          <a:cs typeface="Arial" pitchFamily="34" charset="0"/>
                        </a:rPr>
                        <a:t>Verify that when multiple mixed/audio files are running</a:t>
                      </a:r>
                      <a:r>
                        <a:rPr lang="en-US" sz="1400" baseline="0" dirty="0" smtClean="0">
                          <a:solidFill>
                            <a:schemeClr val="tx1"/>
                          </a:solidFill>
                          <a:latin typeface="Arial" pitchFamily="34" charset="0"/>
                          <a:cs typeface="Arial" pitchFamily="34" charset="0"/>
                        </a:rPr>
                        <a:t> on the background of app, buttons ABC still active and perform assigned sound tones.</a:t>
                      </a:r>
                      <a:endParaRPr lang="en-US" sz="1400" dirty="0">
                        <a:solidFill>
                          <a:schemeClr val="tx1"/>
                        </a:solidFill>
                        <a:latin typeface="Arial" pitchFamily="34" charset="0"/>
                        <a:cs typeface="Arial" pitchFamily="34" charset="0"/>
                      </a:endParaRPr>
                    </a:p>
                  </a:txBody>
                  <a:tcPr>
                    <a:solidFill>
                      <a:schemeClr val="tx2">
                        <a:lumMod val="25000"/>
                      </a:schemeClr>
                    </a:solidFill>
                  </a:tcPr>
                </a:tc>
                <a:tc>
                  <a:txBody>
                    <a:bodyPr/>
                    <a:lstStyle/>
                    <a:p>
                      <a:r>
                        <a:rPr lang="en-US" sz="1400" dirty="0" smtClean="0">
                          <a:solidFill>
                            <a:schemeClr val="tx1"/>
                          </a:solidFill>
                          <a:latin typeface="Arial" pitchFamily="34" charset="0"/>
                          <a:cs typeface="Arial" pitchFamily="34" charset="0"/>
                        </a:rPr>
                        <a:t>When</a:t>
                      </a:r>
                      <a:r>
                        <a:rPr lang="en-US" sz="1400" baseline="0" dirty="0" smtClean="0">
                          <a:solidFill>
                            <a:schemeClr val="tx1"/>
                          </a:solidFill>
                          <a:latin typeface="Arial" pitchFamily="34" charset="0"/>
                          <a:cs typeface="Arial" pitchFamily="34" charset="0"/>
                        </a:rPr>
                        <a:t> multiple files (mixed/audio) are running on the background app, the Buttons ABC should be active and perform assigned sound tone.</a:t>
                      </a:r>
                      <a:endParaRPr lang="en-US" sz="1400" dirty="0">
                        <a:solidFill>
                          <a:schemeClr val="tx1"/>
                        </a:solidFill>
                        <a:latin typeface="Arial" pitchFamily="34" charset="0"/>
                        <a:cs typeface="Arial" pitchFamily="34" charset="0"/>
                      </a:endParaRPr>
                    </a:p>
                  </a:txBody>
                  <a:tcPr>
                    <a:blipFill>
                      <a:blip r:embed="rId3"/>
                      <a:tile tx="0" ty="0" sx="100000" sy="100000" flip="none" algn="tl"/>
                    </a:blipFill>
                  </a:tcPr>
                </a:tc>
              </a:tr>
            </a:tbl>
          </a:graphicData>
        </a:graphic>
      </p:graphicFrame>
      <p:sp>
        <p:nvSpPr>
          <p:cNvPr id="11" name="Rounded Rectangle 10"/>
          <p:cNvSpPr/>
          <p:nvPr/>
        </p:nvSpPr>
        <p:spPr>
          <a:xfrm>
            <a:off x="152400" y="6248400"/>
            <a:ext cx="29718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Interruption Testing</a:t>
            </a:r>
            <a:endParaRPr lang="en-US" b="1" dirty="0"/>
          </a:p>
        </p:txBody>
      </p:sp>
    </p:spTree>
    <p:extLst>
      <p:ext uri="{BB962C8B-B14F-4D97-AF65-F5344CB8AC3E}">
        <p14:creationId xmlns:p14="http://schemas.microsoft.com/office/powerpoint/2010/main" xmlns="" val="256810934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p:cNvGraphicFramePr>
            <a:graphicFrameLocks noGrp="1"/>
          </p:cNvGraphicFramePr>
          <p:nvPr>
            <p:ph sz="half" idx="1"/>
          </p:nvPr>
        </p:nvGraphicFramePr>
        <p:xfrm>
          <a:off x="304800" y="304800"/>
          <a:ext cx="5562600" cy="6019801"/>
        </p:xfrm>
        <a:graphic>
          <a:graphicData uri="http://schemas.openxmlformats.org/drawingml/2006/table">
            <a:tbl>
              <a:tblPr firstRow="1" bandRow="1">
                <a:tableStyleId>{5C22544A-7EE6-4342-B048-85BDC9FD1C3A}</a:tableStyleId>
              </a:tblPr>
              <a:tblGrid>
                <a:gridCol w="1854200"/>
                <a:gridCol w="1854200"/>
                <a:gridCol w="1854200"/>
              </a:tblGrid>
              <a:tr h="472914">
                <a:tc>
                  <a:txBody>
                    <a:bodyPr/>
                    <a:lstStyle/>
                    <a:p>
                      <a:r>
                        <a:rPr lang="en-US" dirty="0" smtClean="0"/>
                        <a:t>Module</a:t>
                      </a:r>
                      <a:endParaRPr lang="en-US" dirty="0"/>
                    </a:p>
                  </a:txBody>
                  <a:tcPr/>
                </a:tc>
                <a:tc>
                  <a:txBody>
                    <a:bodyPr/>
                    <a:lstStyle/>
                    <a:p>
                      <a:r>
                        <a:rPr lang="en-US" dirty="0" smtClean="0"/>
                        <a:t>Description</a:t>
                      </a:r>
                      <a:endParaRPr lang="en-US" dirty="0"/>
                    </a:p>
                  </a:txBody>
                  <a:tcPr/>
                </a:tc>
                <a:tc>
                  <a:txBody>
                    <a:bodyPr/>
                    <a:lstStyle/>
                    <a:p>
                      <a:r>
                        <a:rPr lang="en-US" dirty="0" smtClean="0"/>
                        <a:t>Result</a:t>
                      </a:r>
                      <a:endParaRPr lang="en-US" dirty="0"/>
                    </a:p>
                  </a:txBody>
                  <a:tcPr/>
                </a:tc>
              </a:tr>
              <a:tr h="17734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Arial" pitchFamily="34" charset="0"/>
                          <a:cs typeface="Arial" pitchFamily="34" charset="0"/>
                        </a:rPr>
                        <a:t>Combination of buttons and sounds</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latin typeface="Arial" pitchFamily="34" charset="0"/>
                          <a:cs typeface="Arial" pitchFamily="34" charset="0"/>
                        </a:rPr>
                        <a:t>Verify that when A,B,C</a:t>
                      </a:r>
                      <a:r>
                        <a:rPr lang="en-US" sz="1200" baseline="0" dirty="0" smtClean="0">
                          <a:solidFill>
                            <a:schemeClr val="tx1"/>
                          </a:solidFill>
                          <a:latin typeface="Arial" pitchFamily="34" charset="0"/>
                          <a:cs typeface="Arial" pitchFamily="34" charset="0"/>
                        </a:rPr>
                        <a:t> buttons pressed </a:t>
                      </a:r>
                      <a:endParaRPr lang="en-US" sz="1200" dirty="0" smtClean="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latin typeface="Arial" pitchFamily="34" charset="0"/>
                          <a:cs typeface="Arial" pitchFamily="34" charset="0"/>
                        </a:rPr>
                        <a:t>simultaneously,  the designed combination of three sound tone is appeared</a:t>
                      </a:r>
                    </a:p>
                    <a:p>
                      <a:endParaRPr lang="en-US" sz="1200" dirty="0">
                        <a:solidFill>
                          <a:schemeClr val="tx1"/>
                        </a:solidFill>
                        <a:latin typeface="Arial" pitchFamily="34" charset="0"/>
                        <a:cs typeface="Arial" pitchFamily="34" charset="0"/>
                      </a:endParaRPr>
                    </a:p>
                  </a:txBody>
                  <a:tcPr>
                    <a:solidFill>
                      <a:schemeClr val="tx2">
                        <a:lumMod val="25000"/>
                      </a:schemeClr>
                    </a:solidFill>
                  </a:tcPr>
                </a:tc>
                <a:tc>
                  <a:txBody>
                    <a:bodyPr/>
                    <a:lstStyle/>
                    <a:p>
                      <a:r>
                        <a:rPr lang="en-US" sz="1200" dirty="0" smtClean="0">
                          <a:solidFill>
                            <a:schemeClr val="tx1"/>
                          </a:solidFill>
                          <a:latin typeface="Arial" pitchFamily="34" charset="0"/>
                          <a:cs typeface="Arial" pitchFamily="34" charset="0"/>
                        </a:rPr>
                        <a:t>When</a:t>
                      </a:r>
                      <a:r>
                        <a:rPr lang="en-US" sz="1200" baseline="0" dirty="0" smtClean="0">
                          <a:solidFill>
                            <a:schemeClr val="tx1"/>
                          </a:solidFill>
                          <a:latin typeface="Arial" pitchFamily="34" charset="0"/>
                          <a:cs typeface="Arial" pitchFamily="34" charset="0"/>
                        </a:rPr>
                        <a:t> buttons ABC are pressed simultaneously the tune combined of three sounds should appeared</a:t>
                      </a:r>
                      <a:endParaRPr lang="en-US" sz="1200" dirty="0">
                        <a:solidFill>
                          <a:schemeClr val="tx1"/>
                        </a:solidFill>
                        <a:latin typeface="Arial" pitchFamily="34" charset="0"/>
                        <a:cs typeface="Arial" pitchFamily="34" charset="0"/>
                      </a:endParaRPr>
                    </a:p>
                  </a:txBody>
                  <a:tcPr>
                    <a:blipFill>
                      <a:blip r:embed="rId2"/>
                      <a:tile tx="0" ty="0" sx="100000" sy="100000" flip="none" algn="tl"/>
                    </a:blipFill>
                  </a:tcPr>
                </a:tc>
              </a:tr>
              <a:tr h="1527118">
                <a:tc>
                  <a:txBody>
                    <a:bodyPr/>
                    <a:lstStyle/>
                    <a:p>
                      <a:r>
                        <a:rPr lang="en-US" sz="1600" dirty="0" smtClean="0">
                          <a:latin typeface="Arial" pitchFamily="34" charset="0"/>
                          <a:cs typeface="Arial" pitchFamily="34" charset="0"/>
                        </a:rPr>
                        <a:t>10,000</a:t>
                      </a:r>
                      <a:r>
                        <a:rPr lang="en-US" sz="1600" baseline="0" dirty="0" smtClean="0">
                          <a:latin typeface="Arial" pitchFamily="34" charset="0"/>
                          <a:cs typeface="Arial" pitchFamily="34" charset="0"/>
                        </a:rPr>
                        <a:t> User press Button A</a:t>
                      </a:r>
                    </a:p>
                  </a:txBody>
                  <a:tcPr/>
                </a:tc>
                <a:tc>
                  <a:txBody>
                    <a:bodyPr/>
                    <a:lstStyle/>
                    <a:p>
                      <a:r>
                        <a:rPr lang="en-US" sz="1200" dirty="0" smtClean="0">
                          <a:solidFill>
                            <a:schemeClr val="tx1"/>
                          </a:solidFill>
                          <a:latin typeface="Arial" pitchFamily="34" charset="0"/>
                          <a:cs typeface="Arial" pitchFamily="34" charset="0"/>
                        </a:rPr>
                        <a:t>Verify that when 10,000 User simultaneously press Buttons</a:t>
                      </a:r>
                      <a:r>
                        <a:rPr lang="en-US" sz="1200" baseline="0" dirty="0" smtClean="0">
                          <a:solidFill>
                            <a:schemeClr val="tx1"/>
                          </a:solidFill>
                          <a:latin typeface="Arial" pitchFamily="34" charset="0"/>
                          <a:cs typeface="Arial" pitchFamily="34" charset="0"/>
                        </a:rPr>
                        <a:t> </a:t>
                      </a:r>
                      <a:r>
                        <a:rPr lang="en-US" sz="1200" dirty="0" smtClean="0">
                          <a:solidFill>
                            <a:schemeClr val="tx1"/>
                          </a:solidFill>
                          <a:latin typeface="Arial" pitchFamily="34" charset="0"/>
                          <a:cs typeface="Arial" pitchFamily="34" charset="0"/>
                        </a:rPr>
                        <a:t>A, there is not drop in functionality</a:t>
                      </a:r>
                      <a:r>
                        <a:rPr lang="en-US" sz="1200" baseline="0" dirty="0" smtClean="0">
                          <a:solidFill>
                            <a:schemeClr val="tx1"/>
                          </a:solidFill>
                          <a:latin typeface="Arial" pitchFamily="34" charset="0"/>
                          <a:cs typeface="Arial" pitchFamily="34" charset="0"/>
                        </a:rPr>
                        <a:t> and sound quality.</a:t>
                      </a:r>
                      <a:endParaRPr lang="en-US" sz="1200" dirty="0">
                        <a:solidFill>
                          <a:schemeClr val="tx1"/>
                        </a:solidFill>
                        <a:latin typeface="Arial" pitchFamily="34" charset="0"/>
                        <a:cs typeface="Arial" pitchFamily="34" charset="0"/>
                      </a:endParaRPr>
                    </a:p>
                  </a:txBody>
                  <a:tcPr>
                    <a:solidFill>
                      <a:schemeClr val="tx2">
                        <a:lumMod val="25000"/>
                      </a:schemeClr>
                    </a:solidFill>
                  </a:tcPr>
                </a:tc>
                <a:tc>
                  <a:txBody>
                    <a:bodyPr/>
                    <a:lstStyle/>
                    <a:p>
                      <a:r>
                        <a:rPr lang="en-US" sz="1200" dirty="0" smtClean="0">
                          <a:solidFill>
                            <a:schemeClr val="tx1"/>
                          </a:solidFill>
                          <a:latin typeface="Arial" pitchFamily="34" charset="0"/>
                          <a:cs typeface="Arial" pitchFamily="34" charset="0"/>
                        </a:rPr>
                        <a:t>When 10,000 User simultaneously press Button</a:t>
                      </a:r>
                      <a:r>
                        <a:rPr lang="en-US" sz="1200" baseline="0" dirty="0" smtClean="0">
                          <a:solidFill>
                            <a:schemeClr val="tx1"/>
                          </a:solidFill>
                          <a:latin typeface="Arial" pitchFamily="34" charset="0"/>
                          <a:cs typeface="Arial" pitchFamily="34" charset="0"/>
                        </a:rPr>
                        <a:t> </a:t>
                      </a:r>
                      <a:r>
                        <a:rPr lang="en-US" sz="1200" dirty="0" smtClean="0">
                          <a:solidFill>
                            <a:schemeClr val="tx1"/>
                          </a:solidFill>
                          <a:latin typeface="Arial" pitchFamily="34" charset="0"/>
                          <a:cs typeface="Arial" pitchFamily="34" charset="0"/>
                        </a:rPr>
                        <a:t>A it should be not</a:t>
                      </a:r>
                      <a:r>
                        <a:rPr lang="en-US" sz="1200" baseline="0" dirty="0" smtClean="0">
                          <a:solidFill>
                            <a:schemeClr val="tx1"/>
                          </a:solidFill>
                          <a:latin typeface="Arial" pitchFamily="34" charset="0"/>
                          <a:cs typeface="Arial" pitchFamily="34" charset="0"/>
                        </a:rPr>
                        <a:t> affect the functionality or sound quality</a:t>
                      </a:r>
                      <a:endParaRPr lang="en-US" sz="1200" dirty="0">
                        <a:solidFill>
                          <a:schemeClr val="tx1"/>
                        </a:solidFill>
                        <a:latin typeface="Arial" pitchFamily="34" charset="0"/>
                        <a:cs typeface="Arial" pitchFamily="34" charset="0"/>
                      </a:endParaRPr>
                    </a:p>
                  </a:txBody>
                  <a:tcPr>
                    <a:blipFill>
                      <a:blip r:embed="rId2"/>
                      <a:tile tx="0" ty="0" sx="100000" sy="100000" flip="none" algn="tl"/>
                    </a:blipFill>
                  </a:tcPr>
                </a:tc>
              </a:tr>
              <a:tr h="2246341">
                <a:tc>
                  <a:txBody>
                    <a:bodyPr/>
                    <a:lstStyle/>
                    <a:p>
                      <a:r>
                        <a:rPr lang="en-US" sz="1400" baseline="0" dirty="0" smtClean="0">
                          <a:latin typeface="Arial" pitchFamily="34" charset="0"/>
                          <a:cs typeface="Arial" pitchFamily="34" charset="0"/>
                        </a:rPr>
                        <a:t>User press and Hold B button for 8 hours</a:t>
                      </a:r>
                      <a:endParaRPr lang="en-US" sz="1400" dirty="0">
                        <a:latin typeface="Arial" pitchFamily="34" charset="0"/>
                        <a:cs typeface="Arial" pitchFamily="34" charset="0"/>
                      </a:endParaRPr>
                    </a:p>
                  </a:txBody>
                  <a:tcPr/>
                </a:tc>
                <a:tc>
                  <a:txBody>
                    <a:bodyPr/>
                    <a:lstStyle/>
                    <a:p>
                      <a:r>
                        <a:rPr lang="en-US" sz="1200" dirty="0" smtClean="0">
                          <a:solidFill>
                            <a:schemeClr val="tx1"/>
                          </a:solidFill>
                          <a:latin typeface="Arial" pitchFamily="34" charset="0"/>
                          <a:cs typeface="Arial" pitchFamily="34" charset="0"/>
                        </a:rPr>
                        <a:t>Verify that when  the User press and Hold B button for</a:t>
                      </a:r>
                      <a:r>
                        <a:rPr lang="en-US" sz="1200" baseline="0" dirty="0" smtClean="0">
                          <a:solidFill>
                            <a:schemeClr val="tx1"/>
                          </a:solidFill>
                          <a:latin typeface="Arial" pitchFamily="34" charset="0"/>
                          <a:cs typeface="Arial" pitchFamily="34" charset="0"/>
                        </a:rPr>
                        <a:t> 8 hours the app should be functional, and after 8 hours gracefully closed with proper error message</a:t>
                      </a:r>
                      <a:endParaRPr lang="en-US" sz="1200" dirty="0">
                        <a:solidFill>
                          <a:schemeClr val="tx1"/>
                        </a:solidFill>
                        <a:latin typeface="Arial" pitchFamily="34" charset="0"/>
                        <a:cs typeface="Arial" pitchFamily="34" charset="0"/>
                      </a:endParaRPr>
                    </a:p>
                  </a:txBody>
                  <a:tcPr>
                    <a:solidFill>
                      <a:schemeClr val="tx2">
                        <a:lumMod val="25000"/>
                      </a:schemeClr>
                    </a:solidFill>
                  </a:tcPr>
                </a:tc>
                <a:tc>
                  <a:txBody>
                    <a:bodyPr/>
                    <a:lstStyle/>
                    <a:p>
                      <a:r>
                        <a:rPr lang="en-US" sz="1200" dirty="0" smtClean="0">
                          <a:solidFill>
                            <a:schemeClr val="tx1"/>
                          </a:solidFill>
                          <a:latin typeface="Arial" pitchFamily="34" charset="0"/>
                          <a:cs typeface="Arial" pitchFamily="34" charset="0"/>
                        </a:rPr>
                        <a:t>When</a:t>
                      </a:r>
                      <a:r>
                        <a:rPr lang="en-US" sz="1200" baseline="0" dirty="0" smtClean="0">
                          <a:solidFill>
                            <a:schemeClr val="tx1"/>
                          </a:solidFill>
                          <a:latin typeface="Arial" pitchFamily="34" charset="0"/>
                          <a:cs typeface="Arial" pitchFamily="34" charset="0"/>
                        </a:rPr>
                        <a:t> the User press and hold B button for 8 hours the app should be functional and responsive, after 8 hours the proper error message should appeared and app should close gracefully</a:t>
                      </a:r>
                      <a:endParaRPr lang="en-US" sz="1200" dirty="0">
                        <a:solidFill>
                          <a:schemeClr val="tx1"/>
                        </a:solidFill>
                        <a:latin typeface="Arial" pitchFamily="34" charset="0"/>
                        <a:cs typeface="Arial" pitchFamily="34" charset="0"/>
                      </a:endParaRPr>
                    </a:p>
                  </a:txBody>
                  <a:tcPr>
                    <a:blipFill>
                      <a:blip r:embed="rId2"/>
                      <a:tile tx="0" ty="0" sx="100000" sy="100000" flip="none" algn="tl"/>
                    </a:blipFill>
                  </a:tcPr>
                </a:tc>
              </a:tr>
            </a:tbl>
          </a:graphicData>
        </a:graphic>
      </p:graphicFrame>
      <p:pic>
        <p:nvPicPr>
          <p:cNvPr id="2050" name="Picture 2" descr="C:\Users\IVA\Pictures\MOBILE TESTING\IC513003[1].png"/>
          <p:cNvPicPr>
            <a:picLocks noGrp="1" noChangeAspect="1" noChangeArrowheads="1"/>
          </p:cNvPicPr>
          <p:nvPr>
            <p:ph sz="half" idx="2"/>
          </p:nvPr>
        </p:nvPicPr>
        <p:blipFill>
          <a:blip r:embed="rId3" cstate="print"/>
          <a:stretch>
            <a:fillRect/>
          </a:stretch>
        </p:blipFill>
        <p:spPr bwMode="auto">
          <a:xfrm>
            <a:off x="6019800" y="1066800"/>
            <a:ext cx="2715577" cy="4525962"/>
          </a:xfrm>
          <a:prstGeom prst="rect">
            <a:avLst/>
          </a:prstGeom>
          <a:noFill/>
        </p:spPr>
      </p:pic>
      <p:sp>
        <p:nvSpPr>
          <p:cNvPr id="3" name="Footer Placeholder 2"/>
          <p:cNvSpPr>
            <a:spLocks noGrp="1"/>
          </p:cNvSpPr>
          <p:nvPr>
            <p:ph type="ftr" sz="quarter" idx="11"/>
          </p:nvPr>
        </p:nvSpPr>
        <p:spPr>
          <a:xfrm>
            <a:off x="5334000" y="6407944"/>
            <a:ext cx="3352800"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tx2">
                    <a:lumMod val="25000"/>
                  </a:schemeClr>
                </a:solidFill>
              </a:rPr>
              <a:pPr/>
              <a:t>69</a:t>
            </a:fld>
            <a:endParaRPr lang="en-US" dirty="0">
              <a:solidFill>
                <a:schemeClr val="tx2">
                  <a:lumMod val="25000"/>
                </a:schemeClr>
              </a:solidFill>
            </a:endParaRPr>
          </a:p>
        </p:txBody>
      </p:sp>
      <p:sp>
        <p:nvSpPr>
          <p:cNvPr id="7" name="Rounded Rectangle 6"/>
          <p:cNvSpPr/>
          <p:nvPr/>
        </p:nvSpPr>
        <p:spPr>
          <a:xfrm>
            <a:off x="6019800" y="5943600"/>
            <a:ext cx="29718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Arial" pitchFamily="34" charset="0"/>
                <a:cs typeface="Arial" pitchFamily="34" charset="0"/>
              </a:rPr>
              <a:t>Soak Testing</a:t>
            </a:r>
            <a:endParaRPr lang="en-US" b="1" dirty="0">
              <a:latin typeface="Arial" pitchFamily="34" charset="0"/>
              <a:cs typeface="Arial" pitchFamily="34" charset="0"/>
            </a:endParaRPr>
          </a:p>
        </p:txBody>
      </p:sp>
    </p:spTree>
    <p:extLst>
      <p:ext uri="{BB962C8B-B14F-4D97-AF65-F5344CB8AC3E}">
        <p14:creationId xmlns:p14="http://schemas.microsoft.com/office/powerpoint/2010/main" xmlns="" val="23418997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457200" y="1447800"/>
            <a:ext cx="4038600" cy="2328672"/>
          </a:xfrm>
        </p:spPr>
        <p:style>
          <a:lnRef idx="1">
            <a:schemeClr val="accent1"/>
          </a:lnRef>
          <a:fillRef idx="2">
            <a:schemeClr val="accent1"/>
          </a:fillRef>
          <a:effectRef idx="1">
            <a:schemeClr val="accent1"/>
          </a:effectRef>
          <a:fontRef idx="minor">
            <a:schemeClr val="dk1"/>
          </a:fontRef>
        </p:style>
        <p:txBody>
          <a:bodyPr>
            <a:normAutofit/>
          </a:bodyPr>
          <a:lstStyle/>
          <a:p>
            <a:r>
              <a:rPr lang="en-US" sz="2000" dirty="0" smtClean="0">
                <a:solidFill>
                  <a:schemeClr val="bg1"/>
                </a:solidFill>
                <a:latin typeface="Arial" pitchFamily="34" charset="0"/>
                <a:cs typeface="Arial" pitchFamily="34" charset="0"/>
              </a:rPr>
              <a:t>1. FOTA (Firmware Over The Air)- Need GPRS SIM card and Internet connection.</a:t>
            </a:r>
          </a:p>
          <a:p>
            <a:r>
              <a:rPr lang="en-US" sz="2000" dirty="0" smtClean="0">
                <a:solidFill>
                  <a:schemeClr val="bg1"/>
                </a:solidFill>
                <a:latin typeface="Arial" pitchFamily="34" charset="0"/>
                <a:cs typeface="Arial" pitchFamily="34" charset="0"/>
              </a:rPr>
              <a:t>2. Wi-Fi</a:t>
            </a:r>
          </a:p>
          <a:p>
            <a:r>
              <a:rPr lang="en-US" sz="2000" dirty="0" smtClean="0">
                <a:solidFill>
                  <a:schemeClr val="bg1"/>
                </a:solidFill>
                <a:latin typeface="Arial" pitchFamily="34" charset="0"/>
                <a:cs typeface="Arial" pitchFamily="34" charset="0"/>
              </a:rPr>
              <a:t>3. Data-cable/USB cable</a:t>
            </a:r>
          </a:p>
          <a:p>
            <a:r>
              <a:rPr lang="en-US" sz="2000" dirty="0" smtClean="0">
                <a:solidFill>
                  <a:schemeClr val="bg1"/>
                </a:solidFill>
                <a:latin typeface="Arial" pitchFamily="34" charset="0"/>
                <a:cs typeface="Arial" pitchFamily="34" charset="0"/>
              </a:rPr>
              <a:t>4. Bluetooth</a:t>
            </a:r>
          </a:p>
          <a:p>
            <a:endParaRPr lang="en-US" dirty="0"/>
          </a:p>
        </p:txBody>
      </p:sp>
      <p:sp>
        <p:nvSpPr>
          <p:cNvPr id="3" name="Footer Placeholder 2"/>
          <p:cNvSpPr>
            <a:spLocks noGrp="1"/>
          </p:cNvSpPr>
          <p:nvPr>
            <p:ph type="ftr" sz="quarter" idx="11"/>
          </p:nvPr>
        </p:nvSpPr>
        <p:spPr>
          <a:xfrm>
            <a:off x="4380072" y="6407944"/>
            <a:ext cx="35447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a:xfrm>
            <a:off x="8382000" y="6407944"/>
            <a:ext cx="631032" cy="365125"/>
          </a:xfrm>
        </p:spPr>
        <p:txBody>
          <a:bodyPr/>
          <a:lstStyle/>
          <a:p>
            <a:fld id="{B6F15528-21DE-4FAA-801E-634DDDAF4B2B}" type="slidenum">
              <a:rPr lang="en-US" smtClean="0">
                <a:solidFill>
                  <a:schemeClr val="accent1">
                    <a:lumMod val="50000"/>
                  </a:schemeClr>
                </a:solidFill>
              </a:rPr>
              <a:pPr/>
              <a:t>7</a:t>
            </a:fld>
            <a:endParaRPr lang="en-US" dirty="0">
              <a:solidFill>
                <a:schemeClr val="accent1">
                  <a:lumMod val="50000"/>
                </a:schemeClr>
              </a:solidFill>
            </a:endParaRPr>
          </a:p>
        </p:txBody>
      </p:sp>
      <p:sp>
        <p:nvSpPr>
          <p:cNvPr id="6" name="Title 5"/>
          <p:cNvSpPr>
            <a:spLocks noGrp="1"/>
          </p:cNvSpPr>
          <p:nvPr>
            <p:ph type="title"/>
          </p:nvPr>
        </p:nvSpPr>
        <p:spPr>
          <a:xfrm>
            <a:off x="457200" y="152400"/>
            <a:ext cx="8229600" cy="990600"/>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3100" dirty="0" smtClean="0">
                <a:solidFill>
                  <a:schemeClr val="tx2">
                    <a:lumMod val="10000"/>
                  </a:schemeClr>
                </a:solidFill>
                <a:latin typeface="Arial" pitchFamily="34" charset="0"/>
                <a:cs typeface="Arial" pitchFamily="34" charset="0"/>
              </a:rPr>
              <a:t/>
            </a:r>
            <a:br>
              <a:rPr lang="en-US" sz="3100" dirty="0" smtClean="0">
                <a:solidFill>
                  <a:schemeClr val="tx2">
                    <a:lumMod val="10000"/>
                  </a:schemeClr>
                </a:solidFill>
                <a:latin typeface="Arial" pitchFamily="34" charset="0"/>
                <a:cs typeface="Arial" pitchFamily="34" charset="0"/>
              </a:rPr>
            </a:br>
            <a:r>
              <a:rPr lang="en-US" sz="3100" dirty="0" smtClean="0">
                <a:solidFill>
                  <a:srgbClr val="FF0000"/>
                </a:solidFill>
                <a:latin typeface="Arial" pitchFamily="34" charset="0"/>
                <a:cs typeface="Arial" pitchFamily="34" charset="0"/>
              </a:rPr>
              <a:t>2. What are the different ways you can install a Mobile Application? </a:t>
            </a:r>
            <a:r>
              <a:rPr lang="en-US" sz="4400" dirty="0" smtClean="0">
                <a:latin typeface="Arial" pitchFamily="34" charset="0"/>
                <a:cs typeface="Arial" pitchFamily="34" charset="0"/>
              </a:rPr>
              <a:t/>
            </a:r>
            <a:br>
              <a:rPr lang="en-US" sz="4400" dirty="0" smtClean="0">
                <a:latin typeface="Arial" pitchFamily="34" charset="0"/>
                <a:cs typeface="Arial" pitchFamily="34" charset="0"/>
              </a:rPr>
            </a:br>
            <a:endParaRPr lang="en-US" dirty="0"/>
          </a:p>
        </p:txBody>
      </p:sp>
      <p:pic>
        <p:nvPicPr>
          <p:cNvPr id="238594" name="Picture 2" descr="http://iskratel.com/sites/default/files/media/products-photos/wimax-cpe-web.png"/>
          <p:cNvPicPr>
            <a:picLocks noChangeAspect="1" noChangeArrowheads="1"/>
          </p:cNvPicPr>
          <p:nvPr/>
        </p:nvPicPr>
        <p:blipFill>
          <a:blip r:embed="rId2" cstate="print"/>
          <a:srcRect/>
          <a:stretch>
            <a:fillRect/>
          </a:stretch>
        </p:blipFill>
        <p:spPr bwMode="auto">
          <a:xfrm>
            <a:off x="5943600" y="1371600"/>
            <a:ext cx="2851138" cy="2609850"/>
          </a:xfrm>
          <a:prstGeom prst="rect">
            <a:avLst/>
          </a:prstGeom>
          <a:noFill/>
        </p:spPr>
      </p:pic>
      <p:pic>
        <p:nvPicPr>
          <p:cNvPr id="159746" name="Picture 2" descr="http://2.bp.blogspot.com/--v-9EreEDCM/T4y1EHrfwBI/AAAAAAAAC0k/brQjrCcaTak/s1600/wifi_big.gif"/>
          <p:cNvPicPr>
            <a:picLocks noChangeAspect="1" noChangeArrowheads="1"/>
          </p:cNvPicPr>
          <p:nvPr/>
        </p:nvPicPr>
        <p:blipFill>
          <a:blip r:embed="rId3" cstate="print"/>
          <a:srcRect/>
          <a:stretch>
            <a:fillRect/>
          </a:stretch>
        </p:blipFill>
        <p:spPr bwMode="auto">
          <a:xfrm>
            <a:off x="5181600" y="3657600"/>
            <a:ext cx="1733550" cy="1733550"/>
          </a:xfrm>
          <a:prstGeom prst="rect">
            <a:avLst/>
          </a:prstGeom>
          <a:noFill/>
        </p:spPr>
      </p:pic>
      <p:pic>
        <p:nvPicPr>
          <p:cNvPr id="159748" name="Picture 4" descr="https://wiki.elon.edu/download/attachments/6854480/909512227.jpg?version=1&amp;modificationDate=1313070350000"/>
          <p:cNvPicPr>
            <a:picLocks noChangeAspect="1" noChangeArrowheads="1"/>
          </p:cNvPicPr>
          <p:nvPr/>
        </p:nvPicPr>
        <p:blipFill>
          <a:blip r:embed="rId4" cstate="print"/>
          <a:srcRect/>
          <a:stretch>
            <a:fillRect/>
          </a:stretch>
        </p:blipFill>
        <p:spPr bwMode="auto">
          <a:xfrm>
            <a:off x="7467600" y="4724400"/>
            <a:ext cx="1447800" cy="1447800"/>
          </a:xfrm>
          <a:prstGeom prst="rect">
            <a:avLst/>
          </a:prstGeom>
          <a:noFill/>
        </p:spPr>
      </p:pic>
      <p:pic>
        <p:nvPicPr>
          <p:cNvPr id="159750" name="Picture 6" descr="http://www.arm.com/community/partners/product_images/2724.jpg"/>
          <p:cNvPicPr>
            <a:picLocks noChangeAspect="1" noChangeArrowheads="1"/>
          </p:cNvPicPr>
          <p:nvPr/>
        </p:nvPicPr>
        <p:blipFill>
          <a:blip r:embed="rId5" cstate="print"/>
          <a:srcRect/>
          <a:stretch>
            <a:fillRect/>
          </a:stretch>
        </p:blipFill>
        <p:spPr bwMode="auto">
          <a:xfrm>
            <a:off x="228600" y="4038600"/>
            <a:ext cx="4528547" cy="2590800"/>
          </a:xfrm>
          <a:prstGeom prst="rect">
            <a:avLst/>
          </a:prstGeom>
          <a:noFill/>
        </p:spPr>
      </p:pic>
    </p:spTree>
    <p:extLst>
      <p:ext uri="{BB962C8B-B14F-4D97-AF65-F5344CB8AC3E}">
        <p14:creationId xmlns:p14="http://schemas.microsoft.com/office/powerpoint/2010/main" xmlns="" val="405007200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sz="half" idx="2"/>
          </p:nvPr>
        </p:nvGraphicFramePr>
        <p:xfrm>
          <a:off x="3810000" y="457200"/>
          <a:ext cx="4953000" cy="5775960"/>
        </p:xfrm>
        <a:graphic>
          <a:graphicData uri="http://schemas.openxmlformats.org/drawingml/2006/table">
            <a:tbl>
              <a:tblPr firstRow="1" bandRow="1">
                <a:tableStyleId>{5C22544A-7EE6-4342-B048-85BDC9FD1C3A}</a:tableStyleId>
              </a:tblPr>
              <a:tblGrid>
                <a:gridCol w="1477211"/>
                <a:gridCol w="1824789"/>
                <a:gridCol w="1651000"/>
              </a:tblGrid>
              <a:tr h="381000">
                <a:tc>
                  <a:txBody>
                    <a:bodyPr/>
                    <a:lstStyle/>
                    <a:p>
                      <a:r>
                        <a:rPr lang="en-US" sz="1600" dirty="0" smtClean="0"/>
                        <a:t>Module </a:t>
                      </a:r>
                      <a:endParaRPr lang="en-US" sz="1600" dirty="0"/>
                    </a:p>
                  </a:txBody>
                  <a:tcPr/>
                </a:tc>
                <a:tc>
                  <a:txBody>
                    <a:bodyPr/>
                    <a:lstStyle/>
                    <a:p>
                      <a:r>
                        <a:rPr lang="en-US" sz="1600" dirty="0" smtClean="0"/>
                        <a:t>Description</a:t>
                      </a:r>
                      <a:endParaRPr lang="en-US" sz="1600" dirty="0"/>
                    </a:p>
                  </a:txBody>
                  <a:tcPr/>
                </a:tc>
                <a:tc>
                  <a:txBody>
                    <a:bodyPr/>
                    <a:lstStyle/>
                    <a:p>
                      <a:r>
                        <a:rPr lang="en-US" sz="1600" dirty="0" smtClean="0"/>
                        <a:t>Result</a:t>
                      </a:r>
                      <a:endParaRPr lang="en-US" sz="1600" dirty="0"/>
                    </a:p>
                  </a:txBody>
                  <a:tcPr/>
                </a:tc>
              </a:tr>
              <a:tr h="154095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Flight Mode of Mobile Device</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bg1"/>
                          </a:solidFill>
                          <a:latin typeface="Arial" pitchFamily="34" charset="0"/>
                          <a:cs typeface="Arial" pitchFamily="34" charset="0"/>
                        </a:rPr>
                        <a:t>Verify that when Device has</a:t>
                      </a:r>
                      <a:r>
                        <a:rPr lang="en-US" sz="1400" baseline="0" dirty="0" smtClean="0">
                          <a:solidFill>
                            <a:schemeClr val="bg1"/>
                          </a:solidFill>
                          <a:latin typeface="Arial" pitchFamily="34" charset="0"/>
                          <a:cs typeface="Arial" pitchFamily="34" charset="0"/>
                        </a:rPr>
                        <a:t> Flight Mode ON, the Buttons ABC are still active and performing sound</a:t>
                      </a:r>
                      <a:endParaRPr lang="en-US" sz="1400" dirty="0" smtClean="0">
                        <a:solidFill>
                          <a:schemeClr val="bg1"/>
                        </a:solidFill>
                        <a:latin typeface="Arial" pitchFamily="34" charset="0"/>
                        <a:cs typeface="Arial" pitchFamily="34" charset="0"/>
                      </a:endParaRPr>
                    </a:p>
                    <a:p>
                      <a:endParaRPr lang="en-US" sz="1400" dirty="0">
                        <a:solidFill>
                          <a:schemeClr val="bg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bg1"/>
                          </a:solidFill>
                          <a:latin typeface="Arial" pitchFamily="34" charset="0"/>
                          <a:cs typeface="Arial" pitchFamily="34" charset="0"/>
                        </a:rPr>
                        <a:t>Buttons ABC</a:t>
                      </a:r>
                      <a:r>
                        <a:rPr lang="en-US" sz="1400" baseline="0" dirty="0" smtClean="0">
                          <a:solidFill>
                            <a:schemeClr val="bg1"/>
                          </a:solidFill>
                          <a:latin typeface="Arial" pitchFamily="34" charset="0"/>
                          <a:cs typeface="Arial" pitchFamily="34" charset="0"/>
                        </a:rPr>
                        <a:t> should be active and perform assigned sounds when Mobile Device is in Offline Mode.</a:t>
                      </a:r>
                      <a:endParaRPr lang="en-US" sz="1400" dirty="0" smtClean="0">
                        <a:solidFill>
                          <a:schemeClr val="bg1"/>
                        </a:solidFill>
                        <a:latin typeface="Arial" pitchFamily="34" charset="0"/>
                        <a:cs typeface="Arial" pitchFamily="34" charset="0"/>
                      </a:endParaRPr>
                    </a:p>
                    <a:p>
                      <a:endParaRPr lang="en-US" sz="1400" dirty="0">
                        <a:solidFill>
                          <a:schemeClr val="bg1"/>
                        </a:solidFill>
                      </a:endParaRPr>
                    </a:p>
                  </a:txBody>
                  <a:tcPr/>
                </a:tc>
              </a:tr>
              <a:tr h="1540951">
                <a:tc>
                  <a:txBody>
                    <a:bodyPr/>
                    <a:lstStyle/>
                    <a:p>
                      <a:r>
                        <a:rPr lang="en-US" sz="1400" dirty="0" smtClean="0">
                          <a:latin typeface="Arial" pitchFamily="34" charset="0"/>
                          <a:cs typeface="Arial" pitchFamily="34" charset="0"/>
                        </a:rPr>
                        <a:t>Bluetooth</a:t>
                      </a:r>
                      <a:r>
                        <a:rPr lang="en-US" sz="1400" baseline="0" dirty="0" smtClean="0">
                          <a:latin typeface="Arial" pitchFamily="34" charset="0"/>
                          <a:cs typeface="Arial" pitchFamily="34" charset="0"/>
                        </a:rPr>
                        <a:t> Mode of Mobile Device</a:t>
                      </a:r>
                      <a:endParaRPr lang="en-US" sz="1400"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bg1"/>
                          </a:solidFill>
                          <a:latin typeface="Arial" pitchFamily="34" charset="0"/>
                          <a:cs typeface="Arial" pitchFamily="34" charset="0"/>
                        </a:rPr>
                        <a:t>Verify that when Device has</a:t>
                      </a:r>
                      <a:r>
                        <a:rPr lang="en-US" sz="1400" baseline="0" dirty="0" smtClean="0">
                          <a:solidFill>
                            <a:schemeClr val="bg1"/>
                          </a:solidFill>
                          <a:latin typeface="Arial" pitchFamily="34" charset="0"/>
                          <a:cs typeface="Arial" pitchFamily="34" charset="0"/>
                        </a:rPr>
                        <a:t> Bluetooth ON, the Buttons ABC are still active and performing sound</a:t>
                      </a:r>
                      <a:endParaRPr lang="en-US" sz="1400" dirty="0" smtClean="0">
                        <a:solidFill>
                          <a:schemeClr val="bg1"/>
                        </a:solidFill>
                        <a:latin typeface="Arial" pitchFamily="34" charset="0"/>
                        <a:cs typeface="Arial" pitchFamily="34" charset="0"/>
                      </a:endParaRPr>
                    </a:p>
                    <a:p>
                      <a:endParaRPr lang="en-US" sz="1400"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bg1"/>
                          </a:solidFill>
                          <a:latin typeface="Arial" pitchFamily="34" charset="0"/>
                          <a:cs typeface="Arial" pitchFamily="34" charset="0"/>
                        </a:rPr>
                        <a:t>Buttons ABC</a:t>
                      </a:r>
                      <a:r>
                        <a:rPr lang="en-US" sz="1400" baseline="0" dirty="0" smtClean="0">
                          <a:solidFill>
                            <a:schemeClr val="bg1"/>
                          </a:solidFill>
                          <a:latin typeface="Arial" pitchFamily="34" charset="0"/>
                          <a:cs typeface="Arial" pitchFamily="34" charset="0"/>
                        </a:rPr>
                        <a:t> should be active and perform assigned sounds when Mobile Device is in Bluetooth Mode.</a:t>
                      </a:r>
                      <a:endParaRPr lang="en-US" sz="1400" dirty="0" smtClean="0">
                        <a:solidFill>
                          <a:schemeClr val="bg1"/>
                        </a:solidFill>
                        <a:latin typeface="Arial" pitchFamily="34" charset="0"/>
                        <a:cs typeface="Arial" pitchFamily="34" charset="0"/>
                      </a:endParaRPr>
                    </a:p>
                    <a:p>
                      <a:endParaRPr lang="en-US" sz="1400" dirty="0">
                        <a:latin typeface="Arial" pitchFamily="34" charset="0"/>
                        <a:cs typeface="Arial" pitchFamily="34" charset="0"/>
                      </a:endParaRPr>
                    </a:p>
                  </a:txBody>
                  <a:tcPr/>
                </a:tc>
              </a:tr>
              <a:tr h="1540951">
                <a:tc>
                  <a:txBody>
                    <a:bodyPr/>
                    <a:lstStyle/>
                    <a:p>
                      <a:r>
                        <a:rPr lang="en-US" sz="1400" dirty="0" smtClean="0">
                          <a:latin typeface="Arial" pitchFamily="34" charset="0"/>
                          <a:cs typeface="Arial" pitchFamily="34" charset="0"/>
                        </a:rPr>
                        <a:t>Hopping Mode</a:t>
                      </a:r>
                      <a:endParaRPr lang="en-US" sz="1400" dirty="0">
                        <a:latin typeface="Arial" pitchFamily="34" charset="0"/>
                        <a:cs typeface="Arial" pitchFamily="34" charset="0"/>
                      </a:endParaRPr>
                    </a:p>
                  </a:txBody>
                  <a:tcPr/>
                </a:tc>
                <a:tc>
                  <a:txBody>
                    <a:bodyPr/>
                    <a:lstStyle/>
                    <a:p>
                      <a:r>
                        <a:rPr lang="en-US" sz="1400" dirty="0" smtClean="0">
                          <a:latin typeface="Arial" pitchFamily="34" charset="0"/>
                          <a:cs typeface="Arial" pitchFamily="34" charset="0"/>
                        </a:rPr>
                        <a:t>Verify that</a:t>
                      </a:r>
                      <a:r>
                        <a:rPr lang="en-US" sz="1400" baseline="0" dirty="0" smtClean="0">
                          <a:latin typeface="Arial" pitchFamily="34" charset="0"/>
                          <a:cs typeface="Arial" pitchFamily="34" charset="0"/>
                        </a:rPr>
                        <a:t> when Device is in Frequently changed “hopping” area the Buttons ABC are still active and performing sound</a:t>
                      </a:r>
                      <a:endParaRPr lang="en-US" sz="1400"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bg1"/>
                          </a:solidFill>
                          <a:latin typeface="Arial" pitchFamily="34" charset="0"/>
                          <a:cs typeface="Arial" pitchFamily="34" charset="0"/>
                        </a:rPr>
                        <a:t>Buttons ABC</a:t>
                      </a:r>
                      <a:r>
                        <a:rPr lang="en-US" sz="1400" baseline="0" dirty="0" smtClean="0">
                          <a:solidFill>
                            <a:schemeClr val="bg1"/>
                          </a:solidFill>
                          <a:latin typeface="Arial" pitchFamily="34" charset="0"/>
                          <a:cs typeface="Arial" pitchFamily="34" charset="0"/>
                        </a:rPr>
                        <a:t> should be active and perform assigned sounds when Mobile Device is in the “hopping mode”</a:t>
                      </a:r>
                      <a:endParaRPr lang="en-US" sz="1400" dirty="0" smtClean="0">
                        <a:solidFill>
                          <a:schemeClr val="bg1"/>
                        </a:solidFill>
                        <a:latin typeface="Arial" pitchFamily="34" charset="0"/>
                        <a:cs typeface="Arial" pitchFamily="34" charset="0"/>
                      </a:endParaRPr>
                    </a:p>
                    <a:p>
                      <a:endParaRPr lang="en-US" sz="1400" dirty="0">
                        <a:latin typeface="Arial" pitchFamily="34" charset="0"/>
                        <a:cs typeface="Arial" pitchFamily="34" charset="0"/>
                      </a:endParaRPr>
                    </a:p>
                  </a:txBody>
                  <a:tcPr/>
                </a:tc>
              </a:tr>
            </a:tbl>
          </a:graphicData>
        </a:graphic>
      </p:graphicFrame>
      <p:sp>
        <p:nvSpPr>
          <p:cNvPr id="4" name="Footer Placeholder 3"/>
          <p:cNvSpPr>
            <a:spLocks noGrp="1"/>
          </p:cNvSpPr>
          <p:nvPr>
            <p:ph type="ftr" sz="quarter" idx="11"/>
          </p:nvPr>
        </p:nvSpPr>
        <p:spPr>
          <a:xfrm>
            <a:off x="4380072" y="6407944"/>
            <a:ext cx="40019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70</a:t>
            </a:fld>
            <a:endParaRPr lang="en-US" dirty="0">
              <a:solidFill>
                <a:schemeClr val="accent1">
                  <a:lumMod val="50000"/>
                </a:schemeClr>
              </a:solidFill>
            </a:endParaRPr>
          </a:p>
        </p:txBody>
      </p:sp>
      <p:pic>
        <p:nvPicPr>
          <p:cNvPr id="9" name="Picture 2" descr="C:\Users\IVA\Pictures\MOBILE TESTING\IC513003[1].png"/>
          <p:cNvPicPr>
            <a:picLocks noGrp="1" noChangeAspect="1" noChangeArrowheads="1"/>
          </p:cNvPicPr>
          <p:nvPr>
            <p:ph sz="half" idx="2"/>
          </p:nvPr>
        </p:nvPicPr>
        <p:blipFill>
          <a:blip r:embed="rId2" cstate="print"/>
          <a:stretch>
            <a:fillRect/>
          </a:stretch>
        </p:blipFill>
        <p:spPr bwMode="auto">
          <a:xfrm>
            <a:off x="762000" y="914400"/>
            <a:ext cx="2715577" cy="4525962"/>
          </a:xfrm>
          <a:prstGeom prst="rect">
            <a:avLst/>
          </a:prstGeom>
          <a:noFill/>
        </p:spPr>
      </p:pic>
      <p:sp>
        <p:nvSpPr>
          <p:cNvPr id="10" name="Rectangle 9"/>
          <p:cNvSpPr/>
          <p:nvPr/>
        </p:nvSpPr>
        <p:spPr>
          <a:xfrm>
            <a:off x="838200" y="5638800"/>
            <a:ext cx="2514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Connectivity Testing</a:t>
            </a:r>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04800" y="838200"/>
            <a:ext cx="8534400" cy="5638800"/>
          </a:xfrm>
        </p:spPr>
        <p:style>
          <a:lnRef idx="1">
            <a:schemeClr val="accent1"/>
          </a:lnRef>
          <a:fillRef idx="2">
            <a:schemeClr val="accent1"/>
          </a:fillRef>
          <a:effectRef idx="1">
            <a:schemeClr val="accent1"/>
          </a:effectRef>
          <a:fontRef idx="minor">
            <a:schemeClr val="dk1"/>
          </a:fontRef>
        </p:style>
        <p:txBody>
          <a:bodyPr>
            <a:normAutofit fontScale="40000" lnSpcReduction="20000"/>
          </a:bodyPr>
          <a:lstStyle/>
          <a:p>
            <a:pPr marL="624078" indent="-514350">
              <a:buNone/>
            </a:pPr>
            <a:endParaRPr lang="en-US" sz="3500" dirty="0" smtClean="0">
              <a:solidFill>
                <a:schemeClr val="tx1"/>
              </a:solidFill>
              <a:latin typeface="Arial" pitchFamily="34" charset="0"/>
              <a:cs typeface="Arial" pitchFamily="34" charset="0"/>
            </a:endParaRPr>
          </a:p>
          <a:p>
            <a:pPr marL="624078" indent="-514350">
              <a:buNone/>
            </a:pPr>
            <a:r>
              <a:rPr lang="en-US" sz="3500" dirty="0" smtClean="0">
                <a:solidFill>
                  <a:schemeClr val="bg1">
                    <a:lumMod val="65000"/>
                  </a:schemeClr>
                </a:solidFill>
                <a:latin typeface="Arial" pitchFamily="34" charset="0"/>
                <a:cs typeface="Arial" pitchFamily="34" charset="0"/>
              </a:rPr>
              <a:t>1. What Type of Mobile Domains you know?</a:t>
            </a:r>
          </a:p>
          <a:p>
            <a:pPr marL="624078" indent="-514350">
              <a:buNone/>
            </a:pPr>
            <a:r>
              <a:rPr lang="en-US" sz="3500" dirty="0" smtClean="0">
                <a:solidFill>
                  <a:schemeClr val="bg1">
                    <a:lumMod val="65000"/>
                  </a:schemeClr>
                </a:solidFill>
                <a:latin typeface="Arial" pitchFamily="34" charset="0"/>
                <a:cs typeface="Arial" pitchFamily="34" charset="0"/>
              </a:rPr>
              <a:t>2. What are the different ways you can install a Mobile Application?</a:t>
            </a:r>
          </a:p>
          <a:p>
            <a:pPr>
              <a:buNone/>
            </a:pPr>
            <a:r>
              <a:rPr lang="en-US" sz="3500" dirty="0" smtClean="0">
                <a:solidFill>
                  <a:schemeClr val="bg1">
                    <a:lumMod val="65000"/>
                  </a:schemeClr>
                </a:solidFill>
                <a:latin typeface="Arial" pitchFamily="34" charset="0"/>
                <a:cs typeface="Arial" pitchFamily="34" charset="0"/>
              </a:rPr>
              <a:t>3. What is the difference between Mobile Testing and Mobile Application Testing?</a:t>
            </a:r>
          </a:p>
          <a:p>
            <a:pPr>
              <a:buNone/>
            </a:pPr>
            <a:r>
              <a:rPr lang="en-US" sz="3500" dirty="0" smtClean="0">
                <a:solidFill>
                  <a:schemeClr val="bg1">
                    <a:lumMod val="65000"/>
                  </a:schemeClr>
                </a:solidFill>
                <a:latin typeface="Arial" pitchFamily="34" charset="0"/>
                <a:cs typeface="Arial" pitchFamily="34" charset="0"/>
              </a:rPr>
              <a:t>4. Compare Web Application Testing vs. Mobile Application Testing</a:t>
            </a:r>
          </a:p>
          <a:p>
            <a:pPr>
              <a:buNone/>
            </a:pPr>
            <a:r>
              <a:rPr lang="en-US" sz="3500" dirty="0" smtClean="0">
                <a:solidFill>
                  <a:schemeClr val="bg1">
                    <a:lumMod val="65000"/>
                  </a:schemeClr>
                </a:solidFill>
                <a:latin typeface="Arial" pitchFamily="34" charset="0"/>
                <a:cs typeface="Arial" pitchFamily="34" charset="0"/>
              </a:rPr>
              <a:t>5. How do you usually explore the new Mobile Device/Phone?</a:t>
            </a:r>
          </a:p>
          <a:p>
            <a:pPr lvl="0">
              <a:buNone/>
            </a:pPr>
            <a:r>
              <a:rPr lang="en-US" sz="3500" dirty="0" smtClean="0">
                <a:solidFill>
                  <a:schemeClr val="bg1">
                    <a:lumMod val="65000"/>
                  </a:schemeClr>
                </a:solidFill>
                <a:latin typeface="Arial" pitchFamily="34" charset="0"/>
                <a:cs typeface="Arial" pitchFamily="34" charset="0"/>
              </a:rPr>
              <a:t>6. How would you test UI of mobile app? </a:t>
            </a:r>
          </a:p>
          <a:p>
            <a:pPr>
              <a:buNone/>
            </a:pPr>
            <a:r>
              <a:rPr lang="en-US" sz="3500" dirty="0" smtClean="0">
                <a:solidFill>
                  <a:schemeClr val="bg1">
                    <a:lumMod val="65000"/>
                  </a:schemeClr>
                </a:solidFill>
                <a:latin typeface="Arial" pitchFamily="34" charset="0"/>
                <a:cs typeface="Arial" pitchFamily="34" charset="0"/>
              </a:rPr>
              <a:t>7. Tell me about Test Plan Specifics that must emphasized while writing TP for Mobile Application</a:t>
            </a:r>
          </a:p>
          <a:p>
            <a:pPr>
              <a:buNone/>
            </a:pPr>
            <a:r>
              <a:rPr lang="en-US" sz="3500" dirty="0" smtClean="0">
                <a:solidFill>
                  <a:schemeClr val="bg1">
                    <a:lumMod val="65000"/>
                  </a:schemeClr>
                </a:solidFill>
                <a:latin typeface="Arial" pitchFamily="34" charset="0"/>
                <a:cs typeface="Arial" pitchFamily="34" charset="0"/>
              </a:rPr>
              <a:t>8. How would you test the mobile app page?</a:t>
            </a:r>
          </a:p>
          <a:p>
            <a:pPr>
              <a:buNone/>
            </a:pPr>
            <a:r>
              <a:rPr lang="en-US" sz="3500" dirty="0" smtClean="0">
                <a:solidFill>
                  <a:schemeClr val="bg1">
                    <a:lumMod val="65000"/>
                  </a:schemeClr>
                </a:solidFill>
                <a:latin typeface="Arial" pitchFamily="34" charset="0"/>
                <a:cs typeface="Arial" pitchFamily="34" charset="0"/>
              </a:rPr>
              <a:t>9. Give Examples of Major Test Cases for mobile device. </a:t>
            </a:r>
          </a:p>
          <a:p>
            <a:pPr>
              <a:buNone/>
            </a:pPr>
            <a:r>
              <a:rPr lang="en-US" sz="3500" dirty="0" smtClean="0">
                <a:solidFill>
                  <a:schemeClr val="bg1">
                    <a:lumMod val="65000"/>
                  </a:schemeClr>
                </a:solidFill>
                <a:latin typeface="Arial" pitchFamily="34" charset="0"/>
                <a:cs typeface="Arial" pitchFamily="34" charset="0"/>
              </a:rPr>
              <a:t>10. What are your steps in Performance Testing for Mobile Application? Name some Performance Tools.</a:t>
            </a:r>
          </a:p>
          <a:p>
            <a:pPr lvl="0">
              <a:buNone/>
            </a:pPr>
            <a:r>
              <a:rPr lang="en-US" sz="3500" dirty="0" smtClean="0">
                <a:solidFill>
                  <a:schemeClr val="bg1">
                    <a:lumMod val="65000"/>
                  </a:schemeClr>
                </a:solidFill>
                <a:latin typeface="Arial" pitchFamily="34" charset="0"/>
                <a:cs typeface="Arial" pitchFamily="34" charset="0"/>
              </a:rPr>
              <a:t>11. Write as many Test Cases you can for the following: Mobile device, simple app with three buttons (1,2,3) that making the sounds.</a:t>
            </a:r>
          </a:p>
          <a:p>
            <a:pPr lvl="0">
              <a:buNone/>
            </a:pPr>
            <a:r>
              <a:rPr lang="en-US" sz="3500" b="1" dirty="0" smtClean="0">
                <a:solidFill>
                  <a:srgbClr val="FF0000"/>
                </a:solidFill>
                <a:latin typeface="Arial" pitchFamily="34" charset="0"/>
                <a:cs typeface="Arial" pitchFamily="34" charset="0"/>
              </a:rPr>
              <a:t>12. How would you troubleshoot networking issues on </a:t>
            </a:r>
            <a:r>
              <a:rPr lang="en-US" sz="3500" b="1" dirty="0" err="1" smtClean="0">
                <a:solidFill>
                  <a:srgbClr val="FF0000"/>
                </a:solidFill>
                <a:latin typeface="Arial" pitchFamily="34" charset="0"/>
                <a:cs typeface="Arial" pitchFamily="34" charset="0"/>
              </a:rPr>
              <a:t>iPhone</a:t>
            </a:r>
            <a:r>
              <a:rPr lang="en-US" sz="3500" b="1" dirty="0" smtClean="0">
                <a:solidFill>
                  <a:srgbClr val="FF0000"/>
                </a:solidFill>
                <a:latin typeface="Arial" pitchFamily="34" charset="0"/>
                <a:cs typeface="Arial" pitchFamily="34" charset="0"/>
              </a:rPr>
              <a:t>?</a:t>
            </a:r>
          </a:p>
          <a:p>
            <a:pPr lvl="0">
              <a:buNone/>
            </a:pPr>
            <a:r>
              <a:rPr lang="en-US" sz="3500" dirty="0" smtClean="0">
                <a:latin typeface="Arial" pitchFamily="34" charset="0"/>
                <a:cs typeface="Arial" pitchFamily="34" charset="0"/>
              </a:rPr>
              <a:t>13. How would you test the following: you send Yahoo message from your mobile device to someone else device, and recipient doesn’t receive a message?</a:t>
            </a:r>
          </a:p>
          <a:p>
            <a:pPr>
              <a:buNone/>
            </a:pPr>
            <a:r>
              <a:rPr lang="en-US" sz="3500" dirty="0" smtClean="0">
                <a:latin typeface="Arial" pitchFamily="34" charset="0"/>
                <a:cs typeface="Arial" pitchFamily="34" charset="0"/>
              </a:rPr>
              <a:t>14. What is your Stress test approach when testing </a:t>
            </a:r>
            <a:r>
              <a:rPr lang="en-US" sz="3500" dirty="0" err="1" smtClean="0">
                <a:latin typeface="Arial" pitchFamily="34" charset="0"/>
                <a:cs typeface="Arial" pitchFamily="34" charset="0"/>
              </a:rPr>
              <a:t>Facetime</a:t>
            </a:r>
            <a:r>
              <a:rPr lang="en-US" sz="3500" dirty="0" smtClean="0">
                <a:latin typeface="Arial" pitchFamily="34" charset="0"/>
                <a:cs typeface="Arial" pitchFamily="34" charset="0"/>
              </a:rPr>
              <a:t> on </a:t>
            </a:r>
            <a:r>
              <a:rPr lang="en-US" sz="3500" dirty="0" err="1" smtClean="0">
                <a:latin typeface="Arial" pitchFamily="34" charset="0"/>
                <a:cs typeface="Arial" pitchFamily="34" charset="0"/>
              </a:rPr>
              <a:t>iPhone</a:t>
            </a:r>
            <a:r>
              <a:rPr lang="en-US" sz="3500" dirty="0" smtClean="0">
                <a:latin typeface="Arial" pitchFamily="34" charset="0"/>
                <a:cs typeface="Arial" pitchFamily="34" charset="0"/>
              </a:rPr>
              <a:t>?</a:t>
            </a:r>
          </a:p>
          <a:p>
            <a:pPr lvl="0">
              <a:buNone/>
            </a:pPr>
            <a:r>
              <a:rPr lang="en-US" sz="3500" dirty="0" smtClean="0">
                <a:latin typeface="Arial" pitchFamily="34" charset="0"/>
                <a:cs typeface="Arial" pitchFamily="34" charset="0"/>
              </a:rPr>
              <a:t>15. How do you do Boundary testing to verify a battery’s life, if a game application suppose to last for 24 hours?	</a:t>
            </a:r>
          </a:p>
          <a:p>
            <a:pPr lvl="0">
              <a:buNone/>
            </a:pPr>
            <a:r>
              <a:rPr lang="en-US" sz="3500" dirty="0" smtClean="0">
                <a:latin typeface="Arial" pitchFamily="34" charset="0"/>
                <a:cs typeface="Arial" pitchFamily="34" charset="0"/>
              </a:rPr>
              <a:t>16. Tell me about Specifics of the Mobile games testing?</a:t>
            </a:r>
          </a:p>
          <a:p>
            <a:pPr>
              <a:buNone/>
            </a:pPr>
            <a:r>
              <a:rPr lang="en-US" sz="3500" dirty="0" smtClean="0">
                <a:latin typeface="Arial" pitchFamily="34" charset="0"/>
                <a:cs typeface="Arial" pitchFamily="34" charset="0"/>
              </a:rPr>
              <a:t>17. </a:t>
            </a:r>
            <a:r>
              <a:rPr lang="en-US" sz="3500" dirty="0" smtClean="0">
                <a:solidFill>
                  <a:schemeClr val="tx2">
                    <a:lumMod val="10000"/>
                  </a:schemeClr>
                </a:solidFill>
                <a:latin typeface="Arial" pitchFamily="34" charset="0"/>
                <a:cs typeface="Arial" pitchFamily="34" charset="0"/>
              </a:rPr>
              <a:t>What Remote Device Access tools do you know?</a:t>
            </a:r>
          </a:p>
          <a:p>
            <a:pPr>
              <a:buNone/>
            </a:pPr>
            <a:r>
              <a:rPr lang="en-US" sz="3500" dirty="0" smtClean="0">
                <a:solidFill>
                  <a:schemeClr val="tx2">
                    <a:lumMod val="10000"/>
                  </a:schemeClr>
                </a:solidFill>
                <a:latin typeface="Arial" pitchFamily="34" charset="0"/>
                <a:cs typeface="Arial" pitchFamily="34" charset="0"/>
              </a:rPr>
              <a:t>18. Can you give the view of Testing the Mobile Application on the Emulators/Simulators?</a:t>
            </a:r>
          </a:p>
          <a:p>
            <a:pPr>
              <a:buNone/>
            </a:pPr>
            <a:r>
              <a:rPr lang="en-US" sz="3500" dirty="0" smtClean="0">
                <a:solidFill>
                  <a:schemeClr val="tx2">
                    <a:lumMod val="10000"/>
                  </a:schemeClr>
                </a:solidFill>
                <a:latin typeface="Arial" pitchFamily="34" charset="0"/>
                <a:cs typeface="Arial" pitchFamily="34" charset="0"/>
              </a:rPr>
              <a:t>19. Some name for Mobile Testing Automation tools</a:t>
            </a:r>
          </a:p>
          <a:p>
            <a:pPr>
              <a:buNone/>
            </a:pPr>
            <a:r>
              <a:rPr lang="en-US" sz="3500" dirty="0" smtClean="0">
                <a:latin typeface="Arial" pitchFamily="34" charset="0"/>
                <a:cs typeface="Arial" pitchFamily="34" charset="0"/>
              </a:rPr>
              <a:t>20. Do you have idea about Application certification programs such as TBT, SSTC, JVP?</a:t>
            </a:r>
          </a:p>
          <a:p>
            <a:pPr>
              <a:buNone/>
            </a:pPr>
            <a:r>
              <a:rPr lang="en-US" sz="3500" dirty="0" smtClean="0">
                <a:latin typeface="Arial" pitchFamily="34" charset="0"/>
                <a:cs typeface="Arial" pitchFamily="34" charset="0"/>
              </a:rPr>
              <a:t>21. How you test a Location Based Services (LBS) Mobile Application?</a:t>
            </a:r>
          </a:p>
          <a:p>
            <a:pPr>
              <a:buNone/>
            </a:pPr>
            <a:endParaRPr lang="en-US" sz="3200" dirty="0" smtClean="0">
              <a:latin typeface="Arial" pitchFamily="34" charset="0"/>
              <a:cs typeface="Arial" pitchFamily="34" charset="0"/>
            </a:endParaRPr>
          </a:p>
        </p:txBody>
      </p:sp>
      <p:sp>
        <p:nvSpPr>
          <p:cNvPr id="4" name="Footer Placeholder 3"/>
          <p:cNvSpPr>
            <a:spLocks noGrp="1"/>
          </p:cNvSpPr>
          <p:nvPr>
            <p:ph type="ftr" sz="quarter" idx="11"/>
          </p:nvPr>
        </p:nvSpPr>
        <p:spPr>
          <a:xfrm>
            <a:off x="4380072" y="6407944"/>
            <a:ext cx="33923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a:xfrm>
            <a:off x="8382000" y="6407944"/>
            <a:ext cx="631032" cy="365125"/>
          </a:xfrm>
        </p:spPr>
        <p:txBody>
          <a:bodyPr>
            <a:normAutofit/>
          </a:bodyPr>
          <a:lstStyle/>
          <a:p>
            <a:fld id="{B6F15528-21DE-4FAA-801E-634DDDAF4B2B}" type="slidenum">
              <a:rPr lang="en-US" smtClean="0">
                <a:solidFill>
                  <a:schemeClr val="accent1">
                    <a:lumMod val="50000"/>
                  </a:schemeClr>
                </a:solidFill>
              </a:rPr>
              <a:pPr/>
              <a:t>71</a:t>
            </a:fld>
            <a:endParaRPr lang="en-US" dirty="0">
              <a:solidFill>
                <a:schemeClr val="accent1">
                  <a:lumMod val="50000"/>
                </a:schemeClr>
              </a:solidFill>
            </a:endParaRPr>
          </a:p>
        </p:txBody>
      </p:sp>
      <p:sp>
        <p:nvSpPr>
          <p:cNvPr id="7" name="Title 6"/>
          <p:cNvSpPr>
            <a:spLocks noGrp="1"/>
          </p:cNvSpPr>
          <p:nvPr>
            <p:ph type="title"/>
          </p:nvPr>
        </p:nvSpPr>
        <p:spPr>
          <a:xfrm>
            <a:off x="381000" y="152400"/>
            <a:ext cx="5562600" cy="533400"/>
          </a:xfrm>
        </p:spPr>
        <p:style>
          <a:lnRef idx="1">
            <a:schemeClr val="accent1"/>
          </a:lnRef>
          <a:fillRef idx="2">
            <a:schemeClr val="accent1"/>
          </a:fillRef>
          <a:effectRef idx="1">
            <a:schemeClr val="accent1"/>
          </a:effectRef>
          <a:fontRef idx="minor">
            <a:schemeClr val="dk1"/>
          </a:fontRef>
        </p:style>
        <p:txBody>
          <a:bodyPr>
            <a:noAutofit/>
          </a:bodyPr>
          <a:lstStyle/>
          <a:p>
            <a:r>
              <a:rPr lang="en-US" sz="3200" dirty="0" smtClean="0">
                <a:solidFill>
                  <a:srgbClr val="FF0000"/>
                </a:solidFill>
              </a:rPr>
              <a:t>Specific of Mobile Testing</a:t>
            </a:r>
            <a:endParaRPr lang="en-US" sz="3200" dirty="0">
              <a:solidFill>
                <a:srgbClr val="FF0000"/>
              </a:solidFill>
            </a:endParaRPr>
          </a:p>
        </p:txBody>
      </p:sp>
    </p:spTree>
    <p:extLst>
      <p:ext uri="{BB962C8B-B14F-4D97-AF65-F5344CB8AC3E}">
        <p14:creationId xmlns:p14="http://schemas.microsoft.com/office/powerpoint/2010/main" xmlns="" val="365750653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half" idx="1"/>
          </p:nvPr>
        </p:nvSpPr>
        <p:spPr>
          <a:xfrm>
            <a:off x="457200" y="1481328"/>
            <a:ext cx="4038600" cy="4843272"/>
          </a:xfrm>
        </p:spPr>
        <p:style>
          <a:lnRef idx="1">
            <a:schemeClr val="accent1"/>
          </a:lnRef>
          <a:fillRef idx="2">
            <a:schemeClr val="accent1"/>
          </a:fillRef>
          <a:effectRef idx="1">
            <a:schemeClr val="accent1"/>
          </a:effectRef>
          <a:fontRef idx="minor">
            <a:schemeClr val="dk1"/>
          </a:fontRef>
        </p:style>
        <p:txBody>
          <a:bodyPr>
            <a:normAutofit fontScale="92500" lnSpcReduction="20000"/>
          </a:bodyPr>
          <a:lstStyle/>
          <a:p>
            <a:r>
              <a:rPr lang="en-US" sz="1800" b="1" dirty="0" smtClean="0">
                <a:solidFill>
                  <a:srgbClr val="FF0000"/>
                </a:solidFill>
                <a:latin typeface="Arial" pitchFamily="34" charset="0"/>
                <a:cs typeface="Arial" pitchFamily="34" charset="0"/>
              </a:rPr>
              <a:t>1</a:t>
            </a:r>
            <a:r>
              <a:rPr lang="en-US" sz="1800" dirty="0" smtClean="0">
                <a:solidFill>
                  <a:schemeClr val="bg1"/>
                </a:solidFill>
                <a:latin typeface="Arial" pitchFamily="34" charset="0"/>
                <a:cs typeface="Arial" pitchFamily="34" charset="0"/>
              </a:rPr>
              <a:t>. Home Screen – Settings Tab – General – Network – </a:t>
            </a:r>
            <a:r>
              <a:rPr lang="en-US" sz="1800" dirty="0" err="1" smtClean="0">
                <a:solidFill>
                  <a:schemeClr val="bg1"/>
                </a:solidFill>
                <a:latin typeface="Arial" pitchFamily="34" charset="0"/>
                <a:cs typeface="Arial" pitchFamily="34" charset="0"/>
              </a:rPr>
              <a:t>Wi</a:t>
            </a:r>
            <a:r>
              <a:rPr lang="en-US" sz="1800" dirty="0" smtClean="0">
                <a:solidFill>
                  <a:schemeClr val="bg1"/>
                </a:solidFill>
                <a:latin typeface="Arial" pitchFamily="34" charset="0"/>
                <a:cs typeface="Arial" pitchFamily="34" charset="0"/>
              </a:rPr>
              <a:t>-FI (On/Off) – Choose Network) – Ask to Join Networks (On/Off)</a:t>
            </a:r>
          </a:p>
          <a:p>
            <a:r>
              <a:rPr lang="en-US" sz="1800" b="1" dirty="0" smtClean="0">
                <a:solidFill>
                  <a:srgbClr val="FF0000"/>
                </a:solidFill>
                <a:latin typeface="Arial" pitchFamily="34" charset="0"/>
                <a:cs typeface="Arial" pitchFamily="34" charset="0"/>
              </a:rPr>
              <a:t>2</a:t>
            </a:r>
            <a:r>
              <a:rPr lang="en-US" sz="1800" dirty="0" smtClean="0">
                <a:solidFill>
                  <a:schemeClr val="bg1"/>
                </a:solidFill>
                <a:latin typeface="Arial" pitchFamily="34" charset="0"/>
                <a:cs typeface="Arial" pitchFamily="34" charset="0"/>
              </a:rPr>
              <a:t>. Home Screen – Settings Tab – General – Reset – Reset Network Settings</a:t>
            </a:r>
          </a:p>
          <a:p>
            <a:r>
              <a:rPr lang="en-US" sz="1600" b="1" dirty="0" smtClean="0">
                <a:latin typeface="Arial" pitchFamily="34" charset="0"/>
                <a:cs typeface="Arial" pitchFamily="34" charset="0"/>
              </a:rPr>
              <a:t>Note: </a:t>
            </a:r>
            <a:r>
              <a:rPr lang="en-US" sz="1600" dirty="0" smtClean="0">
                <a:latin typeface="Arial" pitchFamily="34" charset="0"/>
                <a:cs typeface="Arial" pitchFamily="34" charset="0"/>
              </a:rPr>
              <a:t>It will also reset your remembered Wi-Fi access points and their passwords, so be ready to re-enter a bunch of WEP/WPA keys!</a:t>
            </a:r>
          </a:p>
          <a:p>
            <a:r>
              <a:rPr lang="en-US" sz="1700" b="1" dirty="0" smtClean="0">
                <a:solidFill>
                  <a:srgbClr val="FF0000"/>
                </a:solidFill>
                <a:latin typeface="Arial" pitchFamily="34" charset="0"/>
                <a:cs typeface="Arial" pitchFamily="34" charset="0"/>
              </a:rPr>
              <a:t>3</a:t>
            </a:r>
            <a:r>
              <a:rPr lang="en-US" sz="1700" dirty="0" smtClean="0">
                <a:latin typeface="Arial" pitchFamily="34" charset="0"/>
                <a:cs typeface="Arial" pitchFamily="34" charset="0"/>
              </a:rPr>
              <a:t>.Connect through the </a:t>
            </a:r>
            <a:r>
              <a:rPr lang="en-US" sz="1700" dirty="0" err="1" smtClean="0">
                <a:latin typeface="Arial" pitchFamily="34" charset="0"/>
                <a:cs typeface="Arial" pitchFamily="34" charset="0"/>
              </a:rPr>
              <a:t>iOS</a:t>
            </a:r>
            <a:r>
              <a:rPr lang="en-US" sz="1700" dirty="0" smtClean="0">
                <a:latin typeface="Arial" pitchFamily="34" charset="0"/>
                <a:cs typeface="Arial" pitchFamily="34" charset="0"/>
              </a:rPr>
              <a:t> VPN  under Setting- General – Network. </a:t>
            </a:r>
          </a:p>
          <a:p>
            <a:pPr>
              <a:buNone/>
            </a:pPr>
            <a:r>
              <a:rPr lang="en-US" sz="1700" dirty="0" smtClean="0">
                <a:latin typeface="Arial" pitchFamily="34" charset="0"/>
                <a:cs typeface="Arial" pitchFamily="34" charset="0"/>
              </a:rPr>
              <a:t>	It is a “virtual private network” (VPN) configuration for Apple </a:t>
            </a:r>
            <a:r>
              <a:rPr lang="en-US" sz="1700" dirty="0" err="1" smtClean="0">
                <a:latin typeface="Arial" pitchFamily="34" charset="0"/>
                <a:cs typeface="Arial" pitchFamily="34" charset="0"/>
              </a:rPr>
              <a:t>iOS</a:t>
            </a:r>
            <a:r>
              <a:rPr lang="en-US" sz="1700" dirty="0" smtClean="0">
                <a:latin typeface="Arial" pitchFamily="34" charset="0"/>
                <a:cs typeface="Arial" pitchFamily="34" charset="0"/>
              </a:rPr>
              <a:t> devices: </a:t>
            </a:r>
            <a:r>
              <a:rPr lang="en-US" sz="1700" dirty="0" err="1" smtClean="0">
                <a:latin typeface="Arial" pitchFamily="34" charset="0"/>
                <a:cs typeface="Arial" pitchFamily="34" charset="0"/>
              </a:rPr>
              <a:t>iPad</a:t>
            </a:r>
            <a:r>
              <a:rPr lang="en-US" sz="1700" dirty="0" smtClean="0">
                <a:latin typeface="Arial" pitchFamily="34" charset="0"/>
                <a:cs typeface="Arial" pitchFamily="34" charset="0"/>
              </a:rPr>
              <a:t>, </a:t>
            </a:r>
            <a:r>
              <a:rPr lang="en-US" sz="1700" dirty="0" err="1" smtClean="0">
                <a:latin typeface="Arial" pitchFamily="34" charset="0"/>
                <a:cs typeface="Arial" pitchFamily="34" charset="0"/>
              </a:rPr>
              <a:t>iPhone</a:t>
            </a:r>
            <a:r>
              <a:rPr lang="en-US" sz="1700" dirty="0" smtClean="0">
                <a:latin typeface="Arial" pitchFamily="34" charset="0"/>
                <a:cs typeface="Arial" pitchFamily="34" charset="0"/>
              </a:rPr>
              <a:t>, and iPod Touch. The VPN allows users not on the UCSF network (</a:t>
            </a:r>
            <a:r>
              <a:rPr lang="en-US" sz="1800" dirty="0" smtClean="0">
                <a:latin typeface="Arial" pitchFamily="34" charset="0"/>
                <a:cs typeface="Arial" pitchFamily="34" charset="0"/>
              </a:rPr>
              <a:t>alternative to traditional wired connectivity)</a:t>
            </a:r>
            <a:r>
              <a:rPr lang="en-US" sz="1700" dirty="0" smtClean="0">
                <a:latin typeface="Arial" pitchFamily="34" charset="0"/>
                <a:cs typeface="Arial" pitchFamily="34" charset="0"/>
              </a:rPr>
              <a:t>, access to restricted resources on the UCSF network in the same way as you would from the </a:t>
            </a:r>
            <a:r>
              <a:rPr lang="en-US" sz="1700" dirty="0" err="1" smtClean="0">
                <a:latin typeface="Arial" pitchFamily="34" charset="0"/>
                <a:cs typeface="Arial" pitchFamily="34" charset="0"/>
              </a:rPr>
              <a:t>UCSFwpa</a:t>
            </a:r>
            <a:r>
              <a:rPr lang="en-US" sz="1700" dirty="0" smtClean="0">
                <a:latin typeface="Arial" pitchFamily="34" charset="0"/>
                <a:cs typeface="Arial" pitchFamily="34" charset="0"/>
              </a:rPr>
              <a:t> wireless network.</a:t>
            </a:r>
          </a:p>
          <a:p>
            <a:endParaRPr lang="en-US" sz="1600" dirty="0">
              <a:solidFill>
                <a:schemeClr val="bg1"/>
              </a:solidFill>
              <a:latin typeface="Arial" pitchFamily="34" charset="0"/>
              <a:cs typeface="Arial" pitchFamily="34" charset="0"/>
            </a:endParaRPr>
          </a:p>
        </p:txBody>
      </p:sp>
      <p:pic>
        <p:nvPicPr>
          <p:cNvPr id="11" name="Picture 2" descr="C:\Users\IVA\Pictures\MOBILE TESTING\iphone-data-not-working-fix[1].jpg"/>
          <p:cNvPicPr>
            <a:picLocks noGrp="1" noChangeAspect="1" noChangeArrowheads="1"/>
          </p:cNvPicPr>
          <p:nvPr>
            <p:ph sz="half" idx="2"/>
          </p:nvPr>
        </p:nvPicPr>
        <p:blipFill>
          <a:blip r:embed="rId2" cstate="print"/>
          <a:stretch>
            <a:fillRect/>
          </a:stretch>
        </p:blipFill>
        <p:spPr bwMode="auto">
          <a:xfrm>
            <a:off x="5270500" y="1648619"/>
            <a:ext cx="2794000" cy="4191000"/>
          </a:xfrm>
          <a:prstGeom prst="rect">
            <a:avLst/>
          </a:prstGeom>
          <a:noFill/>
        </p:spPr>
      </p:pic>
      <p:sp>
        <p:nvSpPr>
          <p:cNvPr id="3" name="Footer Placeholder 2"/>
          <p:cNvSpPr>
            <a:spLocks noGrp="1"/>
          </p:cNvSpPr>
          <p:nvPr>
            <p:ph type="ftr" sz="quarter" idx="11"/>
          </p:nvPr>
        </p:nvSpPr>
        <p:spPr>
          <a:xfrm>
            <a:off x="4380072" y="6407944"/>
            <a:ext cx="4154328"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458200" y="6407944"/>
            <a:ext cx="554832" cy="365125"/>
          </a:xfrm>
        </p:spPr>
        <p:txBody>
          <a:bodyPr/>
          <a:lstStyle/>
          <a:p>
            <a:fld id="{B6F15528-21DE-4FAA-801E-634DDDAF4B2B}" type="slidenum">
              <a:rPr lang="en-US" smtClean="0">
                <a:solidFill>
                  <a:schemeClr val="tx2">
                    <a:lumMod val="25000"/>
                  </a:schemeClr>
                </a:solidFill>
              </a:rPr>
              <a:pPr/>
              <a:t>72</a:t>
            </a:fld>
            <a:endParaRPr lang="en-US" dirty="0">
              <a:solidFill>
                <a:schemeClr val="tx2">
                  <a:lumMod val="25000"/>
                </a:schemeClr>
              </a:solidFill>
            </a:endParaRPr>
          </a:p>
        </p:txBody>
      </p:sp>
      <p:sp>
        <p:nvSpPr>
          <p:cNvPr id="6" name="Title 5"/>
          <p:cNvSpPr>
            <a:spLocks noGrp="1"/>
          </p:cNvSpPr>
          <p:nvPr>
            <p:ph type="title"/>
          </p:nvPr>
        </p:nvSpPr>
        <p:spPr>
          <a:xfrm>
            <a:off x="228600" y="152400"/>
            <a:ext cx="7086600" cy="1066800"/>
          </a:xfrm>
        </p:spPr>
        <p:style>
          <a:lnRef idx="1">
            <a:schemeClr val="accent1"/>
          </a:lnRef>
          <a:fillRef idx="2">
            <a:schemeClr val="accent1"/>
          </a:fillRef>
          <a:effectRef idx="1">
            <a:schemeClr val="accent1"/>
          </a:effectRef>
          <a:fontRef idx="minor">
            <a:schemeClr val="dk1"/>
          </a:fontRef>
        </p:style>
        <p:txBody>
          <a:bodyPr>
            <a:normAutofit fontScale="90000"/>
          </a:bodyPr>
          <a:lstStyle/>
          <a:p>
            <a:pPr lvl="0"/>
            <a:r>
              <a:rPr lang="en-US" sz="3100" dirty="0" smtClean="0">
                <a:solidFill>
                  <a:srgbClr val="FF0000"/>
                </a:solidFill>
                <a:latin typeface="Arial" pitchFamily="34" charset="0"/>
                <a:cs typeface="Arial" pitchFamily="34" charset="0"/>
              </a:rPr>
              <a:t/>
            </a:r>
            <a:br>
              <a:rPr lang="en-US" sz="3100" dirty="0" smtClean="0">
                <a:solidFill>
                  <a:srgbClr val="FF0000"/>
                </a:solidFill>
                <a:latin typeface="Arial" pitchFamily="34" charset="0"/>
                <a:cs typeface="Arial" pitchFamily="34" charset="0"/>
              </a:rPr>
            </a:br>
            <a:r>
              <a:rPr lang="en-US" sz="3100" dirty="0" smtClean="0">
                <a:solidFill>
                  <a:srgbClr val="FF0000"/>
                </a:solidFill>
                <a:latin typeface="Arial" pitchFamily="34" charset="0"/>
                <a:cs typeface="Arial" pitchFamily="34" charset="0"/>
              </a:rPr>
              <a:t>12. How would you troubleshoot networking issues on </a:t>
            </a:r>
            <a:r>
              <a:rPr lang="en-US" sz="3100" dirty="0" err="1" smtClean="0">
                <a:solidFill>
                  <a:srgbClr val="FF0000"/>
                </a:solidFill>
                <a:latin typeface="Arial" pitchFamily="34" charset="0"/>
                <a:cs typeface="Arial" pitchFamily="34" charset="0"/>
              </a:rPr>
              <a:t>iPhone</a:t>
            </a:r>
            <a:r>
              <a:rPr lang="en-US" sz="3100" dirty="0" smtClean="0">
                <a:solidFill>
                  <a:srgbClr val="FF0000"/>
                </a:solidFill>
                <a:latin typeface="Arial" pitchFamily="34" charset="0"/>
                <a:cs typeface="Arial" pitchFamily="34" charset="0"/>
              </a:rPr>
              <a:t>?</a:t>
            </a:r>
            <a:r>
              <a:rPr lang="en-US" sz="3600" dirty="0" smtClean="0">
                <a:solidFill>
                  <a:srgbClr val="FF0000"/>
                </a:solidFill>
                <a:latin typeface="Arial" pitchFamily="34" charset="0"/>
                <a:cs typeface="Arial" pitchFamily="34" charset="0"/>
              </a:rPr>
              <a:t>		</a:t>
            </a:r>
            <a:r>
              <a:rPr lang="en-US" sz="4400" dirty="0" smtClean="0">
                <a:solidFill>
                  <a:srgbClr val="FF0000"/>
                </a:solidFill>
                <a:latin typeface="Arial" pitchFamily="34" charset="0"/>
                <a:cs typeface="Arial" pitchFamily="34" charset="0"/>
              </a:rPr>
              <a:t/>
            </a:r>
            <a:br>
              <a:rPr lang="en-US" sz="4400" dirty="0" smtClean="0">
                <a:solidFill>
                  <a:srgbClr val="FF0000"/>
                </a:solidFill>
                <a:latin typeface="Arial" pitchFamily="34" charset="0"/>
                <a:cs typeface="Arial" pitchFamily="34" charset="0"/>
              </a:rPr>
            </a:br>
            <a:endParaRPr lang="en-US" dirty="0"/>
          </a:p>
        </p:txBody>
      </p:sp>
      <p:sp>
        <p:nvSpPr>
          <p:cNvPr id="12" name="Rectangle 11"/>
          <p:cNvSpPr/>
          <p:nvPr/>
        </p:nvSpPr>
        <p:spPr>
          <a:xfrm>
            <a:off x="5562600" y="6096000"/>
            <a:ext cx="2626040" cy="276999"/>
          </a:xfrm>
          <a:prstGeom prst="rect">
            <a:avLst/>
          </a:prstGeom>
        </p:spPr>
        <p:style>
          <a:lnRef idx="3">
            <a:schemeClr val="lt1"/>
          </a:lnRef>
          <a:fillRef idx="1">
            <a:schemeClr val="accent3"/>
          </a:fillRef>
          <a:effectRef idx="1">
            <a:schemeClr val="accent3"/>
          </a:effectRef>
          <a:fontRef idx="minor">
            <a:schemeClr val="lt1"/>
          </a:fontRef>
        </p:style>
        <p:txBody>
          <a:bodyPr wrap="none">
            <a:spAutoFit/>
          </a:bodyPr>
          <a:lstStyle/>
          <a:p>
            <a:r>
              <a:rPr lang="en-US" sz="1200" dirty="0" smtClean="0">
                <a:solidFill>
                  <a:schemeClr val="bg1"/>
                </a:solidFill>
                <a:latin typeface="Arial" pitchFamily="34" charset="0"/>
                <a:cs typeface="Arial" pitchFamily="34" charset="0"/>
              </a:rPr>
              <a:t>http://support.apple.com/kb/HT3204</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xmlns="" val="35381371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IVA\Pictures\MOBILE TESTING\iphone-networking-error[1].png"/>
          <p:cNvPicPr>
            <a:picLocks noGrp="1" noChangeAspect="1" noChangeArrowheads="1"/>
          </p:cNvPicPr>
          <p:nvPr>
            <p:ph sz="half" idx="1"/>
          </p:nvPr>
        </p:nvPicPr>
        <p:blipFill>
          <a:blip r:embed="rId2" cstate="print"/>
          <a:srcRect/>
          <a:stretch>
            <a:fillRect/>
          </a:stretch>
        </p:blipFill>
        <p:spPr bwMode="auto">
          <a:xfrm>
            <a:off x="533400" y="1600200"/>
            <a:ext cx="3017308" cy="4525962"/>
          </a:xfrm>
          <a:prstGeom prst="rect">
            <a:avLst/>
          </a:prstGeom>
          <a:noFill/>
        </p:spPr>
      </p:pic>
      <p:sp>
        <p:nvSpPr>
          <p:cNvPr id="3" name="Content Placeholder 2"/>
          <p:cNvSpPr>
            <a:spLocks noGrp="1"/>
          </p:cNvSpPr>
          <p:nvPr>
            <p:ph sz="half" idx="2"/>
          </p:nvPr>
        </p:nvSpPr>
        <p:spPr>
          <a:xfrm>
            <a:off x="3962400" y="1143000"/>
            <a:ext cx="4724400" cy="4309872"/>
          </a:xfrm>
        </p:spPr>
        <p:style>
          <a:lnRef idx="1">
            <a:schemeClr val="accent1"/>
          </a:lnRef>
          <a:fillRef idx="2">
            <a:schemeClr val="accent1"/>
          </a:fillRef>
          <a:effectRef idx="1">
            <a:schemeClr val="accent1"/>
          </a:effectRef>
          <a:fontRef idx="minor">
            <a:schemeClr val="dk1"/>
          </a:fontRef>
        </p:style>
        <p:txBody>
          <a:bodyPr>
            <a:normAutofit/>
          </a:bodyPr>
          <a:lstStyle/>
          <a:p>
            <a:r>
              <a:rPr lang="en-US" sz="1600" b="1" dirty="0" smtClean="0">
                <a:solidFill>
                  <a:srgbClr val="FF0000"/>
                </a:solidFill>
                <a:latin typeface="Arial" pitchFamily="34" charset="0"/>
                <a:cs typeface="Arial" pitchFamily="34" charset="0"/>
              </a:rPr>
              <a:t>4</a:t>
            </a:r>
            <a:r>
              <a:rPr lang="en-US" sz="1600" dirty="0" smtClean="0">
                <a:latin typeface="Arial" pitchFamily="34" charset="0"/>
                <a:cs typeface="Arial" pitchFamily="34" charset="0"/>
              </a:rPr>
              <a:t>. If you are experiencing network timeouts when connected to your home Wi-Fi network, please </a:t>
            </a:r>
            <a:r>
              <a:rPr lang="en-US" sz="1600" b="1" dirty="0" smtClean="0">
                <a:latin typeface="Arial" pitchFamily="34" charset="0"/>
                <a:cs typeface="Arial" pitchFamily="34" charset="0"/>
              </a:rPr>
              <a:t>try turning off Bluetooth</a:t>
            </a:r>
            <a:r>
              <a:rPr lang="en-US" sz="1600" dirty="0" smtClean="0">
                <a:latin typeface="Arial" pitchFamily="34" charset="0"/>
                <a:cs typeface="Arial" pitchFamily="34" charset="0"/>
              </a:rPr>
              <a:t>, as the </a:t>
            </a:r>
            <a:r>
              <a:rPr lang="en-US" sz="1600" dirty="0" err="1" smtClean="0">
                <a:latin typeface="Arial" pitchFamily="34" charset="0"/>
                <a:cs typeface="Arial" pitchFamily="34" charset="0"/>
              </a:rPr>
              <a:t>iPhone’s</a:t>
            </a:r>
            <a:r>
              <a:rPr lang="en-US" sz="1600" dirty="0" smtClean="0">
                <a:latin typeface="Arial" pitchFamily="34" charset="0"/>
                <a:cs typeface="Arial" pitchFamily="34" charset="0"/>
              </a:rPr>
              <a:t> current Bluetooth drivers sometimes interfere with Wi-Fi.</a:t>
            </a:r>
          </a:p>
          <a:p>
            <a:r>
              <a:rPr lang="en-US" sz="1600" b="1" dirty="0" smtClean="0">
                <a:solidFill>
                  <a:srgbClr val="FF0000"/>
                </a:solidFill>
                <a:latin typeface="Arial" pitchFamily="34" charset="0"/>
                <a:cs typeface="Arial" pitchFamily="34" charset="0"/>
              </a:rPr>
              <a:t>5</a:t>
            </a:r>
            <a:r>
              <a:rPr lang="en-US" sz="1600" dirty="0" smtClean="0">
                <a:latin typeface="Arial" pitchFamily="34" charset="0"/>
                <a:cs typeface="Arial" pitchFamily="34" charset="0"/>
              </a:rPr>
              <a:t>. Sometimes the </a:t>
            </a:r>
            <a:r>
              <a:rPr lang="en-US" sz="1600" dirty="0" err="1" smtClean="0">
                <a:latin typeface="Arial" pitchFamily="34" charset="0"/>
                <a:cs typeface="Arial" pitchFamily="34" charset="0"/>
              </a:rPr>
              <a:t>iPhone</a:t>
            </a:r>
            <a:r>
              <a:rPr lang="en-US" sz="1600" dirty="0" smtClean="0">
                <a:latin typeface="Arial" pitchFamily="34" charset="0"/>
                <a:cs typeface="Arial" pitchFamily="34" charset="0"/>
              </a:rPr>
              <a:t> does not “like” being attached to an ad-hoc network, and will often drop the Wi-Fi network connection and jump over to the cellular network. This problem does not exist for iPod touch devices, as they do not have other network options</a:t>
            </a:r>
            <a:r>
              <a:rPr lang="en-US" sz="1600" dirty="0" smtClean="0"/>
              <a:t>.</a:t>
            </a:r>
          </a:p>
          <a:p>
            <a:pPr>
              <a:buNone/>
            </a:pPr>
            <a:r>
              <a:rPr lang="en-US" sz="1600" dirty="0" smtClean="0">
                <a:latin typeface="Arial" pitchFamily="34" charset="0"/>
                <a:cs typeface="Arial" pitchFamily="34" charset="0"/>
              </a:rPr>
              <a:t>Home Screen – Settings – Airplane Mode ON – WI-FI ON – Select </a:t>
            </a:r>
            <a:r>
              <a:rPr lang="en-US" sz="1600" dirty="0" err="1" smtClean="0">
                <a:latin typeface="Arial" pitchFamily="34" charset="0"/>
                <a:cs typeface="Arial" pitchFamily="34" charset="0"/>
              </a:rPr>
              <a:t>RedEye</a:t>
            </a:r>
            <a:r>
              <a:rPr lang="en-US" sz="1600" dirty="0" smtClean="0">
                <a:latin typeface="Arial" pitchFamily="34" charset="0"/>
                <a:cs typeface="Arial" pitchFamily="34" charset="0"/>
              </a:rPr>
              <a:t> Network </a:t>
            </a:r>
          </a:p>
          <a:p>
            <a:pPr>
              <a:buNone/>
            </a:pPr>
            <a:r>
              <a:rPr lang="en-US" sz="1600" b="1" dirty="0" smtClean="0">
                <a:latin typeface="Arial" pitchFamily="34" charset="0"/>
                <a:cs typeface="Arial" pitchFamily="34" charset="0"/>
              </a:rPr>
              <a:t>Note</a:t>
            </a:r>
            <a:r>
              <a:rPr lang="en-US" sz="1600" dirty="0" smtClean="0">
                <a:latin typeface="Arial" pitchFamily="34" charset="0"/>
                <a:cs typeface="Arial" pitchFamily="34" charset="0"/>
              </a:rPr>
              <a:t>: You will not be able to receive calls on your phone with Airplane Mode ON, so please remember to turn it off when you are finished.</a:t>
            </a:r>
          </a:p>
          <a:p>
            <a:endParaRPr lang="en-US" sz="1600" dirty="0">
              <a:latin typeface="Arial" pitchFamily="34" charset="0"/>
              <a:cs typeface="Arial" pitchFamily="34" charset="0"/>
            </a:endParaRPr>
          </a:p>
        </p:txBody>
      </p:sp>
      <p:sp>
        <p:nvSpPr>
          <p:cNvPr id="4" name="Footer Placeholder 3"/>
          <p:cNvSpPr>
            <a:spLocks noGrp="1"/>
          </p:cNvSpPr>
          <p:nvPr>
            <p:ph type="ftr" sz="quarter" idx="11"/>
          </p:nvPr>
        </p:nvSpPr>
        <p:spPr>
          <a:xfrm>
            <a:off x="4380072" y="6407944"/>
            <a:ext cx="4078128"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5" name="Slide Number Placeholder 4"/>
          <p:cNvSpPr>
            <a:spLocks noGrp="1"/>
          </p:cNvSpPr>
          <p:nvPr>
            <p:ph type="sldNum" sz="quarter" idx="12"/>
          </p:nvPr>
        </p:nvSpPr>
        <p:spPr>
          <a:xfrm>
            <a:off x="8458200" y="6407944"/>
            <a:ext cx="554832" cy="365125"/>
          </a:xfrm>
        </p:spPr>
        <p:txBody>
          <a:bodyPr/>
          <a:lstStyle/>
          <a:p>
            <a:fld id="{B6F15528-21DE-4FAA-801E-634DDDAF4B2B}" type="slidenum">
              <a:rPr lang="en-US" smtClean="0">
                <a:solidFill>
                  <a:schemeClr val="tx2">
                    <a:lumMod val="25000"/>
                  </a:schemeClr>
                </a:solidFill>
              </a:rPr>
              <a:pPr/>
              <a:t>73</a:t>
            </a:fld>
            <a:endParaRPr lang="en-US" dirty="0">
              <a:solidFill>
                <a:schemeClr val="tx2">
                  <a:lumMod val="25000"/>
                </a:schemeClr>
              </a:solidFill>
            </a:endParaRPr>
          </a:p>
        </p:txBody>
      </p:sp>
    </p:spTree>
    <p:extLst>
      <p:ext uri="{BB962C8B-B14F-4D97-AF65-F5344CB8AC3E}">
        <p14:creationId xmlns:p14="http://schemas.microsoft.com/office/powerpoint/2010/main" xmlns="" val="387734957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81000" y="2590800"/>
            <a:ext cx="4038600" cy="3657600"/>
          </a:xfrm>
        </p:spPr>
        <p:style>
          <a:lnRef idx="1">
            <a:schemeClr val="accent1"/>
          </a:lnRef>
          <a:fillRef idx="2">
            <a:schemeClr val="accent1"/>
          </a:fillRef>
          <a:effectRef idx="1">
            <a:schemeClr val="accent1"/>
          </a:effectRef>
          <a:fontRef idx="minor">
            <a:schemeClr val="dk1"/>
          </a:fontRef>
        </p:style>
        <p:txBody>
          <a:bodyPr>
            <a:normAutofit fontScale="55000" lnSpcReduction="20000"/>
          </a:bodyPr>
          <a:lstStyle/>
          <a:p>
            <a:endParaRPr lang="en-US" sz="2900" dirty="0" smtClean="0">
              <a:latin typeface="Arial" pitchFamily="34" charset="0"/>
              <a:cs typeface="Arial" pitchFamily="34" charset="0"/>
            </a:endParaRPr>
          </a:p>
          <a:p>
            <a:r>
              <a:rPr lang="en-US" sz="2900" dirty="0" smtClean="0">
                <a:latin typeface="Arial" pitchFamily="34" charset="0"/>
                <a:cs typeface="Arial" pitchFamily="34" charset="0"/>
              </a:rPr>
              <a:t>Wi-Fi routers are fickle creatures.</a:t>
            </a:r>
          </a:p>
          <a:p>
            <a:r>
              <a:rPr lang="en-US" sz="2900" dirty="0" smtClean="0">
                <a:latin typeface="Arial" pitchFamily="34" charset="0"/>
                <a:cs typeface="Arial" pitchFamily="34" charset="0"/>
              </a:rPr>
              <a:t>Whether it's a problem on your </a:t>
            </a:r>
            <a:r>
              <a:rPr lang="en-US" sz="2900" dirty="0" err="1" smtClean="0">
                <a:latin typeface="Arial" pitchFamily="34" charset="0"/>
                <a:cs typeface="Arial" pitchFamily="34" charset="0"/>
              </a:rPr>
              <a:t>iPhone</a:t>
            </a:r>
            <a:r>
              <a:rPr lang="en-US" sz="2900" dirty="0" smtClean="0">
                <a:latin typeface="Arial" pitchFamily="34" charset="0"/>
                <a:cs typeface="Arial" pitchFamily="34" charset="0"/>
              </a:rPr>
              <a:t> or a router problem, one quick trick to "start from scratch" with your Wi-Fi connection is by "forgetting" a network you've joined.</a:t>
            </a:r>
          </a:p>
          <a:p>
            <a:r>
              <a:rPr lang="en-US" sz="2900" dirty="0" smtClean="0">
                <a:latin typeface="Arial" pitchFamily="34" charset="0"/>
                <a:cs typeface="Arial" pitchFamily="34" charset="0"/>
              </a:rPr>
              <a:t>Go to Settings, then Wi-Fi, then tap the blue arrow next to the network you want to forget, then tap "Forget This Network."</a:t>
            </a:r>
          </a:p>
          <a:p>
            <a:r>
              <a:rPr lang="en-US" sz="2900" dirty="0" smtClean="0">
                <a:latin typeface="Arial" pitchFamily="34" charset="0"/>
                <a:cs typeface="Arial" pitchFamily="34" charset="0"/>
              </a:rPr>
              <a:t>Once you've forgotten the network, tap it in your Wi-Fi screen to do a fresh re-connect</a:t>
            </a:r>
          </a:p>
          <a:p>
            <a:pPr>
              <a:buNone/>
            </a:pPr>
            <a:r>
              <a:rPr lang="en-US" dirty="0" smtClean="0"/>
              <a:t/>
            </a:r>
            <a:br>
              <a:rPr lang="en-US" dirty="0" smtClean="0"/>
            </a:br>
            <a:r>
              <a:rPr lang="en-US" dirty="0" smtClean="0"/>
              <a:t/>
            </a:r>
            <a:br>
              <a:rPr lang="en-US" dirty="0" smtClean="0"/>
            </a:br>
            <a:endParaRPr lang="en-US" dirty="0"/>
          </a:p>
        </p:txBody>
      </p:sp>
      <p:pic>
        <p:nvPicPr>
          <p:cNvPr id="10" name="Picture 2" descr="C:\Users\IVA\Pictures\MOBILE TESTING\i-cant-connect-to-my-wi-fi-network-anymore[1].jpg"/>
          <p:cNvPicPr>
            <a:picLocks noGrp="1" noChangeAspect="1" noChangeArrowheads="1"/>
          </p:cNvPicPr>
          <p:nvPr>
            <p:ph sz="half" idx="2"/>
          </p:nvPr>
        </p:nvPicPr>
        <p:blipFill>
          <a:blip r:embed="rId2" cstate="print"/>
          <a:stretch>
            <a:fillRect/>
          </a:stretch>
        </p:blipFill>
        <p:spPr bwMode="auto">
          <a:xfrm>
            <a:off x="4762500" y="2315369"/>
            <a:ext cx="3810000" cy="2857500"/>
          </a:xfrm>
          <a:prstGeom prst="rect">
            <a:avLst/>
          </a:prstGeom>
          <a:noFill/>
        </p:spPr>
      </p:pic>
      <p:sp>
        <p:nvSpPr>
          <p:cNvPr id="4" name="Footer Placeholder 3"/>
          <p:cNvSpPr>
            <a:spLocks noGrp="1"/>
          </p:cNvSpPr>
          <p:nvPr>
            <p:ph type="ftr" sz="quarter" idx="11"/>
          </p:nvPr>
        </p:nvSpPr>
        <p:spPr>
          <a:xfrm>
            <a:off x="4380072" y="6407944"/>
            <a:ext cx="4078128"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5" name="Slide Number Placeholder 4"/>
          <p:cNvSpPr>
            <a:spLocks noGrp="1"/>
          </p:cNvSpPr>
          <p:nvPr>
            <p:ph type="sldNum" sz="quarter" idx="12"/>
          </p:nvPr>
        </p:nvSpPr>
        <p:spPr>
          <a:xfrm>
            <a:off x="8458200" y="6407944"/>
            <a:ext cx="554832" cy="365125"/>
          </a:xfrm>
        </p:spPr>
        <p:txBody>
          <a:bodyPr/>
          <a:lstStyle/>
          <a:p>
            <a:fld id="{B6F15528-21DE-4FAA-801E-634DDDAF4B2B}" type="slidenum">
              <a:rPr lang="en-US" smtClean="0">
                <a:solidFill>
                  <a:schemeClr val="tx2">
                    <a:lumMod val="25000"/>
                  </a:schemeClr>
                </a:solidFill>
              </a:rPr>
              <a:pPr/>
              <a:t>74</a:t>
            </a:fld>
            <a:endParaRPr lang="en-US" dirty="0">
              <a:solidFill>
                <a:schemeClr val="tx2">
                  <a:lumMod val="25000"/>
                </a:schemeClr>
              </a:solidFill>
            </a:endParaRPr>
          </a:p>
        </p:txBody>
      </p:sp>
      <p:sp>
        <p:nvSpPr>
          <p:cNvPr id="11" name="Rounded Rectangle 10"/>
          <p:cNvSpPr/>
          <p:nvPr/>
        </p:nvSpPr>
        <p:spPr>
          <a:xfrm>
            <a:off x="228600" y="1600200"/>
            <a:ext cx="42672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smtClean="0"/>
          </a:p>
          <a:p>
            <a:pPr algn="ctr"/>
            <a:r>
              <a:rPr lang="en-US" b="1" dirty="0" smtClean="0">
                <a:solidFill>
                  <a:srgbClr val="FF0000"/>
                </a:solidFill>
                <a:latin typeface="Arial" pitchFamily="34" charset="0"/>
                <a:cs typeface="Arial" pitchFamily="34" charset="0"/>
              </a:rPr>
              <a:t>6. </a:t>
            </a:r>
            <a:r>
              <a:rPr lang="en-US" b="1" dirty="0" smtClean="0">
                <a:latin typeface="Arial" pitchFamily="34" charset="0"/>
                <a:cs typeface="Arial" pitchFamily="34" charset="0"/>
              </a:rPr>
              <a:t>I can't connect to my Wi-Fi network anymore</a:t>
            </a:r>
            <a:r>
              <a:rPr lang="en-US" dirty="0" smtClean="0"/>
              <a:t/>
            </a:r>
            <a:br>
              <a:rPr lang="en-US" dirty="0" smtClean="0"/>
            </a:br>
            <a:r>
              <a:rPr lang="en-US" dirty="0" smtClean="0"/>
              <a:t/>
            </a:r>
            <a:br>
              <a:rPr lang="en-US" dirty="0" smtClean="0"/>
            </a:br>
            <a:endParaRPr lang="en-US" dirty="0"/>
          </a:p>
        </p:txBody>
      </p:sp>
    </p:spTree>
    <p:extLst>
      <p:ext uri="{BB962C8B-B14F-4D97-AF65-F5344CB8AC3E}">
        <p14:creationId xmlns:p14="http://schemas.microsoft.com/office/powerpoint/2010/main" xmlns="" val="352703054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IVA\Pictures\MOBILE TESTING\iphone-siri-network-problem[1].png"/>
          <p:cNvPicPr>
            <a:picLocks noGrp="1" noChangeAspect="1" noChangeArrowheads="1"/>
          </p:cNvPicPr>
          <p:nvPr>
            <p:ph sz="half" idx="1"/>
          </p:nvPr>
        </p:nvPicPr>
        <p:blipFill>
          <a:blip r:embed="rId2" cstate="print"/>
          <a:stretch>
            <a:fillRect/>
          </a:stretch>
        </p:blipFill>
        <p:spPr bwMode="auto">
          <a:xfrm>
            <a:off x="967846" y="1481138"/>
            <a:ext cx="3017308" cy="4525962"/>
          </a:xfrm>
          <a:prstGeom prst="rect">
            <a:avLst/>
          </a:prstGeom>
          <a:noFill/>
        </p:spPr>
      </p:pic>
      <p:sp>
        <p:nvSpPr>
          <p:cNvPr id="3" name="Content Placeholder 2"/>
          <p:cNvSpPr>
            <a:spLocks noGrp="1"/>
          </p:cNvSpPr>
          <p:nvPr>
            <p:ph sz="half" idx="2"/>
          </p:nvPr>
        </p:nvSpPr>
        <p:spPr>
          <a:xfrm>
            <a:off x="4572000" y="2438400"/>
            <a:ext cx="4038600" cy="3928872"/>
          </a:xfrm>
        </p:spPr>
        <p:style>
          <a:lnRef idx="1">
            <a:schemeClr val="accent1"/>
          </a:lnRef>
          <a:fillRef idx="2">
            <a:schemeClr val="accent1"/>
          </a:fillRef>
          <a:effectRef idx="1">
            <a:schemeClr val="accent1"/>
          </a:effectRef>
          <a:fontRef idx="minor">
            <a:schemeClr val="dk1"/>
          </a:fontRef>
        </p:style>
        <p:txBody>
          <a:bodyPr>
            <a:normAutofit/>
          </a:bodyPr>
          <a:lstStyle/>
          <a:p>
            <a:r>
              <a:rPr lang="en-US" sz="1600" dirty="0" smtClean="0">
                <a:latin typeface="Arial" pitchFamily="34" charset="0"/>
                <a:cs typeface="Arial" pitchFamily="34" charset="0"/>
              </a:rPr>
              <a:t>Go to Settings in your </a:t>
            </a:r>
            <a:r>
              <a:rPr lang="en-US" sz="1600" dirty="0" err="1" smtClean="0">
                <a:latin typeface="Arial" pitchFamily="34" charset="0"/>
                <a:cs typeface="Arial" pitchFamily="34" charset="0"/>
              </a:rPr>
              <a:t>iPhone</a:t>
            </a:r>
            <a:r>
              <a:rPr lang="en-US" sz="1600" dirty="0" smtClean="0">
                <a:latin typeface="Arial" pitchFamily="34" charset="0"/>
                <a:cs typeface="Arial" pitchFamily="34" charset="0"/>
              </a:rPr>
              <a:t> and go to the </a:t>
            </a:r>
            <a:r>
              <a:rPr lang="en-US" sz="1600" dirty="0" err="1" smtClean="0">
                <a:latin typeface="Arial" pitchFamily="34" charset="0"/>
                <a:cs typeface="Arial" pitchFamily="34" charset="0"/>
              </a:rPr>
              <a:t>Siri</a:t>
            </a:r>
            <a:r>
              <a:rPr lang="en-US" sz="1600" dirty="0" smtClean="0">
                <a:latin typeface="Arial" pitchFamily="34" charset="0"/>
                <a:cs typeface="Arial" pitchFamily="34" charset="0"/>
              </a:rPr>
              <a:t> tab.</a:t>
            </a:r>
          </a:p>
          <a:p>
            <a:r>
              <a:rPr lang="en-US" sz="1600" dirty="0" smtClean="0">
                <a:latin typeface="Arial" pitchFamily="34" charset="0"/>
                <a:cs typeface="Arial" pitchFamily="34" charset="0"/>
              </a:rPr>
              <a:t>Disable </a:t>
            </a:r>
            <a:r>
              <a:rPr lang="en-US" sz="1600" dirty="0" err="1" smtClean="0">
                <a:latin typeface="Arial" pitchFamily="34" charset="0"/>
                <a:cs typeface="Arial" pitchFamily="34" charset="0"/>
              </a:rPr>
              <a:t>Siri</a:t>
            </a:r>
            <a:endParaRPr lang="en-US" sz="1600" dirty="0" smtClean="0">
              <a:latin typeface="Arial" pitchFamily="34" charset="0"/>
              <a:cs typeface="Arial" pitchFamily="34" charset="0"/>
            </a:endParaRPr>
          </a:p>
          <a:p>
            <a:r>
              <a:rPr lang="en-US" sz="1600" dirty="0" smtClean="0">
                <a:latin typeface="Arial" pitchFamily="34" charset="0"/>
                <a:cs typeface="Arial" pitchFamily="34" charset="0"/>
              </a:rPr>
              <a:t>Turn off the </a:t>
            </a:r>
            <a:r>
              <a:rPr lang="en-US" sz="1600" dirty="0" err="1" smtClean="0">
                <a:latin typeface="Arial" pitchFamily="34" charset="0"/>
                <a:cs typeface="Arial" pitchFamily="34" charset="0"/>
              </a:rPr>
              <a:t>iPhone</a:t>
            </a:r>
            <a:r>
              <a:rPr lang="en-US" sz="1600" dirty="0" smtClean="0">
                <a:latin typeface="Arial" pitchFamily="34" charset="0"/>
                <a:cs typeface="Arial" pitchFamily="34" charset="0"/>
              </a:rPr>
              <a:t> 4S</a:t>
            </a:r>
          </a:p>
          <a:p>
            <a:r>
              <a:rPr lang="en-US" sz="1600" dirty="0" smtClean="0">
                <a:latin typeface="Arial" pitchFamily="34" charset="0"/>
                <a:cs typeface="Arial" pitchFamily="34" charset="0"/>
              </a:rPr>
              <a:t>Turn on the </a:t>
            </a:r>
            <a:r>
              <a:rPr lang="en-US" sz="1600" dirty="0" err="1" smtClean="0">
                <a:latin typeface="Arial" pitchFamily="34" charset="0"/>
                <a:cs typeface="Arial" pitchFamily="34" charset="0"/>
              </a:rPr>
              <a:t>iPhone</a:t>
            </a:r>
            <a:r>
              <a:rPr lang="en-US" sz="1600" dirty="0" smtClean="0">
                <a:latin typeface="Arial" pitchFamily="34" charset="0"/>
                <a:cs typeface="Arial" pitchFamily="34" charset="0"/>
              </a:rPr>
              <a:t> 4S</a:t>
            </a:r>
          </a:p>
          <a:p>
            <a:r>
              <a:rPr lang="en-US" sz="1600" dirty="0" smtClean="0">
                <a:latin typeface="Arial" pitchFamily="34" charset="0"/>
                <a:cs typeface="Arial" pitchFamily="34" charset="0"/>
              </a:rPr>
              <a:t>Go to Settings again and enable </a:t>
            </a:r>
            <a:r>
              <a:rPr lang="en-US" sz="1600" dirty="0" err="1" smtClean="0">
                <a:latin typeface="Arial" pitchFamily="34" charset="0"/>
                <a:cs typeface="Arial" pitchFamily="34" charset="0"/>
              </a:rPr>
              <a:t>Siri</a:t>
            </a:r>
            <a:endParaRPr lang="en-US" sz="1600" dirty="0" smtClean="0">
              <a:latin typeface="Arial" pitchFamily="34" charset="0"/>
              <a:cs typeface="Arial" pitchFamily="34" charset="0"/>
            </a:endParaRPr>
          </a:p>
          <a:p>
            <a:r>
              <a:rPr lang="en-US" sz="1600" dirty="0" smtClean="0">
                <a:latin typeface="Arial" pitchFamily="34" charset="0"/>
                <a:cs typeface="Arial" pitchFamily="34" charset="0"/>
              </a:rPr>
              <a:t>The steps are basically about resetting </a:t>
            </a:r>
            <a:r>
              <a:rPr lang="en-US" sz="1600" dirty="0" err="1" smtClean="0">
                <a:latin typeface="Arial" pitchFamily="34" charset="0"/>
                <a:cs typeface="Arial" pitchFamily="34" charset="0"/>
              </a:rPr>
              <a:t>Siri</a:t>
            </a:r>
            <a:r>
              <a:rPr lang="en-US" sz="1600" dirty="0" smtClean="0">
                <a:latin typeface="Arial" pitchFamily="34" charset="0"/>
                <a:cs typeface="Arial" pitchFamily="34" charset="0"/>
              </a:rPr>
              <a:t> and it would again catch up with the network and the connection would normally happen. </a:t>
            </a:r>
          </a:p>
          <a:p>
            <a:r>
              <a:rPr lang="en-US" sz="1600" dirty="0" smtClean="0">
                <a:latin typeface="Arial" pitchFamily="34" charset="0"/>
                <a:cs typeface="Arial" pitchFamily="34" charset="0"/>
              </a:rPr>
              <a:t>The fix worked for many, but a few couldn’t still resolve the problem, but keep trying and the response from </a:t>
            </a:r>
            <a:r>
              <a:rPr lang="en-US" sz="1600" dirty="0" err="1" smtClean="0">
                <a:latin typeface="Arial" pitchFamily="34" charset="0"/>
                <a:cs typeface="Arial" pitchFamily="34" charset="0"/>
              </a:rPr>
              <a:t>Siri</a:t>
            </a:r>
            <a:r>
              <a:rPr lang="en-US" sz="1600" dirty="0" smtClean="0">
                <a:latin typeface="Arial" pitchFamily="34" charset="0"/>
                <a:cs typeface="Arial" pitchFamily="34" charset="0"/>
              </a:rPr>
              <a:t> would be back at any point of time.</a:t>
            </a:r>
          </a:p>
          <a:p>
            <a:endParaRPr lang="en-US" sz="1600" dirty="0">
              <a:latin typeface="Arial" pitchFamily="34" charset="0"/>
              <a:cs typeface="Arial" pitchFamily="34" charset="0"/>
            </a:endParaRPr>
          </a:p>
        </p:txBody>
      </p:sp>
      <p:sp>
        <p:nvSpPr>
          <p:cNvPr id="4" name="Footer Placeholder 3"/>
          <p:cNvSpPr>
            <a:spLocks noGrp="1"/>
          </p:cNvSpPr>
          <p:nvPr>
            <p:ph type="ftr" sz="quarter" idx="11"/>
          </p:nvPr>
        </p:nvSpPr>
        <p:spPr>
          <a:xfrm>
            <a:off x="4380072" y="6407944"/>
            <a:ext cx="4001928"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5" name="Slide Number Placeholder 4"/>
          <p:cNvSpPr>
            <a:spLocks noGrp="1"/>
          </p:cNvSpPr>
          <p:nvPr>
            <p:ph type="sldNum" sz="quarter" idx="12"/>
          </p:nvPr>
        </p:nvSpPr>
        <p:spPr>
          <a:xfrm>
            <a:off x="8382000" y="6407944"/>
            <a:ext cx="631032" cy="365125"/>
          </a:xfrm>
        </p:spPr>
        <p:txBody>
          <a:bodyPr/>
          <a:lstStyle/>
          <a:p>
            <a:fld id="{B6F15528-21DE-4FAA-801E-634DDDAF4B2B}" type="slidenum">
              <a:rPr lang="en-US" smtClean="0">
                <a:solidFill>
                  <a:schemeClr val="tx2">
                    <a:lumMod val="25000"/>
                  </a:schemeClr>
                </a:solidFill>
              </a:rPr>
              <a:pPr/>
              <a:t>75</a:t>
            </a:fld>
            <a:endParaRPr lang="en-US" dirty="0">
              <a:solidFill>
                <a:schemeClr val="tx2">
                  <a:lumMod val="25000"/>
                </a:schemeClr>
              </a:solidFill>
            </a:endParaRPr>
          </a:p>
        </p:txBody>
      </p:sp>
      <p:sp>
        <p:nvSpPr>
          <p:cNvPr id="8" name="Rounded Rectangle 7"/>
          <p:cNvSpPr/>
          <p:nvPr/>
        </p:nvSpPr>
        <p:spPr>
          <a:xfrm>
            <a:off x="4495800" y="1524000"/>
            <a:ext cx="43434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FF0000"/>
                </a:solidFill>
                <a:latin typeface="Arial" pitchFamily="34" charset="0"/>
                <a:cs typeface="Arial" pitchFamily="34" charset="0"/>
              </a:rPr>
              <a:t>7. </a:t>
            </a:r>
            <a:r>
              <a:rPr lang="en-US" sz="2000" b="1" dirty="0" smtClean="0">
                <a:latin typeface="Arial" pitchFamily="34" charset="0"/>
                <a:cs typeface="Arial" pitchFamily="34" charset="0"/>
              </a:rPr>
              <a:t>Troubleshooting of </a:t>
            </a:r>
            <a:r>
              <a:rPr lang="en-US" sz="2000" b="1" dirty="0" err="1" smtClean="0">
                <a:latin typeface="Arial" pitchFamily="34" charset="0"/>
                <a:cs typeface="Arial" pitchFamily="34" charset="0"/>
              </a:rPr>
              <a:t>Siri</a:t>
            </a:r>
            <a:r>
              <a:rPr lang="en-US" sz="2000" b="1" dirty="0" smtClean="0">
                <a:latin typeface="Arial" pitchFamily="34" charset="0"/>
                <a:cs typeface="Arial" pitchFamily="34" charset="0"/>
              </a:rPr>
              <a:t> (4S up)</a:t>
            </a:r>
            <a:endParaRPr lang="en-US" sz="2000" b="1" dirty="0">
              <a:latin typeface="Arial" pitchFamily="34" charset="0"/>
              <a:cs typeface="Arial" pitchFamily="34" charset="0"/>
            </a:endParaRPr>
          </a:p>
        </p:txBody>
      </p:sp>
    </p:spTree>
    <p:extLst>
      <p:ext uri="{BB962C8B-B14F-4D97-AF65-F5344CB8AC3E}">
        <p14:creationId xmlns:p14="http://schemas.microsoft.com/office/powerpoint/2010/main" xmlns="" val="398427554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04800" y="838200"/>
            <a:ext cx="8534400" cy="5638800"/>
          </a:xfrm>
        </p:spPr>
        <p:style>
          <a:lnRef idx="1">
            <a:schemeClr val="accent1"/>
          </a:lnRef>
          <a:fillRef idx="2">
            <a:schemeClr val="accent1"/>
          </a:fillRef>
          <a:effectRef idx="1">
            <a:schemeClr val="accent1"/>
          </a:effectRef>
          <a:fontRef idx="minor">
            <a:schemeClr val="dk1"/>
          </a:fontRef>
        </p:style>
        <p:txBody>
          <a:bodyPr>
            <a:normAutofit fontScale="40000" lnSpcReduction="20000"/>
          </a:bodyPr>
          <a:lstStyle/>
          <a:p>
            <a:pPr marL="624078" indent="-514350">
              <a:buNone/>
            </a:pPr>
            <a:endParaRPr lang="en-US" sz="3500" dirty="0" smtClean="0">
              <a:solidFill>
                <a:schemeClr val="tx1"/>
              </a:solidFill>
              <a:latin typeface="Arial" pitchFamily="34" charset="0"/>
              <a:cs typeface="Arial" pitchFamily="34" charset="0"/>
            </a:endParaRPr>
          </a:p>
          <a:p>
            <a:pPr marL="624078" indent="-514350">
              <a:buNone/>
            </a:pPr>
            <a:r>
              <a:rPr lang="en-US" sz="3500" dirty="0" smtClean="0">
                <a:solidFill>
                  <a:schemeClr val="bg1">
                    <a:lumMod val="65000"/>
                  </a:schemeClr>
                </a:solidFill>
                <a:latin typeface="Arial" pitchFamily="34" charset="0"/>
                <a:cs typeface="Arial" pitchFamily="34" charset="0"/>
              </a:rPr>
              <a:t>1. What Type of Mobile Domains you know?</a:t>
            </a:r>
          </a:p>
          <a:p>
            <a:pPr marL="624078" indent="-514350">
              <a:buNone/>
            </a:pPr>
            <a:r>
              <a:rPr lang="en-US" sz="3500" dirty="0" smtClean="0">
                <a:solidFill>
                  <a:schemeClr val="bg1">
                    <a:lumMod val="65000"/>
                  </a:schemeClr>
                </a:solidFill>
                <a:latin typeface="Arial" pitchFamily="34" charset="0"/>
                <a:cs typeface="Arial" pitchFamily="34" charset="0"/>
              </a:rPr>
              <a:t>2. What are the different ways you can install a Mobile Application?</a:t>
            </a:r>
          </a:p>
          <a:p>
            <a:pPr>
              <a:buNone/>
            </a:pPr>
            <a:r>
              <a:rPr lang="en-US" sz="3500" dirty="0" smtClean="0">
                <a:solidFill>
                  <a:schemeClr val="bg1">
                    <a:lumMod val="65000"/>
                  </a:schemeClr>
                </a:solidFill>
                <a:latin typeface="Arial" pitchFamily="34" charset="0"/>
                <a:cs typeface="Arial" pitchFamily="34" charset="0"/>
              </a:rPr>
              <a:t>3. What is the difference between Mobile Testing and Mobile Application Testing?</a:t>
            </a:r>
          </a:p>
          <a:p>
            <a:pPr>
              <a:buNone/>
            </a:pPr>
            <a:r>
              <a:rPr lang="en-US" sz="3500" dirty="0" smtClean="0">
                <a:solidFill>
                  <a:schemeClr val="bg1">
                    <a:lumMod val="65000"/>
                  </a:schemeClr>
                </a:solidFill>
                <a:latin typeface="Arial" pitchFamily="34" charset="0"/>
                <a:cs typeface="Arial" pitchFamily="34" charset="0"/>
              </a:rPr>
              <a:t>4. Compare Web Application Testing vs. Mobile Application Testing</a:t>
            </a:r>
          </a:p>
          <a:p>
            <a:pPr>
              <a:buNone/>
            </a:pPr>
            <a:r>
              <a:rPr lang="en-US" sz="3500" dirty="0" smtClean="0">
                <a:solidFill>
                  <a:schemeClr val="bg1">
                    <a:lumMod val="65000"/>
                  </a:schemeClr>
                </a:solidFill>
                <a:latin typeface="Arial" pitchFamily="34" charset="0"/>
                <a:cs typeface="Arial" pitchFamily="34" charset="0"/>
              </a:rPr>
              <a:t>5. How do you usually explore the new Mobile Device/Phone?</a:t>
            </a:r>
          </a:p>
          <a:p>
            <a:pPr lvl="0">
              <a:buNone/>
            </a:pPr>
            <a:r>
              <a:rPr lang="en-US" sz="3500" dirty="0" smtClean="0">
                <a:solidFill>
                  <a:schemeClr val="bg1">
                    <a:lumMod val="65000"/>
                  </a:schemeClr>
                </a:solidFill>
                <a:latin typeface="Arial" pitchFamily="34" charset="0"/>
                <a:cs typeface="Arial" pitchFamily="34" charset="0"/>
              </a:rPr>
              <a:t>6. How would you test UI of mobile app? </a:t>
            </a:r>
          </a:p>
          <a:p>
            <a:pPr>
              <a:buNone/>
            </a:pPr>
            <a:r>
              <a:rPr lang="en-US" sz="3500" dirty="0" smtClean="0">
                <a:solidFill>
                  <a:schemeClr val="bg1">
                    <a:lumMod val="65000"/>
                  </a:schemeClr>
                </a:solidFill>
                <a:latin typeface="Arial" pitchFamily="34" charset="0"/>
                <a:cs typeface="Arial" pitchFamily="34" charset="0"/>
              </a:rPr>
              <a:t>7. Tell me about Test Plan Specifics that must emphasized while writing TP for Mobile Application</a:t>
            </a:r>
          </a:p>
          <a:p>
            <a:pPr>
              <a:buNone/>
            </a:pPr>
            <a:r>
              <a:rPr lang="en-US" sz="3500" dirty="0" smtClean="0">
                <a:solidFill>
                  <a:schemeClr val="bg1">
                    <a:lumMod val="65000"/>
                  </a:schemeClr>
                </a:solidFill>
                <a:latin typeface="Arial" pitchFamily="34" charset="0"/>
                <a:cs typeface="Arial" pitchFamily="34" charset="0"/>
              </a:rPr>
              <a:t>8. How would you test the mobile app page?</a:t>
            </a:r>
          </a:p>
          <a:p>
            <a:pPr>
              <a:buNone/>
            </a:pPr>
            <a:r>
              <a:rPr lang="en-US" sz="3500" dirty="0" smtClean="0">
                <a:solidFill>
                  <a:schemeClr val="bg1">
                    <a:lumMod val="65000"/>
                  </a:schemeClr>
                </a:solidFill>
                <a:latin typeface="Arial" pitchFamily="34" charset="0"/>
                <a:cs typeface="Arial" pitchFamily="34" charset="0"/>
              </a:rPr>
              <a:t>9. Give Examples of Major Test Cases for mobile device. </a:t>
            </a:r>
          </a:p>
          <a:p>
            <a:pPr>
              <a:buNone/>
            </a:pPr>
            <a:r>
              <a:rPr lang="en-US" sz="3500" dirty="0" smtClean="0">
                <a:solidFill>
                  <a:schemeClr val="bg1">
                    <a:lumMod val="65000"/>
                  </a:schemeClr>
                </a:solidFill>
                <a:latin typeface="Arial" pitchFamily="34" charset="0"/>
                <a:cs typeface="Arial" pitchFamily="34" charset="0"/>
              </a:rPr>
              <a:t>10. What are your steps in Performance Testing for Mobile Application? Name some Performance Tools.</a:t>
            </a:r>
          </a:p>
          <a:p>
            <a:pPr lvl="0">
              <a:buNone/>
            </a:pPr>
            <a:r>
              <a:rPr lang="en-US" sz="3500" dirty="0" smtClean="0">
                <a:solidFill>
                  <a:schemeClr val="bg1">
                    <a:lumMod val="65000"/>
                  </a:schemeClr>
                </a:solidFill>
                <a:latin typeface="Arial" pitchFamily="34" charset="0"/>
                <a:cs typeface="Arial" pitchFamily="34" charset="0"/>
              </a:rPr>
              <a:t>11. Write as many Test Cases you can for the following: Mobile device, simple app with three buttons (1,2,3) that making the sounds.</a:t>
            </a:r>
          </a:p>
          <a:p>
            <a:pPr lvl="0">
              <a:buNone/>
            </a:pPr>
            <a:r>
              <a:rPr lang="en-US" sz="3500" dirty="0" smtClean="0">
                <a:solidFill>
                  <a:schemeClr val="bg1">
                    <a:lumMod val="65000"/>
                  </a:schemeClr>
                </a:solidFill>
                <a:latin typeface="Arial" pitchFamily="34" charset="0"/>
                <a:cs typeface="Arial" pitchFamily="34" charset="0"/>
              </a:rPr>
              <a:t>12. How would you troubleshoot networking issues on </a:t>
            </a:r>
            <a:r>
              <a:rPr lang="en-US" sz="3500" dirty="0" err="1" smtClean="0">
                <a:solidFill>
                  <a:schemeClr val="bg1">
                    <a:lumMod val="65000"/>
                  </a:schemeClr>
                </a:solidFill>
                <a:latin typeface="Arial" pitchFamily="34" charset="0"/>
                <a:cs typeface="Arial" pitchFamily="34" charset="0"/>
              </a:rPr>
              <a:t>iPhone</a:t>
            </a:r>
            <a:r>
              <a:rPr lang="en-US" sz="3500" dirty="0" smtClean="0">
                <a:solidFill>
                  <a:schemeClr val="bg1">
                    <a:lumMod val="65000"/>
                  </a:schemeClr>
                </a:solidFill>
                <a:latin typeface="Arial" pitchFamily="34" charset="0"/>
                <a:cs typeface="Arial" pitchFamily="34" charset="0"/>
              </a:rPr>
              <a:t>?</a:t>
            </a:r>
          </a:p>
          <a:p>
            <a:pPr lvl="0">
              <a:buNone/>
            </a:pPr>
            <a:r>
              <a:rPr lang="en-US" sz="3500" b="1" dirty="0" smtClean="0">
                <a:solidFill>
                  <a:srgbClr val="FF0000"/>
                </a:solidFill>
                <a:latin typeface="Arial" pitchFamily="34" charset="0"/>
                <a:cs typeface="Arial" pitchFamily="34" charset="0"/>
              </a:rPr>
              <a:t>13. How would you test the following: you send Yahoo message from your mobile device to someone else device, and recipient doesn’t receive a message?</a:t>
            </a:r>
          </a:p>
          <a:p>
            <a:pPr>
              <a:buNone/>
            </a:pPr>
            <a:r>
              <a:rPr lang="en-US" sz="3500" dirty="0" smtClean="0">
                <a:latin typeface="Arial" pitchFamily="34" charset="0"/>
                <a:cs typeface="Arial" pitchFamily="34" charset="0"/>
              </a:rPr>
              <a:t>14. What is your Stress test approach when testing </a:t>
            </a:r>
            <a:r>
              <a:rPr lang="en-US" sz="3500" dirty="0" err="1" smtClean="0">
                <a:latin typeface="Arial" pitchFamily="34" charset="0"/>
                <a:cs typeface="Arial" pitchFamily="34" charset="0"/>
              </a:rPr>
              <a:t>Facetime</a:t>
            </a:r>
            <a:r>
              <a:rPr lang="en-US" sz="3500" dirty="0" smtClean="0">
                <a:latin typeface="Arial" pitchFamily="34" charset="0"/>
                <a:cs typeface="Arial" pitchFamily="34" charset="0"/>
              </a:rPr>
              <a:t> on </a:t>
            </a:r>
            <a:r>
              <a:rPr lang="en-US" sz="3500" dirty="0" err="1" smtClean="0">
                <a:latin typeface="Arial" pitchFamily="34" charset="0"/>
                <a:cs typeface="Arial" pitchFamily="34" charset="0"/>
              </a:rPr>
              <a:t>iPhone</a:t>
            </a:r>
            <a:r>
              <a:rPr lang="en-US" sz="3500" dirty="0" smtClean="0">
                <a:latin typeface="Arial" pitchFamily="34" charset="0"/>
                <a:cs typeface="Arial" pitchFamily="34" charset="0"/>
              </a:rPr>
              <a:t>?</a:t>
            </a:r>
          </a:p>
          <a:p>
            <a:pPr lvl="0">
              <a:buNone/>
            </a:pPr>
            <a:r>
              <a:rPr lang="en-US" sz="3500" dirty="0" smtClean="0">
                <a:latin typeface="Arial" pitchFamily="34" charset="0"/>
                <a:cs typeface="Arial" pitchFamily="34" charset="0"/>
              </a:rPr>
              <a:t>15. How do you do Boundary testing to verify a battery’s life, if a game application suppose to last for 24 hours?	</a:t>
            </a:r>
          </a:p>
          <a:p>
            <a:pPr lvl="0">
              <a:buNone/>
            </a:pPr>
            <a:r>
              <a:rPr lang="en-US" sz="3500" dirty="0" smtClean="0">
                <a:latin typeface="Arial" pitchFamily="34" charset="0"/>
                <a:cs typeface="Arial" pitchFamily="34" charset="0"/>
              </a:rPr>
              <a:t>16. Tell me about Specifics of the Mobile games testing?</a:t>
            </a:r>
          </a:p>
          <a:p>
            <a:pPr>
              <a:buNone/>
            </a:pPr>
            <a:r>
              <a:rPr lang="en-US" sz="3500" dirty="0" smtClean="0">
                <a:latin typeface="Arial" pitchFamily="34" charset="0"/>
                <a:cs typeface="Arial" pitchFamily="34" charset="0"/>
              </a:rPr>
              <a:t>17. </a:t>
            </a:r>
            <a:r>
              <a:rPr lang="en-US" sz="3500" dirty="0" smtClean="0">
                <a:solidFill>
                  <a:schemeClr val="tx2">
                    <a:lumMod val="10000"/>
                  </a:schemeClr>
                </a:solidFill>
                <a:latin typeface="Arial" pitchFamily="34" charset="0"/>
                <a:cs typeface="Arial" pitchFamily="34" charset="0"/>
              </a:rPr>
              <a:t>What Remote Device Access tools do you know?</a:t>
            </a:r>
          </a:p>
          <a:p>
            <a:pPr>
              <a:buNone/>
            </a:pPr>
            <a:r>
              <a:rPr lang="en-US" sz="3500" dirty="0" smtClean="0">
                <a:solidFill>
                  <a:schemeClr val="tx2">
                    <a:lumMod val="10000"/>
                  </a:schemeClr>
                </a:solidFill>
                <a:latin typeface="Arial" pitchFamily="34" charset="0"/>
                <a:cs typeface="Arial" pitchFamily="34" charset="0"/>
              </a:rPr>
              <a:t>18. Can you give the view of Testing the Mobile Application on the Emulators/Simulators?</a:t>
            </a:r>
          </a:p>
          <a:p>
            <a:pPr>
              <a:buNone/>
            </a:pPr>
            <a:r>
              <a:rPr lang="en-US" sz="3500" dirty="0" smtClean="0">
                <a:solidFill>
                  <a:schemeClr val="tx2">
                    <a:lumMod val="10000"/>
                  </a:schemeClr>
                </a:solidFill>
                <a:latin typeface="Arial" pitchFamily="34" charset="0"/>
                <a:cs typeface="Arial" pitchFamily="34" charset="0"/>
              </a:rPr>
              <a:t>19. Some name for Mobile Testing Automation tools</a:t>
            </a:r>
          </a:p>
          <a:p>
            <a:pPr>
              <a:buNone/>
            </a:pPr>
            <a:r>
              <a:rPr lang="en-US" sz="3500" dirty="0" smtClean="0">
                <a:latin typeface="Arial" pitchFamily="34" charset="0"/>
                <a:cs typeface="Arial" pitchFamily="34" charset="0"/>
              </a:rPr>
              <a:t>20. Do you have idea about Application certification programs such as TBT, SSTC, JVP?</a:t>
            </a:r>
          </a:p>
          <a:p>
            <a:pPr>
              <a:buNone/>
            </a:pPr>
            <a:r>
              <a:rPr lang="en-US" sz="3500" dirty="0" smtClean="0">
                <a:latin typeface="Arial" pitchFamily="34" charset="0"/>
                <a:cs typeface="Arial" pitchFamily="34" charset="0"/>
              </a:rPr>
              <a:t>21. How you test a Location Based Services (LBS) Mobile Application?</a:t>
            </a:r>
          </a:p>
          <a:p>
            <a:pPr>
              <a:buNone/>
            </a:pPr>
            <a:endParaRPr lang="en-US" sz="3200" dirty="0" smtClean="0">
              <a:latin typeface="Arial" pitchFamily="34" charset="0"/>
              <a:cs typeface="Arial" pitchFamily="34" charset="0"/>
            </a:endParaRPr>
          </a:p>
        </p:txBody>
      </p:sp>
      <p:sp>
        <p:nvSpPr>
          <p:cNvPr id="4" name="Footer Placeholder 3"/>
          <p:cNvSpPr>
            <a:spLocks noGrp="1"/>
          </p:cNvSpPr>
          <p:nvPr>
            <p:ph type="ftr" sz="quarter" idx="11"/>
          </p:nvPr>
        </p:nvSpPr>
        <p:spPr>
          <a:xfrm>
            <a:off x="4380072" y="6407944"/>
            <a:ext cx="33923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a:xfrm>
            <a:off x="8382000" y="6407944"/>
            <a:ext cx="631032" cy="365125"/>
          </a:xfrm>
        </p:spPr>
        <p:txBody>
          <a:bodyPr>
            <a:normAutofit/>
          </a:bodyPr>
          <a:lstStyle/>
          <a:p>
            <a:fld id="{B6F15528-21DE-4FAA-801E-634DDDAF4B2B}" type="slidenum">
              <a:rPr lang="en-US" smtClean="0">
                <a:solidFill>
                  <a:schemeClr val="accent1">
                    <a:lumMod val="50000"/>
                  </a:schemeClr>
                </a:solidFill>
              </a:rPr>
              <a:pPr/>
              <a:t>76</a:t>
            </a:fld>
            <a:endParaRPr lang="en-US" dirty="0">
              <a:solidFill>
                <a:schemeClr val="accent1">
                  <a:lumMod val="50000"/>
                </a:schemeClr>
              </a:solidFill>
            </a:endParaRPr>
          </a:p>
        </p:txBody>
      </p:sp>
      <p:sp>
        <p:nvSpPr>
          <p:cNvPr id="7" name="Title 6"/>
          <p:cNvSpPr>
            <a:spLocks noGrp="1"/>
          </p:cNvSpPr>
          <p:nvPr>
            <p:ph type="title"/>
          </p:nvPr>
        </p:nvSpPr>
        <p:spPr>
          <a:xfrm>
            <a:off x="381000" y="152400"/>
            <a:ext cx="5562600" cy="533400"/>
          </a:xfrm>
        </p:spPr>
        <p:style>
          <a:lnRef idx="1">
            <a:schemeClr val="accent1"/>
          </a:lnRef>
          <a:fillRef idx="2">
            <a:schemeClr val="accent1"/>
          </a:fillRef>
          <a:effectRef idx="1">
            <a:schemeClr val="accent1"/>
          </a:effectRef>
          <a:fontRef idx="minor">
            <a:schemeClr val="dk1"/>
          </a:fontRef>
        </p:style>
        <p:txBody>
          <a:bodyPr>
            <a:noAutofit/>
          </a:bodyPr>
          <a:lstStyle/>
          <a:p>
            <a:r>
              <a:rPr lang="en-US" sz="3200" dirty="0" smtClean="0">
                <a:solidFill>
                  <a:srgbClr val="FF0000"/>
                </a:solidFill>
              </a:rPr>
              <a:t>Specific of Mobile Testing</a:t>
            </a:r>
            <a:endParaRPr lang="en-US" sz="3200" dirty="0">
              <a:solidFill>
                <a:srgbClr val="FF0000"/>
              </a:solidFill>
            </a:endParaRPr>
          </a:p>
        </p:txBody>
      </p:sp>
    </p:spTree>
    <p:extLst>
      <p:ext uri="{BB962C8B-B14F-4D97-AF65-F5344CB8AC3E}">
        <p14:creationId xmlns:p14="http://schemas.microsoft.com/office/powerpoint/2010/main" xmlns="" val="365750653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IVA\Pictures\MOBILE TESTING\yahoo[1].jpg"/>
          <p:cNvPicPr>
            <a:picLocks noGrp="1" noChangeAspect="1" noChangeArrowheads="1"/>
          </p:cNvPicPr>
          <p:nvPr>
            <p:ph sz="half" idx="1"/>
          </p:nvPr>
        </p:nvPicPr>
        <p:blipFill>
          <a:blip r:embed="rId2" cstate="print"/>
          <a:srcRect/>
          <a:stretch>
            <a:fillRect/>
          </a:stretch>
        </p:blipFill>
        <p:spPr bwMode="auto">
          <a:xfrm>
            <a:off x="228600" y="1524000"/>
            <a:ext cx="4038600" cy="3028950"/>
          </a:xfrm>
          <a:prstGeom prst="rect">
            <a:avLst/>
          </a:prstGeom>
          <a:noFill/>
        </p:spPr>
      </p:pic>
      <p:sp>
        <p:nvSpPr>
          <p:cNvPr id="8" name="Content Placeholder 7"/>
          <p:cNvSpPr>
            <a:spLocks noGrp="1"/>
          </p:cNvSpPr>
          <p:nvPr>
            <p:ph sz="half" idx="2"/>
          </p:nvPr>
        </p:nvSpPr>
        <p:spPr>
          <a:xfrm>
            <a:off x="4648200" y="1600200"/>
            <a:ext cx="4038600" cy="4724400"/>
          </a:xfrm>
        </p:spPr>
        <p:style>
          <a:lnRef idx="1">
            <a:schemeClr val="accent1"/>
          </a:lnRef>
          <a:fillRef idx="2">
            <a:schemeClr val="accent1"/>
          </a:fillRef>
          <a:effectRef idx="1">
            <a:schemeClr val="accent1"/>
          </a:effectRef>
          <a:fontRef idx="minor">
            <a:schemeClr val="dk1"/>
          </a:fontRef>
        </p:style>
        <p:txBody>
          <a:bodyPr>
            <a:normAutofit fontScale="47500" lnSpcReduction="20000"/>
          </a:bodyPr>
          <a:lstStyle/>
          <a:p>
            <a:pPr lvl="0"/>
            <a:endParaRPr lang="en-US" dirty="0" smtClean="0"/>
          </a:p>
          <a:p>
            <a:pPr lvl="0"/>
            <a:r>
              <a:rPr lang="en-US" sz="3400" dirty="0" smtClean="0">
                <a:latin typeface="Arial" pitchFamily="34" charset="0"/>
                <a:cs typeface="Arial" pitchFamily="34" charset="0"/>
              </a:rPr>
              <a:t>Check for the network connection.</a:t>
            </a:r>
          </a:p>
          <a:p>
            <a:pPr lvl="0"/>
            <a:r>
              <a:rPr lang="en-US" sz="3400" dirty="0" smtClean="0">
                <a:latin typeface="Arial" pitchFamily="34" charset="0"/>
                <a:cs typeface="Arial" pitchFamily="34" charset="0"/>
              </a:rPr>
              <a:t>Try to send message from different device and check if it does works.</a:t>
            </a:r>
          </a:p>
          <a:p>
            <a:pPr lvl="0"/>
            <a:r>
              <a:rPr lang="en-US" sz="3400" dirty="0" smtClean="0">
                <a:latin typeface="Arial" pitchFamily="34" charset="0"/>
                <a:cs typeface="Arial" pitchFamily="34" charset="0"/>
              </a:rPr>
              <a:t>Try to send message to your mobile device from different device. Check your ability to receive message.</a:t>
            </a:r>
          </a:p>
          <a:p>
            <a:pPr lvl="0"/>
            <a:r>
              <a:rPr lang="en-US" sz="3400" dirty="0" smtClean="0">
                <a:latin typeface="Arial" pitchFamily="34" charset="0"/>
                <a:cs typeface="Arial" pitchFamily="34" charset="0"/>
              </a:rPr>
              <a:t>Check the source code.</a:t>
            </a:r>
          </a:p>
          <a:p>
            <a:pPr lvl="0"/>
            <a:r>
              <a:rPr lang="en-US" sz="3400" dirty="0" smtClean="0">
                <a:latin typeface="Arial" pitchFamily="34" charset="0"/>
                <a:cs typeface="Arial" pitchFamily="34" charset="0"/>
              </a:rPr>
              <a:t>Check sync with Yahoo.</a:t>
            </a:r>
          </a:p>
          <a:p>
            <a:pPr lvl="0"/>
            <a:r>
              <a:rPr lang="en-US" sz="3400" dirty="0" smtClean="0">
                <a:latin typeface="Arial" pitchFamily="34" charset="0"/>
                <a:cs typeface="Arial" pitchFamily="34" charset="0"/>
              </a:rPr>
              <a:t>Check manual/documentation about compatibility with “provider” Mobile Email </a:t>
            </a:r>
          </a:p>
          <a:p>
            <a:pPr lvl="0"/>
            <a:r>
              <a:rPr lang="en-US" sz="3400" dirty="0" smtClean="0">
                <a:latin typeface="Arial" pitchFamily="34" charset="0"/>
                <a:cs typeface="Arial" pitchFamily="34" charset="0"/>
              </a:rPr>
              <a:t>Check the Spelling of account settings</a:t>
            </a:r>
          </a:p>
          <a:p>
            <a:r>
              <a:rPr lang="en-US" sz="3400" dirty="0" smtClean="0">
                <a:latin typeface="Arial" pitchFamily="34" charset="0"/>
                <a:cs typeface="Arial" pitchFamily="34" charset="0"/>
              </a:rPr>
              <a:t>Double Check the spelling of each account setting, domain name, account name (is the email address complete)</a:t>
            </a:r>
          </a:p>
          <a:p>
            <a:pPr lvl="0">
              <a:buNone/>
            </a:pPr>
            <a:r>
              <a:rPr lang="en-US" sz="3400" b="1" dirty="0" smtClean="0">
                <a:latin typeface="Arial" pitchFamily="34" charset="0"/>
                <a:cs typeface="Arial" pitchFamily="34" charset="0"/>
              </a:rPr>
              <a:t>	Note: </a:t>
            </a:r>
            <a:r>
              <a:rPr lang="en-US" sz="3400" dirty="0" smtClean="0">
                <a:latin typeface="Arial" pitchFamily="34" charset="0"/>
                <a:cs typeface="Arial" pitchFamily="34" charset="0"/>
              </a:rPr>
              <a:t>Passwords are case sensitive</a:t>
            </a:r>
          </a:p>
          <a:p>
            <a:r>
              <a:rPr lang="en-US" sz="3400" dirty="0" smtClean="0">
                <a:latin typeface="Arial" pitchFamily="34" charset="0"/>
                <a:cs typeface="Arial" pitchFamily="34" charset="0"/>
              </a:rPr>
              <a:t>Make sure that you do not have CAP LOCK on - passwords are case sensitive.</a:t>
            </a:r>
          </a:p>
          <a:p>
            <a:pPr>
              <a:buNone/>
            </a:pPr>
            <a:endParaRPr lang="en-US" dirty="0"/>
          </a:p>
        </p:txBody>
      </p:sp>
      <p:sp>
        <p:nvSpPr>
          <p:cNvPr id="3" name="Footer Placeholder 2"/>
          <p:cNvSpPr>
            <a:spLocks noGrp="1"/>
          </p:cNvSpPr>
          <p:nvPr>
            <p:ph type="ftr" sz="quarter" idx="11"/>
          </p:nvPr>
        </p:nvSpPr>
        <p:spPr>
          <a:xfrm>
            <a:off x="4380072" y="6407944"/>
            <a:ext cx="4230528"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458200" y="6407944"/>
            <a:ext cx="554832" cy="365125"/>
          </a:xfrm>
        </p:spPr>
        <p:txBody>
          <a:bodyPr/>
          <a:lstStyle/>
          <a:p>
            <a:fld id="{B6F15528-21DE-4FAA-801E-634DDDAF4B2B}" type="slidenum">
              <a:rPr lang="en-US" smtClean="0">
                <a:solidFill>
                  <a:schemeClr val="tx2">
                    <a:lumMod val="25000"/>
                  </a:schemeClr>
                </a:solidFill>
              </a:rPr>
              <a:pPr/>
              <a:t>77</a:t>
            </a:fld>
            <a:endParaRPr lang="en-US" dirty="0">
              <a:solidFill>
                <a:schemeClr val="tx2">
                  <a:lumMod val="25000"/>
                </a:schemeClr>
              </a:solidFill>
            </a:endParaRPr>
          </a:p>
        </p:txBody>
      </p:sp>
      <p:sp>
        <p:nvSpPr>
          <p:cNvPr id="6" name="Title 5"/>
          <p:cNvSpPr>
            <a:spLocks noGrp="1"/>
          </p:cNvSpPr>
          <p:nvPr>
            <p:ph type="title"/>
          </p:nvPr>
        </p:nvSpPr>
        <p:spPr>
          <a:xfrm>
            <a:off x="228600" y="152400"/>
            <a:ext cx="8686800" cy="1265238"/>
          </a:xfrm>
        </p:spPr>
        <p:style>
          <a:lnRef idx="1">
            <a:schemeClr val="accent1"/>
          </a:lnRef>
          <a:fillRef idx="2">
            <a:schemeClr val="accent1"/>
          </a:fillRef>
          <a:effectRef idx="1">
            <a:schemeClr val="accent1"/>
          </a:effectRef>
          <a:fontRef idx="minor">
            <a:schemeClr val="dk1"/>
          </a:fontRef>
        </p:style>
        <p:txBody>
          <a:bodyPr>
            <a:normAutofit fontScale="90000"/>
          </a:bodyPr>
          <a:lstStyle/>
          <a:p>
            <a:pPr lvl="0"/>
            <a:r>
              <a:rPr lang="en-US" sz="2700" dirty="0" smtClean="0">
                <a:solidFill>
                  <a:srgbClr val="FF0000"/>
                </a:solidFill>
                <a:latin typeface="Arial" pitchFamily="34" charset="0"/>
                <a:cs typeface="Arial" pitchFamily="34" charset="0"/>
              </a:rPr>
              <a:t/>
            </a:r>
            <a:br>
              <a:rPr lang="en-US" sz="2700" dirty="0" smtClean="0">
                <a:solidFill>
                  <a:srgbClr val="FF0000"/>
                </a:solidFill>
                <a:latin typeface="Arial" pitchFamily="34" charset="0"/>
                <a:cs typeface="Arial" pitchFamily="34" charset="0"/>
              </a:rPr>
            </a:br>
            <a:r>
              <a:rPr lang="en-US" sz="2700" dirty="0" smtClean="0">
                <a:solidFill>
                  <a:srgbClr val="FF0000"/>
                </a:solidFill>
                <a:latin typeface="Arial" pitchFamily="34" charset="0"/>
                <a:cs typeface="Arial" pitchFamily="34" charset="0"/>
              </a:rPr>
              <a:t>13. How would you test the following: you send Yahoo message from your mobile device to someone else device, and recipient doesn’t receive a message?			</a:t>
            </a:r>
            <a:r>
              <a:rPr lang="en-US" sz="2700" dirty="0" smtClean="0">
                <a:solidFill>
                  <a:srgbClr val="FFFF00"/>
                </a:solidFill>
                <a:latin typeface="Arial" pitchFamily="34" charset="0"/>
                <a:cs typeface="Arial" pitchFamily="34" charset="0"/>
              </a:rPr>
              <a:t>1</a:t>
            </a:r>
            <a:r>
              <a:rPr lang="en-US" sz="4400" dirty="0" smtClean="0">
                <a:solidFill>
                  <a:srgbClr val="FF0000"/>
                </a:solidFill>
                <a:latin typeface="Arial" pitchFamily="34" charset="0"/>
                <a:cs typeface="Arial" pitchFamily="34" charset="0"/>
              </a:rPr>
              <a:t/>
            </a:r>
            <a:br>
              <a:rPr lang="en-US" sz="4400" dirty="0" smtClean="0">
                <a:solidFill>
                  <a:srgbClr val="FF0000"/>
                </a:solidFill>
                <a:latin typeface="Arial" pitchFamily="34" charset="0"/>
                <a:cs typeface="Arial" pitchFamily="34" charset="0"/>
              </a:rPr>
            </a:br>
            <a:endParaRPr lang="en-US" dirty="0"/>
          </a:p>
        </p:txBody>
      </p:sp>
      <p:pic>
        <p:nvPicPr>
          <p:cNvPr id="6147" name="Picture 3" descr="C:\Users\IVA\Pictures\MOBILE TESTING\unnamed[1].jpg"/>
          <p:cNvPicPr>
            <a:picLocks noChangeAspect="1" noChangeArrowheads="1"/>
          </p:cNvPicPr>
          <p:nvPr/>
        </p:nvPicPr>
        <p:blipFill>
          <a:blip r:embed="rId3" cstate="print"/>
          <a:srcRect/>
          <a:stretch>
            <a:fillRect/>
          </a:stretch>
        </p:blipFill>
        <p:spPr bwMode="auto">
          <a:xfrm>
            <a:off x="990600" y="4800600"/>
            <a:ext cx="2671763" cy="1307458"/>
          </a:xfrm>
          <a:prstGeom prst="rect">
            <a:avLst/>
          </a:prstGeom>
          <a:noFill/>
        </p:spPr>
      </p:pic>
      <p:sp>
        <p:nvSpPr>
          <p:cNvPr id="11" name="Rectangle 10"/>
          <p:cNvSpPr/>
          <p:nvPr/>
        </p:nvSpPr>
        <p:spPr>
          <a:xfrm>
            <a:off x="685800" y="6248400"/>
            <a:ext cx="3352800" cy="46166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bg1"/>
                </a:solidFill>
                <a:latin typeface="Arial" pitchFamily="34" charset="0"/>
                <a:cs typeface="Arial" pitchFamily="34" charset="0"/>
              </a:rPr>
              <a:t>http://www.tricksmachine.com/2012/08/5-best-email-apps-for-android.html</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xmlns="" val="224136380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28600" y="1143000"/>
            <a:ext cx="4572000" cy="5211763"/>
          </a:xfrm>
        </p:spPr>
        <p:style>
          <a:lnRef idx="1">
            <a:schemeClr val="accent1"/>
          </a:lnRef>
          <a:fillRef idx="2">
            <a:schemeClr val="accent1"/>
          </a:fillRef>
          <a:effectRef idx="1">
            <a:schemeClr val="accent1"/>
          </a:effectRef>
          <a:fontRef idx="minor">
            <a:schemeClr val="dk1"/>
          </a:fontRef>
        </p:style>
        <p:txBody>
          <a:bodyPr>
            <a:normAutofit/>
          </a:bodyPr>
          <a:lstStyle/>
          <a:p>
            <a:r>
              <a:rPr lang="en-US" sz="1600" dirty="0" smtClean="0">
                <a:latin typeface="Arial" pitchFamily="34" charset="0"/>
                <a:cs typeface="Arial" pitchFamily="34" charset="0"/>
              </a:rPr>
              <a:t>Check your Outgoing Mail, Incoming Mail,  Drafts, Sent, and Outbox mailboxes.</a:t>
            </a:r>
          </a:p>
          <a:p>
            <a:r>
              <a:rPr lang="en-US" sz="1600" dirty="0" smtClean="0">
                <a:latin typeface="Arial" pitchFamily="34" charset="0"/>
                <a:cs typeface="Arial" pitchFamily="34" charset="0"/>
              </a:rPr>
              <a:t>If error  message occurs on </a:t>
            </a:r>
            <a:r>
              <a:rPr lang="en-US" sz="1600" dirty="0" err="1" smtClean="0">
                <a:latin typeface="Arial" pitchFamily="34" charset="0"/>
                <a:cs typeface="Arial" pitchFamily="34" charset="0"/>
              </a:rPr>
              <a:t>iPhone</a:t>
            </a:r>
            <a:r>
              <a:rPr lang="en-US" sz="1600" dirty="0" smtClean="0">
                <a:latin typeface="Arial" pitchFamily="34" charset="0"/>
                <a:cs typeface="Arial" pitchFamily="34" charset="0"/>
              </a:rPr>
              <a:t> because of other email applications not made by Apple, then try to send a message via your </a:t>
            </a:r>
            <a:r>
              <a:rPr lang="en-US" sz="1600" b="1" dirty="0" smtClean="0">
                <a:latin typeface="Arial" pitchFamily="34" charset="0"/>
                <a:cs typeface="Arial" pitchFamily="34" charset="0"/>
              </a:rPr>
              <a:t>me.com</a:t>
            </a:r>
            <a:r>
              <a:rPr lang="en-US" sz="1600" dirty="0" smtClean="0">
                <a:latin typeface="Arial" pitchFamily="34" charset="0"/>
                <a:cs typeface="Arial" pitchFamily="34" charset="0"/>
              </a:rPr>
              <a:t> or </a:t>
            </a:r>
            <a:r>
              <a:rPr lang="en-US" sz="1600" b="1" dirty="0" smtClean="0">
                <a:latin typeface="Arial" pitchFamily="34" charset="0"/>
                <a:cs typeface="Arial" pitchFamily="34" charset="0"/>
              </a:rPr>
              <a:t>mac.com</a:t>
            </a:r>
            <a:r>
              <a:rPr lang="en-US" sz="1600" dirty="0" smtClean="0">
                <a:latin typeface="Arial" pitchFamily="34" charset="0"/>
                <a:cs typeface="Arial" pitchFamily="34" charset="0"/>
              </a:rPr>
              <a:t> account</a:t>
            </a:r>
          </a:p>
          <a:p>
            <a:pPr lvl="0"/>
            <a:r>
              <a:rPr lang="en-US" sz="1600" dirty="0" smtClean="0">
                <a:latin typeface="Arial" pitchFamily="34" charset="0"/>
                <a:cs typeface="Arial" pitchFamily="34" charset="0"/>
              </a:rPr>
              <a:t>Ask the recipient to check any "Junk" mail folders or mailboxes on their end. Perhaps your message was received but inadvertently filtered.</a:t>
            </a:r>
          </a:p>
          <a:p>
            <a:pPr lvl="0"/>
            <a:r>
              <a:rPr lang="en-US" sz="1600" dirty="0" smtClean="0">
                <a:latin typeface="Arial" pitchFamily="34" charset="0"/>
                <a:cs typeface="Arial" pitchFamily="34" charset="0"/>
              </a:rPr>
              <a:t>If your recipient still does not receive your mail, but your mail is being sent without any alerts or "Undelivered mail" messages, then your mail might be blocked or filtered by the mail systems at </a:t>
            </a:r>
            <a:r>
              <a:rPr lang="en-US" sz="1600" dirty="0" err="1" smtClean="0">
                <a:latin typeface="Arial" pitchFamily="34" charset="0"/>
                <a:cs typeface="Arial" pitchFamily="34" charset="0"/>
              </a:rPr>
              <a:t>MobileMe</a:t>
            </a:r>
            <a:r>
              <a:rPr lang="en-US" sz="1600" dirty="0" smtClean="0">
                <a:latin typeface="Arial" pitchFamily="34" charset="0"/>
                <a:cs typeface="Arial" pitchFamily="34" charset="0"/>
              </a:rPr>
              <a:t> or the recipient's location. The best way to determine if this is the issue is to contact </a:t>
            </a:r>
            <a:r>
              <a:rPr lang="en-US" sz="1600" u="sng" dirty="0" err="1" smtClean="0">
                <a:latin typeface="Arial" pitchFamily="34" charset="0"/>
                <a:cs typeface="Arial" pitchFamily="34" charset="0"/>
              </a:rPr>
              <a:t>MobileMe</a:t>
            </a:r>
            <a:r>
              <a:rPr lang="en-US" sz="1600" dirty="0" smtClean="0">
                <a:latin typeface="Arial" pitchFamily="34" charset="0"/>
                <a:cs typeface="Arial" pitchFamily="34" charset="0"/>
              </a:rPr>
              <a:t> Support directly</a:t>
            </a:r>
          </a:p>
          <a:p>
            <a:endParaRPr lang="en-US" sz="1600" dirty="0">
              <a:latin typeface="Arial" pitchFamily="34" charset="0"/>
              <a:cs typeface="Arial" pitchFamily="34" charset="0"/>
            </a:endParaRPr>
          </a:p>
        </p:txBody>
      </p:sp>
      <p:pic>
        <p:nvPicPr>
          <p:cNvPr id="1026" name="Picture 2" descr="C:\Users\IVA\Pictures\MOBILE TESTING\article-new_ehow_images_a08_6q_dp_configure-yahoo-mail-mobile-800x800[1].jpg"/>
          <p:cNvPicPr>
            <a:picLocks noGrp="1" noChangeAspect="1" noChangeArrowheads="1"/>
          </p:cNvPicPr>
          <p:nvPr>
            <p:ph sz="half" idx="2"/>
          </p:nvPr>
        </p:nvPicPr>
        <p:blipFill>
          <a:blip r:embed="rId2" cstate="print"/>
          <a:stretch>
            <a:fillRect/>
          </a:stretch>
        </p:blipFill>
        <p:spPr bwMode="auto">
          <a:xfrm>
            <a:off x="4953000" y="685800"/>
            <a:ext cx="3810000" cy="3810000"/>
          </a:xfrm>
          <a:prstGeom prst="rect">
            <a:avLst/>
          </a:prstGeom>
          <a:noFill/>
        </p:spPr>
      </p:pic>
      <p:sp>
        <p:nvSpPr>
          <p:cNvPr id="4" name="Footer Placeholder 3"/>
          <p:cNvSpPr>
            <a:spLocks noGrp="1"/>
          </p:cNvSpPr>
          <p:nvPr>
            <p:ph type="ftr" sz="quarter" idx="11"/>
          </p:nvPr>
        </p:nvSpPr>
        <p:spPr>
          <a:xfrm>
            <a:off x="4380072" y="6407944"/>
            <a:ext cx="4078128" cy="365125"/>
          </a:xfrm>
        </p:spPr>
        <p:txBody>
          <a:bodyPr/>
          <a:lstStyle/>
          <a:p>
            <a:r>
              <a:rPr lang="en-US" smtClean="0">
                <a:solidFill>
                  <a:schemeClr val="tx2">
                    <a:lumMod val="25000"/>
                  </a:schemeClr>
                </a:solidFill>
                <a:latin typeface="Arial" pitchFamily="34" charset="0"/>
                <a:cs typeface="Arial" pitchFamily="34" charset="0"/>
              </a:rPr>
              <a:t>Copyright Portnov Computer School  2013</a:t>
            </a:r>
            <a:endParaRPr lang="en-US" dirty="0">
              <a:solidFill>
                <a:schemeClr val="tx2">
                  <a:lumMod val="25000"/>
                </a:schemeClr>
              </a:solidFill>
              <a:latin typeface="Arial" pitchFamily="34" charset="0"/>
              <a:cs typeface="Arial" pitchFamily="34" charset="0"/>
            </a:endParaRPr>
          </a:p>
        </p:txBody>
      </p:sp>
      <p:sp>
        <p:nvSpPr>
          <p:cNvPr id="5" name="Slide Number Placeholder 4"/>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tx2">
                    <a:lumMod val="25000"/>
                  </a:schemeClr>
                </a:solidFill>
              </a:rPr>
              <a:pPr/>
              <a:t>78</a:t>
            </a:fld>
            <a:endParaRPr lang="en-US" dirty="0">
              <a:solidFill>
                <a:schemeClr val="tx2">
                  <a:lumMod val="25000"/>
                </a:schemeClr>
              </a:solidFill>
            </a:endParaRPr>
          </a:p>
        </p:txBody>
      </p:sp>
      <p:pic>
        <p:nvPicPr>
          <p:cNvPr id="1027" name="Picture 3" descr="C:\Users\IVA\Pictures\MOBILE TESTING\Yahoo-Mail-infected[1].jpg"/>
          <p:cNvPicPr>
            <a:picLocks noChangeAspect="1" noChangeArrowheads="1"/>
          </p:cNvPicPr>
          <p:nvPr/>
        </p:nvPicPr>
        <p:blipFill>
          <a:blip r:embed="rId3" cstate="print"/>
          <a:srcRect/>
          <a:stretch>
            <a:fillRect/>
          </a:stretch>
        </p:blipFill>
        <p:spPr bwMode="auto">
          <a:xfrm>
            <a:off x="5486400" y="4797552"/>
            <a:ext cx="3019231" cy="1479423"/>
          </a:xfrm>
          <a:prstGeom prst="rect">
            <a:avLst/>
          </a:prstGeom>
          <a:noFill/>
        </p:spPr>
      </p:pic>
    </p:spTree>
    <p:extLst>
      <p:ext uri="{BB962C8B-B14F-4D97-AF65-F5344CB8AC3E}">
        <p14:creationId xmlns:p14="http://schemas.microsoft.com/office/powerpoint/2010/main" xmlns="" val="398425131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IVA\Pictures\MOBILE TESTING\Yahoo-Mail[1].jpg"/>
          <p:cNvPicPr>
            <a:picLocks noGrp="1" noChangeAspect="1" noChangeArrowheads="1"/>
          </p:cNvPicPr>
          <p:nvPr>
            <p:ph sz="half" idx="1"/>
          </p:nvPr>
        </p:nvPicPr>
        <p:blipFill>
          <a:blip r:embed="rId2" cstate="print"/>
          <a:srcRect/>
          <a:stretch>
            <a:fillRect/>
          </a:stretch>
        </p:blipFill>
        <p:spPr bwMode="auto">
          <a:xfrm>
            <a:off x="533400" y="685800"/>
            <a:ext cx="3657600" cy="2504849"/>
          </a:xfrm>
          <a:prstGeom prst="rect">
            <a:avLst/>
          </a:prstGeom>
          <a:noFill/>
        </p:spPr>
      </p:pic>
      <p:sp>
        <p:nvSpPr>
          <p:cNvPr id="3" name="Content Placeholder 2"/>
          <p:cNvSpPr>
            <a:spLocks noGrp="1"/>
          </p:cNvSpPr>
          <p:nvPr>
            <p:ph sz="half" idx="2"/>
          </p:nvPr>
        </p:nvSpPr>
        <p:spPr>
          <a:xfrm>
            <a:off x="4648200" y="2133600"/>
            <a:ext cx="4038600" cy="3886200"/>
          </a:xfrm>
        </p:spPr>
        <p:style>
          <a:lnRef idx="1">
            <a:schemeClr val="accent1"/>
          </a:lnRef>
          <a:fillRef idx="2">
            <a:schemeClr val="accent1"/>
          </a:fillRef>
          <a:effectRef idx="1">
            <a:schemeClr val="accent1"/>
          </a:effectRef>
          <a:fontRef idx="minor">
            <a:schemeClr val="dk1"/>
          </a:fontRef>
        </p:style>
        <p:txBody>
          <a:bodyPr>
            <a:normAutofit/>
          </a:bodyPr>
          <a:lstStyle/>
          <a:p>
            <a:r>
              <a:rPr lang="en-US" sz="1600" b="1" dirty="0" smtClean="0">
                <a:latin typeface="Arial" pitchFamily="34" charset="0"/>
                <a:cs typeface="Arial" pitchFamily="34" charset="0"/>
              </a:rPr>
              <a:t>Ensure mail is enabled for your account</a:t>
            </a:r>
          </a:p>
          <a:p>
            <a:r>
              <a:rPr lang="en-US" sz="1600" dirty="0" smtClean="0">
                <a:latin typeface="Arial" pitchFamily="34" charset="0"/>
                <a:cs typeface="Arial" pitchFamily="34" charset="0"/>
              </a:rPr>
              <a:t>From the Home screen, tap Settings &gt; Mail, Contacts, and Calendars &gt; (your </a:t>
            </a:r>
            <a:r>
              <a:rPr lang="en-US" sz="1600" dirty="0" err="1" smtClean="0">
                <a:latin typeface="Arial" pitchFamily="34" charset="0"/>
                <a:cs typeface="Arial" pitchFamily="34" charset="0"/>
              </a:rPr>
              <a:t>MobileMe</a:t>
            </a:r>
            <a:r>
              <a:rPr lang="en-US" sz="1600" dirty="0" smtClean="0">
                <a:latin typeface="Arial" pitchFamily="34" charset="0"/>
                <a:cs typeface="Arial" pitchFamily="34" charset="0"/>
              </a:rPr>
              <a:t> account). Make sure the Mail slider is On. Ensure Push is selected for your </a:t>
            </a:r>
            <a:r>
              <a:rPr lang="en-US" sz="1600" dirty="0" err="1" smtClean="0">
                <a:latin typeface="Arial" pitchFamily="34" charset="0"/>
                <a:cs typeface="Arial" pitchFamily="34" charset="0"/>
              </a:rPr>
              <a:t>MobileMe</a:t>
            </a:r>
            <a:r>
              <a:rPr lang="en-US" sz="1600" dirty="0" smtClean="0">
                <a:latin typeface="Arial" pitchFamily="34" charset="0"/>
                <a:cs typeface="Arial" pitchFamily="34" charset="0"/>
              </a:rPr>
              <a:t> account's mail</a:t>
            </a:r>
          </a:p>
          <a:p>
            <a:r>
              <a:rPr lang="en-US" sz="1600" b="1" dirty="0" smtClean="0">
                <a:latin typeface="Arial" pitchFamily="34" charset="0"/>
                <a:cs typeface="Arial" pitchFamily="34" charset="0"/>
              </a:rPr>
              <a:t>Ensure Push is enabled on your </a:t>
            </a:r>
            <a:r>
              <a:rPr lang="en-US" sz="1600" b="1" dirty="0" err="1" smtClean="0">
                <a:latin typeface="Arial" pitchFamily="34" charset="0"/>
                <a:cs typeface="Arial" pitchFamily="34" charset="0"/>
              </a:rPr>
              <a:t>iPhone</a:t>
            </a:r>
            <a:r>
              <a:rPr lang="en-US" sz="1600" b="1" dirty="0" smtClean="0">
                <a:latin typeface="Arial" pitchFamily="34" charset="0"/>
                <a:cs typeface="Arial" pitchFamily="34" charset="0"/>
              </a:rPr>
              <a:t>, </a:t>
            </a:r>
            <a:r>
              <a:rPr lang="en-US" sz="1600" b="1" dirty="0" err="1" smtClean="0">
                <a:latin typeface="Arial" pitchFamily="34" charset="0"/>
                <a:cs typeface="Arial" pitchFamily="34" charset="0"/>
              </a:rPr>
              <a:t>iPad</a:t>
            </a:r>
            <a:r>
              <a:rPr lang="en-US" sz="1600" b="1" dirty="0" smtClean="0">
                <a:latin typeface="Arial" pitchFamily="34" charset="0"/>
                <a:cs typeface="Arial" pitchFamily="34" charset="0"/>
              </a:rPr>
              <a:t>, or iPod touch</a:t>
            </a:r>
          </a:p>
          <a:p>
            <a:r>
              <a:rPr lang="en-US" sz="1600" dirty="0" smtClean="0">
                <a:latin typeface="Arial" pitchFamily="34" charset="0"/>
                <a:cs typeface="Arial" pitchFamily="34" charset="0"/>
              </a:rPr>
              <a:t>From the Home screen, tap Settings &gt; Mail, Contacts, and Calendars &gt; Fetch New Data. Make sure the Push slider is On.</a:t>
            </a:r>
          </a:p>
          <a:p>
            <a:pPr>
              <a:buNone/>
            </a:pPr>
            <a:endParaRPr lang="en-US" dirty="0"/>
          </a:p>
        </p:txBody>
      </p:sp>
      <p:sp>
        <p:nvSpPr>
          <p:cNvPr id="4" name="Footer Placeholder 3"/>
          <p:cNvSpPr>
            <a:spLocks noGrp="1"/>
          </p:cNvSpPr>
          <p:nvPr>
            <p:ph type="ftr" sz="quarter" idx="11"/>
          </p:nvPr>
        </p:nvSpPr>
        <p:spPr>
          <a:xfrm>
            <a:off x="5181600" y="6407944"/>
            <a:ext cx="3352800"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5" name="Slide Number Placeholder 4"/>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tx2">
                    <a:lumMod val="25000"/>
                  </a:schemeClr>
                </a:solidFill>
              </a:rPr>
              <a:pPr/>
              <a:t>79</a:t>
            </a:fld>
            <a:endParaRPr lang="en-US" dirty="0">
              <a:solidFill>
                <a:schemeClr val="tx2">
                  <a:lumMod val="25000"/>
                </a:schemeClr>
              </a:solidFill>
            </a:endParaRPr>
          </a:p>
        </p:txBody>
      </p:sp>
      <p:pic>
        <p:nvPicPr>
          <p:cNvPr id="2051" name="Picture 3" descr="C:\Users\IVA\Pictures\MOBILE TESTING\yahoo-username-or-password-error[1].png"/>
          <p:cNvPicPr>
            <a:picLocks noChangeAspect="1" noChangeArrowheads="1"/>
          </p:cNvPicPr>
          <p:nvPr/>
        </p:nvPicPr>
        <p:blipFill>
          <a:blip r:embed="rId3" cstate="print"/>
          <a:srcRect/>
          <a:stretch>
            <a:fillRect/>
          </a:stretch>
        </p:blipFill>
        <p:spPr bwMode="auto">
          <a:xfrm>
            <a:off x="381000" y="3581400"/>
            <a:ext cx="3810000" cy="2371725"/>
          </a:xfrm>
          <a:prstGeom prst="rect">
            <a:avLst/>
          </a:prstGeom>
          <a:noFill/>
        </p:spPr>
      </p:pic>
    </p:spTree>
    <p:extLst>
      <p:ext uri="{BB962C8B-B14F-4D97-AF65-F5344CB8AC3E}">
        <p14:creationId xmlns:p14="http://schemas.microsoft.com/office/powerpoint/2010/main" xmlns="" val="9519819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04800" y="838200"/>
            <a:ext cx="8534400" cy="5638800"/>
          </a:xfrm>
        </p:spPr>
        <p:style>
          <a:lnRef idx="1">
            <a:schemeClr val="accent1"/>
          </a:lnRef>
          <a:fillRef idx="2">
            <a:schemeClr val="accent1"/>
          </a:fillRef>
          <a:effectRef idx="1">
            <a:schemeClr val="accent1"/>
          </a:effectRef>
          <a:fontRef idx="minor">
            <a:schemeClr val="dk1"/>
          </a:fontRef>
        </p:style>
        <p:txBody>
          <a:bodyPr>
            <a:normAutofit fontScale="40000" lnSpcReduction="20000"/>
          </a:bodyPr>
          <a:lstStyle/>
          <a:p>
            <a:pPr marL="624078" indent="-514350">
              <a:buNone/>
            </a:pPr>
            <a:endParaRPr lang="en-US" sz="3500" dirty="0" smtClean="0">
              <a:solidFill>
                <a:schemeClr val="tx1"/>
              </a:solidFill>
              <a:latin typeface="Arial" pitchFamily="34" charset="0"/>
              <a:cs typeface="Arial" pitchFamily="34" charset="0"/>
            </a:endParaRPr>
          </a:p>
          <a:p>
            <a:pPr marL="624078" indent="-514350">
              <a:buNone/>
            </a:pPr>
            <a:r>
              <a:rPr lang="en-US" sz="3500" dirty="0" smtClean="0">
                <a:solidFill>
                  <a:schemeClr val="bg1">
                    <a:lumMod val="65000"/>
                  </a:schemeClr>
                </a:solidFill>
                <a:latin typeface="Arial" pitchFamily="34" charset="0"/>
                <a:cs typeface="Arial" pitchFamily="34" charset="0"/>
              </a:rPr>
              <a:t>1. What Type of Mobile Domains you know?</a:t>
            </a:r>
          </a:p>
          <a:p>
            <a:pPr marL="624078" indent="-514350">
              <a:buNone/>
            </a:pPr>
            <a:r>
              <a:rPr lang="en-US" sz="3500" dirty="0" smtClean="0">
                <a:solidFill>
                  <a:schemeClr val="bg1">
                    <a:lumMod val="65000"/>
                  </a:schemeClr>
                </a:solidFill>
                <a:latin typeface="Arial" pitchFamily="34" charset="0"/>
                <a:cs typeface="Arial" pitchFamily="34" charset="0"/>
              </a:rPr>
              <a:t>2. What are the different ways you can install a Mobile Application?</a:t>
            </a:r>
          </a:p>
          <a:p>
            <a:pPr>
              <a:buNone/>
            </a:pPr>
            <a:r>
              <a:rPr lang="en-US" sz="3500" b="1" dirty="0" smtClean="0">
                <a:solidFill>
                  <a:srgbClr val="FF0000"/>
                </a:solidFill>
                <a:latin typeface="Arial" pitchFamily="34" charset="0"/>
                <a:cs typeface="Arial" pitchFamily="34" charset="0"/>
              </a:rPr>
              <a:t>3. What is the difference between Mobile Testing and Mobile Application Testing?</a:t>
            </a:r>
          </a:p>
          <a:p>
            <a:pPr>
              <a:buNone/>
            </a:pPr>
            <a:r>
              <a:rPr lang="en-US" sz="3500" dirty="0" smtClean="0">
                <a:latin typeface="Arial" pitchFamily="34" charset="0"/>
                <a:cs typeface="Arial" pitchFamily="34" charset="0"/>
              </a:rPr>
              <a:t>4. Compare Web Application Testing vs. Mobile Application Testing</a:t>
            </a:r>
          </a:p>
          <a:p>
            <a:pPr>
              <a:buNone/>
            </a:pPr>
            <a:r>
              <a:rPr lang="en-US" sz="3500" dirty="0" smtClean="0">
                <a:latin typeface="Arial" pitchFamily="34" charset="0"/>
                <a:cs typeface="Arial" pitchFamily="34" charset="0"/>
              </a:rPr>
              <a:t>5.</a:t>
            </a:r>
            <a:r>
              <a:rPr lang="en-US" sz="3500" dirty="0" smtClean="0">
                <a:solidFill>
                  <a:schemeClr val="tx1"/>
                </a:solidFill>
                <a:latin typeface="Arial" pitchFamily="34" charset="0"/>
                <a:cs typeface="Arial" pitchFamily="34" charset="0"/>
              </a:rPr>
              <a:t> How do you usually explore the new Mobile Device/Phone?</a:t>
            </a:r>
          </a:p>
          <a:p>
            <a:pPr lvl="0">
              <a:buNone/>
            </a:pPr>
            <a:r>
              <a:rPr lang="en-US" sz="3500" dirty="0" smtClean="0">
                <a:solidFill>
                  <a:schemeClr val="tx1"/>
                </a:solidFill>
                <a:latin typeface="Arial" pitchFamily="34" charset="0"/>
                <a:cs typeface="Arial" pitchFamily="34" charset="0"/>
              </a:rPr>
              <a:t>6. How would you test UI of mobile app?</a:t>
            </a:r>
            <a:r>
              <a:rPr lang="en-US" sz="3500" dirty="0" smtClean="0">
                <a:latin typeface="Arial" pitchFamily="34" charset="0"/>
                <a:cs typeface="Arial" pitchFamily="34" charset="0"/>
              </a:rPr>
              <a:t> </a:t>
            </a:r>
            <a:endParaRPr lang="en-US" sz="3500" dirty="0" smtClean="0">
              <a:solidFill>
                <a:schemeClr val="tx1"/>
              </a:solidFill>
              <a:latin typeface="Arial" pitchFamily="34" charset="0"/>
              <a:cs typeface="Arial" pitchFamily="34" charset="0"/>
            </a:endParaRPr>
          </a:p>
          <a:p>
            <a:pPr>
              <a:buNone/>
            </a:pPr>
            <a:r>
              <a:rPr lang="en-US" sz="3500" dirty="0" smtClean="0">
                <a:latin typeface="Arial" pitchFamily="34" charset="0"/>
                <a:cs typeface="Arial" pitchFamily="34" charset="0"/>
              </a:rPr>
              <a:t>7. Tell me about Test Plan Specifics that must emphasized while writing TP for Mobile Application</a:t>
            </a:r>
          </a:p>
          <a:p>
            <a:pPr>
              <a:buNone/>
            </a:pPr>
            <a:r>
              <a:rPr lang="en-US" sz="3500" dirty="0" smtClean="0">
                <a:latin typeface="Arial" pitchFamily="34" charset="0"/>
                <a:cs typeface="Arial" pitchFamily="34" charset="0"/>
              </a:rPr>
              <a:t>8. How would you test the mobile app page?</a:t>
            </a:r>
          </a:p>
          <a:p>
            <a:pPr>
              <a:buNone/>
            </a:pPr>
            <a:r>
              <a:rPr lang="en-US" sz="3500" dirty="0" smtClean="0">
                <a:latin typeface="Arial" pitchFamily="34" charset="0"/>
                <a:cs typeface="Arial" pitchFamily="34" charset="0"/>
              </a:rPr>
              <a:t>9. Give Examples of Major Test Cases for mobile device. </a:t>
            </a:r>
          </a:p>
          <a:p>
            <a:pPr>
              <a:buNone/>
            </a:pPr>
            <a:r>
              <a:rPr lang="en-US" sz="3500" dirty="0" smtClean="0">
                <a:latin typeface="Arial" pitchFamily="34" charset="0"/>
                <a:cs typeface="Arial" pitchFamily="34" charset="0"/>
              </a:rPr>
              <a:t>10. What are your steps in Performance Testing for Mobile Application? Name some Performance Tools.</a:t>
            </a:r>
          </a:p>
          <a:p>
            <a:pPr lvl="0">
              <a:buNone/>
            </a:pPr>
            <a:r>
              <a:rPr lang="en-US" sz="3500" dirty="0" smtClean="0">
                <a:latin typeface="Arial" pitchFamily="34" charset="0"/>
                <a:cs typeface="Arial" pitchFamily="34" charset="0"/>
              </a:rPr>
              <a:t>11. Write as many Test Cases you can for the following: Mobile device, simple app with three buttons (1,2,3) that making the sounds.</a:t>
            </a:r>
          </a:p>
          <a:p>
            <a:pPr lvl="0">
              <a:buNone/>
            </a:pPr>
            <a:r>
              <a:rPr lang="en-US" sz="3500" dirty="0" smtClean="0">
                <a:latin typeface="Arial" pitchFamily="34" charset="0"/>
                <a:cs typeface="Arial" pitchFamily="34" charset="0"/>
              </a:rPr>
              <a:t>12. How would you troubleshoot networking issues on </a:t>
            </a:r>
            <a:r>
              <a:rPr lang="en-US" sz="3500" dirty="0" err="1" smtClean="0">
                <a:latin typeface="Arial" pitchFamily="34" charset="0"/>
                <a:cs typeface="Arial" pitchFamily="34" charset="0"/>
              </a:rPr>
              <a:t>iPhone</a:t>
            </a:r>
            <a:r>
              <a:rPr lang="en-US" sz="3500" dirty="0" smtClean="0">
                <a:latin typeface="Arial" pitchFamily="34" charset="0"/>
                <a:cs typeface="Arial" pitchFamily="34" charset="0"/>
              </a:rPr>
              <a:t>?</a:t>
            </a:r>
          </a:p>
          <a:p>
            <a:pPr lvl="0">
              <a:buNone/>
            </a:pPr>
            <a:r>
              <a:rPr lang="en-US" sz="3500" dirty="0" smtClean="0">
                <a:latin typeface="Arial" pitchFamily="34" charset="0"/>
                <a:cs typeface="Arial" pitchFamily="34" charset="0"/>
              </a:rPr>
              <a:t>13. How would you test the following: you send Yahoo message from your mobile device to someone else device, and recipient doesn’t receive a message?</a:t>
            </a:r>
          </a:p>
          <a:p>
            <a:pPr>
              <a:buNone/>
            </a:pPr>
            <a:r>
              <a:rPr lang="en-US" sz="3500" dirty="0" smtClean="0">
                <a:latin typeface="Arial" pitchFamily="34" charset="0"/>
                <a:cs typeface="Arial" pitchFamily="34" charset="0"/>
              </a:rPr>
              <a:t>14. What is your Stress test approach when testing </a:t>
            </a:r>
            <a:r>
              <a:rPr lang="en-US" sz="3500" dirty="0" err="1" smtClean="0">
                <a:latin typeface="Arial" pitchFamily="34" charset="0"/>
                <a:cs typeface="Arial" pitchFamily="34" charset="0"/>
              </a:rPr>
              <a:t>Facetime</a:t>
            </a:r>
            <a:r>
              <a:rPr lang="en-US" sz="3500" dirty="0" smtClean="0">
                <a:latin typeface="Arial" pitchFamily="34" charset="0"/>
                <a:cs typeface="Arial" pitchFamily="34" charset="0"/>
              </a:rPr>
              <a:t> on </a:t>
            </a:r>
            <a:r>
              <a:rPr lang="en-US" sz="3500" dirty="0" err="1" smtClean="0">
                <a:latin typeface="Arial" pitchFamily="34" charset="0"/>
                <a:cs typeface="Arial" pitchFamily="34" charset="0"/>
              </a:rPr>
              <a:t>iPhone</a:t>
            </a:r>
            <a:r>
              <a:rPr lang="en-US" sz="3500" dirty="0" smtClean="0">
                <a:latin typeface="Arial" pitchFamily="34" charset="0"/>
                <a:cs typeface="Arial" pitchFamily="34" charset="0"/>
              </a:rPr>
              <a:t>?</a:t>
            </a:r>
          </a:p>
          <a:p>
            <a:pPr lvl="0">
              <a:buNone/>
            </a:pPr>
            <a:r>
              <a:rPr lang="en-US" sz="3500" dirty="0" smtClean="0">
                <a:latin typeface="Arial" pitchFamily="34" charset="0"/>
                <a:cs typeface="Arial" pitchFamily="34" charset="0"/>
              </a:rPr>
              <a:t>15. How do you do Boundary testing to verify a battery’s life, if a game application suppose to last for 24 hours?	</a:t>
            </a:r>
          </a:p>
          <a:p>
            <a:pPr lvl="0">
              <a:buNone/>
            </a:pPr>
            <a:r>
              <a:rPr lang="en-US" sz="3500" dirty="0" smtClean="0">
                <a:latin typeface="Arial" pitchFamily="34" charset="0"/>
                <a:cs typeface="Arial" pitchFamily="34" charset="0"/>
              </a:rPr>
              <a:t>16. Tell me about Specifics of the Mobile games testing?</a:t>
            </a:r>
          </a:p>
          <a:p>
            <a:pPr>
              <a:buNone/>
            </a:pPr>
            <a:r>
              <a:rPr lang="en-US" sz="3500" dirty="0" smtClean="0">
                <a:latin typeface="Arial" pitchFamily="34" charset="0"/>
                <a:cs typeface="Arial" pitchFamily="34" charset="0"/>
              </a:rPr>
              <a:t>17. </a:t>
            </a:r>
            <a:r>
              <a:rPr lang="en-US" sz="3500" dirty="0" smtClean="0">
                <a:solidFill>
                  <a:schemeClr val="tx2">
                    <a:lumMod val="10000"/>
                  </a:schemeClr>
                </a:solidFill>
                <a:latin typeface="Arial" pitchFamily="34" charset="0"/>
                <a:cs typeface="Arial" pitchFamily="34" charset="0"/>
              </a:rPr>
              <a:t>What Remote Device Access tools do you know?</a:t>
            </a:r>
          </a:p>
          <a:p>
            <a:pPr>
              <a:buNone/>
            </a:pPr>
            <a:r>
              <a:rPr lang="en-US" sz="3500" dirty="0" smtClean="0">
                <a:solidFill>
                  <a:schemeClr val="tx2">
                    <a:lumMod val="10000"/>
                  </a:schemeClr>
                </a:solidFill>
                <a:latin typeface="Arial" pitchFamily="34" charset="0"/>
                <a:cs typeface="Arial" pitchFamily="34" charset="0"/>
              </a:rPr>
              <a:t>18. Can you give the view of Testing the Mobile Application on the Emulators/Simulators?</a:t>
            </a:r>
          </a:p>
          <a:p>
            <a:pPr>
              <a:buNone/>
            </a:pPr>
            <a:r>
              <a:rPr lang="en-US" sz="3500" dirty="0" smtClean="0">
                <a:solidFill>
                  <a:schemeClr val="tx2">
                    <a:lumMod val="10000"/>
                  </a:schemeClr>
                </a:solidFill>
                <a:latin typeface="Arial" pitchFamily="34" charset="0"/>
                <a:cs typeface="Arial" pitchFamily="34" charset="0"/>
              </a:rPr>
              <a:t>19. Some name for Mobile Testing Automation tools</a:t>
            </a:r>
          </a:p>
          <a:p>
            <a:pPr>
              <a:buNone/>
            </a:pPr>
            <a:r>
              <a:rPr lang="en-US" sz="3500" dirty="0" smtClean="0">
                <a:latin typeface="Arial" pitchFamily="34" charset="0"/>
                <a:cs typeface="Arial" pitchFamily="34" charset="0"/>
              </a:rPr>
              <a:t>20. Do you have idea about Application certification programs such as TBT, SSTC, JVP?</a:t>
            </a:r>
          </a:p>
          <a:p>
            <a:pPr>
              <a:buNone/>
            </a:pPr>
            <a:r>
              <a:rPr lang="en-US" sz="3500" dirty="0" smtClean="0">
                <a:latin typeface="Arial" pitchFamily="34" charset="0"/>
                <a:cs typeface="Arial" pitchFamily="34" charset="0"/>
              </a:rPr>
              <a:t>21. How you test a Location Based Services (LBS) Mobile Application?</a:t>
            </a:r>
          </a:p>
          <a:p>
            <a:pPr>
              <a:buNone/>
            </a:pPr>
            <a:endParaRPr lang="en-US" sz="3200" dirty="0" smtClean="0">
              <a:latin typeface="Arial" pitchFamily="34" charset="0"/>
              <a:cs typeface="Arial" pitchFamily="34" charset="0"/>
            </a:endParaRPr>
          </a:p>
        </p:txBody>
      </p:sp>
      <p:sp>
        <p:nvSpPr>
          <p:cNvPr id="4" name="Footer Placeholder 3"/>
          <p:cNvSpPr>
            <a:spLocks noGrp="1"/>
          </p:cNvSpPr>
          <p:nvPr>
            <p:ph type="ftr" sz="quarter" idx="11"/>
          </p:nvPr>
        </p:nvSpPr>
        <p:spPr>
          <a:xfrm>
            <a:off x="4380072" y="6407944"/>
            <a:ext cx="33923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a:xfrm>
            <a:off x="8382000" y="6407944"/>
            <a:ext cx="631032" cy="365125"/>
          </a:xfrm>
        </p:spPr>
        <p:txBody>
          <a:bodyPr>
            <a:normAutofit/>
          </a:bodyPr>
          <a:lstStyle/>
          <a:p>
            <a:fld id="{B6F15528-21DE-4FAA-801E-634DDDAF4B2B}" type="slidenum">
              <a:rPr lang="en-US" smtClean="0">
                <a:solidFill>
                  <a:schemeClr val="accent1">
                    <a:lumMod val="50000"/>
                  </a:schemeClr>
                </a:solidFill>
              </a:rPr>
              <a:pPr/>
              <a:t>8</a:t>
            </a:fld>
            <a:endParaRPr lang="en-US" dirty="0">
              <a:solidFill>
                <a:schemeClr val="accent1">
                  <a:lumMod val="50000"/>
                </a:schemeClr>
              </a:solidFill>
            </a:endParaRPr>
          </a:p>
        </p:txBody>
      </p:sp>
      <p:sp>
        <p:nvSpPr>
          <p:cNvPr id="7" name="Title 6"/>
          <p:cNvSpPr>
            <a:spLocks noGrp="1"/>
          </p:cNvSpPr>
          <p:nvPr>
            <p:ph type="title"/>
          </p:nvPr>
        </p:nvSpPr>
        <p:spPr>
          <a:xfrm>
            <a:off x="381000" y="152400"/>
            <a:ext cx="5562600" cy="533400"/>
          </a:xfrm>
        </p:spPr>
        <p:style>
          <a:lnRef idx="1">
            <a:schemeClr val="accent1"/>
          </a:lnRef>
          <a:fillRef idx="2">
            <a:schemeClr val="accent1"/>
          </a:fillRef>
          <a:effectRef idx="1">
            <a:schemeClr val="accent1"/>
          </a:effectRef>
          <a:fontRef idx="minor">
            <a:schemeClr val="dk1"/>
          </a:fontRef>
        </p:style>
        <p:txBody>
          <a:bodyPr>
            <a:noAutofit/>
          </a:bodyPr>
          <a:lstStyle/>
          <a:p>
            <a:r>
              <a:rPr lang="en-US" sz="3200" dirty="0" smtClean="0">
                <a:solidFill>
                  <a:srgbClr val="FF0000"/>
                </a:solidFill>
              </a:rPr>
              <a:t>Specific of Mobile Testing</a:t>
            </a:r>
            <a:endParaRPr lang="en-US" sz="3200" dirty="0">
              <a:solidFill>
                <a:srgbClr val="FF0000"/>
              </a:solidFill>
            </a:endParaRPr>
          </a:p>
        </p:txBody>
      </p:sp>
    </p:spTree>
    <p:extLst>
      <p:ext uri="{BB962C8B-B14F-4D97-AF65-F5344CB8AC3E}">
        <p14:creationId xmlns:p14="http://schemas.microsoft.com/office/powerpoint/2010/main" xmlns="" val="365750653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762000"/>
            <a:ext cx="4038600" cy="4919472"/>
          </a:xfrm>
        </p:spPr>
        <p:style>
          <a:lnRef idx="1">
            <a:schemeClr val="accent1"/>
          </a:lnRef>
          <a:fillRef idx="2">
            <a:schemeClr val="accent1"/>
          </a:fillRef>
          <a:effectRef idx="1">
            <a:schemeClr val="accent1"/>
          </a:effectRef>
          <a:fontRef idx="minor">
            <a:schemeClr val="dk1"/>
          </a:fontRef>
        </p:style>
        <p:txBody>
          <a:bodyPr>
            <a:noAutofit/>
          </a:bodyPr>
          <a:lstStyle/>
          <a:p>
            <a:r>
              <a:rPr lang="en-US" sz="1600" dirty="0" smtClean="0">
                <a:latin typeface="Arial" pitchFamily="34" charset="0"/>
                <a:cs typeface="Arial" pitchFamily="34" charset="0"/>
              </a:rPr>
              <a:t>The problem is possibly could related to the email storage limit.</a:t>
            </a:r>
          </a:p>
          <a:p>
            <a:r>
              <a:rPr lang="en-US" sz="1600" dirty="0" smtClean="0">
                <a:latin typeface="Arial" pitchFamily="34" charset="0"/>
                <a:cs typeface="Arial" pitchFamily="34" charset="0"/>
              </a:rPr>
              <a:t>The size limit on any individual email is total encoded size </a:t>
            </a:r>
            <a:r>
              <a:rPr lang="en-US" sz="1600" b="1" dirty="0" smtClean="0">
                <a:latin typeface="Arial" pitchFamily="34" charset="0"/>
                <a:cs typeface="Arial" pitchFamily="34" charset="0"/>
              </a:rPr>
              <a:t>25MB</a:t>
            </a:r>
            <a:r>
              <a:rPr lang="en-US" sz="1600" dirty="0" smtClean="0">
                <a:latin typeface="Arial" pitchFamily="34" charset="0"/>
                <a:cs typeface="Arial" pitchFamily="34" charset="0"/>
              </a:rPr>
              <a:t>.</a:t>
            </a:r>
          </a:p>
          <a:p>
            <a:r>
              <a:rPr lang="en-US" sz="1600" dirty="0" smtClean="0">
                <a:latin typeface="Arial" pitchFamily="34" charset="0"/>
                <a:cs typeface="Arial" pitchFamily="34" charset="0"/>
              </a:rPr>
              <a:t>If the error message is about a “</a:t>
            </a:r>
            <a:r>
              <a:rPr lang="en-US" sz="1600" b="1" dirty="0" smtClean="0">
                <a:latin typeface="Arial" pitchFamily="34" charset="0"/>
                <a:cs typeface="Arial" pitchFamily="34" charset="0"/>
              </a:rPr>
              <a:t>Relay Failure</a:t>
            </a:r>
            <a:r>
              <a:rPr lang="en-US" sz="1600" dirty="0" smtClean="0">
                <a:latin typeface="Arial" pitchFamily="34" charset="0"/>
                <a:cs typeface="Arial" pitchFamily="34" charset="0"/>
              </a:rPr>
              <a:t>”, you will notice that it refers to a </a:t>
            </a:r>
            <a:r>
              <a:rPr lang="en-US" sz="1600" b="1" dirty="0" smtClean="0">
                <a:latin typeface="Arial" pitchFamily="34" charset="0"/>
                <a:cs typeface="Arial" pitchFamily="34" charset="0"/>
              </a:rPr>
              <a:t>non-Virgin email address</a:t>
            </a:r>
            <a:r>
              <a:rPr lang="en-US" sz="1600" dirty="0" smtClean="0">
                <a:latin typeface="Arial" pitchFamily="34" charset="0"/>
                <a:cs typeface="Arial" pitchFamily="34" charset="0"/>
              </a:rPr>
              <a:t>.</a:t>
            </a:r>
            <a:r>
              <a:rPr lang="en-US" sz="1600" dirty="0" smtClean="0"/>
              <a:t> </a:t>
            </a:r>
            <a:r>
              <a:rPr lang="en-US" sz="1600" dirty="0" smtClean="0">
                <a:latin typeface="Arial" pitchFamily="34" charset="0"/>
                <a:cs typeface="Arial" pitchFamily="34" charset="0"/>
              </a:rPr>
              <a:t>This happens because most Internet Service Providers (ISP's) do not allow a user to send emails using that company's mail server unless the user is currently connected to that ISP's network (via their dialup/broadband connection). </a:t>
            </a:r>
          </a:p>
          <a:p>
            <a:r>
              <a:rPr lang="en-US" sz="1600" dirty="0" smtClean="0">
                <a:latin typeface="Arial" pitchFamily="34" charset="0"/>
                <a:cs typeface="Arial" pitchFamily="34" charset="0"/>
              </a:rPr>
              <a:t>Email some Internet link to yourself.</a:t>
            </a:r>
          </a:p>
          <a:p>
            <a:pPr lvl="0"/>
            <a:r>
              <a:rPr lang="en-US" sz="1600" dirty="0" smtClean="0">
                <a:latin typeface="Arial" pitchFamily="34" charset="0"/>
                <a:cs typeface="Arial" pitchFamily="34" charset="0"/>
              </a:rPr>
              <a:t>Check </a:t>
            </a:r>
            <a:r>
              <a:rPr lang="en-US" sz="1600" b="1" dirty="0" smtClean="0">
                <a:latin typeface="Arial" pitchFamily="34" charset="0"/>
                <a:cs typeface="Arial" pitchFamily="34" charset="0"/>
              </a:rPr>
              <a:t>"use authentication</a:t>
            </a:r>
            <a:r>
              <a:rPr lang="en-US" sz="1600" dirty="0" smtClean="0">
                <a:latin typeface="Arial" pitchFamily="34" charset="0"/>
                <a:cs typeface="Arial" pitchFamily="34" charset="0"/>
              </a:rPr>
              <a:t>" for the outgoing server</a:t>
            </a:r>
          </a:p>
          <a:p>
            <a:pPr lvl="0"/>
            <a:r>
              <a:rPr lang="en-US" sz="1600" dirty="0" smtClean="0">
                <a:latin typeface="Arial" pitchFamily="34" charset="0"/>
                <a:cs typeface="Arial" pitchFamily="34" charset="0"/>
              </a:rPr>
              <a:t>Change </a:t>
            </a:r>
            <a:r>
              <a:rPr lang="en-US" sz="1600" b="1" dirty="0" smtClean="0">
                <a:latin typeface="Arial" pitchFamily="34" charset="0"/>
                <a:cs typeface="Arial" pitchFamily="34" charset="0"/>
              </a:rPr>
              <a:t>outgoing port </a:t>
            </a:r>
          </a:p>
          <a:p>
            <a:endParaRPr lang="en-US" sz="1400" dirty="0">
              <a:latin typeface="Arial" pitchFamily="34" charset="0"/>
              <a:cs typeface="Arial" pitchFamily="34" charset="0"/>
            </a:endParaRPr>
          </a:p>
        </p:txBody>
      </p:sp>
      <p:pic>
        <p:nvPicPr>
          <p:cNvPr id="3074" name="Picture 2" descr="C:\Users\IVA\Pictures\MOBILE TESTING\Yahoo-Mail-For-Android[1].jpg"/>
          <p:cNvPicPr>
            <a:picLocks noGrp="1" noChangeAspect="1" noChangeArrowheads="1"/>
          </p:cNvPicPr>
          <p:nvPr>
            <p:ph sz="half" idx="2"/>
          </p:nvPr>
        </p:nvPicPr>
        <p:blipFill>
          <a:blip r:embed="rId2" cstate="print"/>
          <a:srcRect/>
          <a:stretch>
            <a:fillRect/>
          </a:stretch>
        </p:blipFill>
        <p:spPr bwMode="auto">
          <a:xfrm>
            <a:off x="4800600" y="1524000"/>
            <a:ext cx="4038600" cy="2616676"/>
          </a:xfrm>
          <a:prstGeom prst="rect">
            <a:avLst/>
          </a:prstGeom>
          <a:noFill/>
        </p:spPr>
      </p:pic>
      <p:sp>
        <p:nvSpPr>
          <p:cNvPr id="4" name="Footer Placeholder 3"/>
          <p:cNvSpPr>
            <a:spLocks noGrp="1"/>
          </p:cNvSpPr>
          <p:nvPr>
            <p:ph type="ftr" sz="quarter" idx="11"/>
          </p:nvPr>
        </p:nvSpPr>
        <p:spPr>
          <a:xfrm>
            <a:off x="5257800" y="6407944"/>
            <a:ext cx="3276600"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5" name="Slide Number Placeholder 4"/>
          <p:cNvSpPr>
            <a:spLocks noGrp="1"/>
          </p:cNvSpPr>
          <p:nvPr>
            <p:ph type="sldNum" sz="quarter" idx="12"/>
          </p:nvPr>
        </p:nvSpPr>
        <p:spPr>
          <a:xfrm>
            <a:off x="8458200" y="6407944"/>
            <a:ext cx="554832" cy="365125"/>
          </a:xfrm>
        </p:spPr>
        <p:txBody>
          <a:bodyPr/>
          <a:lstStyle/>
          <a:p>
            <a:fld id="{B6F15528-21DE-4FAA-801E-634DDDAF4B2B}" type="slidenum">
              <a:rPr lang="en-US" smtClean="0">
                <a:solidFill>
                  <a:schemeClr val="tx2">
                    <a:lumMod val="25000"/>
                  </a:schemeClr>
                </a:solidFill>
              </a:rPr>
              <a:pPr/>
              <a:t>80</a:t>
            </a:fld>
            <a:endParaRPr lang="en-US" dirty="0">
              <a:solidFill>
                <a:schemeClr val="tx2">
                  <a:lumMod val="25000"/>
                </a:schemeClr>
              </a:solidFill>
            </a:endParaRPr>
          </a:p>
        </p:txBody>
      </p:sp>
      <p:pic>
        <p:nvPicPr>
          <p:cNvPr id="3075" name="Picture 3" descr="C:\Users\IVA\Pictures\MOBILE TESTING\yahooapps-android[1].jpg"/>
          <p:cNvPicPr>
            <a:picLocks noChangeAspect="1" noChangeArrowheads="1"/>
          </p:cNvPicPr>
          <p:nvPr/>
        </p:nvPicPr>
        <p:blipFill>
          <a:blip r:embed="rId3" cstate="print"/>
          <a:srcRect/>
          <a:stretch>
            <a:fillRect/>
          </a:stretch>
        </p:blipFill>
        <p:spPr bwMode="auto">
          <a:xfrm>
            <a:off x="5410200" y="4267200"/>
            <a:ext cx="2819400" cy="1905000"/>
          </a:xfrm>
          <a:prstGeom prst="rect">
            <a:avLst/>
          </a:prstGeom>
          <a:noFill/>
        </p:spPr>
      </p:pic>
    </p:spTree>
    <p:extLst>
      <p:ext uri="{BB962C8B-B14F-4D97-AF65-F5344CB8AC3E}">
        <p14:creationId xmlns:p14="http://schemas.microsoft.com/office/powerpoint/2010/main" xmlns="" val="318543870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04800" y="838200"/>
            <a:ext cx="8534400" cy="5638800"/>
          </a:xfrm>
        </p:spPr>
        <p:style>
          <a:lnRef idx="1">
            <a:schemeClr val="accent1"/>
          </a:lnRef>
          <a:fillRef idx="2">
            <a:schemeClr val="accent1"/>
          </a:fillRef>
          <a:effectRef idx="1">
            <a:schemeClr val="accent1"/>
          </a:effectRef>
          <a:fontRef idx="minor">
            <a:schemeClr val="dk1"/>
          </a:fontRef>
        </p:style>
        <p:txBody>
          <a:bodyPr>
            <a:normAutofit fontScale="40000" lnSpcReduction="20000"/>
          </a:bodyPr>
          <a:lstStyle/>
          <a:p>
            <a:pPr marL="624078" indent="-514350">
              <a:buNone/>
            </a:pPr>
            <a:endParaRPr lang="en-US" sz="3500" dirty="0" smtClean="0">
              <a:solidFill>
                <a:schemeClr val="tx1"/>
              </a:solidFill>
              <a:latin typeface="Arial" pitchFamily="34" charset="0"/>
              <a:cs typeface="Arial" pitchFamily="34" charset="0"/>
            </a:endParaRPr>
          </a:p>
          <a:p>
            <a:pPr marL="624078" indent="-514350">
              <a:buNone/>
            </a:pPr>
            <a:r>
              <a:rPr lang="en-US" sz="3500" dirty="0" smtClean="0">
                <a:solidFill>
                  <a:schemeClr val="bg1">
                    <a:lumMod val="65000"/>
                  </a:schemeClr>
                </a:solidFill>
                <a:latin typeface="Arial" pitchFamily="34" charset="0"/>
                <a:cs typeface="Arial" pitchFamily="34" charset="0"/>
              </a:rPr>
              <a:t>1. What Type of Mobile Domains you know?</a:t>
            </a:r>
          </a:p>
          <a:p>
            <a:pPr marL="624078" indent="-514350">
              <a:buNone/>
            </a:pPr>
            <a:r>
              <a:rPr lang="en-US" sz="3500" dirty="0" smtClean="0">
                <a:solidFill>
                  <a:schemeClr val="bg1">
                    <a:lumMod val="65000"/>
                  </a:schemeClr>
                </a:solidFill>
                <a:latin typeface="Arial" pitchFamily="34" charset="0"/>
                <a:cs typeface="Arial" pitchFamily="34" charset="0"/>
              </a:rPr>
              <a:t>2. What are the different ways you can install a Mobile Application?</a:t>
            </a:r>
          </a:p>
          <a:p>
            <a:pPr>
              <a:buNone/>
            </a:pPr>
            <a:r>
              <a:rPr lang="en-US" sz="3500" dirty="0" smtClean="0">
                <a:solidFill>
                  <a:schemeClr val="bg1">
                    <a:lumMod val="65000"/>
                  </a:schemeClr>
                </a:solidFill>
                <a:latin typeface="Arial" pitchFamily="34" charset="0"/>
                <a:cs typeface="Arial" pitchFamily="34" charset="0"/>
              </a:rPr>
              <a:t>3. What is the difference between Mobile Testing and Mobile Application Testing?</a:t>
            </a:r>
          </a:p>
          <a:p>
            <a:pPr>
              <a:buNone/>
            </a:pPr>
            <a:r>
              <a:rPr lang="en-US" sz="3500" dirty="0" smtClean="0">
                <a:solidFill>
                  <a:schemeClr val="bg1">
                    <a:lumMod val="65000"/>
                  </a:schemeClr>
                </a:solidFill>
                <a:latin typeface="Arial" pitchFamily="34" charset="0"/>
                <a:cs typeface="Arial" pitchFamily="34" charset="0"/>
              </a:rPr>
              <a:t>4. Compare Web Application Testing vs. Mobile Application Testing</a:t>
            </a:r>
          </a:p>
          <a:p>
            <a:pPr>
              <a:buNone/>
            </a:pPr>
            <a:r>
              <a:rPr lang="en-US" sz="3500" dirty="0" smtClean="0">
                <a:solidFill>
                  <a:schemeClr val="bg1">
                    <a:lumMod val="65000"/>
                  </a:schemeClr>
                </a:solidFill>
                <a:latin typeface="Arial" pitchFamily="34" charset="0"/>
                <a:cs typeface="Arial" pitchFamily="34" charset="0"/>
              </a:rPr>
              <a:t>5. How do you usually explore the new Mobile Device/Phone?</a:t>
            </a:r>
          </a:p>
          <a:p>
            <a:pPr lvl="0">
              <a:buNone/>
            </a:pPr>
            <a:r>
              <a:rPr lang="en-US" sz="3500" dirty="0" smtClean="0">
                <a:solidFill>
                  <a:schemeClr val="bg1">
                    <a:lumMod val="65000"/>
                  </a:schemeClr>
                </a:solidFill>
                <a:latin typeface="Arial" pitchFamily="34" charset="0"/>
                <a:cs typeface="Arial" pitchFamily="34" charset="0"/>
              </a:rPr>
              <a:t>6. How would you test UI of mobile app? </a:t>
            </a:r>
          </a:p>
          <a:p>
            <a:pPr>
              <a:buNone/>
            </a:pPr>
            <a:r>
              <a:rPr lang="en-US" sz="3500" dirty="0" smtClean="0">
                <a:solidFill>
                  <a:schemeClr val="bg1">
                    <a:lumMod val="65000"/>
                  </a:schemeClr>
                </a:solidFill>
                <a:latin typeface="Arial" pitchFamily="34" charset="0"/>
                <a:cs typeface="Arial" pitchFamily="34" charset="0"/>
              </a:rPr>
              <a:t>7. Tell me about Test Plan Specifics that must emphasized while writing TP for Mobile Application</a:t>
            </a:r>
          </a:p>
          <a:p>
            <a:pPr>
              <a:buNone/>
            </a:pPr>
            <a:r>
              <a:rPr lang="en-US" sz="3500" dirty="0" smtClean="0">
                <a:solidFill>
                  <a:schemeClr val="bg1">
                    <a:lumMod val="65000"/>
                  </a:schemeClr>
                </a:solidFill>
                <a:latin typeface="Arial" pitchFamily="34" charset="0"/>
                <a:cs typeface="Arial" pitchFamily="34" charset="0"/>
              </a:rPr>
              <a:t>8. How would you test the mobile app page?</a:t>
            </a:r>
          </a:p>
          <a:p>
            <a:pPr>
              <a:buNone/>
            </a:pPr>
            <a:r>
              <a:rPr lang="en-US" sz="3500" dirty="0" smtClean="0">
                <a:solidFill>
                  <a:schemeClr val="bg1">
                    <a:lumMod val="65000"/>
                  </a:schemeClr>
                </a:solidFill>
                <a:latin typeface="Arial" pitchFamily="34" charset="0"/>
                <a:cs typeface="Arial" pitchFamily="34" charset="0"/>
              </a:rPr>
              <a:t>9. Give Examples of Major Test Cases for mobile device. </a:t>
            </a:r>
          </a:p>
          <a:p>
            <a:pPr>
              <a:buNone/>
            </a:pPr>
            <a:r>
              <a:rPr lang="en-US" sz="3500" dirty="0" smtClean="0">
                <a:solidFill>
                  <a:schemeClr val="bg1">
                    <a:lumMod val="65000"/>
                  </a:schemeClr>
                </a:solidFill>
                <a:latin typeface="Arial" pitchFamily="34" charset="0"/>
                <a:cs typeface="Arial" pitchFamily="34" charset="0"/>
              </a:rPr>
              <a:t>10. What are your steps in Performance Testing for Mobile Application? Name some Performance Tools.</a:t>
            </a:r>
          </a:p>
          <a:p>
            <a:pPr lvl="0">
              <a:buNone/>
            </a:pPr>
            <a:r>
              <a:rPr lang="en-US" sz="3500" dirty="0" smtClean="0">
                <a:solidFill>
                  <a:schemeClr val="bg1">
                    <a:lumMod val="65000"/>
                  </a:schemeClr>
                </a:solidFill>
                <a:latin typeface="Arial" pitchFamily="34" charset="0"/>
                <a:cs typeface="Arial" pitchFamily="34" charset="0"/>
              </a:rPr>
              <a:t>11. Write as many Test Cases you can for the following: Mobile device, simple app with three buttons (1,2,3) that making the sounds.</a:t>
            </a:r>
          </a:p>
          <a:p>
            <a:pPr lvl="0">
              <a:buNone/>
            </a:pPr>
            <a:r>
              <a:rPr lang="en-US" sz="3500" dirty="0" smtClean="0">
                <a:solidFill>
                  <a:schemeClr val="bg1">
                    <a:lumMod val="65000"/>
                  </a:schemeClr>
                </a:solidFill>
                <a:latin typeface="Arial" pitchFamily="34" charset="0"/>
                <a:cs typeface="Arial" pitchFamily="34" charset="0"/>
              </a:rPr>
              <a:t>12. How would you troubleshoot networking issues on </a:t>
            </a:r>
            <a:r>
              <a:rPr lang="en-US" sz="3500" dirty="0" err="1" smtClean="0">
                <a:solidFill>
                  <a:schemeClr val="bg1">
                    <a:lumMod val="65000"/>
                  </a:schemeClr>
                </a:solidFill>
                <a:latin typeface="Arial" pitchFamily="34" charset="0"/>
                <a:cs typeface="Arial" pitchFamily="34" charset="0"/>
              </a:rPr>
              <a:t>iPhone</a:t>
            </a:r>
            <a:r>
              <a:rPr lang="en-US" sz="3500" dirty="0" smtClean="0">
                <a:solidFill>
                  <a:schemeClr val="bg1">
                    <a:lumMod val="65000"/>
                  </a:schemeClr>
                </a:solidFill>
                <a:latin typeface="Arial" pitchFamily="34" charset="0"/>
                <a:cs typeface="Arial" pitchFamily="34" charset="0"/>
              </a:rPr>
              <a:t>?</a:t>
            </a:r>
          </a:p>
          <a:p>
            <a:pPr lvl="0">
              <a:buNone/>
            </a:pPr>
            <a:r>
              <a:rPr lang="en-US" sz="3500" dirty="0" smtClean="0">
                <a:solidFill>
                  <a:schemeClr val="bg1">
                    <a:lumMod val="65000"/>
                  </a:schemeClr>
                </a:solidFill>
                <a:latin typeface="Arial" pitchFamily="34" charset="0"/>
                <a:cs typeface="Arial" pitchFamily="34" charset="0"/>
              </a:rPr>
              <a:t>13. How would you test the following: you send Yahoo message from your mobile device to someone else device, and recipient doesn’t receive a message?</a:t>
            </a:r>
          </a:p>
          <a:p>
            <a:pPr>
              <a:buNone/>
            </a:pPr>
            <a:r>
              <a:rPr lang="en-US" sz="3500" b="1" dirty="0" smtClean="0">
                <a:solidFill>
                  <a:srgbClr val="FF0000"/>
                </a:solidFill>
                <a:latin typeface="Arial" pitchFamily="34" charset="0"/>
                <a:cs typeface="Arial" pitchFamily="34" charset="0"/>
              </a:rPr>
              <a:t>14. What is your Stress test approach when testing </a:t>
            </a:r>
            <a:r>
              <a:rPr lang="en-US" sz="3500" b="1" dirty="0" err="1" smtClean="0">
                <a:solidFill>
                  <a:srgbClr val="FF0000"/>
                </a:solidFill>
                <a:latin typeface="Arial" pitchFamily="34" charset="0"/>
                <a:cs typeface="Arial" pitchFamily="34" charset="0"/>
              </a:rPr>
              <a:t>Facetime</a:t>
            </a:r>
            <a:r>
              <a:rPr lang="en-US" sz="3500" b="1" dirty="0" smtClean="0">
                <a:solidFill>
                  <a:srgbClr val="FF0000"/>
                </a:solidFill>
                <a:latin typeface="Arial" pitchFamily="34" charset="0"/>
                <a:cs typeface="Arial" pitchFamily="34" charset="0"/>
              </a:rPr>
              <a:t> on </a:t>
            </a:r>
            <a:r>
              <a:rPr lang="en-US" sz="3500" b="1" dirty="0" err="1" smtClean="0">
                <a:solidFill>
                  <a:srgbClr val="FF0000"/>
                </a:solidFill>
                <a:latin typeface="Arial" pitchFamily="34" charset="0"/>
                <a:cs typeface="Arial" pitchFamily="34" charset="0"/>
              </a:rPr>
              <a:t>iPhone</a:t>
            </a:r>
            <a:r>
              <a:rPr lang="en-US" sz="3500" b="1" dirty="0" smtClean="0">
                <a:solidFill>
                  <a:srgbClr val="FF0000"/>
                </a:solidFill>
                <a:latin typeface="Arial" pitchFamily="34" charset="0"/>
                <a:cs typeface="Arial" pitchFamily="34" charset="0"/>
              </a:rPr>
              <a:t>?</a:t>
            </a:r>
          </a:p>
          <a:p>
            <a:pPr lvl="0">
              <a:buNone/>
            </a:pPr>
            <a:r>
              <a:rPr lang="en-US" sz="3500" dirty="0" smtClean="0">
                <a:latin typeface="Arial" pitchFamily="34" charset="0"/>
                <a:cs typeface="Arial" pitchFamily="34" charset="0"/>
              </a:rPr>
              <a:t>15. How do you do Boundary testing to verify a battery’s life, if a game application suppose to last for 24 hours?	</a:t>
            </a:r>
          </a:p>
          <a:p>
            <a:pPr lvl="0">
              <a:buNone/>
            </a:pPr>
            <a:r>
              <a:rPr lang="en-US" sz="3500" dirty="0" smtClean="0">
                <a:latin typeface="Arial" pitchFamily="34" charset="0"/>
                <a:cs typeface="Arial" pitchFamily="34" charset="0"/>
              </a:rPr>
              <a:t>16. Tell me about Specifics of the Mobile games testing?</a:t>
            </a:r>
          </a:p>
          <a:p>
            <a:pPr>
              <a:buNone/>
            </a:pPr>
            <a:r>
              <a:rPr lang="en-US" sz="3500" dirty="0" smtClean="0">
                <a:latin typeface="Arial" pitchFamily="34" charset="0"/>
                <a:cs typeface="Arial" pitchFamily="34" charset="0"/>
              </a:rPr>
              <a:t>17. </a:t>
            </a:r>
            <a:r>
              <a:rPr lang="en-US" sz="3500" dirty="0" smtClean="0">
                <a:solidFill>
                  <a:schemeClr val="tx2">
                    <a:lumMod val="10000"/>
                  </a:schemeClr>
                </a:solidFill>
                <a:latin typeface="Arial" pitchFamily="34" charset="0"/>
                <a:cs typeface="Arial" pitchFamily="34" charset="0"/>
              </a:rPr>
              <a:t>What Remote Device Access tools do you know?</a:t>
            </a:r>
          </a:p>
          <a:p>
            <a:pPr>
              <a:buNone/>
            </a:pPr>
            <a:r>
              <a:rPr lang="en-US" sz="3500" dirty="0" smtClean="0">
                <a:solidFill>
                  <a:schemeClr val="tx2">
                    <a:lumMod val="10000"/>
                  </a:schemeClr>
                </a:solidFill>
                <a:latin typeface="Arial" pitchFamily="34" charset="0"/>
                <a:cs typeface="Arial" pitchFamily="34" charset="0"/>
              </a:rPr>
              <a:t>18. Can you give the view of Testing the Mobile Application on the Emulators/Simulators?</a:t>
            </a:r>
          </a:p>
          <a:p>
            <a:pPr>
              <a:buNone/>
            </a:pPr>
            <a:r>
              <a:rPr lang="en-US" sz="3500" dirty="0" smtClean="0">
                <a:solidFill>
                  <a:schemeClr val="tx2">
                    <a:lumMod val="10000"/>
                  </a:schemeClr>
                </a:solidFill>
                <a:latin typeface="Arial" pitchFamily="34" charset="0"/>
                <a:cs typeface="Arial" pitchFamily="34" charset="0"/>
              </a:rPr>
              <a:t>19. Some name for Mobile Testing Automation tools</a:t>
            </a:r>
          </a:p>
          <a:p>
            <a:pPr>
              <a:buNone/>
            </a:pPr>
            <a:r>
              <a:rPr lang="en-US" sz="3500" dirty="0" smtClean="0">
                <a:latin typeface="Arial" pitchFamily="34" charset="0"/>
                <a:cs typeface="Arial" pitchFamily="34" charset="0"/>
              </a:rPr>
              <a:t>20. Do you have idea about Application certification programs such as TBT, SSTC, JVP?</a:t>
            </a:r>
          </a:p>
          <a:p>
            <a:pPr>
              <a:buNone/>
            </a:pPr>
            <a:r>
              <a:rPr lang="en-US" sz="3500" dirty="0" smtClean="0">
                <a:latin typeface="Arial" pitchFamily="34" charset="0"/>
                <a:cs typeface="Arial" pitchFamily="34" charset="0"/>
              </a:rPr>
              <a:t>21. How you test a Location Based Services (LBS) Mobile Application?</a:t>
            </a:r>
          </a:p>
          <a:p>
            <a:pPr>
              <a:buNone/>
            </a:pPr>
            <a:endParaRPr lang="en-US" sz="3200" dirty="0" smtClean="0">
              <a:latin typeface="Arial" pitchFamily="34" charset="0"/>
              <a:cs typeface="Arial" pitchFamily="34" charset="0"/>
            </a:endParaRPr>
          </a:p>
        </p:txBody>
      </p:sp>
      <p:sp>
        <p:nvSpPr>
          <p:cNvPr id="4" name="Footer Placeholder 3"/>
          <p:cNvSpPr>
            <a:spLocks noGrp="1"/>
          </p:cNvSpPr>
          <p:nvPr>
            <p:ph type="ftr" sz="quarter" idx="11"/>
          </p:nvPr>
        </p:nvSpPr>
        <p:spPr>
          <a:xfrm>
            <a:off x="4380072" y="6407944"/>
            <a:ext cx="33923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a:xfrm>
            <a:off x="8382000" y="6407944"/>
            <a:ext cx="631032" cy="365125"/>
          </a:xfrm>
        </p:spPr>
        <p:txBody>
          <a:bodyPr>
            <a:normAutofit/>
          </a:bodyPr>
          <a:lstStyle/>
          <a:p>
            <a:fld id="{B6F15528-21DE-4FAA-801E-634DDDAF4B2B}" type="slidenum">
              <a:rPr lang="en-US" smtClean="0">
                <a:solidFill>
                  <a:schemeClr val="accent1">
                    <a:lumMod val="50000"/>
                  </a:schemeClr>
                </a:solidFill>
              </a:rPr>
              <a:pPr/>
              <a:t>81</a:t>
            </a:fld>
            <a:endParaRPr lang="en-US" dirty="0">
              <a:solidFill>
                <a:schemeClr val="accent1">
                  <a:lumMod val="50000"/>
                </a:schemeClr>
              </a:solidFill>
            </a:endParaRPr>
          </a:p>
        </p:txBody>
      </p:sp>
      <p:sp>
        <p:nvSpPr>
          <p:cNvPr id="7" name="Title 6"/>
          <p:cNvSpPr>
            <a:spLocks noGrp="1"/>
          </p:cNvSpPr>
          <p:nvPr>
            <p:ph type="title"/>
          </p:nvPr>
        </p:nvSpPr>
        <p:spPr>
          <a:xfrm>
            <a:off x="381000" y="152400"/>
            <a:ext cx="5562600" cy="533400"/>
          </a:xfrm>
        </p:spPr>
        <p:style>
          <a:lnRef idx="1">
            <a:schemeClr val="accent1"/>
          </a:lnRef>
          <a:fillRef idx="2">
            <a:schemeClr val="accent1"/>
          </a:fillRef>
          <a:effectRef idx="1">
            <a:schemeClr val="accent1"/>
          </a:effectRef>
          <a:fontRef idx="minor">
            <a:schemeClr val="dk1"/>
          </a:fontRef>
        </p:style>
        <p:txBody>
          <a:bodyPr>
            <a:noAutofit/>
          </a:bodyPr>
          <a:lstStyle/>
          <a:p>
            <a:r>
              <a:rPr lang="en-US" sz="3200" dirty="0" smtClean="0">
                <a:solidFill>
                  <a:srgbClr val="FF0000"/>
                </a:solidFill>
              </a:rPr>
              <a:t>Specific of Mobile Testing</a:t>
            </a:r>
            <a:endParaRPr lang="en-US" sz="3200" dirty="0">
              <a:solidFill>
                <a:srgbClr val="FF0000"/>
              </a:solidFill>
            </a:endParaRPr>
          </a:p>
        </p:txBody>
      </p:sp>
    </p:spTree>
    <p:extLst>
      <p:ext uri="{BB962C8B-B14F-4D97-AF65-F5344CB8AC3E}">
        <p14:creationId xmlns:p14="http://schemas.microsoft.com/office/powerpoint/2010/main" xmlns="" val="365750653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IVA\Pictures\MOBILE TESTING\sexy%20facetime[1].jpg"/>
          <p:cNvPicPr>
            <a:picLocks noGrp="1" noChangeAspect="1" noChangeArrowheads="1"/>
          </p:cNvPicPr>
          <p:nvPr>
            <p:ph idx="1"/>
          </p:nvPr>
        </p:nvPicPr>
        <p:blipFill>
          <a:blip r:embed="rId2" cstate="print"/>
          <a:srcRect/>
          <a:stretch>
            <a:fillRect/>
          </a:stretch>
        </p:blipFill>
        <p:spPr bwMode="auto">
          <a:xfrm>
            <a:off x="381000" y="1447800"/>
            <a:ext cx="6019800" cy="4406900"/>
          </a:xfrm>
          <a:prstGeom prst="rect">
            <a:avLst/>
          </a:prstGeom>
          <a:noFill/>
        </p:spPr>
      </p:pic>
      <p:sp>
        <p:nvSpPr>
          <p:cNvPr id="3" name="Footer Placeholder 2"/>
          <p:cNvSpPr>
            <a:spLocks noGrp="1"/>
          </p:cNvSpPr>
          <p:nvPr>
            <p:ph type="ftr" sz="quarter" idx="11"/>
          </p:nvPr>
        </p:nvSpPr>
        <p:spPr>
          <a:xfrm>
            <a:off x="4380072" y="6407944"/>
            <a:ext cx="4001928" cy="365125"/>
          </a:xfrm>
        </p:spPr>
        <p:txBody>
          <a:bodyPr/>
          <a:lstStyle/>
          <a:p>
            <a:r>
              <a:rPr lang="en-US" smtClean="0">
                <a:solidFill>
                  <a:schemeClr val="accent1">
                    <a:lumMod val="75000"/>
                  </a:schemeClr>
                </a:solidFill>
              </a:rPr>
              <a:t>Copyright Portnov Computer School  2013</a:t>
            </a:r>
            <a:endParaRPr lang="en-US" dirty="0">
              <a:solidFill>
                <a:schemeClr val="accent1">
                  <a:lumMod val="75000"/>
                </a:schemeClr>
              </a:solidFill>
            </a:endParaRPr>
          </a:p>
        </p:txBody>
      </p:sp>
      <p:sp>
        <p:nvSpPr>
          <p:cNvPr id="4" name="Slide Number Placeholder 3"/>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accent1">
                    <a:lumMod val="75000"/>
                  </a:schemeClr>
                </a:solidFill>
              </a:rPr>
              <a:pPr/>
              <a:t>82</a:t>
            </a:fld>
            <a:endParaRPr lang="en-US" dirty="0">
              <a:solidFill>
                <a:schemeClr val="accent1">
                  <a:lumMod val="75000"/>
                </a:schemeClr>
              </a:solidFill>
            </a:endParaRPr>
          </a:p>
        </p:txBody>
      </p:sp>
      <p:sp>
        <p:nvSpPr>
          <p:cNvPr id="6" name="Title 5"/>
          <p:cNvSpPr>
            <a:spLocks noGrp="1"/>
          </p:cNvSpPr>
          <p:nvPr>
            <p:ph type="title"/>
          </p:nvPr>
        </p:nvSpPr>
        <p:spPr>
          <a:xfrm>
            <a:off x="457200" y="152400"/>
            <a:ext cx="8229600" cy="1066800"/>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2700" dirty="0" smtClean="0">
                <a:solidFill>
                  <a:srgbClr val="FF0000"/>
                </a:solidFill>
                <a:latin typeface="Arial" pitchFamily="34" charset="0"/>
                <a:cs typeface="Arial" pitchFamily="34" charset="0"/>
              </a:rPr>
              <a:t/>
            </a:r>
            <a:br>
              <a:rPr lang="en-US" sz="2700" dirty="0" smtClean="0">
                <a:solidFill>
                  <a:srgbClr val="FF0000"/>
                </a:solidFill>
                <a:latin typeface="Arial" pitchFamily="34" charset="0"/>
                <a:cs typeface="Arial" pitchFamily="34" charset="0"/>
              </a:rPr>
            </a:br>
            <a:r>
              <a:rPr lang="en-US" sz="3100" dirty="0" smtClean="0">
                <a:solidFill>
                  <a:srgbClr val="FF0000"/>
                </a:solidFill>
                <a:latin typeface="Arial" pitchFamily="34" charset="0"/>
                <a:cs typeface="Arial" pitchFamily="34" charset="0"/>
              </a:rPr>
              <a:t>14. What is your Stress test approach when testing </a:t>
            </a:r>
            <a:r>
              <a:rPr lang="en-US" sz="3100" dirty="0" err="1" smtClean="0">
                <a:solidFill>
                  <a:srgbClr val="FF0000"/>
                </a:solidFill>
                <a:latin typeface="Arial" pitchFamily="34" charset="0"/>
                <a:cs typeface="Arial" pitchFamily="34" charset="0"/>
              </a:rPr>
              <a:t>Facetime</a:t>
            </a:r>
            <a:r>
              <a:rPr lang="en-US" sz="3100" dirty="0" smtClean="0">
                <a:solidFill>
                  <a:srgbClr val="FF0000"/>
                </a:solidFill>
                <a:latin typeface="Arial" pitchFamily="34" charset="0"/>
                <a:cs typeface="Arial" pitchFamily="34" charset="0"/>
              </a:rPr>
              <a:t> on </a:t>
            </a:r>
            <a:r>
              <a:rPr lang="en-US" sz="3100" dirty="0" err="1" smtClean="0">
                <a:solidFill>
                  <a:srgbClr val="FF0000"/>
                </a:solidFill>
                <a:latin typeface="Arial" pitchFamily="34" charset="0"/>
                <a:cs typeface="Arial" pitchFamily="34" charset="0"/>
              </a:rPr>
              <a:t>iPhone</a:t>
            </a:r>
            <a:r>
              <a:rPr lang="en-US" sz="3100" dirty="0" smtClean="0">
                <a:solidFill>
                  <a:srgbClr val="FF0000"/>
                </a:solidFill>
                <a:latin typeface="Arial" pitchFamily="34" charset="0"/>
                <a:cs typeface="Arial" pitchFamily="34" charset="0"/>
              </a:rPr>
              <a:t>?			</a:t>
            </a:r>
            <a:r>
              <a:rPr lang="en-US" sz="2700" dirty="0" smtClean="0">
                <a:solidFill>
                  <a:srgbClr val="FF0000"/>
                </a:solidFill>
                <a:latin typeface="Arial" pitchFamily="34" charset="0"/>
                <a:cs typeface="Arial" pitchFamily="34" charset="0"/>
              </a:rPr>
              <a:t>1</a:t>
            </a:r>
            <a:r>
              <a:rPr lang="en-US" sz="4400" dirty="0" smtClean="0">
                <a:solidFill>
                  <a:srgbClr val="FF0000"/>
                </a:solidFill>
                <a:latin typeface="Arial" pitchFamily="34" charset="0"/>
                <a:cs typeface="Arial" pitchFamily="34" charset="0"/>
              </a:rPr>
              <a:t/>
            </a:r>
            <a:br>
              <a:rPr lang="en-US" sz="4400" dirty="0" smtClean="0">
                <a:solidFill>
                  <a:srgbClr val="FF0000"/>
                </a:solidFill>
                <a:latin typeface="Arial" pitchFamily="34" charset="0"/>
                <a:cs typeface="Arial" pitchFamily="34" charset="0"/>
              </a:rPr>
            </a:br>
            <a:endParaRPr lang="en-US" dirty="0"/>
          </a:p>
        </p:txBody>
      </p:sp>
      <p:sp>
        <p:nvSpPr>
          <p:cNvPr id="9" name="Rectangle 8"/>
          <p:cNvSpPr/>
          <p:nvPr/>
        </p:nvSpPr>
        <p:spPr>
          <a:xfrm>
            <a:off x="304800" y="6172200"/>
            <a:ext cx="3581400" cy="276999"/>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tx1"/>
                </a:solidFill>
                <a:latin typeface="Arial" pitchFamily="34" charset="0"/>
                <a:cs typeface="Arial" pitchFamily="34" charset="0"/>
              </a:rPr>
              <a:t>http://www.youtube.com/watch?v=LGzEy3oQ4Co</a:t>
            </a:r>
            <a:endParaRPr lang="en-US" sz="1200" dirty="0">
              <a:solidFill>
                <a:schemeClr val="tx1"/>
              </a:solidFill>
              <a:latin typeface="Arial" pitchFamily="34" charset="0"/>
              <a:cs typeface="Arial" pitchFamily="34" charset="0"/>
            </a:endParaRPr>
          </a:p>
        </p:txBody>
      </p:sp>
      <p:sp>
        <p:nvSpPr>
          <p:cNvPr id="11" name="Rectangle 10"/>
          <p:cNvSpPr/>
          <p:nvPr/>
        </p:nvSpPr>
        <p:spPr>
          <a:xfrm>
            <a:off x="4343400" y="6172200"/>
            <a:ext cx="3810000" cy="276999"/>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tx1"/>
                </a:solidFill>
                <a:latin typeface="Arial" pitchFamily="34" charset="0"/>
                <a:cs typeface="Arial" pitchFamily="34" charset="0"/>
              </a:rPr>
              <a:t>http://www.youtube.com/watch?v=KRV4FYSMWVM</a:t>
            </a:r>
            <a:endParaRPr lang="en-US" sz="1200" dirty="0">
              <a:solidFill>
                <a:schemeClr val="tx1"/>
              </a:solidFill>
              <a:latin typeface="Arial" pitchFamily="34" charset="0"/>
              <a:cs typeface="Arial" pitchFamily="34" charset="0"/>
            </a:endParaRPr>
          </a:p>
        </p:txBody>
      </p:sp>
      <p:sp>
        <p:nvSpPr>
          <p:cNvPr id="13" name="Rounded Rectangle 12"/>
          <p:cNvSpPr/>
          <p:nvPr/>
        </p:nvSpPr>
        <p:spPr>
          <a:xfrm>
            <a:off x="6629400" y="1676400"/>
            <a:ext cx="2057400" cy="1524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Arial" pitchFamily="34" charset="0"/>
                <a:cs typeface="Arial" pitchFamily="34" charset="0"/>
              </a:rPr>
              <a:t>Video Chatting Technology of Apple</a:t>
            </a:r>
            <a:endParaRPr lang="en-US" sz="2000" b="1" dirty="0">
              <a:latin typeface="Arial" pitchFamily="34" charset="0"/>
              <a:cs typeface="Arial" pitchFamily="34" charset="0"/>
            </a:endParaRPr>
          </a:p>
        </p:txBody>
      </p:sp>
      <p:sp>
        <p:nvSpPr>
          <p:cNvPr id="14" name="Rounded Rectangle 13"/>
          <p:cNvSpPr/>
          <p:nvPr/>
        </p:nvSpPr>
        <p:spPr>
          <a:xfrm>
            <a:off x="6781800" y="3886200"/>
            <a:ext cx="1752600" cy="1676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Please, see these two </a:t>
            </a:r>
            <a:r>
              <a:rPr lang="en-US" dirty="0" err="1" smtClean="0"/>
              <a:t>youtube</a:t>
            </a:r>
            <a:r>
              <a:rPr lang="en-US" dirty="0" smtClean="0"/>
              <a:t> video before proceed</a:t>
            </a:r>
            <a:endParaRPr lang="en-US" dirty="0"/>
          </a:p>
        </p:txBody>
      </p:sp>
    </p:spTree>
    <p:extLst>
      <p:ext uri="{BB962C8B-B14F-4D97-AF65-F5344CB8AC3E}">
        <p14:creationId xmlns:p14="http://schemas.microsoft.com/office/powerpoint/2010/main" xmlns="" val="20245432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IVA\Pictures\MOBILE TESTING\images[1].jpg"/>
          <p:cNvPicPr>
            <a:picLocks noGrp="1" noChangeAspect="1" noChangeArrowheads="1"/>
          </p:cNvPicPr>
          <p:nvPr>
            <p:ph sz="half" idx="1"/>
          </p:nvPr>
        </p:nvPicPr>
        <p:blipFill>
          <a:blip r:embed="rId2" cstate="print"/>
          <a:stretch>
            <a:fillRect/>
          </a:stretch>
        </p:blipFill>
        <p:spPr bwMode="auto">
          <a:xfrm>
            <a:off x="3200400" y="2286000"/>
            <a:ext cx="2505075" cy="1828800"/>
          </a:xfrm>
          <a:prstGeom prst="rect">
            <a:avLst/>
          </a:prstGeom>
          <a:noFill/>
        </p:spPr>
      </p:pic>
      <p:sp>
        <p:nvSpPr>
          <p:cNvPr id="8" name="Content Placeholder 7"/>
          <p:cNvSpPr>
            <a:spLocks noGrp="1"/>
          </p:cNvSpPr>
          <p:nvPr>
            <p:ph sz="half" idx="2"/>
          </p:nvPr>
        </p:nvSpPr>
        <p:spPr>
          <a:xfrm>
            <a:off x="76199" y="4724400"/>
            <a:ext cx="9067801" cy="1752600"/>
          </a:xfrm>
        </p:spPr>
        <p:style>
          <a:lnRef idx="1">
            <a:schemeClr val="accent1"/>
          </a:lnRef>
          <a:fillRef idx="2">
            <a:schemeClr val="accent1"/>
          </a:fillRef>
          <a:effectRef idx="1">
            <a:schemeClr val="accent1"/>
          </a:effectRef>
          <a:fontRef idx="minor">
            <a:schemeClr val="dk1"/>
          </a:fontRef>
        </p:style>
        <p:txBody>
          <a:bodyPr>
            <a:normAutofit fontScale="70000" lnSpcReduction="20000"/>
          </a:bodyPr>
          <a:lstStyle/>
          <a:p>
            <a:pPr>
              <a:buNone/>
            </a:pPr>
            <a:r>
              <a:rPr lang="en-US" sz="2100" b="1" dirty="0" smtClean="0">
                <a:solidFill>
                  <a:srgbClr val="C00000"/>
                </a:solidFill>
                <a:latin typeface="Arial" pitchFamily="34" charset="0"/>
                <a:cs typeface="Arial" pitchFamily="34" charset="0"/>
              </a:rPr>
              <a:t>What is the </a:t>
            </a:r>
            <a:r>
              <a:rPr lang="en-US" sz="2100" b="1" dirty="0" err="1" smtClean="0">
                <a:solidFill>
                  <a:srgbClr val="C00000"/>
                </a:solidFill>
                <a:latin typeface="Arial" pitchFamily="34" charset="0"/>
                <a:cs typeface="Arial" pitchFamily="34" charset="0"/>
              </a:rPr>
              <a:t>FaceTime</a:t>
            </a:r>
            <a:r>
              <a:rPr lang="en-US" sz="2100" b="1" dirty="0" smtClean="0">
                <a:solidFill>
                  <a:srgbClr val="C00000"/>
                </a:solidFill>
                <a:latin typeface="Arial" pitchFamily="34" charset="0"/>
                <a:cs typeface="Arial" pitchFamily="34" charset="0"/>
              </a:rPr>
              <a:t> general features? What we need to “Stress out”?How we can stressed it?</a:t>
            </a:r>
          </a:p>
          <a:p>
            <a:r>
              <a:rPr lang="en-US" sz="1800" dirty="0" smtClean="0">
                <a:latin typeface="Arial" pitchFamily="34" charset="0"/>
                <a:cs typeface="Arial" pitchFamily="34" charset="0"/>
              </a:rPr>
              <a:t>Activation of </a:t>
            </a:r>
            <a:r>
              <a:rPr lang="en-US" sz="1800" dirty="0" err="1" smtClean="0">
                <a:latin typeface="Arial" pitchFamily="34" charset="0"/>
                <a:cs typeface="Arial" pitchFamily="34" charset="0"/>
              </a:rPr>
              <a:t>FaceTime</a:t>
            </a:r>
            <a:r>
              <a:rPr lang="en-US" sz="1800" dirty="0" smtClean="0">
                <a:latin typeface="Arial" pitchFamily="34" charset="0"/>
                <a:cs typeface="Arial" pitchFamily="34" charset="0"/>
              </a:rPr>
              <a:t> option on your </a:t>
            </a:r>
            <a:r>
              <a:rPr lang="en-US" sz="1800" dirty="0" err="1" smtClean="0">
                <a:latin typeface="Arial" pitchFamily="34" charset="0"/>
                <a:cs typeface="Arial" pitchFamily="34" charset="0"/>
              </a:rPr>
              <a:t>iPhone</a:t>
            </a:r>
            <a:r>
              <a:rPr lang="en-US" sz="1800" dirty="0" smtClean="0">
                <a:latin typeface="Arial" pitchFamily="34" charset="0"/>
                <a:cs typeface="Arial" pitchFamily="34" charset="0"/>
              </a:rPr>
              <a:t>/</a:t>
            </a:r>
            <a:r>
              <a:rPr lang="en-US" sz="1800" dirty="0" err="1" smtClean="0">
                <a:latin typeface="Arial" pitchFamily="34" charset="0"/>
                <a:cs typeface="Arial" pitchFamily="34" charset="0"/>
              </a:rPr>
              <a:t>iPad</a:t>
            </a:r>
            <a:r>
              <a:rPr lang="en-US" sz="1800" dirty="0" smtClean="0">
                <a:latin typeface="Arial" pitchFamily="34" charset="0"/>
                <a:cs typeface="Arial" pitchFamily="34" charset="0"/>
              </a:rPr>
              <a:t>/iPod</a:t>
            </a:r>
          </a:p>
          <a:p>
            <a:r>
              <a:rPr lang="en-US" sz="1800" dirty="0" smtClean="0">
                <a:latin typeface="Arial" pitchFamily="34" charset="0"/>
                <a:cs typeface="Arial" pitchFamily="34" charset="0"/>
              </a:rPr>
              <a:t>New Call begin when the person you’re calling accepts the </a:t>
            </a:r>
            <a:r>
              <a:rPr lang="en-US" sz="1800" dirty="0" err="1" smtClean="0">
                <a:latin typeface="Arial" pitchFamily="34" charset="0"/>
                <a:cs typeface="Arial" pitchFamily="34" charset="0"/>
              </a:rPr>
              <a:t>FaceTime</a:t>
            </a:r>
            <a:r>
              <a:rPr lang="en-US" sz="1800" dirty="0" smtClean="0">
                <a:latin typeface="Arial" pitchFamily="34" charset="0"/>
                <a:cs typeface="Arial" pitchFamily="34" charset="0"/>
              </a:rPr>
              <a:t> invitation</a:t>
            </a:r>
          </a:p>
          <a:p>
            <a:r>
              <a:rPr lang="en-US" sz="1800" dirty="0" smtClean="0">
                <a:latin typeface="Arial" pitchFamily="34" charset="0"/>
                <a:cs typeface="Arial" pitchFamily="34" charset="0"/>
              </a:rPr>
              <a:t>Video Call</a:t>
            </a:r>
          </a:p>
          <a:p>
            <a:r>
              <a:rPr lang="en-US" sz="1800" dirty="0" smtClean="0">
                <a:latin typeface="Arial" pitchFamily="34" charset="0"/>
                <a:cs typeface="Arial" pitchFamily="34" charset="0"/>
              </a:rPr>
              <a:t>Voice Call</a:t>
            </a:r>
          </a:p>
          <a:p>
            <a:r>
              <a:rPr lang="en-US" sz="1800" dirty="0" smtClean="0">
                <a:latin typeface="Arial" pitchFamily="34" charset="0"/>
                <a:cs typeface="Arial" pitchFamily="34" charset="0"/>
              </a:rPr>
              <a:t>Switching between Front and Back Camera</a:t>
            </a:r>
          </a:p>
          <a:p>
            <a:r>
              <a:rPr lang="en-US" sz="1800" dirty="0" smtClean="0">
                <a:latin typeface="Arial" pitchFamily="34" charset="0"/>
                <a:cs typeface="Arial" pitchFamily="34" charset="0"/>
              </a:rPr>
              <a:t>My own picture/video on the  chat -screen</a:t>
            </a:r>
          </a:p>
          <a:p>
            <a:endParaRPr lang="en-US" sz="1800" dirty="0" smtClean="0">
              <a:latin typeface="Arial" pitchFamily="34" charset="0"/>
              <a:cs typeface="Arial" pitchFamily="34" charset="0"/>
            </a:endParaRPr>
          </a:p>
          <a:p>
            <a:endParaRPr lang="en-US" sz="1800" dirty="0">
              <a:latin typeface="Arial" pitchFamily="34" charset="0"/>
              <a:cs typeface="Arial" pitchFamily="34" charset="0"/>
            </a:endParaRPr>
          </a:p>
        </p:txBody>
      </p:sp>
      <p:sp>
        <p:nvSpPr>
          <p:cNvPr id="3" name="Footer Placeholder 2"/>
          <p:cNvSpPr>
            <a:spLocks noGrp="1"/>
          </p:cNvSpPr>
          <p:nvPr>
            <p:ph type="ftr" sz="quarter" idx="11"/>
          </p:nvPr>
        </p:nvSpPr>
        <p:spPr>
          <a:xfrm>
            <a:off x="5257800" y="6407944"/>
            <a:ext cx="3276600"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382000" y="6407944"/>
            <a:ext cx="631032" cy="365125"/>
          </a:xfrm>
        </p:spPr>
        <p:txBody>
          <a:bodyPr/>
          <a:lstStyle/>
          <a:p>
            <a:fld id="{B6F15528-21DE-4FAA-801E-634DDDAF4B2B}" type="slidenum">
              <a:rPr lang="en-US" smtClean="0">
                <a:solidFill>
                  <a:schemeClr val="tx2">
                    <a:lumMod val="25000"/>
                  </a:schemeClr>
                </a:solidFill>
              </a:rPr>
              <a:pPr/>
              <a:t>83</a:t>
            </a:fld>
            <a:endParaRPr lang="en-US" dirty="0">
              <a:solidFill>
                <a:schemeClr val="tx2">
                  <a:lumMod val="25000"/>
                </a:schemeClr>
              </a:solidFill>
            </a:endParaRPr>
          </a:p>
        </p:txBody>
      </p:sp>
      <p:pic>
        <p:nvPicPr>
          <p:cNvPr id="5124" name="Picture 4" descr="C:\Users\IVA\Pictures\MOBILE TESTING\Facetime[1].png"/>
          <p:cNvPicPr>
            <a:picLocks noChangeAspect="1" noChangeArrowheads="1"/>
          </p:cNvPicPr>
          <p:nvPr/>
        </p:nvPicPr>
        <p:blipFill>
          <a:blip r:embed="rId3" cstate="print"/>
          <a:srcRect/>
          <a:stretch>
            <a:fillRect/>
          </a:stretch>
        </p:blipFill>
        <p:spPr bwMode="auto">
          <a:xfrm>
            <a:off x="5943600" y="1143000"/>
            <a:ext cx="2514600" cy="3409950"/>
          </a:xfrm>
          <a:prstGeom prst="rect">
            <a:avLst/>
          </a:prstGeom>
          <a:noFill/>
        </p:spPr>
      </p:pic>
      <p:pic>
        <p:nvPicPr>
          <p:cNvPr id="5126" name="Picture 6" descr="C:\Users\IVA\Pictures\MOBILE TESTING\IPhone_call_screen[1].png"/>
          <p:cNvPicPr>
            <a:picLocks noChangeAspect="1" noChangeArrowheads="1"/>
          </p:cNvPicPr>
          <p:nvPr/>
        </p:nvPicPr>
        <p:blipFill>
          <a:blip r:embed="rId4" cstate="print"/>
          <a:srcRect/>
          <a:stretch>
            <a:fillRect/>
          </a:stretch>
        </p:blipFill>
        <p:spPr bwMode="auto">
          <a:xfrm>
            <a:off x="609600" y="1192530"/>
            <a:ext cx="2362200" cy="3188970"/>
          </a:xfrm>
          <a:prstGeom prst="rect">
            <a:avLst/>
          </a:prstGeom>
          <a:noFill/>
        </p:spPr>
      </p:pic>
    </p:spTree>
    <p:extLst>
      <p:ext uri="{BB962C8B-B14F-4D97-AF65-F5344CB8AC3E}">
        <p14:creationId xmlns:p14="http://schemas.microsoft.com/office/powerpoint/2010/main" xmlns="" val="78246328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81000" y="762000"/>
            <a:ext cx="4038600" cy="5224272"/>
          </a:xfrm>
        </p:spPr>
        <p:style>
          <a:lnRef idx="1">
            <a:schemeClr val="accent1"/>
          </a:lnRef>
          <a:fillRef idx="2">
            <a:schemeClr val="accent1"/>
          </a:fillRef>
          <a:effectRef idx="1">
            <a:schemeClr val="accent1"/>
          </a:effectRef>
          <a:fontRef idx="minor">
            <a:schemeClr val="dk1"/>
          </a:fontRef>
        </p:style>
        <p:txBody>
          <a:bodyPr>
            <a:normAutofit/>
          </a:bodyPr>
          <a:lstStyle/>
          <a:p>
            <a:r>
              <a:rPr lang="en-US" sz="1600" dirty="0" smtClean="0">
                <a:latin typeface="Arial" pitchFamily="34" charset="0"/>
                <a:cs typeface="Arial" pitchFamily="34" charset="0"/>
              </a:rPr>
              <a:t>Contacts info invalid</a:t>
            </a:r>
          </a:p>
          <a:p>
            <a:r>
              <a:rPr lang="en-US" sz="1600" dirty="0" smtClean="0">
                <a:latin typeface="Arial" pitchFamily="34" charset="0"/>
                <a:cs typeface="Arial" pitchFamily="34" charset="0"/>
              </a:rPr>
              <a:t>Invitation to Contact send it with the Fake Identity</a:t>
            </a:r>
          </a:p>
          <a:p>
            <a:r>
              <a:rPr lang="en-US" sz="1600" dirty="0" smtClean="0">
                <a:latin typeface="Arial" pitchFamily="34" charset="0"/>
                <a:cs typeface="Arial" pitchFamily="34" charset="0"/>
              </a:rPr>
              <a:t>Try to Edit/Modify/Delete Contact info during a Chat</a:t>
            </a:r>
          </a:p>
          <a:p>
            <a:r>
              <a:rPr lang="en-US" sz="1600" dirty="0" smtClean="0">
                <a:latin typeface="Arial" pitchFamily="34" charset="0"/>
                <a:cs typeface="Arial" pitchFamily="34" charset="0"/>
              </a:rPr>
              <a:t>During a Video Call/Chat:</a:t>
            </a:r>
          </a:p>
          <a:p>
            <a:r>
              <a:rPr lang="en-US" sz="1600" dirty="0" smtClean="0">
                <a:latin typeface="Arial" pitchFamily="34" charset="0"/>
                <a:cs typeface="Arial" pitchFamily="34" charset="0"/>
              </a:rPr>
              <a:t>Initiate multiple calls/video/chats with other </a:t>
            </a:r>
            <a:r>
              <a:rPr lang="en-US" sz="1600" dirty="0" err="1" smtClean="0">
                <a:latin typeface="Arial" pitchFamily="34" charset="0"/>
                <a:cs typeface="Arial" pitchFamily="34" charset="0"/>
              </a:rPr>
              <a:t>FaceTime</a:t>
            </a:r>
            <a:r>
              <a:rPr lang="en-US" sz="1600" dirty="0" smtClean="0">
                <a:latin typeface="Arial" pitchFamily="34" charset="0"/>
                <a:cs typeface="Arial" pitchFamily="34" charset="0"/>
              </a:rPr>
              <a:t> Contacts</a:t>
            </a:r>
          </a:p>
          <a:p>
            <a:r>
              <a:rPr lang="en-US" sz="1600" dirty="0" smtClean="0">
                <a:latin typeface="Arial" pitchFamily="34" charset="0"/>
                <a:cs typeface="Arial" pitchFamily="34" charset="0"/>
              </a:rPr>
              <a:t>Running Music/Games/Video/Web apps during the Video/Call Chat</a:t>
            </a:r>
          </a:p>
          <a:p>
            <a:r>
              <a:rPr lang="en-US" sz="1600" dirty="0" smtClean="0">
                <a:latin typeface="Arial" pitchFamily="34" charset="0"/>
                <a:cs typeface="Arial" pitchFamily="34" charset="0"/>
              </a:rPr>
              <a:t>Download some big File during the Chat session</a:t>
            </a:r>
          </a:p>
          <a:p>
            <a:r>
              <a:rPr lang="en-US" sz="1600" dirty="0" smtClean="0">
                <a:latin typeface="Arial" pitchFamily="34" charset="0"/>
                <a:cs typeface="Arial" pitchFamily="34" charset="0"/>
              </a:rPr>
              <a:t>Play abusive way with Portrait/Landscape Layout</a:t>
            </a:r>
          </a:p>
          <a:p>
            <a:r>
              <a:rPr lang="en-US" sz="1600" dirty="0" smtClean="0">
                <a:latin typeface="Arial" pitchFamily="34" charset="0"/>
                <a:cs typeface="Arial" pitchFamily="34" charset="0"/>
              </a:rPr>
              <a:t>Play abusive way with the Front/Back Camera</a:t>
            </a:r>
          </a:p>
          <a:p>
            <a:r>
              <a:rPr lang="en-US" sz="1600" dirty="0" smtClean="0">
                <a:latin typeface="Arial" pitchFamily="34" charset="0"/>
                <a:cs typeface="Arial" pitchFamily="34" charset="0"/>
              </a:rPr>
              <a:t>Turn video chatting, still running call session and try to open multiple apps, website, music, video</a:t>
            </a:r>
          </a:p>
          <a:p>
            <a:endParaRPr lang="en-US" sz="1600" dirty="0" smtClean="0">
              <a:latin typeface="Arial" pitchFamily="34" charset="0"/>
              <a:cs typeface="Arial" pitchFamily="34" charset="0"/>
            </a:endParaRPr>
          </a:p>
          <a:p>
            <a:endParaRPr lang="en-US" sz="1600" dirty="0" smtClean="0">
              <a:latin typeface="Arial" pitchFamily="34" charset="0"/>
              <a:cs typeface="Arial" pitchFamily="34" charset="0"/>
            </a:endParaRPr>
          </a:p>
          <a:p>
            <a:endParaRPr lang="en-US" sz="1600" dirty="0">
              <a:latin typeface="Arial" pitchFamily="34" charset="0"/>
              <a:cs typeface="Arial" pitchFamily="34" charset="0"/>
            </a:endParaRPr>
          </a:p>
        </p:txBody>
      </p:sp>
      <p:pic>
        <p:nvPicPr>
          <p:cNvPr id="6146" name="Picture 2" descr="C:\Users\IVA\Pictures\MOBILE TESTING\facetime[1].jpg"/>
          <p:cNvPicPr>
            <a:picLocks noGrp="1" noChangeAspect="1" noChangeArrowheads="1"/>
          </p:cNvPicPr>
          <p:nvPr>
            <p:ph sz="half" idx="2"/>
          </p:nvPr>
        </p:nvPicPr>
        <p:blipFill>
          <a:blip r:embed="rId2" cstate="print"/>
          <a:stretch>
            <a:fillRect/>
          </a:stretch>
        </p:blipFill>
        <p:spPr bwMode="auto">
          <a:xfrm>
            <a:off x="4648200" y="2350518"/>
            <a:ext cx="4038600" cy="2787202"/>
          </a:xfrm>
          <a:prstGeom prst="rect">
            <a:avLst/>
          </a:prstGeom>
          <a:noFill/>
        </p:spPr>
      </p:pic>
      <p:sp>
        <p:nvSpPr>
          <p:cNvPr id="4" name="Footer Placeholder 3"/>
          <p:cNvSpPr>
            <a:spLocks noGrp="1"/>
          </p:cNvSpPr>
          <p:nvPr>
            <p:ph type="ftr" sz="quarter" idx="11"/>
          </p:nvPr>
        </p:nvSpPr>
        <p:spPr>
          <a:xfrm>
            <a:off x="4380072" y="6407944"/>
            <a:ext cx="4154328"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5" name="Slide Number Placeholder 4"/>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tx2">
                    <a:lumMod val="25000"/>
                  </a:schemeClr>
                </a:solidFill>
              </a:rPr>
              <a:pPr/>
              <a:t>84</a:t>
            </a:fld>
            <a:endParaRPr lang="en-US" dirty="0">
              <a:solidFill>
                <a:schemeClr val="tx2">
                  <a:lumMod val="25000"/>
                </a:schemeClr>
              </a:solidFill>
            </a:endParaRPr>
          </a:p>
        </p:txBody>
      </p:sp>
      <p:sp>
        <p:nvSpPr>
          <p:cNvPr id="8" name="Rectangle 7"/>
          <p:cNvSpPr/>
          <p:nvPr/>
        </p:nvSpPr>
        <p:spPr>
          <a:xfrm>
            <a:off x="4724400" y="5257800"/>
            <a:ext cx="4191000" cy="11430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dirty="0" smtClean="0">
                <a:latin typeface="Arial" pitchFamily="34" charset="0"/>
                <a:cs typeface="Arial" pitchFamily="34" charset="0"/>
              </a:rPr>
              <a:t>Use Face Time Session outside, with the street noise, sunlight/nighttime, in the Disco club, etc.</a:t>
            </a:r>
            <a:endParaRPr lang="en-US" sz="1600" dirty="0">
              <a:latin typeface="Arial" pitchFamily="34" charset="0"/>
              <a:cs typeface="Arial" pitchFamily="34" charset="0"/>
            </a:endParaRPr>
          </a:p>
        </p:txBody>
      </p:sp>
    </p:spTree>
    <p:extLst>
      <p:ext uri="{BB962C8B-B14F-4D97-AF65-F5344CB8AC3E}">
        <p14:creationId xmlns:p14="http://schemas.microsoft.com/office/powerpoint/2010/main" xmlns="" val="223563512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04800" y="838200"/>
            <a:ext cx="8534400" cy="5638800"/>
          </a:xfrm>
        </p:spPr>
        <p:style>
          <a:lnRef idx="1">
            <a:schemeClr val="accent1"/>
          </a:lnRef>
          <a:fillRef idx="2">
            <a:schemeClr val="accent1"/>
          </a:fillRef>
          <a:effectRef idx="1">
            <a:schemeClr val="accent1"/>
          </a:effectRef>
          <a:fontRef idx="minor">
            <a:schemeClr val="dk1"/>
          </a:fontRef>
        </p:style>
        <p:txBody>
          <a:bodyPr>
            <a:normAutofit fontScale="40000" lnSpcReduction="20000"/>
          </a:bodyPr>
          <a:lstStyle/>
          <a:p>
            <a:pPr marL="624078" indent="-514350">
              <a:buNone/>
            </a:pPr>
            <a:endParaRPr lang="en-US" sz="3500" dirty="0" smtClean="0">
              <a:solidFill>
                <a:schemeClr val="tx1"/>
              </a:solidFill>
              <a:latin typeface="Arial" pitchFamily="34" charset="0"/>
              <a:cs typeface="Arial" pitchFamily="34" charset="0"/>
            </a:endParaRPr>
          </a:p>
          <a:p>
            <a:pPr marL="624078" indent="-514350">
              <a:buNone/>
            </a:pPr>
            <a:r>
              <a:rPr lang="en-US" sz="3500" dirty="0" smtClean="0">
                <a:solidFill>
                  <a:schemeClr val="bg1">
                    <a:lumMod val="65000"/>
                  </a:schemeClr>
                </a:solidFill>
                <a:latin typeface="Arial" pitchFamily="34" charset="0"/>
                <a:cs typeface="Arial" pitchFamily="34" charset="0"/>
              </a:rPr>
              <a:t>1. What Type of Mobile Domains you know?</a:t>
            </a:r>
          </a:p>
          <a:p>
            <a:pPr marL="624078" indent="-514350">
              <a:buNone/>
            </a:pPr>
            <a:r>
              <a:rPr lang="en-US" sz="3500" dirty="0" smtClean="0">
                <a:solidFill>
                  <a:schemeClr val="bg1">
                    <a:lumMod val="65000"/>
                  </a:schemeClr>
                </a:solidFill>
                <a:latin typeface="Arial" pitchFamily="34" charset="0"/>
                <a:cs typeface="Arial" pitchFamily="34" charset="0"/>
              </a:rPr>
              <a:t>2. What are the different ways you can install a Mobile Application?</a:t>
            </a:r>
          </a:p>
          <a:p>
            <a:pPr>
              <a:buNone/>
            </a:pPr>
            <a:r>
              <a:rPr lang="en-US" sz="3500" dirty="0" smtClean="0">
                <a:solidFill>
                  <a:schemeClr val="bg1">
                    <a:lumMod val="65000"/>
                  </a:schemeClr>
                </a:solidFill>
                <a:latin typeface="Arial" pitchFamily="34" charset="0"/>
                <a:cs typeface="Arial" pitchFamily="34" charset="0"/>
              </a:rPr>
              <a:t>3. What is the difference between Mobile Testing and Mobile Application Testing?</a:t>
            </a:r>
          </a:p>
          <a:p>
            <a:pPr>
              <a:buNone/>
            </a:pPr>
            <a:r>
              <a:rPr lang="en-US" sz="3500" dirty="0" smtClean="0">
                <a:solidFill>
                  <a:schemeClr val="bg1">
                    <a:lumMod val="65000"/>
                  </a:schemeClr>
                </a:solidFill>
                <a:latin typeface="Arial" pitchFamily="34" charset="0"/>
                <a:cs typeface="Arial" pitchFamily="34" charset="0"/>
              </a:rPr>
              <a:t>4. Compare Web Application Testing vs. Mobile Application Testing</a:t>
            </a:r>
          </a:p>
          <a:p>
            <a:pPr>
              <a:buNone/>
            </a:pPr>
            <a:r>
              <a:rPr lang="en-US" sz="3500" dirty="0" smtClean="0">
                <a:solidFill>
                  <a:schemeClr val="bg1">
                    <a:lumMod val="65000"/>
                  </a:schemeClr>
                </a:solidFill>
                <a:latin typeface="Arial" pitchFamily="34" charset="0"/>
                <a:cs typeface="Arial" pitchFamily="34" charset="0"/>
              </a:rPr>
              <a:t>5. How do you usually explore the new Mobile Device/Phone?</a:t>
            </a:r>
          </a:p>
          <a:p>
            <a:pPr lvl="0">
              <a:buNone/>
            </a:pPr>
            <a:r>
              <a:rPr lang="en-US" sz="3500" dirty="0" smtClean="0">
                <a:solidFill>
                  <a:schemeClr val="bg1">
                    <a:lumMod val="65000"/>
                  </a:schemeClr>
                </a:solidFill>
                <a:latin typeface="Arial" pitchFamily="34" charset="0"/>
                <a:cs typeface="Arial" pitchFamily="34" charset="0"/>
              </a:rPr>
              <a:t>6. How would you test UI of mobile app? </a:t>
            </a:r>
          </a:p>
          <a:p>
            <a:pPr>
              <a:buNone/>
            </a:pPr>
            <a:r>
              <a:rPr lang="en-US" sz="3500" dirty="0" smtClean="0">
                <a:solidFill>
                  <a:schemeClr val="bg1">
                    <a:lumMod val="65000"/>
                  </a:schemeClr>
                </a:solidFill>
                <a:latin typeface="Arial" pitchFamily="34" charset="0"/>
                <a:cs typeface="Arial" pitchFamily="34" charset="0"/>
              </a:rPr>
              <a:t>7. Tell me about Test Plan Specifics that must emphasized while writing TP for Mobile Application</a:t>
            </a:r>
          </a:p>
          <a:p>
            <a:pPr>
              <a:buNone/>
            </a:pPr>
            <a:r>
              <a:rPr lang="en-US" sz="3500" dirty="0" smtClean="0">
                <a:solidFill>
                  <a:schemeClr val="bg1">
                    <a:lumMod val="65000"/>
                  </a:schemeClr>
                </a:solidFill>
                <a:latin typeface="Arial" pitchFamily="34" charset="0"/>
                <a:cs typeface="Arial" pitchFamily="34" charset="0"/>
              </a:rPr>
              <a:t>8. How would you test the mobile app page?</a:t>
            </a:r>
          </a:p>
          <a:p>
            <a:pPr>
              <a:buNone/>
            </a:pPr>
            <a:r>
              <a:rPr lang="en-US" sz="3500" dirty="0" smtClean="0">
                <a:solidFill>
                  <a:schemeClr val="bg1">
                    <a:lumMod val="65000"/>
                  </a:schemeClr>
                </a:solidFill>
                <a:latin typeface="Arial" pitchFamily="34" charset="0"/>
                <a:cs typeface="Arial" pitchFamily="34" charset="0"/>
              </a:rPr>
              <a:t>9. Give Examples of Major Test Cases for mobile device. </a:t>
            </a:r>
          </a:p>
          <a:p>
            <a:pPr>
              <a:buNone/>
            </a:pPr>
            <a:r>
              <a:rPr lang="en-US" sz="3500" dirty="0" smtClean="0">
                <a:solidFill>
                  <a:schemeClr val="bg1">
                    <a:lumMod val="65000"/>
                  </a:schemeClr>
                </a:solidFill>
                <a:latin typeface="Arial" pitchFamily="34" charset="0"/>
                <a:cs typeface="Arial" pitchFamily="34" charset="0"/>
              </a:rPr>
              <a:t>10. What are your steps in Performance Testing for Mobile Application? Name some Performance Tools.</a:t>
            </a:r>
          </a:p>
          <a:p>
            <a:pPr lvl="0">
              <a:buNone/>
            </a:pPr>
            <a:r>
              <a:rPr lang="en-US" sz="3500" dirty="0" smtClean="0">
                <a:solidFill>
                  <a:schemeClr val="bg1">
                    <a:lumMod val="65000"/>
                  </a:schemeClr>
                </a:solidFill>
                <a:latin typeface="Arial" pitchFamily="34" charset="0"/>
                <a:cs typeface="Arial" pitchFamily="34" charset="0"/>
              </a:rPr>
              <a:t>11. Write as many Test Cases you can for the following: Mobile device, simple app with three buttons (1,2,3) that making the sounds.</a:t>
            </a:r>
          </a:p>
          <a:p>
            <a:pPr lvl="0">
              <a:buNone/>
            </a:pPr>
            <a:r>
              <a:rPr lang="en-US" sz="3500" dirty="0" smtClean="0">
                <a:solidFill>
                  <a:schemeClr val="bg1">
                    <a:lumMod val="65000"/>
                  </a:schemeClr>
                </a:solidFill>
                <a:latin typeface="Arial" pitchFamily="34" charset="0"/>
                <a:cs typeface="Arial" pitchFamily="34" charset="0"/>
              </a:rPr>
              <a:t>12. How would you troubleshoot networking issues on </a:t>
            </a:r>
            <a:r>
              <a:rPr lang="en-US" sz="3500" dirty="0" err="1" smtClean="0">
                <a:solidFill>
                  <a:schemeClr val="bg1">
                    <a:lumMod val="65000"/>
                  </a:schemeClr>
                </a:solidFill>
                <a:latin typeface="Arial" pitchFamily="34" charset="0"/>
                <a:cs typeface="Arial" pitchFamily="34" charset="0"/>
              </a:rPr>
              <a:t>iPhone</a:t>
            </a:r>
            <a:r>
              <a:rPr lang="en-US" sz="3500" dirty="0" smtClean="0">
                <a:solidFill>
                  <a:schemeClr val="bg1">
                    <a:lumMod val="65000"/>
                  </a:schemeClr>
                </a:solidFill>
                <a:latin typeface="Arial" pitchFamily="34" charset="0"/>
                <a:cs typeface="Arial" pitchFamily="34" charset="0"/>
              </a:rPr>
              <a:t>?</a:t>
            </a:r>
          </a:p>
          <a:p>
            <a:pPr lvl="0">
              <a:buNone/>
            </a:pPr>
            <a:r>
              <a:rPr lang="en-US" sz="3500" dirty="0" smtClean="0">
                <a:solidFill>
                  <a:schemeClr val="bg1">
                    <a:lumMod val="65000"/>
                  </a:schemeClr>
                </a:solidFill>
                <a:latin typeface="Arial" pitchFamily="34" charset="0"/>
                <a:cs typeface="Arial" pitchFamily="34" charset="0"/>
              </a:rPr>
              <a:t>13. How would you test the following: you send Yahoo message from your mobile device to someone else device, and recipient doesn’t receive a message?</a:t>
            </a:r>
          </a:p>
          <a:p>
            <a:pPr>
              <a:buNone/>
            </a:pPr>
            <a:r>
              <a:rPr lang="en-US" sz="3500" dirty="0" smtClean="0">
                <a:solidFill>
                  <a:schemeClr val="bg1">
                    <a:lumMod val="65000"/>
                  </a:schemeClr>
                </a:solidFill>
                <a:latin typeface="Arial" pitchFamily="34" charset="0"/>
                <a:cs typeface="Arial" pitchFamily="34" charset="0"/>
              </a:rPr>
              <a:t>14. What is your Stress test approach when testing </a:t>
            </a:r>
            <a:r>
              <a:rPr lang="en-US" sz="3500" dirty="0" err="1" smtClean="0">
                <a:solidFill>
                  <a:schemeClr val="bg1">
                    <a:lumMod val="65000"/>
                  </a:schemeClr>
                </a:solidFill>
                <a:latin typeface="Arial" pitchFamily="34" charset="0"/>
                <a:cs typeface="Arial" pitchFamily="34" charset="0"/>
              </a:rPr>
              <a:t>Facetime</a:t>
            </a:r>
            <a:r>
              <a:rPr lang="en-US" sz="3500" dirty="0" smtClean="0">
                <a:solidFill>
                  <a:schemeClr val="bg1">
                    <a:lumMod val="65000"/>
                  </a:schemeClr>
                </a:solidFill>
                <a:latin typeface="Arial" pitchFamily="34" charset="0"/>
                <a:cs typeface="Arial" pitchFamily="34" charset="0"/>
              </a:rPr>
              <a:t> on </a:t>
            </a:r>
            <a:r>
              <a:rPr lang="en-US" sz="3500" dirty="0" err="1" smtClean="0">
                <a:solidFill>
                  <a:schemeClr val="bg1">
                    <a:lumMod val="65000"/>
                  </a:schemeClr>
                </a:solidFill>
                <a:latin typeface="Arial" pitchFamily="34" charset="0"/>
                <a:cs typeface="Arial" pitchFamily="34" charset="0"/>
              </a:rPr>
              <a:t>iPhone</a:t>
            </a:r>
            <a:r>
              <a:rPr lang="en-US" sz="3500" dirty="0" smtClean="0">
                <a:solidFill>
                  <a:schemeClr val="bg1">
                    <a:lumMod val="65000"/>
                  </a:schemeClr>
                </a:solidFill>
                <a:latin typeface="Arial" pitchFamily="34" charset="0"/>
                <a:cs typeface="Arial" pitchFamily="34" charset="0"/>
              </a:rPr>
              <a:t>?</a:t>
            </a:r>
          </a:p>
          <a:p>
            <a:pPr lvl="0">
              <a:buNone/>
            </a:pPr>
            <a:r>
              <a:rPr lang="en-US" sz="3500" b="1" dirty="0" smtClean="0">
                <a:solidFill>
                  <a:srgbClr val="FF0000"/>
                </a:solidFill>
                <a:latin typeface="Arial" pitchFamily="34" charset="0"/>
                <a:cs typeface="Arial" pitchFamily="34" charset="0"/>
              </a:rPr>
              <a:t>15. How do you do Boundary testing to verify a battery’s life, if a game application suppose to last for 24 hours?	</a:t>
            </a:r>
          </a:p>
          <a:p>
            <a:pPr lvl="0">
              <a:buNone/>
            </a:pPr>
            <a:r>
              <a:rPr lang="en-US" sz="3500" dirty="0" smtClean="0">
                <a:latin typeface="Arial" pitchFamily="34" charset="0"/>
                <a:cs typeface="Arial" pitchFamily="34" charset="0"/>
              </a:rPr>
              <a:t>16. Tell me about Specifics of the Mobile games testing?</a:t>
            </a:r>
          </a:p>
          <a:p>
            <a:pPr>
              <a:buNone/>
            </a:pPr>
            <a:r>
              <a:rPr lang="en-US" sz="3500" dirty="0" smtClean="0">
                <a:latin typeface="Arial" pitchFamily="34" charset="0"/>
                <a:cs typeface="Arial" pitchFamily="34" charset="0"/>
              </a:rPr>
              <a:t>17. </a:t>
            </a:r>
            <a:r>
              <a:rPr lang="en-US" sz="3500" dirty="0" smtClean="0">
                <a:solidFill>
                  <a:schemeClr val="tx2">
                    <a:lumMod val="10000"/>
                  </a:schemeClr>
                </a:solidFill>
                <a:latin typeface="Arial" pitchFamily="34" charset="0"/>
                <a:cs typeface="Arial" pitchFamily="34" charset="0"/>
              </a:rPr>
              <a:t>What Remote Device Access tools do you know?</a:t>
            </a:r>
          </a:p>
          <a:p>
            <a:pPr>
              <a:buNone/>
            </a:pPr>
            <a:r>
              <a:rPr lang="en-US" sz="3500" dirty="0" smtClean="0">
                <a:solidFill>
                  <a:schemeClr val="tx2">
                    <a:lumMod val="10000"/>
                  </a:schemeClr>
                </a:solidFill>
                <a:latin typeface="Arial" pitchFamily="34" charset="0"/>
                <a:cs typeface="Arial" pitchFamily="34" charset="0"/>
              </a:rPr>
              <a:t>18. Can you give the view of Testing the Mobile Application on the Emulators/Simulators?</a:t>
            </a:r>
          </a:p>
          <a:p>
            <a:pPr>
              <a:buNone/>
            </a:pPr>
            <a:r>
              <a:rPr lang="en-US" sz="3500" dirty="0" smtClean="0">
                <a:solidFill>
                  <a:schemeClr val="tx2">
                    <a:lumMod val="10000"/>
                  </a:schemeClr>
                </a:solidFill>
                <a:latin typeface="Arial" pitchFamily="34" charset="0"/>
                <a:cs typeface="Arial" pitchFamily="34" charset="0"/>
              </a:rPr>
              <a:t>19. Some name for Mobile Testing Automation tools</a:t>
            </a:r>
          </a:p>
          <a:p>
            <a:pPr>
              <a:buNone/>
            </a:pPr>
            <a:r>
              <a:rPr lang="en-US" sz="3500" dirty="0" smtClean="0">
                <a:latin typeface="Arial" pitchFamily="34" charset="0"/>
                <a:cs typeface="Arial" pitchFamily="34" charset="0"/>
              </a:rPr>
              <a:t>20. Do you have idea about Application certification programs such as TBT, SSTC, JVP?</a:t>
            </a:r>
          </a:p>
          <a:p>
            <a:pPr>
              <a:buNone/>
            </a:pPr>
            <a:r>
              <a:rPr lang="en-US" sz="3500" dirty="0" smtClean="0">
                <a:latin typeface="Arial" pitchFamily="34" charset="0"/>
                <a:cs typeface="Arial" pitchFamily="34" charset="0"/>
              </a:rPr>
              <a:t>21. How you test a Location Based Services (LBS) Mobile Application?</a:t>
            </a:r>
          </a:p>
          <a:p>
            <a:pPr>
              <a:buNone/>
            </a:pPr>
            <a:endParaRPr lang="en-US" sz="3200" dirty="0" smtClean="0">
              <a:latin typeface="Arial" pitchFamily="34" charset="0"/>
              <a:cs typeface="Arial" pitchFamily="34" charset="0"/>
            </a:endParaRPr>
          </a:p>
        </p:txBody>
      </p:sp>
      <p:sp>
        <p:nvSpPr>
          <p:cNvPr id="4" name="Footer Placeholder 3"/>
          <p:cNvSpPr>
            <a:spLocks noGrp="1"/>
          </p:cNvSpPr>
          <p:nvPr>
            <p:ph type="ftr" sz="quarter" idx="11"/>
          </p:nvPr>
        </p:nvSpPr>
        <p:spPr>
          <a:xfrm>
            <a:off x="4380072" y="6407944"/>
            <a:ext cx="33923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a:xfrm>
            <a:off x="8382000" y="6407944"/>
            <a:ext cx="631032" cy="365125"/>
          </a:xfrm>
        </p:spPr>
        <p:txBody>
          <a:bodyPr>
            <a:normAutofit/>
          </a:bodyPr>
          <a:lstStyle/>
          <a:p>
            <a:fld id="{B6F15528-21DE-4FAA-801E-634DDDAF4B2B}" type="slidenum">
              <a:rPr lang="en-US" smtClean="0">
                <a:solidFill>
                  <a:schemeClr val="accent1">
                    <a:lumMod val="50000"/>
                  </a:schemeClr>
                </a:solidFill>
              </a:rPr>
              <a:pPr/>
              <a:t>85</a:t>
            </a:fld>
            <a:endParaRPr lang="en-US" dirty="0">
              <a:solidFill>
                <a:schemeClr val="accent1">
                  <a:lumMod val="50000"/>
                </a:schemeClr>
              </a:solidFill>
            </a:endParaRPr>
          </a:p>
        </p:txBody>
      </p:sp>
      <p:sp>
        <p:nvSpPr>
          <p:cNvPr id="7" name="Title 6"/>
          <p:cNvSpPr>
            <a:spLocks noGrp="1"/>
          </p:cNvSpPr>
          <p:nvPr>
            <p:ph type="title"/>
          </p:nvPr>
        </p:nvSpPr>
        <p:spPr>
          <a:xfrm>
            <a:off x="381000" y="152400"/>
            <a:ext cx="5562600" cy="533400"/>
          </a:xfrm>
        </p:spPr>
        <p:style>
          <a:lnRef idx="1">
            <a:schemeClr val="accent1"/>
          </a:lnRef>
          <a:fillRef idx="2">
            <a:schemeClr val="accent1"/>
          </a:fillRef>
          <a:effectRef idx="1">
            <a:schemeClr val="accent1"/>
          </a:effectRef>
          <a:fontRef idx="minor">
            <a:schemeClr val="dk1"/>
          </a:fontRef>
        </p:style>
        <p:txBody>
          <a:bodyPr>
            <a:noAutofit/>
          </a:bodyPr>
          <a:lstStyle/>
          <a:p>
            <a:r>
              <a:rPr lang="en-US" sz="3200" dirty="0" smtClean="0">
                <a:solidFill>
                  <a:srgbClr val="FF0000"/>
                </a:solidFill>
              </a:rPr>
              <a:t>Specific of Mobile Testing</a:t>
            </a:r>
            <a:endParaRPr lang="en-US" sz="3200" dirty="0">
              <a:solidFill>
                <a:srgbClr val="FF0000"/>
              </a:solidFill>
            </a:endParaRPr>
          </a:p>
        </p:txBody>
      </p:sp>
    </p:spTree>
    <p:extLst>
      <p:ext uri="{BB962C8B-B14F-4D97-AF65-F5344CB8AC3E}">
        <p14:creationId xmlns:p14="http://schemas.microsoft.com/office/powerpoint/2010/main" xmlns="" val="365750653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IVA\Pictures\MOBILE TESTING\improve-iphone-4-battery-life[1].jpg"/>
          <p:cNvPicPr>
            <a:picLocks noChangeAspect="1" noChangeArrowheads="1"/>
          </p:cNvPicPr>
          <p:nvPr/>
        </p:nvPicPr>
        <p:blipFill>
          <a:blip r:embed="rId2" cstate="print"/>
          <a:srcRect/>
          <a:stretch>
            <a:fillRect/>
          </a:stretch>
        </p:blipFill>
        <p:spPr bwMode="auto">
          <a:xfrm>
            <a:off x="762000" y="3962400"/>
            <a:ext cx="3000375" cy="2454852"/>
          </a:xfrm>
          <a:prstGeom prst="rect">
            <a:avLst/>
          </a:prstGeom>
          <a:noFill/>
        </p:spPr>
      </p:pic>
      <p:pic>
        <p:nvPicPr>
          <p:cNvPr id="7170" name="Picture 2" descr="C:\Users\IVA\Pictures\MOBILE TESTING\BatteryLife[1].jpg"/>
          <p:cNvPicPr>
            <a:picLocks noGrp="1" noChangeAspect="1" noChangeArrowheads="1"/>
          </p:cNvPicPr>
          <p:nvPr>
            <p:ph sz="half" idx="1"/>
          </p:nvPr>
        </p:nvPicPr>
        <p:blipFill>
          <a:blip r:embed="rId3" cstate="print"/>
          <a:srcRect/>
          <a:stretch>
            <a:fillRect/>
          </a:stretch>
        </p:blipFill>
        <p:spPr bwMode="auto">
          <a:xfrm>
            <a:off x="381000" y="1600200"/>
            <a:ext cx="4038600" cy="2252007"/>
          </a:xfrm>
          <a:prstGeom prst="rect">
            <a:avLst/>
          </a:prstGeom>
          <a:noFill/>
        </p:spPr>
      </p:pic>
      <p:sp>
        <p:nvSpPr>
          <p:cNvPr id="8" name="Content Placeholder 7"/>
          <p:cNvSpPr>
            <a:spLocks noGrp="1"/>
          </p:cNvSpPr>
          <p:nvPr>
            <p:ph sz="half" idx="2"/>
          </p:nvPr>
        </p:nvSpPr>
        <p:spPr>
          <a:xfrm>
            <a:off x="4648200" y="1752600"/>
            <a:ext cx="4038600" cy="4525963"/>
          </a:xfrm>
        </p:spPr>
        <p:style>
          <a:lnRef idx="1">
            <a:schemeClr val="accent1"/>
          </a:lnRef>
          <a:fillRef idx="2">
            <a:schemeClr val="accent1"/>
          </a:fillRef>
          <a:effectRef idx="1">
            <a:schemeClr val="accent1"/>
          </a:effectRef>
          <a:fontRef idx="minor">
            <a:schemeClr val="dk1"/>
          </a:fontRef>
        </p:style>
        <p:txBody>
          <a:bodyPr>
            <a:normAutofit fontScale="92500"/>
          </a:bodyPr>
          <a:lstStyle/>
          <a:p>
            <a:r>
              <a:rPr lang="en-US" sz="1600" dirty="0" smtClean="0">
                <a:latin typeface="Arial" pitchFamily="34" charset="0"/>
                <a:cs typeface="Arial" pitchFamily="34" charset="0"/>
              </a:rPr>
              <a:t>1. Tricky question that must be immediately clarified and specified:</a:t>
            </a:r>
          </a:p>
          <a:p>
            <a:pPr>
              <a:buNone/>
            </a:pPr>
            <a:r>
              <a:rPr lang="en-US" sz="1600" dirty="0" smtClean="0">
                <a:latin typeface="Arial" pitchFamily="34" charset="0"/>
                <a:cs typeface="Arial" pitchFamily="34" charset="0"/>
              </a:rPr>
              <a:t>Part one – boundary testing of the battery life (that more likely less than 24 hours)</a:t>
            </a:r>
          </a:p>
          <a:p>
            <a:pPr>
              <a:buNone/>
            </a:pPr>
            <a:r>
              <a:rPr lang="en-US" sz="1600" dirty="0" smtClean="0">
                <a:latin typeface="Arial" pitchFamily="34" charset="0"/>
                <a:cs typeface="Arial" pitchFamily="34" charset="0"/>
              </a:rPr>
              <a:t>Part two – what happen to the game apps that suppose to last for 24 hours.</a:t>
            </a:r>
          </a:p>
          <a:p>
            <a:pPr>
              <a:buNone/>
            </a:pPr>
            <a:r>
              <a:rPr lang="en-US" sz="1600" dirty="0" smtClean="0">
                <a:latin typeface="Arial" pitchFamily="34" charset="0"/>
                <a:cs typeface="Arial" pitchFamily="34" charset="0"/>
              </a:rPr>
              <a:t>Under what conditions: actively run,  in sleep mode, or pause…</a:t>
            </a:r>
          </a:p>
          <a:p>
            <a:pPr>
              <a:buNone/>
            </a:pPr>
            <a:r>
              <a:rPr lang="en-US" sz="1600" dirty="0" smtClean="0">
                <a:latin typeface="Arial" pitchFamily="34" charset="0"/>
                <a:cs typeface="Arial" pitchFamily="34" charset="0"/>
              </a:rPr>
              <a:t>What are our points of interest in this Question:</a:t>
            </a:r>
          </a:p>
          <a:p>
            <a:pPr marL="452628" indent="-342900">
              <a:buAutoNum type="arabicPeriod"/>
            </a:pPr>
            <a:r>
              <a:rPr lang="en-US" sz="1600" dirty="0" smtClean="0">
                <a:latin typeface="Arial" pitchFamily="34" charset="0"/>
                <a:cs typeface="Arial" pitchFamily="34" charset="0"/>
              </a:rPr>
              <a:t>How is the game application affect battery consumption?</a:t>
            </a:r>
          </a:p>
          <a:p>
            <a:pPr marL="452628" indent="-342900">
              <a:buAutoNum type="arabicPeriod"/>
            </a:pPr>
            <a:r>
              <a:rPr lang="en-US" sz="1600" dirty="0" smtClean="0">
                <a:latin typeface="Arial" pitchFamily="34" charset="0"/>
                <a:cs typeface="Arial" pitchFamily="34" charset="0"/>
              </a:rPr>
              <a:t>How is the usage of battery affect functionality and performance of game?</a:t>
            </a:r>
          </a:p>
          <a:p>
            <a:pPr marL="452628" indent="-342900">
              <a:buAutoNum type="arabicPeriod"/>
            </a:pPr>
            <a:r>
              <a:rPr lang="en-US" sz="1600" dirty="0" smtClean="0">
                <a:latin typeface="Arial" pitchFamily="34" charset="0"/>
                <a:cs typeface="Arial" pitchFamily="34" charset="0"/>
              </a:rPr>
              <a:t>What will happen to the game when battery will turn dead and need to be charged?</a:t>
            </a:r>
            <a:endParaRPr lang="en-US" sz="1600" dirty="0">
              <a:latin typeface="Arial" pitchFamily="34" charset="0"/>
              <a:cs typeface="Arial" pitchFamily="34" charset="0"/>
            </a:endParaRPr>
          </a:p>
        </p:txBody>
      </p:sp>
      <p:sp>
        <p:nvSpPr>
          <p:cNvPr id="3" name="Footer Placeholder 2"/>
          <p:cNvSpPr>
            <a:spLocks noGrp="1"/>
          </p:cNvSpPr>
          <p:nvPr>
            <p:ph type="ftr" sz="quarter" idx="11"/>
          </p:nvPr>
        </p:nvSpPr>
        <p:spPr>
          <a:xfrm>
            <a:off x="5257800" y="6407944"/>
            <a:ext cx="3200400"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tx2">
                    <a:lumMod val="25000"/>
                  </a:schemeClr>
                </a:solidFill>
              </a:rPr>
              <a:pPr/>
              <a:t>86</a:t>
            </a:fld>
            <a:endParaRPr lang="en-US" dirty="0">
              <a:solidFill>
                <a:schemeClr val="tx2">
                  <a:lumMod val="25000"/>
                </a:schemeClr>
              </a:solidFill>
            </a:endParaRPr>
          </a:p>
        </p:txBody>
      </p:sp>
      <p:sp>
        <p:nvSpPr>
          <p:cNvPr id="6" name="Title 5"/>
          <p:cNvSpPr>
            <a:spLocks noGrp="1"/>
          </p:cNvSpPr>
          <p:nvPr>
            <p:ph type="title"/>
          </p:nvPr>
        </p:nvSpPr>
        <p:spPr>
          <a:xfrm>
            <a:off x="457200" y="152400"/>
            <a:ext cx="8229600" cy="1219200"/>
          </a:xfrm>
        </p:spPr>
        <p:style>
          <a:lnRef idx="1">
            <a:schemeClr val="accent1"/>
          </a:lnRef>
          <a:fillRef idx="2">
            <a:schemeClr val="accent1"/>
          </a:fillRef>
          <a:effectRef idx="1">
            <a:schemeClr val="accent1"/>
          </a:effectRef>
          <a:fontRef idx="minor">
            <a:schemeClr val="dk1"/>
          </a:fontRef>
        </p:style>
        <p:txBody>
          <a:bodyPr>
            <a:normAutofit fontScale="90000"/>
          </a:bodyPr>
          <a:lstStyle/>
          <a:p>
            <a:pPr lvl="0"/>
            <a:r>
              <a:rPr lang="en-US" sz="2700" dirty="0" smtClean="0">
                <a:solidFill>
                  <a:srgbClr val="FF0000"/>
                </a:solidFill>
                <a:latin typeface="Arial" pitchFamily="34" charset="0"/>
                <a:cs typeface="Arial" pitchFamily="34" charset="0"/>
              </a:rPr>
              <a:t/>
            </a:r>
            <a:br>
              <a:rPr lang="en-US" sz="2700" dirty="0" smtClean="0">
                <a:solidFill>
                  <a:srgbClr val="FF0000"/>
                </a:solidFill>
                <a:latin typeface="Arial" pitchFamily="34" charset="0"/>
                <a:cs typeface="Arial" pitchFamily="34" charset="0"/>
              </a:rPr>
            </a:br>
            <a:r>
              <a:rPr lang="en-US" sz="2700" dirty="0" smtClean="0">
                <a:solidFill>
                  <a:srgbClr val="FF0000"/>
                </a:solidFill>
                <a:latin typeface="Arial" pitchFamily="34" charset="0"/>
                <a:cs typeface="Arial" pitchFamily="34" charset="0"/>
              </a:rPr>
              <a:t>15. How do you perform Boundary testing to verify a battery’s life, if a game application suppose to last for 24 hours?							   </a:t>
            </a:r>
            <a:r>
              <a:rPr lang="en-US" sz="2700" dirty="0" smtClean="0">
                <a:solidFill>
                  <a:srgbClr val="FFFF00"/>
                </a:solidFill>
                <a:latin typeface="Arial" pitchFamily="34" charset="0"/>
                <a:cs typeface="Arial" pitchFamily="34" charset="0"/>
              </a:rPr>
              <a:t>1</a:t>
            </a:r>
            <a:r>
              <a:rPr lang="en-US" sz="4400" dirty="0" smtClean="0">
                <a:solidFill>
                  <a:srgbClr val="FF0000"/>
                </a:solidFill>
                <a:latin typeface="Arial" pitchFamily="34" charset="0"/>
                <a:cs typeface="Arial" pitchFamily="34" charset="0"/>
              </a:rPr>
              <a:t/>
            </a:r>
            <a:br>
              <a:rPr lang="en-US" sz="4400" dirty="0" smtClean="0">
                <a:solidFill>
                  <a:srgbClr val="FF0000"/>
                </a:solidFill>
                <a:latin typeface="Arial" pitchFamily="34" charset="0"/>
                <a:cs typeface="Arial" pitchFamily="34" charset="0"/>
              </a:rPr>
            </a:br>
            <a:endParaRPr lang="en-US" dirty="0"/>
          </a:p>
        </p:txBody>
      </p:sp>
    </p:spTree>
    <p:extLst>
      <p:ext uri="{BB962C8B-B14F-4D97-AF65-F5344CB8AC3E}">
        <p14:creationId xmlns:p14="http://schemas.microsoft.com/office/powerpoint/2010/main" xmlns="" val="251989661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81000" y="228600"/>
            <a:ext cx="5486400" cy="1447800"/>
          </a:xfrm>
        </p:spPr>
        <p:style>
          <a:lnRef idx="1">
            <a:schemeClr val="accent1"/>
          </a:lnRef>
          <a:fillRef idx="2">
            <a:schemeClr val="accent1"/>
          </a:fillRef>
          <a:effectRef idx="1">
            <a:schemeClr val="accent1"/>
          </a:effectRef>
          <a:fontRef idx="minor">
            <a:schemeClr val="dk1"/>
          </a:fontRef>
        </p:style>
        <p:txBody>
          <a:bodyPr>
            <a:normAutofit/>
          </a:bodyPr>
          <a:lstStyle/>
          <a:p>
            <a:r>
              <a:rPr lang="en-US" sz="1400" dirty="0" smtClean="0">
                <a:latin typeface="Arial" pitchFamily="34" charset="0"/>
                <a:cs typeface="Arial" pitchFamily="34" charset="0"/>
              </a:rPr>
              <a:t>Helpful App to track the battery life and consumption:</a:t>
            </a:r>
          </a:p>
          <a:p>
            <a:r>
              <a:rPr lang="en-US" sz="1400" b="1" dirty="0" smtClean="0">
                <a:latin typeface="Arial" pitchFamily="34" charset="0"/>
                <a:cs typeface="Arial" pitchFamily="34" charset="0"/>
              </a:rPr>
              <a:t>Battery Life Pro/Battery Doctor Pro </a:t>
            </a:r>
            <a:r>
              <a:rPr lang="en-US" sz="1400" dirty="0" smtClean="0">
                <a:latin typeface="Arial" pitchFamily="34" charset="0"/>
                <a:cs typeface="Arial" pitchFamily="34" charset="0"/>
              </a:rPr>
              <a:t>(</a:t>
            </a:r>
            <a:r>
              <a:rPr lang="en-US" sz="1400" dirty="0" err="1" smtClean="0">
                <a:latin typeface="Arial" pitchFamily="34" charset="0"/>
                <a:cs typeface="Arial" pitchFamily="34" charset="0"/>
              </a:rPr>
              <a:t>iPhone</a:t>
            </a:r>
            <a:r>
              <a:rPr lang="en-US" sz="1400" dirty="0" smtClean="0">
                <a:latin typeface="Arial" pitchFamily="34" charset="0"/>
                <a:cs typeface="Arial" pitchFamily="34" charset="0"/>
              </a:rPr>
              <a:t>, iPod Touch)</a:t>
            </a:r>
          </a:p>
          <a:p>
            <a:r>
              <a:rPr lang="en-US" sz="1400" b="1" dirty="0" smtClean="0">
                <a:latin typeface="Arial" pitchFamily="34" charset="0"/>
                <a:cs typeface="Arial" pitchFamily="34" charset="0"/>
              </a:rPr>
              <a:t>Battery Monitor Widget </a:t>
            </a:r>
            <a:r>
              <a:rPr lang="en-US" sz="1400" dirty="0" smtClean="0">
                <a:latin typeface="Arial" pitchFamily="34" charset="0"/>
                <a:cs typeface="Arial" pitchFamily="34" charset="0"/>
              </a:rPr>
              <a:t>(Android)</a:t>
            </a:r>
          </a:p>
          <a:p>
            <a:r>
              <a:rPr lang="en-US" sz="1400" b="1" dirty="0" smtClean="0">
                <a:latin typeface="Arial" pitchFamily="34" charset="0"/>
                <a:cs typeface="Arial" pitchFamily="34" charset="0"/>
              </a:rPr>
              <a:t>Karat</a:t>
            </a:r>
            <a:r>
              <a:rPr lang="en-US" sz="1400" dirty="0" smtClean="0">
                <a:latin typeface="Arial" pitchFamily="34" charset="0"/>
                <a:cs typeface="Arial" pitchFamily="34" charset="0"/>
              </a:rPr>
              <a:t> (for </a:t>
            </a:r>
            <a:r>
              <a:rPr lang="en-US" sz="1400" dirty="0" err="1" smtClean="0">
                <a:latin typeface="Arial" pitchFamily="34" charset="0"/>
                <a:cs typeface="Arial" pitchFamily="34" charset="0"/>
              </a:rPr>
              <a:t>iPhone</a:t>
            </a:r>
            <a:r>
              <a:rPr lang="en-US" sz="1400" dirty="0" smtClean="0">
                <a:latin typeface="Arial" pitchFamily="34" charset="0"/>
                <a:cs typeface="Arial" pitchFamily="34" charset="0"/>
              </a:rPr>
              <a:t> and Android) – shown what app to kill and how much battery life/time you save</a:t>
            </a:r>
          </a:p>
          <a:p>
            <a:endParaRPr lang="en-US" sz="1600" dirty="0" smtClean="0">
              <a:latin typeface="Arial" pitchFamily="34" charset="0"/>
              <a:cs typeface="Arial" pitchFamily="34" charset="0"/>
            </a:endParaRPr>
          </a:p>
          <a:p>
            <a:endParaRPr lang="en-US" sz="1600" dirty="0" smtClean="0">
              <a:latin typeface="Arial" pitchFamily="34" charset="0"/>
              <a:cs typeface="Arial" pitchFamily="34" charset="0"/>
            </a:endParaRPr>
          </a:p>
          <a:p>
            <a:endParaRPr lang="en-US" sz="1600" dirty="0">
              <a:latin typeface="Arial" pitchFamily="34" charset="0"/>
              <a:cs typeface="Arial" pitchFamily="34" charset="0"/>
            </a:endParaRPr>
          </a:p>
        </p:txBody>
      </p:sp>
      <p:pic>
        <p:nvPicPr>
          <p:cNvPr id="8194" name="Picture 2" descr="C:\Users\IVA\Pictures\MOBILE TESTING\www-fscj-edu-images-uploads-news-committee_assets-Red_battery-614x677[1].jpg"/>
          <p:cNvPicPr>
            <a:picLocks noGrp="1" noChangeAspect="1" noChangeArrowheads="1"/>
          </p:cNvPicPr>
          <p:nvPr>
            <p:ph sz="half" idx="2"/>
          </p:nvPr>
        </p:nvPicPr>
        <p:blipFill>
          <a:blip r:embed="rId2" cstate="print"/>
          <a:stretch>
            <a:fillRect/>
          </a:stretch>
        </p:blipFill>
        <p:spPr bwMode="auto">
          <a:xfrm>
            <a:off x="4648200" y="1517627"/>
            <a:ext cx="4038600" cy="4452984"/>
          </a:xfrm>
          <a:prstGeom prst="rect">
            <a:avLst/>
          </a:prstGeom>
          <a:noFill/>
        </p:spPr>
      </p:pic>
      <p:sp>
        <p:nvSpPr>
          <p:cNvPr id="4" name="Footer Placeholder 3"/>
          <p:cNvSpPr>
            <a:spLocks noGrp="1"/>
          </p:cNvSpPr>
          <p:nvPr>
            <p:ph type="ftr" sz="quarter" idx="11"/>
          </p:nvPr>
        </p:nvSpPr>
        <p:spPr>
          <a:xfrm>
            <a:off x="5791200" y="6407944"/>
            <a:ext cx="2819400"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5" name="Slide Number Placeholder 4"/>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tx2">
                    <a:lumMod val="25000"/>
                  </a:schemeClr>
                </a:solidFill>
              </a:rPr>
              <a:pPr/>
              <a:t>87</a:t>
            </a:fld>
            <a:endParaRPr lang="en-US" dirty="0">
              <a:solidFill>
                <a:schemeClr val="tx2">
                  <a:lumMod val="25000"/>
                </a:schemeClr>
              </a:solidFill>
            </a:endParaRPr>
          </a:p>
        </p:txBody>
      </p:sp>
      <p:sp>
        <p:nvSpPr>
          <p:cNvPr id="8" name="Rectangle 7"/>
          <p:cNvSpPr/>
          <p:nvPr/>
        </p:nvSpPr>
        <p:spPr>
          <a:xfrm>
            <a:off x="228600" y="6400800"/>
            <a:ext cx="5562600" cy="276999"/>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bg1"/>
                </a:solidFill>
                <a:latin typeface="Arial" pitchFamily="34" charset="0"/>
                <a:cs typeface="Arial" pitchFamily="34" charset="0"/>
              </a:rPr>
              <a:t>http://www.youtube.com/watch?feature=player_embedded&amp;v=P1Hv2sUPKeM</a:t>
            </a:r>
            <a:endParaRPr lang="en-US" sz="1200" dirty="0">
              <a:solidFill>
                <a:schemeClr val="bg1"/>
              </a:solidFill>
              <a:latin typeface="Arial" pitchFamily="34" charset="0"/>
              <a:cs typeface="Arial" pitchFamily="34" charset="0"/>
            </a:endParaRPr>
          </a:p>
        </p:txBody>
      </p:sp>
      <p:sp>
        <p:nvSpPr>
          <p:cNvPr id="9" name="Rectangle 8"/>
          <p:cNvSpPr/>
          <p:nvPr/>
        </p:nvSpPr>
        <p:spPr>
          <a:xfrm>
            <a:off x="152400" y="2667000"/>
            <a:ext cx="4572000" cy="2677656"/>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r>
              <a:rPr lang="en-US" sz="1400" dirty="0" smtClean="0">
                <a:latin typeface="Arial" pitchFamily="34" charset="0"/>
                <a:cs typeface="Arial" pitchFamily="34" charset="0"/>
              </a:rPr>
              <a:t>When we conduct battery life test, we start with a fully charged phone. The phone's display is set to a brightness level of 50 percent, and the backlight is set to turn off after 10 seconds. All phones are set to the same volume level, which we measure electronically to ensure fairness and consistency in testing. If the phone includes an EQ setting, we set it to "flat." We play a set of repeating audio files and record the amount of time that passes until the phone's battery drains and it shuts off. We run this test multiple times until we have at least two sets of scores that are within +/-5 percent of each other, and we report the average. </a:t>
            </a:r>
            <a:endParaRPr lang="en-US" sz="1400" dirty="0">
              <a:latin typeface="Arial" pitchFamily="34" charset="0"/>
              <a:cs typeface="Arial" pitchFamily="34" charset="0"/>
            </a:endParaRPr>
          </a:p>
        </p:txBody>
      </p:sp>
      <p:sp>
        <p:nvSpPr>
          <p:cNvPr id="10" name="Rounded Rectangle 9"/>
          <p:cNvSpPr/>
          <p:nvPr/>
        </p:nvSpPr>
        <p:spPr>
          <a:xfrm>
            <a:off x="609600" y="2057400"/>
            <a:ext cx="41148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Arial" pitchFamily="34" charset="0"/>
                <a:cs typeface="Arial" pitchFamily="34" charset="0"/>
              </a:rPr>
              <a:t>Example of Battery Life Test</a:t>
            </a:r>
            <a:endParaRPr lang="en-US" b="1" dirty="0">
              <a:latin typeface="Arial" pitchFamily="34" charset="0"/>
              <a:cs typeface="Arial" pitchFamily="34" charset="0"/>
            </a:endParaRPr>
          </a:p>
        </p:txBody>
      </p:sp>
    </p:spTree>
    <p:extLst>
      <p:ext uri="{BB962C8B-B14F-4D97-AF65-F5344CB8AC3E}">
        <p14:creationId xmlns:p14="http://schemas.microsoft.com/office/powerpoint/2010/main" xmlns="" val="345964593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IVA\Pictures\MOBILE TESTING\myBatteryLife[1].jpg"/>
          <p:cNvPicPr>
            <a:picLocks noGrp="1" noChangeAspect="1" noChangeArrowheads="1"/>
          </p:cNvPicPr>
          <p:nvPr>
            <p:ph sz="half" idx="1"/>
          </p:nvPr>
        </p:nvPicPr>
        <p:blipFill>
          <a:blip r:embed="rId2" cstate="print"/>
          <a:srcRect/>
          <a:stretch>
            <a:fillRect/>
          </a:stretch>
        </p:blipFill>
        <p:spPr bwMode="auto">
          <a:xfrm>
            <a:off x="838200" y="1600200"/>
            <a:ext cx="3017308" cy="4525962"/>
          </a:xfrm>
          <a:prstGeom prst="rect">
            <a:avLst/>
          </a:prstGeom>
          <a:noFill/>
        </p:spPr>
      </p:pic>
      <p:sp>
        <p:nvSpPr>
          <p:cNvPr id="3" name="Content Placeholder 2"/>
          <p:cNvSpPr>
            <a:spLocks noGrp="1"/>
          </p:cNvSpPr>
          <p:nvPr>
            <p:ph sz="half" idx="2"/>
          </p:nvPr>
        </p:nvSpPr>
        <p:spPr>
          <a:xfrm>
            <a:off x="4495800" y="762000"/>
            <a:ext cx="4038600" cy="4525963"/>
          </a:xfrm>
        </p:spPr>
        <p:style>
          <a:lnRef idx="1">
            <a:schemeClr val="accent1"/>
          </a:lnRef>
          <a:fillRef idx="2">
            <a:schemeClr val="accent1"/>
          </a:fillRef>
          <a:effectRef idx="1">
            <a:schemeClr val="accent1"/>
          </a:effectRef>
          <a:fontRef idx="minor">
            <a:schemeClr val="dk1"/>
          </a:fontRef>
        </p:style>
        <p:txBody>
          <a:bodyPr>
            <a:normAutofit fontScale="85000" lnSpcReduction="10000"/>
          </a:bodyPr>
          <a:lstStyle/>
          <a:p>
            <a:r>
              <a:rPr lang="en-US" sz="1800" dirty="0" smtClean="0">
                <a:latin typeface="Arial" pitchFamily="34" charset="0"/>
                <a:cs typeface="Arial" pitchFamily="34" charset="0"/>
              </a:rPr>
              <a:t>Test Cases that should be create:</a:t>
            </a:r>
          </a:p>
          <a:p>
            <a:r>
              <a:rPr lang="en-US" sz="1800" dirty="0" smtClean="0">
                <a:latin typeface="Arial" pitchFamily="34" charset="0"/>
                <a:cs typeface="Arial" pitchFamily="34" charset="0"/>
              </a:rPr>
              <a:t>1. When Battery life become less than 10% - audible or text message appears.</a:t>
            </a:r>
          </a:p>
          <a:p>
            <a:r>
              <a:rPr lang="en-US" sz="1800" dirty="0" smtClean="0">
                <a:latin typeface="Arial" pitchFamily="34" charset="0"/>
                <a:cs typeface="Arial" pitchFamily="34" charset="0"/>
              </a:rPr>
              <a:t>2. When Battery life become less than 10% - game notifications appears, game will be saved at the current level, session will be ended/paused</a:t>
            </a:r>
          </a:p>
          <a:p>
            <a:r>
              <a:rPr lang="en-US" sz="1800" dirty="0" smtClean="0">
                <a:latin typeface="Arial" pitchFamily="34" charset="0"/>
                <a:cs typeface="Arial" pitchFamily="34" charset="0"/>
              </a:rPr>
              <a:t>3. When Battery life less than 50%- 30%-25%-10% it should not affect any game functionality or performance</a:t>
            </a:r>
          </a:p>
          <a:p>
            <a:r>
              <a:rPr lang="en-US" sz="1800" dirty="0" smtClean="0">
                <a:latin typeface="Arial" pitchFamily="34" charset="0"/>
                <a:cs typeface="Arial" pitchFamily="34" charset="0"/>
              </a:rPr>
              <a:t>If multiple application running on the background (on the device) it should not affect game functionality and performance)</a:t>
            </a:r>
          </a:p>
          <a:p>
            <a:r>
              <a:rPr lang="en-US" sz="1800" dirty="0" smtClean="0">
                <a:latin typeface="Arial" pitchFamily="34" charset="0"/>
                <a:cs typeface="Arial" pitchFamily="34" charset="0"/>
              </a:rPr>
              <a:t>When battery life is 0%, it should not affect saved, backup, or sync processes of game app. After battery is charged, game should be able to resumed/re-loaded from the same point (or within 1 minute before).</a:t>
            </a:r>
            <a:endParaRPr lang="en-US" sz="1800" dirty="0">
              <a:latin typeface="Arial" pitchFamily="34" charset="0"/>
              <a:cs typeface="Arial" pitchFamily="34" charset="0"/>
            </a:endParaRPr>
          </a:p>
        </p:txBody>
      </p:sp>
      <p:sp>
        <p:nvSpPr>
          <p:cNvPr id="4" name="Footer Placeholder 3"/>
          <p:cNvSpPr>
            <a:spLocks noGrp="1"/>
          </p:cNvSpPr>
          <p:nvPr>
            <p:ph type="ftr" sz="quarter" idx="11"/>
          </p:nvPr>
        </p:nvSpPr>
        <p:spPr>
          <a:xfrm>
            <a:off x="4380072" y="6407944"/>
            <a:ext cx="4154328" cy="365125"/>
          </a:xfrm>
        </p:spPr>
        <p:txBody>
          <a:bodyPr/>
          <a:lstStyle/>
          <a:p>
            <a:r>
              <a:rPr lang="en-US" smtClean="0">
                <a:solidFill>
                  <a:schemeClr val="tx2">
                    <a:lumMod val="25000"/>
                  </a:schemeClr>
                </a:solidFill>
              </a:rPr>
              <a:t>Copyright Portnov Computer School  2013</a:t>
            </a:r>
            <a:endParaRPr lang="en-US" dirty="0">
              <a:solidFill>
                <a:schemeClr val="tx2">
                  <a:lumMod val="25000"/>
                </a:schemeClr>
              </a:solidFill>
            </a:endParaRPr>
          </a:p>
        </p:txBody>
      </p:sp>
      <p:sp>
        <p:nvSpPr>
          <p:cNvPr id="5" name="Slide Number Placeholder 4"/>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tx2">
                    <a:lumMod val="25000"/>
                  </a:schemeClr>
                </a:solidFill>
              </a:rPr>
              <a:pPr/>
              <a:t>88</a:t>
            </a:fld>
            <a:endParaRPr lang="en-US" dirty="0">
              <a:solidFill>
                <a:schemeClr val="tx2">
                  <a:lumMod val="25000"/>
                </a:schemeClr>
              </a:solidFill>
            </a:endParaRPr>
          </a:p>
        </p:txBody>
      </p:sp>
      <p:sp>
        <p:nvSpPr>
          <p:cNvPr id="7" name="Rectangle 6"/>
          <p:cNvSpPr/>
          <p:nvPr/>
        </p:nvSpPr>
        <p:spPr>
          <a:xfrm>
            <a:off x="304800" y="6324600"/>
            <a:ext cx="3810000" cy="276999"/>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1200" dirty="0" smtClean="0">
                <a:solidFill>
                  <a:schemeClr val="bg1"/>
                </a:solidFill>
                <a:latin typeface="Arial" pitchFamily="34" charset="0"/>
                <a:cs typeface="Arial" pitchFamily="34" charset="0"/>
              </a:rPr>
              <a:t>http://reviews.cnet.com/cell-phone-battery-life-charts/</a:t>
            </a:r>
            <a:endParaRPr lang="en-US" sz="1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xmlns="" val="357743437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04800" y="838200"/>
            <a:ext cx="8534400" cy="5638800"/>
          </a:xfrm>
        </p:spPr>
        <p:style>
          <a:lnRef idx="1">
            <a:schemeClr val="accent1"/>
          </a:lnRef>
          <a:fillRef idx="2">
            <a:schemeClr val="accent1"/>
          </a:fillRef>
          <a:effectRef idx="1">
            <a:schemeClr val="accent1"/>
          </a:effectRef>
          <a:fontRef idx="minor">
            <a:schemeClr val="dk1"/>
          </a:fontRef>
        </p:style>
        <p:txBody>
          <a:bodyPr>
            <a:normAutofit fontScale="40000" lnSpcReduction="20000"/>
          </a:bodyPr>
          <a:lstStyle/>
          <a:p>
            <a:pPr marL="624078" indent="-514350">
              <a:buNone/>
            </a:pPr>
            <a:endParaRPr lang="en-US" sz="3500" dirty="0" smtClean="0">
              <a:solidFill>
                <a:schemeClr val="tx1"/>
              </a:solidFill>
              <a:latin typeface="Arial" pitchFamily="34" charset="0"/>
              <a:cs typeface="Arial" pitchFamily="34" charset="0"/>
            </a:endParaRPr>
          </a:p>
          <a:p>
            <a:pPr marL="624078" indent="-514350">
              <a:buNone/>
            </a:pPr>
            <a:r>
              <a:rPr lang="en-US" sz="3500" dirty="0" smtClean="0">
                <a:solidFill>
                  <a:schemeClr val="bg1">
                    <a:lumMod val="65000"/>
                  </a:schemeClr>
                </a:solidFill>
                <a:latin typeface="Arial" pitchFamily="34" charset="0"/>
                <a:cs typeface="Arial" pitchFamily="34" charset="0"/>
              </a:rPr>
              <a:t>1. What Type of Mobile Domains you know?</a:t>
            </a:r>
          </a:p>
          <a:p>
            <a:pPr marL="624078" indent="-514350">
              <a:buNone/>
            </a:pPr>
            <a:r>
              <a:rPr lang="en-US" sz="3500" dirty="0" smtClean="0">
                <a:solidFill>
                  <a:schemeClr val="bg1">
                    <a:lumMod val="65000"/>
                  </a:schemeClr>
                </a:solidFill>
                <a:latin typeface="Arial" pitchFamily="34" charset="0"/>
                <a:cs typeface="Arial" pitchFamily="34" charset="0"/>
              </a:rPr>
              <a:t>2. What are the different ways you can install a Mobile Application?</a:t>
            </a:r>
          </a:p>
          <a:p>
            <a:pPr>
              <a:buNone/>
            </a:pPr>
            <a:r>
              <a:rPr lang="en-US" sz="3500" dirty="0" smtClean="0">
                <a:solidFill>
                  <a:schemeClr val="bg1">
                    <a:lumMod val="65000"/>
                  </a:schemeClr>
                </a:solidFill>
                <a:latin typeface="Arial" pitchFamily="34" charset="0"/>
                <a:cs typeface="Arial" pitchFamily="34" charset="0"/>
              </a:rPr>
              <a:t>3. What is the difference between Mobile Testing and Mobile Application Testing?</a:t>
            </a:r>
          </a:p>
          <a:p>
            <a:pPr>
              <a:buNone/>
            </a:pPr>
            <a:r>
              <a:rPr lang="en-US" sz="3500" dirty="0" smtClean="0">
                <a:solidFill>
                  <a:schemeClr val="bg1">
                    <a:lumMod val="65000"/>
                  </a:schemeClr>
                </a:solidFill>
                <a:latin typeface="Arial" pitchFamily="34" charset="0"/>
                <a:cs typeface="Arial" pitchFamily="34" charset="0"/>
              </a:rPr>
              <a:t>4. Compare Web Application Testing vs. Mobile Application Testing</a:t>
            </a:r>
          </a:p>
          <a:p>
            <a:pPr>
              <a:buNone/>
            </a:pPr>
            <a:r>
              <a:rPr lang="en-US" sz="3500" dirty="0" smtClean="0">
                <a:solidFill>
                  <a:schemeClr val="bg1">
                    <a:lumMod val="65000"/>
                  </a:schemeClr>
                </a:solidFill>
                <a:latin typeface="Arial" pitchFamily="34" charset="0"/>
                <a:cs typeface="Arial" pitchFamily="34" charset="0"/>
              </a:rPr>
              <a:t>5. How do you usually explore the new Mobile Device/Phone?</a:t>
            </a:r>
          </a:p>
          <a:p>
            <a:pPr lvl="0">
              <a:buNone/>
            </a:pPr>
            <a:r>
              <a:rPr lang="en-US" sz="3500" dirty="0" smtClean="0">
                <a:solidFill>
                  <a:schemeClr val="bg1">
                    <a:lumMod val="65000"/>
                  </a:schemeClr>
                </a:solidFill>
                <a:latin typeface="Arial" pitchFamily="34" charset="0"/>
                <a:cs typeface="Arial" pitchFamily="34" charset="0"/>
              </a:rPr>
              <a:t>6. How would you test UI of mobile app? </a:t>
            </a:r>
          </a:p>
          <a:p>
            <a:pPr>
              <a:buNone/>
            </a:pPr>
            <a:r>
              <a:rPr lang="en-US" sz="3500" dirty="0" smtClean="0">
                <a:solidFill>
                  <a:schemeClr val="bg1">
                    <a:lumMod val="65000"/>
                  </a:schemeClr>
                </a:solidFill>
                <a:latin typeface="Arial" pitchFamily="34" charset="0"/>
                <a:cs typeface="Arial" pitchFamily="34" charset="0"/>
              </a:rPr>
              <a:t>7. Tell me about Test Plan Specifics that must emphasized while writing TP for Mobile Application</a:t>
            </a:r>
          </a:p>
          <a:p>
            <a:pPr>
              <a:buNone/>
            </a:pPr>
            <a:r>
              <a:rPr lang="en-US" sz="3500" dirty="0" smtClean="0">
                <a:solidFill>
                  <a:schemeClr val="bg1">
                    <a:lumMod val="65000"/>
                  </a:schemeClr>
                </a:solidFill>
                <a:latin typeface="Arial" pitchFamily="34" charset="0"/>
                <a:cs typeface="Arial" pitchFamily="34" charset="0"/>
              </a:rPr>
              <a:t>8. How would you test the mobile app page?</a:t>
            </a:r>
          </a:p>
          <a:p>
            <a:pPr>
              <a:buNone/>
            </a:pPr>
            <a:r>
              <a:rPr lang="en-US" sz="3500" dirty="0" smtClean="0">
                <a:solidFill>
                  <a:schemeClr val="bg1">
                    <a:lumMod val="65000"/>
                  </a:schemeClr>
                </a:solidFill>
                <a:latin typeface="Arial" pitchFamily="34" charset="0"/>
                <a:cs typeface="Arial" pitchFamily="34" charset="0"/>
              </a:rPr>
              <a:t>9. Give Examples of Major Test Cases for mobile device. </a:t>
            </a:r>
          </a:p>
          <a:p>
            <a:pPr>
              <a:buNone/>
            </a:pPr>
            <a:r>
              <a:rPr lang="en-US" sz="3500" dirty="0" smtClean="0">
                <a:solidFill>
                  <a:schemeClr val="bg1">
                    <a:lumMod val="65000"/>
                  </a:schemeClr>
                </a:solidFill>
                <a:latin typeface="Arial" pitchFamily="34" charset="0"/>
                <a:cs typeface="Arial" pitchFamily="34" charset="0"/>
              </a:rPr>
              <a:t>10. What are your steps in Performance Testing for Mobile Application? Name some Performance Tools.</a:t>
            </a:r>
          </a:p>
          <a:p>
            <a:pPr lvl="0">
              <a:buNone/>
            </a:pPr>
            <a:r>
              <a:rPr lang="en-US" sz="3500" dirty="0" smtClean="0">
                <a:solidFill>
                  <a:schemeClr val="bg1">
                    <a:lumMod val="65000"/>
                  </a:schemeClr>
                </a:solidFill>
                <a:latin typeface="Arial" pitchFamily="34" charset="0"/>
                <a:cs typeface="Arial" pitchFamily="34" charset="0"/>
              </a:rPr>
              <a:t>11. Write as many Test Cases you can for the following: Mobile device, simple app with three buttons (1,2,3) that making the sounds.</a:t>
            </a:r>
          </a:p>
          <a:p>
            <a:pPr lvl="0">
              <a:buNone/>
            </a:pPr>
            <a:r>
              <a:rPr lang="en-US" sz="3500" dirty="0" smtClean="0">
                <a:solidFill>
                  <a:schemeClr val="bg1">
                    <a:lumMod val="65000"/>
                  </a:schemeClr>
                </a:solidFill>
                <a:latin typeface="Arial" pitchFamily="34" charset="0"/>
                <a:cs typeface="Arial" pitchFamily="34" charset="0"/>
              </a:rPr>
              <a:t>12. How would you troubleshoot networking issues on </a:t>
            </a:r>
            <a:r>
              <a:rPr lang="en-US" sz="3500" dirty="0" err="1" smtClean="0">
                <a:solidFill>
                  <a:schemeClr val="bg1">
                    <a:lumMod val="65000"/>
                  </a:schemeClr>
                </a:solidFill>
                <a:latin typeface="Arial" pitchFamily="34" charset="0"/>
                <a:cs typeface="Arial" pitchFamily="34" charset="0"/>
              </a:rPr>
              <a:t>iPhone</a:t>
            </a:r>
            <a:r>
              <a:rPr lang="en-US" sz="3500" dirty="0" smtClean="0">
                <a:solidFill>
                  <a:schemeClr val="bg1">
                    <a:lumMod val="65000"/>
                  </a:schemeClr>
                </a:solidFill>
                <a:latin typeface="Arial" pitchFamily="34" charset="0"/>
                <a:cs typeface="Arial" pitchFamily="34" charset="0"/>
              </a:rPr>
              <a:t>?</a:t>
            </a:r>
          </a:p>
          <a:p>
            <a:pPr lvl="0">
              <a:buNone/>
            </a:pPr>
            <a:r>
              <a:rPr lang="en-US" sz="3500" dirty="0" smtClean="0">
                <a:solidFill>
                  <a:schemeClr val="bg1">
                    <a:lumMod val="65000"/>
                  </a:schemeClr>
                </a:solidFill>
                <a:latin typeface="Arial" pitchFamily="34" charset="0"/>
                <a:cs typeface="Arial" pitchFamily="34" charset="0"/>
              </a:rPr>
              <a:t>13. How would you test the following: you send Yahoo message from your mobile device to someone else device, and recipient doesn’t receive a message?</a:t>
            </a:r>
          </a:p>
          <a:p>
            <a:pPr>
              <a:buNone/>
            </a:pPr>
            <a:r>
              <a:rPr lang="en-US" sz="3500" dirty="0" smtClean="0">
                <a:solidFill>
                  <a:schemeClr val="bg1">
                    <a:lumMod val="65000"/>
                  </a:schemeClr>
                </a:solidFill>
                <a:latin typeface="Arial" pitchFamily="34" charset="0"/>
                <a:cs typeface="Arial" pitchFamily="34" charset="0"/>
              </a:rPr>
              <a:t>14. What is your Stress test approach when testing </a:t>
            </a:r>
            <a:r>
              <a:rPr lang="en-US" sz="3500" dirty="0" err="1" smtClean="0">
                <a:solidFill>
                  <a:schemeClr val="bg1">
                    <a:lumMod val="65000"/>
                  </a:schemeClr>
                </a:solidFill>
                <a:latin typeface="Arial" pitchFamily="34" charset="0"/>
                <a:cs typeface="Arial" pitchFamily="34" charset="0"/>
              </a:rPr>
              <a:t>Facetime</a:t>
            </a:r>
            <a:r>
              <a:rPr lang="en-US" sz="3500" dirty="0" smtClean="0">
                <a:solidFill>
                  <a:schemeClr val="bg1">
                    <a:lumMod val="65000"/>
                  </a:schemeClr>
                </a:solidFill>
                <a:latin typeface="Arial" pitchFamily="34" charset="0"/>
                <a:cs typeface="Arial" pitchFamily="34" charset="0"/>
              </a:rPr>
              <a:t> on </a:t>
            </a:r>
            <a:r>
              <a:rPr lang="en-US" sz="3500" dirty="0" err="1" smtClean="0">
                <a:solidFill>
                  <a:schemeClr val="bg1">
                    <a:lumMod val="65000"/>
                  </a:schemeClr>
                </a:solidFill>
                <a:latin typeface="Arial" pitchFamily="34" charset="0"/>
                <a:cs typeface="Arial" pitchFamily="34" charset="0"/>
              </a:rPr>
              <a:t>iPhone</a:t>
            </a:r>
            <a:r>
              <a:rPr lang="en-US" sz="3500" dirty="0" smtClean="0">
                <a:solidFill>
                  <a:schemeClr val="bg1">
                    <a:lumMod val="65000"/>
                  </a:schemeClr>
                </a:solidFill>
                <a:latin typeface="Arial" pitchFamily="34" charset="0"/>
                <a:cs typeface="Arial" pitchFamily="34" charset="0"/>
              </a:rPr>
              <a:t>?</a:t>
            </a:r>
          </a:p>
          <a:p>
            <a:pPr lvl="0">
              <a:buNone/>
            </a:pPr>
            <a:r>
              <a:rPr lang="en-US" sz="3500" dirty="0" smtClean="0">
                <a:solidFill>
                  <a:schemeClr val="bg1">
                    <a:lumMod val="65000"/>
                  </a:schemeClr>
                </a:solidFill>
                <a:latin typeface="Arial" pitchFamily="34" charset="0"/>
                <a:cs typeface="Arial" pitchFamily="34" charset="0"/>
              </a:rPr>
              <a:t>15. How do you do Boundary testing to verify a battery’s life, if a game application suppose to last for 24 hours?</a:t>
            </a:r>
            <a:r>
              <a:rPr lang="en-US" sz="3500" b="1" dirty="0" smtClean="0">
                <a:solidFill>
                  <a:srgbClr val="FF0000"/>
                </a:solidFill>
                <a:latin typeface="Arial" pitchFamily="34" charset="0"/>
                <a:cs typeface="Arial" pitchFamily="34" charset="0"/>
              </a:rPr>
              <a:t>	</a:t>
            </a:r>
          </a:p>
          <a:p>
            <a:pPr lvl="0">
              <a:buNone/>
            </a:pPr>
            <a:r>
              <a:rPr lang="en-US" sz="3500" b="1" dirty="0" smtClean="0">
                <a:solidFill>
                  <a:srgbClr val="FF0000"/>
                </a:solidFill>
                <a:latin typeface="Arial" pitchFamily="34" charset="0"/>
                <a:cs typeface="Arial" pitchFamily="34" charset="0"/>
              </a:rPr>
              <a:t>16. Tell me about Specifics of the Mobile games testing?</a:t>
            </a:r>
          </a:p>
          <a:p>
            <a:pPr>
              <a:buNone/>
            </a:pPr>
            <a:r>
              <a:rPr lang="en-US" sz="3500" dirty="0" smtClean="0">
                <a:latin typeface="Arial" pitchFamily="34" charset="0"/>
                <a:cs typeface="Arial" pitchFamily="34" charset="0"/>
              </a:rPr>
              <a:t>17. </a:t>
            </a:r>
            <a:r>
              <a:rPr lang="en-US" sz="3500" dirty="0" smtClean="0">
                <a:solidFill>
                  <a:schemeClr val="tx2">
                    <a:lumMod val="10000"/>
                  </a:schemeClr>
                </a:solidFill>
                <a:latin typeface="Arial" pitchFamily="34" charset="0"/>
                <a:cs typeface="Arial" pitchFamily="34" charset="0"/>
              </a:rPr>
              <a:t>What Remote Device Access tools do you know?</a:t>
            </a:r>
          </a:p>
          <a:p>
            <a:pPr>
              <a:buNone/>
            </a:pPr>
            <a:r>
              <a:rPr lang="en-US" sz="3500" dirty="0" smtClean="0">
                <a:solidFill>
                  <a:schemeClr val="tx2">
                    <a:lumMod val="10000"/>
                  </a:schemeClr>
                </a:solidFill>
                <a:latin typeface="Arial" pitchFamily="34" charset="0"/>
                <a:cs typeface="Arial" pitchFamily="34" charset="0"/>
              </a:rPr>
              <a:t>18. Can you give the view of Testing the Mobile Application on the Emulators/Simulators?</a:t>
            </a:r>
          </a:p>
          <a:p>
            <a:pPr>
              <a:buNone/>
            </a:pPr>
            <a:r>
              <a:rPr lang="en-US" sz="3500" dirty="0" smtClean="0">
                <a:solidFill>
                  <a:schemeClr val="tx2">
                    <a:lumMod val="10000"/>
                  </a:schemeClr>
                </a:solidFill>
                <a:latin typeface="Arial" pitchFamily="34" charset="0"/>
                <a:cs typeface="Arial" pitchFamily="34" charset="0"/>
              </a:rPr>
              <a:t>19. Some name for Mobile Testing Automation tools</a:t>
            </a:r>
          </a:p>
          <a:p>
            <a:pPr>
              <a:buNone/>
            </a:pPr>
            <a:r>
              <a:rPr lang="en-US" sz="3500" dirty="0" smtClean="0">
                <a:latin typeface="Arial" pitchFamily="34" charset="0"/>
                <a:cs typeface="Arial" pitchFamily="34" charset="0"/>
              </a:rPr>
              <a:t>20. Do you have idea about Application certification programs such as TBT, SSTC, JVP?</a:t>
            </a:r>
          </a:p>
          <a:p>
            <a:pPr>
              <a:buNone/>
            </a:pPr>
            <a:r>
              <a:rPr lang="en-US" sz="3500" dirty="0" smtClean="0">
                <a:latin typeface="Arial" pitchFamily="34" charset="0"/>
                <a:cs typeface="Arial" pitchFamily="34" charset="0"/>
              </a:rPr>
              <a:t>21. How you test a Location Based Services (LBS) Mobile Application?</a:t>
            </a:r>
          </a:p>
          <a:p>
            <a:pPr>
              <a:buNone/>
            </a:pPr>
            <a:endParaRPr lang="en-US" sz="3200" dirty="0" smtClean="0">
              <a:latin typeface="Arial" pitchFamily="34" charset="0"/>
              <a:cs typeface="Arial" pitchFamily="34" charset="0"/>
            </a:endParaRPr>
          </a:p>
        </p:txBody>
      </p:sp>
      <p:sp>
        <p:nvSpPr>
          <p:cNvPr id="4" name="Footer Placeholder 3"/>
          <p:cNvSpPr>
            <a:spLocks noGrp="1"/>
          </p:cNvSpPr>
          <p:nvPr>
            <p:ph type="ftr" sz="quarter" idx="11"/>
          </p:nvPr>
        </p:nvSpPr>
        <p:spPr>
          <a:xfrm>
            <a:off x="4380072" y="6407944"/>
            <a:ext cx="33923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a:xfrm>
            <a:off x="8382000" y="6407944"/>
            <a:ext cx="631032" cy="365125"/>
          </a:xfrm>
        </p:spPr>
        <p:txBody>
          <a:bodyPr>
            <a:normAutofit/>
          </a:bodyPr>
          <a:lstStyle/>
          <a:p>
            <a:fld id="{B6F15528-21DE-4FAA-801E-634DDDAF4B2B}" type="slidenum">
              <a:rPr lang="en-US" smtClean="0">
                <a:solidFill>
                  <a:schemeClr val="accent1">
                    <a:lumMod val="50000"/>
                  </a:schemeClr>
                </a:solidFill>
              </a:rPr>
              <a:pPr/>
              <a:t>89</a:t>
            </a:fld>
            <a:endParaRPr lang="en-US" dirty="0">
              <a:solidFill>
                <a:schemeClr val="accent1">
                  <a:lumMod val="50000"/>
                </a:schemeClr>
              </a:solidFill>
            </a:endParaRPr>
          </a:p>
        </p:txBody>
      </p:sp>
      <p:sp>
        <p:nvSpPr>
          <p:cNvPr id="7" name="Title 6"/>
          <p:cNvSpPr>
            <a:spLocks noGrp="1"/>
          </p:cNvSpPr>
          <p:nvPr>
            <p:ph type="title"/>
          </p:nvPr>
        </p:nvSpPr>
        <p:spPr>
          <a:xfrm>
            <a:off x="381000" y="152400"/>
            <a:ext cx="5562600" cy="533400"/>
          </a:xfrm>
        </p:spPr>
        <p:style>
          <a:lnRef idx="1">
            <a:schemeClr val="accent1"/>
          </a:lnRef>
          <a:fillRef idx="2">
            <a:schemeClr val="accent1"/>
          </a:fillRef>
          <a:effectRef idx="1">
            <a:schemeClr val="accent1"/>
          </a:effectRef>
          <a:fontRef idx="minor">
            <a:schemeClr val="dk1"/>
          </a:fontRef>
        </p:style>
        <p:txBody>
          <a:bodyPr>
            <a:noAutofit/>
          </a:bodyPr>
          <a:lstStyle/>
          <a:p>
            <a:r>
              <a:rPr lang="en-US" sz="3200" dirty="0" smtClean="0">
                <a:solidFill>
                  <a:srgbClr val="FF0000"/>
                </a:solidFill>
              </a:rPr>
              <a:t>Specific of Mobile Testing</a:t>
            </a:r>
            <a:endParaRPr lang="en-US" sz="3200" dirty="0">
              <a:solidFill>
                <a:srgbClr val="FF0000"/>
              </a:solidFill>
            </a:endParaRPr>
          </a:p>
        </p:txBody>
      </p:sp>
    </p:spTree>
    <p:extLst>
      <p:ext uri="{BB962C8B-B14F-4D97-AF65-F5344CB8AC3E}">
        <p14:creationId xmlns:p14="http://schemas.microsoft.com/office/powerpoint/2010/main" xmlns="" val="36575065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http://www.kualitatem.com/wp-content/uploads/2012/09/Testing-Mobile-Application.png"/>
          <p:cNvPicPr>
            <a:picLocks noChangeAspect="1" noChangeArrowheads="1"/>
          </p:cNvPicPr>
          <p:nvPr/>
        </p:nvPicPr>
        <p:blipFill>
          <a:blip r:embed="rId2" cstate="print"/>
          <a:srcRect/>
          <a:stretch>
            <a:fillRect/>
          </a:stretch>
        </p:blipFill>
        <p:spPr bwMode="auto">
          <a:xfrm>
            <a:off x="1752600" y="3581400"/>
            <a:ext cx="5486400" cy="2686051"/>
          </a:xfrm>
          <a:prstGeom prst="rect">
            <a:avLst/>
          </a:prstGeom>
          <a:noFill/>
        </p:spPr>
      </p:pic>
      <p:sp>
        <p:nvSpPr>
          <p:cNvPr id="5" name="Title 4"/>
          <p:cNvSpPr>
            <a:spLocks noGrp="1"/>
          </p:cNvSpPr>
          <p:nvPr>
            <p:ph type="title"/>
          </p:nvPr>
        </p:nvSpPr>
        <p:spPr>
          <a:xfrm>
            <a:off x="457200" y="273050"/>
            <a:ext cx="8229600" cy="946150"/>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2700" dirty="0" smtClean="0">
                <a:latin typeface="Arial" pitchFamily="34" charset="0"/>
                <a:cs typeface="Arial" pitchFamily="34" charset="0"/>
              </a:rPr>
              <a:t/>
            </a:r>
            <a:br>
              <a:rPr lang="en-US" sz="2700" dirty="0" smtClean="0">
                <a:latin typeface="Arial" pitchFamily="34" charset="0"/>
                <a:cs typeface="Arial" pitchFamily="34" charset="0"/>
              </a:rPr>
            </a:br>
            <a:r>
              <a:rPr lang="en-US" sz="2700" dirty="0" smtClean="0">
                <a:solidFill>
                  <a:srgbClr val="FF0000"/>
                </a:solidFill>
                <a:latin typeface="Arial" pitchFamily="34" charset="0"/>
                <a:cs typeface="Arial" pitchFamily="34" charset="0"/>
              </a:rPr>
              <a:t>3. What is the difference between Mobile Testing and Mobile Application Testing?				1</a:t>
            </a:r>
            <a:r>
              <a:rPr lang="en-US" sz="4400" dirty="0" smtClean="0">
                <a:latin typeface="Arial" pitchFamily="34" charset="0"/>
                <a:cs typeface="Arial" pitchFamily="34" charset="0"/>
              </a:rPr>
              <a:t/>
            </a:r>
            <a:br>
              <a:rPr lang="en-US" sz="4400" dirty="0" smtClean="0">
                <a:latin typeface="Arial" pitchFamily="34" charset="0"/>
                <a:cs typeface="Arial" pitchFamily="34" charset="0"/>
              </a:rPr>
            </a:br>
            <a:endParaRPr lang="en-US" dirty="0"/>
          </a:p>
        </p:txBody>
      </p:sp>
      <p:sp>
        <p:nvSpPr>
          <p:cNvPr id="8" name="Text Placeholder 7"/>
          <p:cNvSpPr>
            <a:spLocks noGrp="1"/>
          </p:cNvSpPr>
          <p:nvPr>
            <p:ph type="body" idx="1"/>
          </p:nvPr>
        </p:nvSpPr>
        <p:spPr>
          <a:xfrm>
            <a:off x="457200" y="3733800"/>
            <a:ext cx="4040188" cy="381000"/>
          </a:xfrm>
        </p:spPr>
        <p:txBody>
          <a:bodyPr>
            <a:normAutofit fontScale="92500" lnSpcReduction="20000"/>
          </a:bodyPr>
          <a:lstStyle/>
          <a:p>
            <a:r>
              <a:rPr lang="en-US" dirty="0" smtClean="0">
                <a:solidFill>
                  <a:schemeClr val="tx2">
                    <a:lumMod val="10000"/>
                  </a:schemeClr>
                </a:solidFill>
              </a:rPr>
              <a:t>Mobile Testing</a:t>
            </a:r>
            <a:endParaRPr lang="en-US" dirty="0">
              <a:solidFill>
                <a:schemeClr val="tx2">
                  <a:lumMod val="10000"/>
                </a:schemeClr>
              </a:solidFill>
            </a:endParaRPr>
          </a:p>
        </p:txBody>
      </p:sp>
      <p:sp>
        <p:nvSpPr>
          <p:cNvPr id="10" name="Text Placeholder 9"/>
          <p:cNvSpPr>
            <a:spLocks noGrp="1"/>
          </p:cNvSpPr>
          <p:nvPr>
            <p:ph type="body" sz="half" idx="3"/>
          </p:nvPr>
        </p:nvSpPr>
        <p:spPr>
          <a:xfrm>
            <a:off x="4648200" y="3733800"/>
            <a:ext cx="4041775" cy="381000"/>
          </a:xfrm>
        </p:spPr>
        <p:txBody>
          <a:bodyPr>
            <a:normAutofit fontScale="92500" lnSpcReduction="20000"/>
          </a:bodyPr>
          <a:lstStyle/>
          <a:p>
            <a:r>
              <a:rPr lang="en-US" dirty="0" smtClean="0">
                <a:solidFill>
                  <a:schemeClr val="tx2">
                    <a:lumMod val="10000"/>
                  </a:schemeClr>
                </a:solidFill>
              </a:rPr>
              <a:t>Mobile Application Testing</a:t>
            </a:r>
            <a:endParaRPr lang="en-US" dirty="0">
              <a:solidFill>
                <a:schemeClr val="tx2">
                  <a:lumMod val="10000"/>
                </a:schemeClr>
              </a:solidFill>
            </a:endParaRPr>
          </a:p>
        </p:txBody>
      </p:sp>
      <p:sp>
        <p:nvSpPr>
          <p:cNvPr id="9" name="Content Placeholder 8"/>
          <p:cNvSpPr>
            <a:spLocks noGrp="1"/>
          </p:cNvSpPr>
          <p:nvPr>
            <p:ph sz="quarter" idx="2"/>
          </p:nvPr>
        </p:nvSpPr>
        <p:spPr>
          <a:xfrm>
            <a:off x="457200" y="1524001"/>
            <a:ext cx="4040188" cy="2133600"/>
          </a:xfrm>
        </p:spPr>
        <p:style>
          <a:lnRef idx="1">
            <a:schemeClr val="accent1"/>
          </a:lnRef>
          <a:fillRef idx="2">
            <a:schemeClr val="accent1"/>
          </a:fillRef>
          <a:effectRef idx="1">
            <a:schemeClr val="accent1"/>
          </a:effectRef>
          <a:fontRef idx="minor">
            <a:schemeClr val="dk1"/>
          </a:fontRef>
        </p:style>
        <p:txBody>
          <a:bodyPr>
            <a:normAutofit/>
          </a:bodyPr>
          <a:lstStyle/>
          <a:p>
            <a:r>
              <a:rPr lang="en-US" sz="1800" dirty="0" smtClean="0">
                <a:latin typeface="Arial" pitchFamily="34" charset="0"/>
                <a:cs typeface="Arial" pitchFamily="34" charset="0"/>
              </a:rPr>
              <a:t>1. Mobile Protocol stack testing. (using network simulators)</a:t>
            </a:r>
          </a:p>
          <a:p>
            <a:r>
              <a:rPr lang="en-US" sz="1800" dirty="0" smtClean="0">
                <a:latin typeface="Arial" pitchFamily="34" charset="0"/>
                <a:cs typeface="Arial" pitchFamily="34" charset="0"/>
              </a:rPr>
              <a:t>2. Multimedia Testing</a:t>
            </a:r>
          </a:p>
          <a:p>
            <a:r>
              <a:rPr lang="en-US" sz="1800" dirty="0" smtClean="0">
                <a:latin typeface="Arial" pitchFamily="34" charset="0"/>
                <a:cs typeface="Arial" pitchFamily="34" charset="0"/>
              </a:rPr>
              <a:t>3. Feature Testing</a:t>
            </a:r>
            <a:r>
              <a:rPr lang="en-US" dirty="0" smtClean="0"/>
              <a:t/>
            </a:r>
            <a:br>
              <a:rPr lang="en-US" dirty="0" smtClean="0"/>
            </a:br>
            <a:r>
              <a:rPr lang="en-US" sz="1800" b="1" dirty="0" smtClean="0">
                <a:latin typeface="Arial" pitchFamily="34" charset="0"/>
                <a:cs typeface="Arial" pitchFamily="34" charset="0"/>
              </a:rPr>
              <a:t>Mobile Testing </a:t>
            </a:r>
            <a:r>
              <a:rPr lang="en-US" sz="1800" dirty="0" smtClean="0">
                <a:latin typeface="Arial" pitchFamily="34" charset="0"/>
                <a:cs typeface="Arial" pitchFamily="34" charset="0"/>
              </a:rPr>
              <a:t>means the complete testing of mobile in System level + Application level</a:t>
            </a:r>
            <a:endParaRPr lang="en-US" sz="1800" dirty="0">
              <a:latin typeface="Arial" pitchFamily="34" charset="0"/>
              <a:cs typeface="Arial" pitchFamily="34" charset="0"/>
            </a:endParaRPr>
          </a:p>
        </p:txBody>
      </p:sp>
      <p:sp>
        <p:nvSpPr>
          <p:cNvPr id="11" name="Content Placeholder 10"/>
          <p:cNvSpPr>
            <a:spLocks noGrp="1"/>
          </p:cNvSpPr>
          <p:nvPr>
            <p:ph sz="quarter" idx="4"/>
          </p:nvPr>
        </p:nvSpPr>
        <p:spPr>
          <a:xfrm>
            <a:off x="4648200" y="1524001"/>
            <a:ext cx="4041775" cy="2133600"/>
          </a:xfrm>
        </p:spPr>
        <p:style>
          <a:lnRef idx="1">
            <a:schemeClr val="accent4"/>
          </a:lnRef>
          <a:fillRef idx="2">
            <a:schemeClr val="accent4"/>
          </a:fillRef>
          <a:effectRef idx="1">
            <a:schemeClr val="accent4"/>
          </a:effectRef>
          <a:fontRef idx="minor">
            <a:schemeClr val="dk1"/>
          </a:fontRef>
        </p:style>
        <p:txBody>
          <a:bodyPr>
            <a:normAutofit/>
          </a:bodyPr>
          <a:lstStyle/>
          <a:p>
            <a:r>
              <a:rPr lang="en-US" sz="1800" dirty="0" smtClean="0">
                <a:latin typeface="Arial" pitchFamily="34" charset="0"/>
                <a:cs typeface="Arial" pitchFamily="34" charset="0"/>
              </a:rPr>
              <a:t>1.Multimedia Testing</a:t>
            </a:r>
          </a:p>
          <a:p>
            <a:r>
              <a:rPr lang="en-US" sz="1800" dirty="0" smtClean="0">
                <a:latin typeface="Arial" pitchFamily="34" charset="0"/>
                <a:cs typeface="Arial" pitchFamily="34" charset="0"/>
              </a:rPr>
              <a:t>2. Feature Testing</a:t>
            </a:r>
          </a:p>
          <a:p>
            <a:endParaRPr lang="en-US" sz="1800" dirty="0" smtClean="0">
              <a:latin typeface="Arial" pitchFamily="34" charset="0"/>
              <a:cs typeface="Arial" pitchFamily="34" charset="0"/>
            </a:endParaRPr>
          </a:p>
          <a:p>
            <a:endParaRPr lang="en-US" sz="1800" dirty="0" smtClean="0">
              <a:latin typeface="Arial" pitchFamily="34" charset="0"/>
              <a:cs typeface="Arial" pitchFamily="34" charset="0"/>
            </a:endParaRPr>
          </a:p>
          <a:p>
            <a:pPr>
              <a:buNone/>
            </a:pPr>
            <a:r>
              <a:rPr lang="en-US" sz="1800" b="1" dirty="0" smtClean="0">
                <a:latin typeface="Arial" pitchFamily="34" charset="0"/>
                <a:cs typeface="Arial" pitchFamily="34" charset="0"/>
              </a:rPr>
              <a:t>Mobile Application </a:t>
            </a:r>
            <a:r>
              <a:rPr lang="en-US" sz="1800" dirty="0" smtClean="0">
                <a:latin typeface="Arial" pitchFamily="34" charset="0"/>
                <a:cs typeface="Arial" pitchFamily="34" charset="0"/>
              </a:rPr>
              <a:t>testing deals with only the features and multimedia part. </a:t>
            </a:r>
            <a:endParaRPr lang="en-US" sz="1800" dirty="0">
              <a:latin typeface="Arial" pitchFamily="34" charset="0"/>
              <a:cs typeface="Arial" pitchFamily="34" charset="0"/>
            </a:endParaRPr>
          </a:p>
        </p:txBody>
      </p:sp>
      <p:sp>
        <p:nvSpPr>
          <p:cNvPr id="3" name="Footer Placeholder 2"/>
          <p:cNvSpPr>
            <a:spLocks noGrp="1"/>
          </p:cNvSpPr>
          <p:nvPr>
            <p:ph type="ftr" sz="quarter" idx="11"/>
          </p:nvPr>
        </p:nvSpPr>
        <p:spPr>
          <a:xfrm>
            <a:off x="4380072" y="6407944"/>
            <a:ext cx="3697128" cy="365125"/>
          </a:xfrm>
        </p:spPr>
        <p:txBody>
          <a:bodyPr/>
          <a:lstStyle/>
          <a:p>
            <a:r>
              <a:rPr lang="en-US" smtClean="0">
                <a:solidFill>
                  <a:schemeClr val="tx2">
                    <a:lumMod val="10000"/>
                  </a:schemeClr>
                </a:solidFill>
              </a:rPr>
              <a:t>Copyright Portnov Computer School  2013</a:t>
            </a:r>
            <a:endParaRPr lang="en-US" dirty="0">
              <a:solidFill>
                <a:schemeClr val="tx2">
                  <a:lumMod val="10000"/>
                </a:schemeClr>
              </a:solidFill>
            </a:endParaRPr>
          </a:p>
        </p:txBody>
      </p:sp>
      <p:sp>
        <p:nvSpPr>
          <p:cNvPr id="4" name="Slide Number Placeholder 3"/>
          <p:cNvSpPr>
            <a:spLocks noGrp="1"/>
          </p:cNvSpPr>
          <p:nvPr>
            <p:ph type="sldNum" sz="quarter" idx="12"/>
          </p:nvPr>
        </p:nvSpPr>
        <p:spPr>
          <a:xfrm>
            <a:off x="8458200" y="6407944"/>
            <a:ext cx="554832" cy="365125"/>
          </a:xfrm>
        </p:spPr>
        <p:txBody>
          <a:bodyPr>
            <a:normAutofit/>
          </a:bodyPr>
          <a:lstStyle/>
          <a:p>
            <a:fld id="{B6F15528-21DE-4FAA-801E-634DDDAF4B2B}" type="slidenum">
              <a:rPr lang="en-US" smtClean="0">
                <a:solidFill>
                  <a:schemeClr val="tx2">
                    <a:lumMod val="10000"/>
                  </a:schemeClr>
                </a:solidFill>
              </a:rPr>
              <a:pPr/>
              <a:t>9</a:t>
            </a:fld>
            <a:endParaRPr lang="en-US" dirty="0">
              <a:solidFill>
                <a:schemeClr val="tx2">
                  <a:lumMod val="10000"/>
                </a:schemeClr>
              </a:solidFill>
            </a:endParaRPr>
          </a:p>
        </p:txBody>
      </p:sp>
    </p:spTree>
    <p:extLst>
      <p:ext uri="{BB962C8B-B14F-4D97-AF65-F5344CB8AC3E}">
        <p14:creationId xmlns:p14="http://schemas.microsoft.com/office/powerpoint/2010/main" xmlns="" val="124320987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381000" y="2057400"/>
            <a:ext cx="4572000" cy="4419600"/>
          </a:xfrm>
        </p:spPr>
        <p:style>
          <a:lnRef idx="1">
            <a:schemeClr val="accent1"/>
          </a:lnRef>
          <a:fillRef idx="2">
            <a:schemeClr val="accent1"/>
          </a:fillRef>
          <a:effectRef idx="1">
            <a:schemeClr val="accent1"/>
          </a:effectRef>
          <a:fontRef idx="minor">
            <a:schemeClr val="dk1"/>
          </a:fontRef>
        </p:style>
        <p:txBody>
          <a:bodyPr>
            <a:normAutofit/>
          </a:bodyPr>
          <a:lstStyle/>
          <a:p>
            <a:r>
              <a:rPr lang="en-US" sz="1600" b="1" dirty="0" smtClean="0">
                <a:latin typeface="Arial" pitchFamily="34" charset="0"/>
                <a:cs typeface="Arial" pitchFamily="34" charset="0"/>
              </a:rPr>
              <a:t>Game testing</a:t>
            </a:r>
            <a:r>
              <a:rPr lang="en-US" sz="1600" dirty="0" smtClean="0">
                <a:latin typeface="Arial" pitchFamily="34" charset="0"/>
                <a:cs typeface="Arial" pitchFamily="34" charset="0"/>
              </a:rPr>
              <a:t>, a subset of game development, is a software testing process for quality control of video games.</a:t>
            </a:r>
          </a:p>
          <a:p>
            <a:r>
              <a:rPr lang="en-US" sz="1600" dirty="0" smtClean="0">
                <a:latin typeface="Arial" pitchFamily="34" charset="0"/>
                <a:cs typeface="Arial" pitchFamily="34" charset="0"/>
              </a:rPr>
              <a:t>Specific of the Mobile Game testing:</a:t>
            </a:r>
          </a:p>
          <a:p>
            <a:r>
              <a:rPr lang="en-US" sz="1600" b="1" dirty="0" smtClean="0">
                <a:latin typeface="Arial" pitchFamily="34" charset="0"/>
                <a:cs typeface="Arial" pitchFamily="34" charset="0"/>
              </a:rPr>
              <a:t>1. Layer</a:t>
            </a:r>
            <a:r>
              <a:rPr lang="en-US" sz="1600" dirty="0" smtClean="0">
                <a:latin typeface="Arial" pitchFamily="34" charset="0"/>
                <a:cs typeface="Arial" pitchFamily="34" charset="0"/>
              </a:rPr>
              <a:t>: Functionality – Usability – Performance</a:t>
            </a:r>
          </a:p>
          <a:p>
            <a:r>
              <a:rPr lang="en-US" sz="1600" b="1" dirty="0" smtClean="0">
                <a:latin typeface="Arial" pitchFamily="34" charset="0"/>
                <a:cs typeface="Arial" pitchFamily="34" charset="0"/>
              </a:rPr>
              <a:t>2. Layer</a:t>
            </a:r>
            <a:r>
              <a:rPr lang="en-US" sz="1600" dirty="0" smtClean="0">
                <a:latin typeface="Arial" pitchFamily="34" charset="0"/>
                <a:cs typeface="Arial" pitchFamily="34" charset="0"/>
              </a:rPr>
              <a:t>: Game Script –Player Profile – Score/Championship - Upgrade Store – Bonus – Social Network (OMP/MMORPG)  </a:t>
            </a:r>
          </a:p>
          <a:p>
            <a:r>
              <a:rPr lang="en-US" sz="1600" b="1" dirty="0" smtClean="0">
                <a:latin typeface="Arial" pitchFamily="34" charset="0"/>
                <a:cs typeface="Arial" pitchFamily="34" charset="0"/>
              </a:rPr>
              <a:t>3. Layer</a:t>
            </a:r>
            <a:r>
              <a:rPr lang="en-US" sz="1600" dirty="0" smtClean="0">
                <a:latin typeface="Arial" pitchFamily="34" charset="0"/>
                <a:cs typeface="Arial" pitchFamily="34" charset="0"/>
              </a:rPr>
              <a:t>: Global Monetization System</a:t>
            </a:r>
          </a:p>
          <a:p>
            <a:r>
              <a:rPr lang="en-US" sz="1600" b="1" dirty="0" smtClean="0">
                <a:latin typeface="Arial" pitchFamily="34" charset="0"/>
                <a:cs typeface="Arial" pitchFamily="34" charset="0"/>
              </a:rPr>
              <a:t>4. Layer</a:t>
            </a:r>
            <a:r>
              <a:rPr lang="en-US" sz="1600" dirty="0" smtClean="0">
                <a:latin typeface="Arial" pitchFamily="34" charset="0"/>
                <a:cs typeface="Arial" pitchFamily="34" charset="0"/>
              </a:rPr>
              <a:t>: Security – Analytics Testing</a:t>
            </a:r>
          </a:p>
          <a:p>
            <a:r>
              <a:rPr lang="en-US" sz="1600" b="1" dirty="0" smtClean="0">
                <a:latin typeface="Arial" pitchFamily="34" charset="0"/>
                <a:cs typeface="Arial" pitchFamily="34" charset="0"/>
              </a:rPr>
              <a:t>5. Layer: </a:t>
            </a:r>
            <a:r>
              <a:rPr lang="en-US" sz="1600" dirty="0" smtClean="0">
                <a:latin typeface="Arial" pitchFamily="34" charset="0"/>
                <a:cs typeface="Arial" pitchFamily="34" charset="0"/>
              </a:rPr>
              <a:t>Classic Web site application testing techniques</a:t>
            </a:r>
          </a:p>
          <a:p>
            <a:r>
              <a:rPr lang="en-US" sz="1600" b="1" dirty="0" smtClean="0">
                <a:latin typeface="Arial" pitchFamily="34" charset="0"/>
                <a:cs typeface="Arial" pitchFamily="34" charset="0"/>
              </a:rPr>
              <a:t>6. Industry Specific</a:t>
            </a:r>
            <a:r>
              <a:rPr lang="en-US" sz="1600" dirty="0" smtClean="0">
                <a:latin typeface="Arial" pitchFamily="34" charset="0"/>
                <a:cs typeface="Arial" pitchFamily="34" charset="0"/>
              </a:rPr>
              <a:t>: Compliance testing, Soak Testing</a:t>
            </a:r>
          </a:p>
          <a:p>
            <a:endParaRPr lang="en-US" sz="1600" dirty="0" smtClean="0">
              <a:latin typeface="Arial" pitchFamily="34" charset="0"/>
              <a:cs typeface="Arial" pitchFamily="34" charset="0"/>
            </a:endParaRPr>
          </a:p>
          <a:p>
            <a:endParaRPr lang="en-US" sz="1600" dirty="0">
              <a:latin typeface="Arial" pitchFamily="34" charset="0"/>
              <a:cs typeface="Arial" pitchFamily="34" charset="0"/>
            </a:endParaRPr>
          </a:p>
        </p:txBody>
      </p:sp>
      <p:pic>
        <p:nvPicPr>
          <p:cNvPr id="2050" name="Picture 2" descr="C:\Users\IVA\Pictures\MOBILE TESTING\about-outsource-game-development[1].jpg"/>
          <p:cNvPicPr>
            <a:picLocks noGrp="1" noChangeAspect="1" noChangeArrowheads="1"/>
          </p:cNvPicPr>
          <p:nvPr>
            <p:ph sz="half" idx="2"/>
          </p:nvPr>
        </p:nvPicPr>
        <p:blipFill>
          <a:blip r:embed="rId2" cstate="print"/>
          <a:stretch>
            <a:fillRect/>
          </a:stretch>
        </p:blipFill>
        <p:spPr bwMode="auto">
          <a:xfrm>
            <a:off x="5414962" y="2663031"/>
            <a:ext cx="2505075" cy="2162175"/>
          </a:xfrm>
          <a:prstGeom prst="rect">
            <a:avLst/>
          </a:prstGeom>
          <a:noFill/>
        </p:spPr>
      </p:pic>
      <p:sp>
        <p:nvSpPr>
          <p:cNvPr id="3" name="Footer Placeholder 2"/>
          <p:cNvSpPr>
            <a:spLocks noGrp="1"/>
          </p:cNvSpPr>
          <p:nvPr>
            <p:ph type="ftr" sz="quarter" idx="11"/>
          </p:nvPr>
        </p:nvSpPr>
        <p:spPr>
          <a:xfrm>
            <a:off x="5334000" y="6407944"/>
            <a:ext cx="3124200" cy="365125"/>
          </a:xfrm>
        </p:spPr>
        <p:txBody>
          <a:bodyPr/>
          <a:lstStyle/>
          <a:p>
            <a:r>
              <a:rPr lang="en-US" dirty="0" smtClean="0">
                <a:solidFill>
                  <a:schemeClr val="tx2">
                    <a:lumMod val="25000"/>
                  </a:schemeClr>
                </a:solidFill>
              </a:rPr>
              <a:t>Copyright Portnov Computer School  2013</a:t>
            </a:r>
            <a:endParaRPr lang="en-US" dirty="0">
              <a:solidFill>
                <a:schemeClr val="tx2">
                  <a:lumMod val="25000"/>
                </a:schemeClr>
              </a:solidFill>
            </a:endParaRPr>
          </a:p>
        </p:txBody>
      </p:sp>
      <p:sp>
        <p:nvSpPr>
          <p:cNvPr id="4" name="Slide Number Placeholder 3"/>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tx2">
                    <a:lumMod val="25000"/>
                  </a:schemeClr>
                </a:solidFill>
              </a:rPr>
              <a:pPr/>
              <a:t>90</a:t>
            </a:fld>
            <a:endParaRPr lang="en-US" dirty="0">
              <a:solidFill>
                <a:schemeClr val="tx2">
                  <a:lumMod val="25000"/>
                </a:schemeClr>
              </a:solidFill>
            </a:endParaRPr>
          </a:p>
        </p:txBody>
      </p:sp>
      <p:sp>
        <p:nvSpPr>
          <p:cNvPr id="6" name="Title 5"/>
          <p:cNvSpPr>
            <a:spLocks noGrp="1"/>
          </p:cNvSpPr>
          <p:nvPr>
            <p:ph type="title"/>
          </p:nvPr>
        </p:nvSpPr>
        <p:spPr>
          <a:xfrm>
            <a:off x="228600" y="274638"/>
            <a:ext cx="8686800" cy="1096962"/>
          </a:xfrm>
        </p:spPr>
        <p:style>
          <a:lnRef idx="1">
            <a:schemeClr val="accent1"/>
          </a:lnRef>
          <a:fillRef idx="2">
            <a:schemeClr val="accent1"/>
          </a:fillRef>
          <a:effectRef idx="1">
            <a:schemeClr val="accent1"/>
          </a:effectRef>
          <a:fontRef idx="minor">
            <a:schemeClr val="dk1"/>
          </a:fontRef>
        </p:style>
        <p:txBody>
          <a:bodyPr>
            <a:normAutofit fontScale="90000"/>
          </a:bodyPr>
          <a:lstStyle/>
          <a:p>
            <a:pPr lvl="0"/>
            <a:r>
              <a:rPr lang="en-US" sz="3600" dirty="0" smtClean="0">
                <a:solidFill>
                  <a:srgbClr val="FF0000"/>
                </a:solidFill>
                <a:latin typeface="Arial" pitchFamily="34" charset="0"/>
                <a:cs typeface="Arial" pitchFamily="34" charset="0"/>
              </a:rPr>
              <a:t/>
            </a:r>
            <a:br>
              <a:rPr lang="en-US" sz="3600" dirty="0" smtClean="0">
                <a:solidFill>
                  <a:srgbClr val="FF0000"/>
                </a:solidFill>
                <a:latin typeface="Arial" pitchFamily="34" charset="0"/>
                <a:cs typeface="Arial" pitchFamily="34" charset="0"/>
              </a:rPr>
            </a:br>
            <a:r>
              <a:rPr lang="en-US" sz="3600" dirty="0" smtClean="0">
                <a:solidFill>
                  <a:srgbClr val="FF0000"/>
                </a:solidFill>
                <a:latin typeface="Arial" pitchFamily="34" charset="0"/>
                <a:cs typeface="Arial" pitchFamily="34" charset="0"/>
              </a:rPr>
              <a:t>16. Tell me about Specifics of the Mobile games testing?					      </a:t>
            </a:r>
            <a:r>
              <a:rPr lang="en-US" sz="2700" dirty="0" smtClean="0">
                <a:solidFill>
                  <a:srgbClr val="FF0000"/>
                </a:solidFill>
                <a:latin typeface="Arial" pitchFamily="34" charset="0"/>
                <a:cs typeface="Arial" pitchFamily="34" charset="0"/>
              </a:rPr>
              <a:t>1</a:t>
            </a:r>
            <a:r>
              <a:rPr lang="en-US" sz="4400" dirty="0" smtClean="0">
                <a:solidFill>
                  <a:srgbClr val="FF0000"/>
                </a:solidFill>
                <a:latin typeface="Arial" pitchFamily="34" charset="0"/>
                <a:cs typeface="Arial" pitchFamily="34" charset="0"/>
              </a:rPr>
              <a:t/>
            </a:r>
            <a:br>
              <a:rPr lang="en-US" sz="4400" dirty="0" smtClean="0">
                <a:solidFill>
                  <a:srgbClr val="FF0000"/>
                </a:solidFill>
                <a:latin typeface="Arial" pitchFamily="34" charset="0"/>
                <a:cs typeface="Arial" pitchFamily="34" charset="0"/>
              </a:rPr>
            </a:br>
            <a:endParaRPr lang="en-US" dirty="0"/>
          </a:p>
        </p:txBody>
      </p:sp>
    </p:spTree>
    <p:extLst>
      <p:ext uri="{BB962C8B-B14F-4D97-AF65-F5344CB8AC3E}">
        <p14:creationId xmlns:p14="http://schemas.microsoft.com/office/powerpoint/2010/main" xmlns="" val="25409798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IVA\Pictures\MOBILE TESTING\Phone-and-Games[1].jpg"/>
          <p:cNvPicPr>
            <a:picLocks noGrp="1" noChangeAspect="1" noChangeArrowheads="1"/>
          </p:cNvPicPr>
          <p:nvPr>
            <p:ph sz="half" idx="1"/>
          </p:nvPr>
        </p:nvPicPr>
        <p:blipFill>
          <a:blip r:embed="rId2" cstate="print"/>
          <a:srcRect/>
          <a:stretch>
            <a:fillRect/>
          </a:stretch>
        </p:blipFill>
        <p:spPr bwMode="auto">
          <a:xfrm>
            <a:off x="304800" y="457200"/>
            <a:ext cx="2000000" cy="1555000"/>
          </a:xfrm>
          <a:prstGeom prst="rect">
            <a:avLst/>
          </a:prstGeom>
          <a:noFill/>
        </p:spPr>
      </p:pic>
      <p:sp>
        <p:nvSpPr>
          <p:cNvPr id="3" name="Content Placeholder 2"/>
          <p:cNvSpPr>
            <a:spLocks noGrp="1"/>
          </p:cNvSpPr>
          <p:nvPr>
            <p:ph sz="half" idx="2"/>
          </p:nvPr>
        </p:nvSpPr>
        <p:spPr>
          <a:xfrm>
            <a:off x="2590800" y="685800"/>
            <a:ext cx="4038600" cy="4178491"/>
          </a:xfrm>
        </p:spPr>
        <p:style>
          <a:lnRef idx="1">
            <a:schemeClr val="accent1"/>
          </a:lnRef>
          <a:fillRef idx="2">
            <a:schemeClr val="accent1"/>
          </a:fillRef>
          <a:effectRef idx="1">
            <a:schemeClr val="accent1"/>
          </a:effectRef>
          <a:fontRef idx="minor">
            <a:schemeClr val="dk1"/>
          </a:fontRef>
        </p:style>
        <p:txBody>
          <a:bodyPr>
            <a:normAutofit fontScale="92500" lnSpcReduction="20000"/>
          </a:bodyPr>
          <a:lstStyle/>
          <a:p>
            <a:r>
              <a:rPr lang="en-US" sz="1800" b="1" dirty="0" smtClean="0">
                <a:solidFill>
                  <a:schemeClr val="bg1"/>
                </a:solidFill>
                <a:latin typeface="Arial" pitchFamily="34" charset="0"/>
                <a:cs typeface="Arial" pitchFamily="34" charset="0"/>
              </a:rPr>
              <a:t>1. Agile Environment:</a:t>
            </a:r>
          </a:p>
          <a:p>
            <a:r>
              <a:rPr lang="en-US" sz="1800" dirty="0" smtClean="0">
                <a:latin typeface="Arial" pitchFamily="34" charset="0"/>
                <a:cs typeface="Arial" pitchFamily="34" charset="0"/>
              </a:rPr>
              <a:t>Short-Term Release – 1-4 weeks Sprint. </a:t>
            </a:r>
          </a:p>
          <a:p>
            <a:r>
              <a:rPr lang="en-US" sz="1800" dirty="0" smtClean="0">
                <a:latin typeface="Arial" pitchFamily="34" charset="0"/>
                <a:cs typeface="Arial" pitchFamily="34" charset="0"/>
              </a:rPr>
              <a:t>Production of Modules – ready to go with certain Block-features.</a:t>
            </a:r>
          </a:p>
          <a:p>
            <a:r>
              <a:rPr lang="en-US" sz="1800" b="1" dirty="0" smtClean="0">
                <a:latin typeface="Arial" pitchFamily="34" charset="0"/>
                <a:cs typeface="Arial" pitchFamily="34" charset="0"/>
              </a:rPr>
              <a:t>2. Game testing Psychology:</a:t>
            </a:r>
          </a:p>
          <a:p>
            <a:r>
              <a:rPr lang="en-US" sz="1800" dirty="0" smtClean="0">
                <a:latin typeface="Arial" pitchFamily="34" charset="0"/>
                <a:cs typeface="Arial" pitchFamily="34" charset="0"/>
              </a:rPr>
              <a:t>Put yourself in the shoes of End User </a:t>
            </a:r>
          </a:p>
          <a:p>
            <a:r>
              <a:rPr lang="en-US" sz="1800" dirty="0" smtClean="0">
                <a:latin typeface="Arial" pitchFamily="34" charset="0"/>
                <a:cs typeface="Arial" pitchFamily="34" charset="0"/>
              </a:rPr>
              <a:t>Open ID account</a:t>
            </a:r>
          </a:p>
          <a:p>
            <a:r>
              <a:rPr lang="en-US" sz="1800" dirty="0" smtClean="0">
                <a:latin typeface="Arial" pitchFamily="34" charset="0"/>
                <a:cs typeface="Arial" pitchFamily="34" charset="0"/>
              </a:rPr>
              <a:t>Statistics: Install – Uninstall Games</a:t>
            </a:r>
          </a:p>
          <a:p>
            <a:r>
              <a:rPr lang="en-US" sz="1800" b="1" dirty="0" smtClean="0">
                <a:latin typeface="Arial" pitchFamily="34" charset="0"/>
                <a:cs typeface="Arial" pitchFamily="34" charset="0"/>
              </a:rPr>
              <a:t>3. Game App development:</a:t>
            </a:r>
          </a:p>
          <a:p>
            <a:r>
              <a:rPr lang="en-US" sz="1800" dirty="0" smtClean="0">
                <a:latin typeface="Arial" pitchFamily="34" charset="0"/>
                <a:cs typeface="Arial" pitchFamily="34" charset="0"/>
              </a:rPr>
              <a:t> Native vs. Hybrid vs. Web</a:t>
            </a:r>
          </a:p>
          <a:p>
            <a:r>
              <a:rPr lang="en-US" sz="1800" b="1" dirty="0" smtClean="0">
                <a:latin typeface="Arial" pitchFamily="34" charset="0"/>
                <a:cs typeface="Arial" pitchFamily="34" charset="0"/>
              </a:rPr>
              <a:t>4. Test approach:</a:t>
            </a:r>
          </a:p>
          <a:p>
            <a:r>
              <a:rPr lang="en-US" sz="1800" dirty="0" smtClean="0">
                <a:latin typeface="Arial" pitchFamily="34" charset="0"/>
                <a:cs typeface="Arial" pitchFamily="34" charset="0"/>
              </a:rPr>
              <a:t>Ad-Hoc</a:t>
            </a:r>
          </a:p>
          <a:p>
            <a:r>
              <a:rPr lang="en-US" sz="1800" dirty="0" smtClean="0">
                <a:latin typeface="Arial" pitchFamily="34" charset="0"/>
                <a:cs typeface="Arial" pitchFamily="34" charset="0"/>
              </a:rPr>
              <a:t>Sprint Checklist</a:t>
            </a:r>
          </a:p>
          <a:p>
            <a:r>
              <a:rPr lang="en-US" sz="1800" dirty="0" smtClean="0">
                <a:latin typeface="Arial" pitchFamily="34" charset="0"/>
                <a:cs typeface="Arial" pitchFamily="34" charset="0"/>
              </a:rPr>
              <a:t>Test Plan/Test Cases</a:t>
            </a:r>
          </a:p>
          <a:p>
            <a:endParaRPr lang="en-US" sz="1800" dirty="0" smtClean="0">
              <a:latin typeface="Arial" pitchFamily="34" charset="0"/>
              <a:cs typeface="Arial" pitchFamily="34" charset="0"/>
            </a:endParaRPr>
          </a:p>
          <a:p>
            <a:endParaRPr lang="en-US" dirty="0" smtClean="0"/>
          </a:p>
          <a:p>
            <a:endParaRPr lang="en-US" dirty="0"/>
          </a:p>
        </p:txBody>
      </p:sp>
      <p:sp>
        <p:nvSpPr>
          <p:cNvPr id="4" name="Footer Placeholder 3"/>
          <p:cNvSpPr>
            <a:spLocks noGrp="1"/>
          </p:cNvSpPr>
          <p:nvPr>
            <p:ph type="ftr" sz="quarter" idx="11"/>
          </p:nvPr>
        </p:nvSpPr>
        <p:spPr>
          <a:xfrm>
            <a:off x="5029200" y="6407944"/>
            <a:ext cx="3048000" cy="365125"/>
          </a:xfrm>
        </p:spPr>
        <p:txBody>
          <a:bodyPr/>
          <a:lstStyle/>
          <a:p>
            <a:r>
              <a:rPr lang="en-US" dirty="0" smtClean="0">
                <a:solidFill>
                  <a:schemeClr val="tx2">
                    <a:lumMod val="25000"/>
                  </a:schemeClr>
                </a:solidFill>
              </a:rPr>
              <a:t>Copyright </a:t>
            </a:r>
            <a:r>
              <a:rPr lang="en-US" dirty="0" err="1" smtClean="0">
                <a:solidFill>
                  <a:schemeClr val="tx2">
                    <a:lumMod val="25000"/>
                  </a:schemeClr>
                </a:solidFill>
              </a:rPr>
              <a:t>Portnov</a:t>
            </a:r>
            <a:r>
              <a:rPr lang="en-US" dirty="0" smtClean="0">
                <a:solidFill>
                  <a:schemeClr val="tx2">
                    <a:lumMod val="25000"/>
                  </a:schemeClr>
                </a:solidFill>
              </a:rPr>
              <a:t> Computer School  2013</a:t>
            </a:r>
            <a:endParaRPr lang="en-US" dirty="0">
              <a:solidFill>
                <a:schemeClr val="tx2">
                  <a:lumMod val="25000"/>
                </a:schemeClr>
              </a:solidFill>
            </a:endParaRPr>
          </a:p>
        </p:txBody>
      </p:sp>
      <p:sp>
        <p:nvSpPr>
          <p:cNvPr id="5" name="Slide Number Placeholder 4"/>
          <p:cNvSpPr>
            <a:spLocks noGrp="1"/>
          </p:cNvSpPr>
          <p:nvPr>
            <p:ph type="sldNum" sz="quarter" idx="12"/>
          </p:nvPr>
        </p:nvSpPr>
        <p:spPr>
          <a:xfrm>
            <a:off x="8382000" y="6324600"/>
            <a:ext cx="478632" cy="365125"/>
          </a:xfrm>
        </p:spPr>
        <p:txBody>
          <a:bodyPr/>
          <a:lstStyle/>
          <a:p>
            <a:fld id="{B6F15528-21DE-4FAA-801E-634DDDAF4B2B}" type="slidenum">
              <a:rPr lang="en-US" smtClean="0">
                <a:solidFill>
                  <a:schemeClr val="tx2">
                    <a:lumMod val="25000"/>
                  </a:schemeClr>
                </a:solidFill>
              </a:rPr>
              <a:pPr/>
              <a:t>91</a:t>
            </a:fld>
            <a:endParaRPr lang="en-US" dirty="0">
              <a:solidFill>
                <a:schemeClr val="tx2">
                  <a:lumMod val="25000"/>
                </a:schemeClr>
              </a:solidFill>
            </a:endParaRPr>
          </a:p>
        </p:txBody>
      </p:sp>
      <p:pic>
        <p:nvPicPr>
          <p:cNvPr id="3075" name="Picture 3" descr="C:\Users\IVA\Pictures\MOBILE TESTING\iphone_gaming[1].jpg"/>
          <p:cNvPicPr>
            <a:picLocks noChangeAspect="1" noChangeArrowheads="1"/>
          </p:cNvPicPr>
          <p:nvPr/>
        </p:nvPicPr>
        <p:blipFill>
          <a:blip r:embed="rId3" cstate="print"/>
          <a:srcRect/>
          <a:stretch>
            <a:fillRect/>
          </a:stretch>
        </p:blipFill>
        <p:spPr bwMode="auto">
          <a:xfrm>
            <a:off x="228600" y="2590800"/>
            <a:ext cx="2057400" cy="1543050"/>
          </a:xfrm>
          <a:prstGeom prst="rect">
            <a:avLst/>
          </a:prstGeom>
          <a:noFill/>
        </p:spPr>
      </p:pic>
      <p:pic>
        <p:nvPicPr>
          <p:cNvPr id="3076" name="Picture 4" descr="C:\Users\IVA\Pictures\MOBILE TESTING\rich-Internet-Application-Development[1].jpg"/>
          <p:cNvPicPr>
            <a:picLocks noChangeAspect="1" noChangeArrowheads="1"/>
          </p:cNvPicPr>
          <p:nvPr/>
        </p:nvPicPr>
        <p:blipFill>
          <a:blip r:embed="rId4" cstate="print"/>
          <a:srcRect/>
          <a:stretch>
            <a:fillRect/>
          </a:stretch>
        </p:blipFill>
        <p:spPr bwMode="auto">
          <a:xfrm>
            <a:off x="304800" y="4648200"/>
            <a:ext cx="2042911" cy="1371600"/>
          </a:xfrm>
          <a:prstGeom prst="rect">
            <a:avLst/>
          </a:prstGeom>
          <a:noFill/>
        </p:spPr>
      </p:pic>
      <p:sp>
        <p:nvSpPr>
          <p:cNvPr id="9" name="Rectangle 8"/>
          <p:cNvSpPr/>
          <p:nvPr/>
        </p:nvSpPr>
        <p:spPr>
          <a:xfrm>
            <a:off x="381000" y="6400800"/>
            <a:ext cx="1329210" cy="276999"/>
          </a:xfrm>
          <a:prstGeom prst="rect">
            <a:avLst/>
          </a:prstGeom>
        </p:spPr>
        <p:style>
          <a:lnRef idx="3">
            <a:schemeClr val="lt1"/>
          </a:lnRef>
          <a:fillRef idx="1">
            <a:schemeClr val="accent3"/>
          </a:fillRef>
          <a:effectRef idx="1">
            <a:schemeClr val="accent3"/>
          </a:effectRef>
          <a:fontRef idx="minor">
            <a:schemeClr val="lt1"/>
          </a:fontRef>
        </p:style>
        <p:txBody>
          <a:bodyPr wrap="none">
            <a:spAutoFit/>
          </a:bodyPr>
          <a:lstStyle/>
          <a:p>
            <a:r>
              <a:rPr lang="en-US" sz="1200" dirty="0" smtClean="0">
                <a:solidFill>
                  <a:schemeClr val="bg1"/>
                </a:solidFill>
                <a:latin typeface="Arial" pitchFamily="34" charset="0"/>
                <a:cs typeface="Arial" pitchFamily="34" charset="0"/>
              </a:rPr>
              <a:t>http://openid.net/</a:t>
            </a:r>
            <a:endParaRPr lang="en-US" sz="1200" dirty="0">
              <a:solidFill>
                <a:schemeClr val="bg1"/>
              </a:solidFill>
              <a:latin typeface="Arial" pitchFamily="34" charset="0"/>
              <a:cs typeface="Arial" pitchFamily="34" charset="0"/>
            </a:endParaRPr>
          </a:p>
        </p:txBody>
      </p:sp>
      <p:sp>
        <p:nvSpPr>
          <p:cNvPr id="10" name="Rectangle 9"/>
          <p:cNvSpPr/>
          <p:nvPr/>
        </p:nvSpPr>
        <p:spPr>
          <a:xfrm>
            <a:off x="2057400" y="6400800"/>
            <a:ext cx="2547492" cy="276999"/>
          </a:xfrm>
          <a:prstGeom prst="rect">
            <a:avLst/>
          </a:prstGeom>
        </p:spPr>
        <p:style>
          <a:lnRef idx="3">
            <a:schemeClr val="lt1"/>
          </a:lnRef>
          <a:fillRef idx="1">
            <a:schemeClr val="accent3"/>
          </a:fillRef>
          <a:effectRef idx="1">
            <a:schemeClr val="accent3"/>
          </a:effectRef>
          <a:fontRef idx="minor">
            <a:schemeClr val="lt1"/>
          </a:fontRef>
        </p:style>
        <p:txBody>
          <a:bodyPr wrap="none">
            <a:spAutoFit/>
          </a:bodyPr>
          <a:lstStyle/>
          <a:p>
            <a:r>
              <a:rPr lang="en-US" sz="1200" dirty="0" smtClean="0">
                <a:solidFill>
                  <a:schemeClr val="bg1"/>
                </a:solidFill>
                <a:latin typeface="Arial" pitchFamily="34" charset="0"/>
                <a:cs typeface="Arial" pitchFamily="34" charset="0"/>
              </a:rPr>
              <a:t>http://en.wikipedia.org/wiki/OpenID</a:t>
            </a:r>
            <a:endParaRPr lang="en-US" sz="1200" dirty="0">
              <a:solidFill>
                <a:schemeClr val="bg1"/>
              </a:solidFill>
              <a:latin typeface="Arial" pitchFamily="34" charset="0"/>
              <a:cs typeface="Arial" pitchFamily="34" charset="0"/>
            </a:endParaRPr>
          </a:p>
        </p:txBody>
      </p:sp>
      <p:pic>
        <p:nvPicPr>
          <p:cNvPr id="1026" name="Picture 2" descr="C:\Users\IVA\Pictures\MOBILE TESTING\thetester-550x323[1].jpg"/>
          <p:cNvPicPr>
            <a:picLocks noChangeAspect="1" noChangeArrowheads="1"/>
          </p:cNvPicPr>
          <p:nvPr/>
        </p:nvPicPr>
        <p:blipFill>
          <a:blip r:embed="rId5" cstate="print"/>
          <a:srcRect/>
          <a:stretch>
            <a:fillRect/>
          </a:stretch>
        </p:blipFill>
        <p:spPr bwMode="auto">
          <a:xfrm>
            <a:off x="7010400" y="2133600"/>
            <a:ext cx="1676400" cy="3124200"/>
          </a:xfrm>
          <a:prstGeom prst="rect">
            <a:avLst/>
          </a:prstGeom>
          <a:noFill/>
        </p:spPr>
      </p:pic>
    </p:spTree>
    <p:extLst>
      <p:ext uri="{BB962C8B-B14F-4D97-AF65-F5344CB8AC3E}">
        <p14:creationId xmlns:p14="http://schemas.microsoft.com/office/powerpoint/2010/main" xmlns="" val="179761340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04800" y="838200"/>
            <a:ext cx="8534400" cy="5638800"/>
          </a:xfrm>
        </p:spPr>
        <p:style>
          <a:lnRef idx="1">
            <a:schemeClr val="accent1"/>
          </a:lnRef>
          <a:fillRef idx="2">
            <a:schemeClr val="accent1"/>
          </a:fillRef>
          <a:effectRef idx="1">
            <a:schemeClr val="accent1"/>
          </a:effectRef>
          <a:fontRef idx="minor">
            <a:schemeClr val="dk1"/>
          </a:fontRef>
        </p:style>
        <p:txBody>
          <a:bodyPr>
            <a:normAutofit fontScale="40000" lnSpcReduction="20000"/>
          </a:bodyPr>
          <a:lstStyle/>
          <a:p>
            <a:pPr marL="624078" indent="-514350">
              <a:buNone/>
            </a:pPr>
            <a:endParaRPr lang="en-US" sz="3500" dirty="0" smtClean="0">
              <a:solidFill>
                <a:schemeClr val="tx1"/>
              </a:solidFill>
              <a:latin typeface="Arial" pitchFamily="34" charset="0"/>
              <a:cs typeface="Arial" pitchFamily="34" charset="0"/>
            </a:endParaRPr>
          </a:p>
          <a:p>
            <a:pPr marL="624078" indent="-514350">
              <a:buNone/>
            </a:pPr>
            <a:r>
              <a:rPr lang="en-US" sz="3500" dirty="0" smtClean="0">
                <a:solidFill>
                  <a:schemeClr val="bg1">
                    <a:lumMod val="65000"/>
                  </a:schemeClr>
                </a:solidFill>
                <a:latin typeface="Arial" pitchFamily="34" charset="0"/>
                <a:cs typeface="Arial" pitchFamily="34" charset="0"/>
              </a:rPr>
              <a:t>1. What Type of Mobile Domains you know?</a:t>
            </a:r>
          </a:p>
          <a:p>
            <a:pPr marL="624078" indent="-514350">
              <a:buNone/>
            </a:pPr>
            <a:r>
              <a:rPr lang="en-US" sz="3500" dirty="0" smtClean="0">
                <a:solidFill>
                  <a:schemeClr val="bg1">
                    <a:lumMod val="65000"/>
                  </a:schemeClr>
                </a:solidFill>
                <a:latin typeface="Arial" pitchFamily="34" charset="0"/>
                <a:cs typeface="Arial" pitchFamily="34" charset="0"/>
              </a:rPr>
              <a:t>2. What are the different ways you can install a Mobile Application?</a:t>
            </a:r>
          </a:p>
          <a:p>
            <a:pPr>
              <a:buNone/>
            </a:pPr>
            <a:r>
              <a:rPr lang="en-US" sz="3500" dirty="0" smtClean="0">
                <a:solidFill>
                  <a:schemeClr val="bg1">
                    <a:lumMod val="65000"/>
                  </a:schemeClr>
                </a:solidFill>
                <a:latin typeface="Arial" pitchFamily="34" charset="0"/>
                <a:cs typeface="Arial" pitchFamily="34" charset="0"/>
              </a:rPr>
              <a:t>3. What is the difference between Mobile Testing and Mobile Application Testing?</a:t>
            </a:r>
          </a:p>
          <a:p>
            <a:pPr>
              <a:buNone/>
            </a:pPr>
            <a:r>
              <a:rPr lang="en-US" sz="3500" dirty="0" smtClean="0">
                <a:solidFill>
                  <a:schemeClr val="bg1">
                    <a:lumMod val="65000"/>
                  </a:schemeClr>
                </a:solidFill>
                <a:latin typeface="Arial" pitchFamily="34" charset="0"/>
                <a:cs typeface="Arial" pitchFamily="34" charset="0"/>
              </a:rPr>
              <a:t>4. Compare Web Application Testing vs. Mobile Application Testing</a:t>
            </a:r>
          </a:p>
          <a:p>
            <a:pPr>
              <a:buNone/>
            </a:pPr>
            <a:r>
              <a:rPr lang="en-US" sz="3500" dirty="0" smtClean="0">
                <a:solidFill>
                  <a:schemeClr val="bg1">
                    <a:lumMod val="65000"/>
                  </a:schemeClr>
                </a:solidFill>
                <a:latin typeface="Arial" pitchFamily="34" charset="0"/>
                <a:cs typeface="Arial" pitchFamily="34" charset="0"/>
              </a:rPr>
              <a:t>5. How do you usually explore the new Mobile Device/Phone?</a:t>
            </a:r>
          </a:p>
          <a:p>
            <a:pPr lvl="0">
              <a:buNone/>
            </a:pPr>
            <a:r>
              <a:rPr lang="en-US" sz="3500" dirty="0" smtClean="0">
                <a:solidFill>
                  <a:schemeClr val="bg1">
                    <a:lumMod val="65000"/>
                  </a:schemeClr>
                </a:solidFill>
                <a:latin typeface="Arial" pitchFamily="34" charset="0"/>
                <a:cs typeface="Arial" pitchFamily="34" charset="0"/>
              </a:rPr>
              <a:t>6. How would you test UI of mobile app? </a:t>
            </a:r>
          </a:p>
          <a:p>
            <a:pPr>
              <a:buNone/>
            </a:pPr>
            <a:r>
              <a:rPr lang="en-US" sz="3500" dirty="0" smtClean="0">
                <a:solidFill>
                  <a:schemeClr val="bg1">
                    <a:lumMod val="65000"/>
                  </a:schemeClr>
                </a:solidFill>
                <a:latin typeface="Arial" pitchFamily="34" charset="0"/>
                <a:cs typeface="Arial" pitchFamily="34" charset="0"/>
              </a:rPr>
              <a:t>7. Tell me about Test Plan Specifics that must emphasized while writing TP for Mobile Application</a:t>
            </a:r>
          </a:p>
          <a:p>
            <a:pPr>
              <a:buNone/>
            </a:pPr>
            <a:r>
              <a:rPr lang="en-US" sz="3500" dirty="0" smtClean="0">
                <a:solidFill>
                  <a:schemeClr val="bg1">
                    <a:lumMod val="65000"/>
                  </a:schemeClr>
                </a:solidFill>
                <a:latin typeface="Arial" pitchFamily="34" charset="0"/>
                <a:cs typeface="Arial" pitchFamily="34" charset="0"/>
              </a:rPr>
              <a:t>8. How would you test the mobile app page?</a:t>
            </a:r>
          </a:p>
          <a:p>
            <a:pPr>
              <a:buNone/>
            </a:pPr>
            <a:r>
              <a:rPr lang="en-US" sz="3500" dirty="0" smtClean="0">
                <a:solidFill>
                  <a:schemeClr val="bg1">
                    <a:lumMod val="65000"/>
                  </a:schemeClr>
                </a:solidFill>
                <a:latin typeface="Arial" pitchFamily="34" charset="0"/>
                <a:cs typeface="Arial" pitchFamily="34" charset="0"/>
              </a:rPr>
              <a:t>9. Give Examples of Major Test Cases for mobile device. </a:t>
            </a:r>
          </a:p>
          <a:p>
            <a:pPr>
              <a:buNone/>
            </a:pPr>
            <a:r>
              <a:rPr lang="en-US" sz="3500" dirty="0" smtClean="0">
                <a:solidFill>
                  <a:schemeClr val="bg1">
                    <a:lumMod val="65000"/>
                  </a:schemeClr>
                </a:solidFill>
                <a:latin typeface="Arial" pitchFamily="34" charset="0"/>
                <a:cs typeface="Arial" pitchFamily="34" charset="0"/>
              </a:rPr>
              <a:t>10. What are your steps in Performance Testing for Mobile Application? Name some Performance Tools.</a:t>
            </a:r>
          </a:p>
          <a:p>
            <a:pPr lvl="0">
              <a:buNone/>
            </a:pPr>
            <a:r>
              <a:rPr lang="en-US" sz="3500" dirty="0" smtClean="0">
                <a:solidFill>
                  <a:schemeClr val="bg1">
                    <a:lumMod val="65000"/>
                  </a:schemeClr>
                </a:solidFill>
                <a:latin typeface="Arial" pitchFamily="34" charset="0"/>
                <a:cs typeface="Arial" pitchFamily="34" charset="0"/>
              </a:rPr>
              <a:t>11. Write as many Test Cases you can for the following: Mobile device, simple app with three buttons (1,2,3) that making the sounds.</a:t>
            </a:r>
          </a:p>
          <a:p>
            <a:pPr lvl="0">
              <a:buNone/>
            </a:pPr>
            <a:r>
              <a:rPr lang="en-US" sz="3500" dirty="0" smtClean="0">
                <a:solidFill>
                  <a:schemeClr val="bg1">
                    <a:lumMod val="65000"/>
                  </a:schemeClr>
                </a:solidFill>
                <a:latin typeface="Arial" pitchFamily="34" charset="0"/>
                <a:cs typeface="Arial" pitchFamily="34" charset="0"/>
              </a:rPr>
              <a:t>12. How would you troubleshoot networking issues on </a:t>
            </a:r>
            <a:r>
              <a:rPr lang="en-US" sz="3500" dirty="0" err="1" smtClean="0">
                <a:solidFill>
                  <a:schemeClr val="bg1">
                    <a:lumMod val="65000"/>
                  </a:schemeClr>
                </a:solidFill>
                <a:latin typeface="Arial" pitchFamily="34" charset="0"/>
                <a:cs typeface="Arial" pitchFamily="34" charset="0"/>
              </a:rPr>
              <a:t>iPhone</a:t>
            </a:r>
            <a:r>
              <a:rPr lang="en-US" sz="3500" dirty="0" smtClean="0">
                <a:solidFill>
                  <a:schemeClr val="bg1">
                    <a:lumMod val="65000"/>
                  </a:schemeClr>
                </a:solidFill>
                <a:latin typeface="Arial" pitchFamily="34" charset="0"/>
                <a:cs typeface="Arial" pitchFamily="34" charset="0"/>
              </a:rPr>
              <a:t>?</a:t>
            </a:r>
          </a:p>
          <a:p>
            <a:pPr lvl="0">
              <a:buNone/>
            </a:pPr>
            <a:r>
              <a:rPr lang="en-US" sz="3500" dirty="0" smtClean="0">
                <a:solidFill>
                  <a:schemeClr val="bg1">
                    <a:lumMod val="65000"/>
                  </a:schemeClr>
                </a:solidFill>
                <a:latin typeface="Arial" pitchFamily="34" charset="0"/>
                <a:cs typeface="Arial" pitchFamily="34" charset="0"/>
              </a:rPr>
              <a:t>13. How would you test the following: you send Yahoo message from your mobile device to someone else device, and recipient doesn’t receive a message?</a:t>
            </a:r>
          </a:p>
          <a:p>
            <a:pPr>
              <a:buNone/>
            </a:pPr>
            <a:r>
              <a:rPr lang="en-US" sz="3500" dirty="0" smtClean="0">
                <a:solidFill>
                  <a:schemeClr val="bg1">
                    <a:lumMod val="65000"/>
                  </a:schemeClr>
                </a:solidFill>
                <a:latin typeface="Arial" pitchFamily="34" charset="0"/>
                <a:cs typeface="Arial" pitchFamily="34" charset="0"/>
              </a:rPr>
              <a:t>14. What is your Stress test approach when testing </a:t>
            </a:r>
            <a:r>
              <a:rPr lang="en-US" sz="3500" dirty="0" err="1" smtClean="0">
                <a:solidFill>
                  <a:schemeClr val="bg1">
                    <a:lumMod val="65000"/>
                  </a:schemeClr>
                </a:solidFill>
                <a:latin typeface="Arial" pitchFamily="34" charset="0"/>
                <a:cs typeface="Arial" pitchFamily="34" charset="0"/>
              </a:rPr>
              <a:t>Facetime</a:t>
            </a:r>
            <a:r>
              <a:rPr lang="en-US" sz="3500" dirty="0" smtClean="0">
                <a:solidFill>
                  <a:schemeClr val="bg1">
                    <a:lumMod val="65000"/>
                  </a:schemeClr>
                </a:solidFill>
                <a:latin typeface="Arial" pitchFamily="34" charset="0"/>
                <a:cs typeface="Arial" pitchFamily="34" charset="0"/>
              </a:rPr>
              <a:t> on </a:t>
            </a:r>
            <a:r>
              <a:rPr lang="en-US" sz="3500" dirty="0" err="1" smtClean="0">
                <a:solidFill>
                  <a:schemeClr val="bg1">
                    <a:lumMod val="65000"/>
                  </a:schemeClr>
                </a:solidFill>
                <a:latin typeface="Arial" pitchFamily="34" charset="0"/>
                <a:cs typeface="Arial" pitchFamily="34" charset="0"/>
              </a:rPr>
              <a:t>iPhone</a:t>
            </a:r>
            <a:r>
              <a:rPr lang="en-US" sz="3500" dirty="0" smtClean="0">
                <a:solidFill>
                  <a:schemeClr val="bg1">
                    <a:lumMod val="65000"/>
                  </a:schemeClr>
                </a:solidFill>
                <a:latin typeface="Arial" pitchFamily="34" charset="0"/>
                <a:cs typeface="Arial" pitchFamily="34" charset="0"/>
              </a:rPr>
              <a:t>?</a:t>
            </a:r>
          </a:p>
          <a:p>
            <a:pPr lvl="0">
              <a:buNone/>
            </a:pPr>
            <a:r>
              <a:rPr lang="en-US" sz="3500" dirty="0" smtClean="0">
                <a:solidFill>
                  <a:schemeClr val="bg1">
                    <a:lumMod val="65000"/>
                  </a:schemeClr>
                </a:solidFill>
                <a:latin typeface="Arial" pitchFamily="34" charset="0"/>
                <a:cs typeface="Arial" pitchFamily="34" charset="0"/>
              </a:rPr>
              <a:t>15. How do you do Boundary testing to verify a battery’s life, if a game application suppose to last for 24 hours?</a:t>
            </a:r>
            <a:r>
              <a:rPr lang="en-US" sz="3500" b="1" dirty="0" smtClean="0">
                <a:solidFill>
                  <a:srgbClr val="FF0000"/>
                </a:solidFill>
                <a:latin typeface="Arial" pitchFamily="34" charset="0"/>
                <a:cs typeface="Arial" pitchFamily="34" charset="0"/>
              </a:rPr>
              <a:t>	</a:t>
            </a:r>
          </a:p>
          <a:p>
            <a:pPr lvl="0">
              <a:buNone/>
            </a:pPr>
            <a:r>
              <a:rPr lang="en-US" sz="3500" dirty="0" smtClean="0">
                <a:solidFill>
                  <a:schemeClr val="bg1">
                    <a:lumMod val="65000"/>
                  </a:schemeClr>
                </a:solidFill>
                <a:latin typeface="Arial" pitchFamily="34" charset="0"/>
                <a:cs typeface="Arial" pitchFamily="34" charset="0"/>
              </a:rPr>
              <a:t>16. Tell me about Specifics of the Mobile games testing?</a:t>
            </a:r>
          </a:p>
          <a:p>
            <a:pPr>
              <a:buNone/>
            </a:pPr>
            <a:r>
              <a:rPr lang="en-US" sz="3500" b="1" dirty="0" smtClean="0">
                <a:solidFill>
                  <a:srgbClr val="FF0000"/>
                </a:solidFill>
                <a:latin typeface="Arial" pitchFamily="34" charset="0"/>
                <a:cs typeface="Arial" pitchFamily="34" charset="0"/>
              </a:rPr>
              <a:t>17. What Remote Device Access tools do you know?</a:t>
            </a:r>
          </a:p>
          <a:p>
            <a:pPr>
              <a:buNone/>
            </a:pPr>
            <a:r>
              <a:rPr lang="en-US" sz="3500" dirty="0" smtClean="0">
                <a:solidFill>
                  <a:schemeClr val="tx2">
                    <a:lumMod val="10000"/>
                  </a:schemeClr>
                </a:solidFill>
                <a:latin typeface="Arial" pitchFamily="34" charset="0"/>
                <a:cs typeface="Arial" pitchFamily="34" charset="0"/>
              </a:rPr>
              <a:t>18. Can you give the view of Testing the Mobile Application on the Emulators/Simulators?</a:t>
            </a:r>
          </a:p>
          <a:p>
            <a:pPr>
              <a:buNone/>
            </a:pPr>
            <a:r>
              <a:rPr lang="en-US" sz="3500" dirty="0" smtClean="0">
                <a:solidFill>
                  <a:schemeClr val="tx2">
                    <a:lumMod val="10000"/>
                  </a:schemeClr>
                </a:solidFill>
                <a:latin typeface="Arial" pitchFamily="34" charset="0"/>
                <a:cs typeface="Arial" pitchFamily="34" charset="0"/>
              </a:rPr>
              <a:t>19. Some name for Mobile Testing Automation tools</a:t>
            </a:r>
          </a:p>
          <a:p>
            <a:pPr>
              <a:buNone/>
            </a:pPr>
            <a:r>
              <a:rPr lang="en-US" sz="3500" dirty="0" smtClean="0">
                <a:latin typeface="Arial" pitchFamily="34" charset="0"/>
                <a:cs typeface="Arial" pitchFamily="34" charset="0"/>
              </a:rPr>
              <a:t>20. Do you have idea about Application certification programs such as TBT, SSTC, JVP?</a:t>
            </a:r>
          </a:p>
          <a:p>
            <a:pPr>
              <a:buNone/>
            </a:pPr>
            <a:r>
              <a:rPr lang="en-US" sz="3500" dirty="0" smtClean="0">
                <a:latin typeface="Arial" pitchFamily="34" charset="0"/>
                <a:cs typeface="Arial" pitchFamily="34" charset="0"/>
              </a:rPr>
              <a:t>21. How you test a Location Based Services (LBS) Mobile Application?</a:t>
            </a:r>
          </a:p>
          <a:p>
            <a:pPr>
              <a:buNone/>
            </a:pPr>
            <a:endParaRPr lang="en-US" sz="3200" dirty="0" smtClean="0">
              <a:latin typeface="Arial" pitchFamily="34" charset="0"/>
              <a:cs typeface="Arial" pitchFamily="34" charset="0"/>
            </a:endParaRPr>
          </a:p>
        </p:txBody>
      </p:sp>
      <p:sp>
        <p:nvSpPr>
          <p:cNvPr id="4" name="Footer Placeholder 3"/>
          <p:cNvSpPr>
            <a:spLocks noGrp="1"/>
          </p:cNvSpPr>
          <p:nvPr>
            <p:ph type="ftr" sz="quarter" idx="11"/>
          </p:nvPr>
        </p:nvSpPr>
        <p:spPr>
          <a:xfrm>
            <a:off x="4380072" y="6407944"/>
            <a:ext cx="33923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a:xfrm>
            <a:off x="8382000" y="6407944"/>
            <a:ext cx="631032" cy="365125"/>
          </a:xfrm>
        </p:spPr>
        <p:txBody>
          <a:bodyPr>
            <a:normAutofit/>
          </a:bodyPr>
          <a:lstStyle/>
          <a:p>
            <a:fld id="{B6F15528-21DE-4FAA-801E-634DDDAF4B2B}" type="slidenum">
              <a:rPr lang="en-US" smtClean="0">
                <a:solidFill>
                  <a:schemeClr val="accent1">
                    <a:lumMod val="50000"/>
                  </a:schemeClr>
                </a:solidFill>
              </a:rPr>
              <a:pPr/>
              <a:t>92</a:t>
            </a:fld>
            <a:endParaRPr lang="en-US" dirty="0">
              <a:solidFill>
                <a:schemeClr val="accent1">
                  <a:lumMod val="50000"/>
                </a:schemeClr>
              </a:solidFill>
            </a:endParaRPr>
          </a:p>
        </p:txBody>
      </p:sp>
      <p:sp>
        <p:nvSpPr>
          <p:cNvPr id="7" name="Title 6"/>
          <p:cNvSpPr>
            <a:spLocks noGrp="1"/>
          </p:cNvSpPr>
          <p:nvPr>
            <p:ph type="title"/>
          </p:nvPr>
        </p:nvSpPr>
        <p:spPr>
          <a:xfrm>
            <a:off x="381000" y="152400"/>
            <a:ext cx="5562600" cy="533400"/>
          </a:xfrm>
        </p:spPr>
        <p:style>
          <a:lnRef idx="1">
            <a:schemeClr val="accent1"/>
          </a:lnRef>
          <a:fillRef idx="2">
            <a:schemeClr val="accent1"/>
          </a:fillRef>
          <a:effectRef idx="1">
            <a:schemeClr val="accent1"/>
          </a:effectRef>
          <a:fontRef idx="minor">
            <a:schemeClr val="dk1"/>
          </a:fontRef>
        </p:style>
        <p:txBody>
          <a:bodyPr>
            <a:noAutofit/>
          </a:bodyPr>
          <a:lstStyle/>
          <a:p>
            <a:r>
              <a:rPr lang="en-US" sz="3200" dirty="0" smtClean="0">
                <a:solidFill>
                  <a:srgbClr val="FF0000"/>
                </a:solidFill>
              </a:rPr>
              <a:t>Specific of Mobile Testing</a:t>
            </a:r>
            <a:endParaRPr lang="en-US" sz="3200" dirty="0">
              <a:solidFill>
                <a:srgbClr val="FF0000"/>
              </a:solidFill>
            </a:endParaRPr>
          </a:p>
        </p:txBody>
      </p:sp>
    </p:spTree>
    <p:extLst>
      <p:ext uri="{BB962C8B-B14F-4D97-AF65-F5344CB8AC3E}">
        <p14:creationId xmlns:p14="http://schemas.microsoft.com/office/powerpoint/2010/main" xmlns="" val="365750653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295400"/>
            <a:ext cx="2590800" cy="1219200"/>
          </a:xfrm>
        </p:spPr>
        <p:style>
          <a:lnRef idx="1">
            <a:schemeClr val="accent1"/>
          </a:lnRef>
          <a:fillRef idx="2">
            <a:schemeClr val="accent1"/>
          </a:fillRef>
          <a:effectRef idx="1">
            <a:schemeClr val="accent1"/>
          </a:effectRef>
          <a:fontRef idx="minor">
            <a:schemeClr val="dk1"/>
          </a:fontRef>
        </p:style>
        <p:txBody>
          <a:bodyPr>
            <a:normAutofit fontScale="55000" lnSpcReduction="20000"/>
          </a:bodyPr>
          <a:lstStyle/>
          <a:p>
            <a:endParaRPr lang="en-US" sz="2000" dirty="0" smtClean="0">
              <a:solidFill>
                <a:schemeClr val="tx2">
                  <a:lumMod val="10000"/>
                </a:schemeClr>
              </a:solidFill>
              <a:latin typeface="Arial" pitchFamily="34" charset="0"/>
              <a:cs typeface="Arial" pitchFamily="34" charset="0"/>
            </a:endParaRPr>
          </a:p>
          <a:p>
            <a:r>
              <a:rPr lang="en-US" sz="3300" dirty="0" smtClean="0">
                <a:solidFill>
                  <a:schemeClr val="tx2">
                    <a:lumMod val="10000"/>
                  </a:schemeClr>
                </a:solidFill>
                <a:latin typeface="Arial" pitchFamily="34" charset="0"/>
                <a:cs typeface="Arial" pitchFamily="34" charset="0"/>
              </a:rPr>
              <a:t>Device Anywhere</a:t>
            </a:r>
          </a:p>
          <a:p>
            <a:r>
              <a:rPr lang="en-US" sz="3300" dirty="0" smtClean="0">
                <a:solidFill>
                  <a:schemeClr val="tx2">
                    <a:lumMod val="10000"/>
                  </a:schemeClr>
                </a:solidFill>
                <a:latin typeface="Arial" pitchFamily="34" charset="0"/>
                <a:cs typeface="Arial" pitchFamily="34" charset="0"/>
              </a:rPr>
              <a:t>Perfecto Mobile</a:t>
            </a:r>
          </a:p>
          <a:p>
            <a:r>
              <a:rPr lang="en-US" sz="3300" dirty="0" smtClean="0">
                <a:solidFill>
                  <a:schemeClr val="tx2">
                    <a:lumMod val="10000"/>
                  </a:schemeClr>
                </a:solidFill>
                <a:latin typeface="Arial" pitchFamily="34" charset="0"/>
                <a:cs typeface="Arial" pitchFamily="34" charset="0"/>
              </a:rPr>
              <a:t>Nokia RDA</a:t>
            </a:r>
          </a:p>
          <a:p>
            <a:endParaRPr lang="en-US" dirty="0"/>
          </a:p>
        </p:txBody>
      </p:sp>
      <p:sp>
        <p:nvSpPr>
          <p:cNvPr id="3" name="Content Placeholder 2"/>
          <p:cNvSpPr>
            <a:spLocks noGrp="1"/>
          </p:cNvSpPr>
          <p:nvPr>
            <p:ph sz="half" idx="2"/>
          </p:nvPr>
        </p:nvSpPr>
        <p:spPr>
          <a:xfrm>
            <a:off x="457200" y="5257800"/>
            <a:ext cx="4114800" cy="1447800"/>
          </a:xfrm>
        </p:spPr>
        <p:style>
          <a:lnRef idx="3">
            <a:schemeClr val="lt1"/>
          </a:lnRef>
          <a:fillRef idx="1">
            <a:schemeClr val="accent4"/>
          </a:fillRef>
          <a:effectRef idx="1">
            <a:schemeClr val="accent4"/>
          </a:effectRef>
          <a:fontRef idx="minor">
            <a:schemeClr val="lt1"/>
          </a:fontRef>
        </p:style>
        <p:txBody>
          <a:bodyPr>
            <a:normAutofit fontScale="55000" lnSpcReduction="20000"/>
          </a:bodyPr>
          <a:lstStyle/>
          <a:p>
            <a:pPr>
              <a:buNone/>
            </a:pPr>
            <a:endParaRPr lang="en-US" sz="2200" dirty="0" smtClean="0">
              <a:solidFill>
                <a:srgbClr val="0070C0"/>
              </a:solidFill>
              <a:latin typeface="Arial" pitchFamily="34" charset="0"/>
              <a:cs typeface="Arial" pitchFamily="34" charset="0"/>
              <a:hlinkClick r:id="rId2"/>
            </a:endParaRPr>
          </a:p>
          <a:p>
            <a:pPr>
              <a:buNone/>
            </a:pPr>
            <a:r>
              <a:rPr lang="en-US" sz="2200" dirty="0" smtClean="0">
                <a:solidFill>
                  <a:srgbClr val="0070C0"/>
                </a:solidFill>
                <a:latin typeface="Arial" pitchFamily="34" charset="0"/>
                <a:cs typeface="Arial" pitchFamily="34" charset="0"/>
                <a:hlinkClick r:id="rId2"/>
              </a:rPr>
              <a:t>1.http://</a:t>
            </a:r>
            <a:r>
              <a:rPr lang="en-US" sz="2200" dirty="0" err="1" smtClean="0">
                <a:solidFill>
                  <a:srgbClr val="0070C0"/>
                </a:solidFill>
                <a:latin typeface="Arial" pitchFamily="34" charset="0"/>
                <a:cs typeface="Arial" pitchFamily="34" charset="0"/>
                <a:hlinkClick r:id="rId2"/>
              </a:rPr>
              <a:t>www.keynotedeviceanywhere.com</a:t>
            </a:r>
            <a:r>
              <a:rPr lang="en-US" sz="2200" dirty="0" smtClean="0">
                <a:solidFill>
                  <a:srgbClr val="0070C0"/>
                </a:solidFill>
                <a:latin typeface="Arial" pitchFamily="34" charset="0"/>
                <a:cs typeface="Arial" pitchFamily="34" charset="0"/>
                <a:hlinkClick r:id="rId2"/>
              </a:rPr>
              <a:t>/</a:t>
            </a:r>
            <a:endParaRPr lang="en-US" sz="2200" dirty="0" smtClean="0">
              <a:solidFill>
                <a:srgbClr val="0070C0"/>
              </a:solidFill>
              <a:latin typeface="Arial" pitchFamily="34" charset="0"/>
              <a:cs typeface="Arial" pitchFamily="34" charset="0"/>
            </a:endParaRPr>
          </a:p>
          <a:p>
            <a:pPr>
              <a:buNone/>
            </a:pPr>
            <a:endParaRPr lang="en-US" sz="2200" dirty="0" smtClean="0">
              <a:solidFill>
                <a:srgbClr val="0070C0"/>
              </a:solidFill>
              <a:latin typeface="Arial" pitchFamily="34" charset="0"/>
              <a:cs typeface="Arial" pitchFamily="34" charset="0"/>
            </a:endParaRPr>
          </a:p>
          <a:p>
            <a:pPr>
              <a:buNone/>
            </a:pPr>
            <a:r>
              <a:rPr lang="en-US" sz="2200" dirty="0" smtClean="0">
                <a:solidFill>
                  <a:srgbClr val="0070C0"/>
                </a:solidFill>
                <a:latin typeface="Arial" pitchFamily="34" charset="0"/>
                <a:cs typeface="Arial" pitchFamily="34" charset="0"/>
                <a:hlinkClick r:id="rId3"/>
              </a:rPr>
              <a:t>2. http://www.perfectomobile.com/</a:t>
            </a:r>
            <a:endParaRPr lang="en-US" sz="2200" dirty="0" smtClean="0">
              <a:solidFill>
                <a:srgbClr val="0070C0"/>
              </a:solidFill>
              <a:latin typeface="Arial" pitchFamily="34" charset="0"/>
              <a:cs typeface="Arial" pitchFamily="34" charset="0"/>
            </a:endParaRPr>
          </a:p>
          <a:p>
            <a:pPr>
              <a:buNone/>
            </a:pPr>
            <a:endParaRPr lang="en-US" sz="2200" dirty="0" smtClean="0">
              <a:solidFill>
                <a:srgbClr val="0070C0"/>
              </a:solidFill>
              <a:latin typeface="Arial" pitchFamily="34" charset="0"/>
              <a:cs typeface="Arial" pitchFamily="34" charset="0"/>
            </a:endParaRPr>
          </a:p>
          <a:p>
            <a:pPr>
              <a:buNone/>
            </a:pPr>
            <a:r>
              <a:rPr lang="en-US" sz="2200" dirty="0" smtClean="0">
                <a:solidFill>
                  <a:srgbClr val="0070C0"/>
                </a:solidFill>
                <a:latin typeface="Arial" pitchFamily="34" charset="0"/>
                <a:cs typeface="Arial" pitchFamily="34" charset="0"/>
                <a:hlinkClick r:id="rId4"/>
              </a:rPr>
              <a:t>3.http://www.developer.nokia.com/Devices/Remote_device_access</a:t>
            </a:r>
            <a:endParaRPr lang="en-US" sz="2200" dirty="0" smtClean="0">
              <a:solidFill>
                <a:srgbClr val="0070C0"/>
              </a:solidFill>
              <a:latin typeface="Arial" pitchFamily="34" charset="0"/>
              <a:cs typeface="Arial" pitchFamily="34" charset="0"/>
            </a:endParaRPr>
          </a:p>
          <a:p>
            <a:endParaRPr lang="en-US" dirty="0" smtClean="0">
              <a:solidFill>
                <a:srgbClr val="0070C0"/>
              </a:solidFill>
            </a:endParaRPr>
          </a:p>
          <a:p>
            <a:endParaRPr lang="en-US" dirty="0"/>
          </a:p>
        </p:txBody>
      </p:sp>
      <p:sp>
        <p:nvSpPr>
          <p:cNvPr id="4" name="Footer Placeholder 3"/>
          <p:cNvSpPr>
            <a:spLocks noGrp="1"/>
          </p:cNvSpPr>
          <p:nvPr>
            <p:ph type="ftr" sz="quarter" idx="11"/>
          </p:nvPr>
        </p:nvSpPr>
        <p:spPr>
          <a:xfrm>
            <a:off x="4380072" y="6407944"/>
            <a:ext cx="3620928" cy="365125"/>
          </a:xfrm>
        </p:spPr>
        <p:txBody>
          <a:bodyPr/>
          <a:lstStyle/>
          <a:p>
            <a:r>
              <a:rPr lang="en-US" smtClean="0">
                <a:solidFill>
                  <a:schemeClr val="tx2">
                    <a:lumMod val="10000"/>
                  </a:schemeClr>
                </a:solidFill>
              </a:rPr>
              <a:t>Copyright Portnov Computer School  2013</a:t>
            </a:r>
            <a:endParaRPr lang="en-US" dirty="0">
              <a:solidFill>
                <a:schemeClr val="tx2">
                  <a:lumMod val="10000"/>
                </a:schemeClr>
              </a:solidFill>
            </a:endParaRPr>
          </a:p>
        </p:txBody>
      </p:sp>
      <p:sp>
        <p:nvSpPr>
          <p:cNvPr id="5" name="Slide Number Placeholder 4"/>
          <p:cNvSpPr>
            <a:spLocks noGrp="1"/>
          </p:cNvSpPr>
          <p:nvPr>
            <p:ph type="sldNum" sz="quarter" idx="12"/>
          </p:nvPr>
        </p:nvSpPr>
        <p:spPr>
          <a:xfrm>
            <a:off x="8534400" y="6407944"/>
            <a:ext cx="478632" cy="365125"/>
          </a:xfrm>
        </p:spPr>
        <p:txBody>
          <a:bodyPr/>
          <a:lstStyle/>
          <a:p>
            <a:fld id="{B6F15528-21DE-4FAA-801E-634DDDAF4B2B}" type="slidenum">
              <a:rPr lang="en-US" smtClean="0">
                <a:solidFill>
                  <a:schemeClr val="tx2">
                    <a:lumMod val="10000"/>
                  </a:schemeClr>
                </a:solidFill>
              </a:rPr>
              <a:pPr/>
              <a:t>93</a:t>
            </a:fld>
            <a:endParaRPr lang="en-US" dirty="0">
              <a:solidFill>
                <a:schemeClr val="tx2">
                  <a:lumMod val="10000"/>
                </a:schemeClr>
              </a:solidFill>
            </a:endParaRPr>
          </a:p>
        </p:txBody>
      </p:sp>
      <p:sp>
        <p:nvSpPr>
          <p:cNvPr id="6" name="Title 5"/>
          <p:cNvSpPr>
            <a:spLocks noGrp="1"/>
          </p:cNvSpPr>
          <p:nvPr>
            <p:ph type="title"/>
          </p:nvPr>
        </p:nvSpPr>
        <p:spPr>
          <a:xfrm>
            <a:off x="304800" y="274638"/>
            <a:ext cx="8610600" cy="7921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2800" dirty="0" smtClean="0">
                <a:solidFill>
                  <a:srgbClr val="FF0000"/>
                </a:solidFill>
                <a:latin typeface="Arial" pitchFamily="34" charset="0"/>
                <a:cs typeface="Arial" pitchFamily="34" charset="0"/>
              </a:rPr>
              <a:t>17. What Remote Device Access tools do you know?</a:t>
            </a:r>
            <a:endParaRPr lang="en-US" sz="2800" dirty="0">
              <a:solidFill>
                <a:srgbClr val="FF0000"/>
              </a:solidFill>
              <a:latin typeface="Arial" pitchFamily="34" charset="0"/>
              <a:cs typeface="Arial" pitchFamily="34" charset="0"/>
            </a:endParaRPr>
          </a:p>
        </p:txBody>
      </p:sp>
      <p:pic>
        <p:nvPicPr>
          <p:cNvPr id="234498" name="Picture 2" descr="http://www.developer.nokia.com/info/sw.nokia.com/id/cf292a32-98e3-4996-a423-5fa36ad33333/rda_icon.png"/>
          <p:cNvPicPr>
            <a:picLocks noChangeAspect="1" noChangeArrowheads="1"/>
          </p:cNvPicPr>
          <p:nvPr/>
        </p:nvPicPr>
        <p:blipFill>
          <a:blip r:embed="rId5" cstate="print"/>
          <a:srcRect/>
          <a:stretch>
            <a:fillRect/>
          </a:stretch>
        </p:blipFill>
        <p:spPr bwMode="auto">
          <a:xfrm>
            <a:off x="7772400" y="4572000"/>
            <a:ext cx="952500" cy="952500"/>
          </a:xfrm>
          <a:prstGeom prst="rect">
            <a:avLst/>
          </a:prstGeom>
          <a:noFill/>
        </p:spPr>
      </p:pic>
      <p:pic>
        <p:nvPicPr>
          <p:cNvPr id="234500" name="Picture 4" descr="http://terrencebarr.files.wordpress.com/2012/04/nokia-developer.png?w=184&amp;h=43"/>
          <p:cNvPicPr>
            <a:picLocks noChangeAspect="1" noChangeArrowheads="1"/>
          </p:cNvPicPr>
          <p:nvPr/>
        </p:nvPicPr>
        <p:blipFill>
          <a:blip r:embed="rId6" cstate="print"/>
          <a:srcRect/>
          <a:stretch>
            <a:fillRect/>
          </a:stretch>
        </p:blipFill>
        <p:spPr bwMode="auto">
          <a:xfrm>
            <a:off x="5943600" y="4876800"/>
            <a:ext cx="1752600" cy="409575"/>
          </a:xfrm>
          <a:prstGeom prst="rect">
            <a:avLst/>
          </a:prstGeom>
          <a:noFill/>
        </p:spPr>
      </p:pic>
      <p:pic>
        <p:nvPicPr>
          <p:cNvPr id="234502" name="Picture 6" descr="http://itexpo.tmcnet.com/images/logos/keynote_deviceanywhere_logo.jpg"/>
          <p:cNvPicPr>
            <a:picLocks noChangeAspect="1" noChangeArrowheads="1"/>
          </p:cNvPicPr>
          <p:nvPr/>
        </p:nvPicPr>
        <p:blipFill>
          <a:blip r:embed="rId7" cstate="print"/>
          <a:srcRect/>
          <a:stretch>
            <a:fillRect/>
          </a:stretch>
        </p:blipFill>
        <p:spPr bwMode="auto">
          <a:xfrm>
            <a:off x="3962400" y="1600200"/>
            <a:ext cx="3981450" cy="619126"/>
          </a:xfrm>
          <a:prstGeom prst="rect">
            <a:avLst/>
          </a:prstGeom>
          <a:noFill/>
        </p:spPr>
      </p:pic>
      <p:pic>
        <p:nvPicPr>
          <p:cNvPr id="234504" name="Picture 8" descr="http://tctechcrunch2011.files.wordpress.com/2012/10/perfecto-mobile-logo.png?w=209"/>
          <p:cNvPicPr>
            <a:picLocks noChangeAspect="1" noChangeArrowheads="1"/>
          </p:cNvPicPr>
          <p:nvPr/>
        </p:nvPicPr>
        <p:blipFill>
          <a:blip r:embed="rId8" cstate="print"/>
          <a:srcRect/>
          <a:stretch>
            <a:fillRect/>
          </a:stretch>
        </p:blipFill>
        <p:spPr bwMode="auto">
          <a:xfrm>
            <a:off x="5791200" y="2743200"/>
            <a:ext cx="1990725" cy="1123950"/>
          </a:xfrm>
          <a:prstGeom prst="rect">
            <a:avLst/>
          </a:prstGeom>
          <a:noFill/>
        </p:spPr>
      </p:pic>
      <p:sp>
        <p:nvSpPr>
          <p:cNvPr id="101377" name="Rectangle 1"/>
          <p:cNvSpPr>
            <a:spLocks noChangeArrowheads="1"/>
          </p:cNvSpPr>
          <p:nvPr/>
        </p:nvSpPr>
        <p:spPr bwMode="auto">
          <a:xfrm>
            <a:off x="0" y="43934"/>
            <a:ext cx="184731" cy="369332"/>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Rectangle 11"/>
          <p:cNvSpPr/>
          <p:nvPr/>
        </p:nvSpPr>
        <p:spPr>
          <a:xfrm>
            <a:off x="457200" y="2667000"/>
            <a:ext cx="4953000" cy="2438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lvl="0" fontAlgn="base">
              <a:spcBef>
                <a:spcPct val="0"/>
              </a:spcBef>
              <a:spcAft>
                <a:spcPct val="0"/>
              </a:spcAft>
              <a:tabLst>
                <a:tab pos="457200" algn="l"/>
              </a:tabLst>
            </a:pPr>
            <a:r>
              <a:rPr lang="en-US" sz="1200" b="1" dirty="0" smtClean="0">
                <a:solidFill>
                  <a:srgbClr val="000000"/>
                </a:solidFill>
                <a:latin typeface="Arial" pitchFamily="34" charset="0"/>
                <a:ea typeface="Times New Roman" pitchFamily="18" charset="0"/>
                <a:cs typeface="Arial" pitchFamily="34" charset="0"/>
              </a:rPr>
              <a:t>Advantages of RDA:</a:t>
            </a:r>
            <a:endParaRPr lang="en-US" sz="1200" dirty="0" smtClean="0">
              <a:solidFill>
                <a:schemeClr val="tx1"/>
              </a:solidFill>
              <a:latin typeface="Arial" pitchFamily="34" charset="0"/>
              <a:cs typeface="Arial" pitchFamily="34" charset="0"/>
            </a:endParaRPr>
          </a:p>
          <a:p>
            <a:pPr lvl="0" eaLnBrk="0" fontAlgn="base" hangingPunct="0">
              <a:spcBef>
                <a:spcPct val="0"/>
              </a:spcBef>
              <a:spcAft>
                <a:spcPct val="0"/>
              </a:spcAft>
              <a:buFontTx/>
              <a:buChar char="•"/>
              <a:tabLst>
                <a:tab pos="457200" algn="l"/>
              </a:tabLst>
            </a:pPr>
            <a:r>
              <a:rPr lang="en-US" sz="1200" dirty="0" smtClean="0">
                <a:solidFill>
                  <a:srgbClr val="000000"/>
                </a:solidFill>
                <a:latin typeface="Arial" pitchFamily="34" charset="0"/>
                <a:ea typeface="Times New Roman" pitchFamily="18" charset="0"/>
                <a:cs typeface="Arial" pitchFamily="34" charset="0"/>
              </a:rPr>
              <a:t>You don’t need to purchase actual device.</a:t>
            </a:r>
            <a:endParaRPr lang="en-US" sz="1200" dirty="0" smtClean="0">
              <a:solidFill>
                <a:schemeClr val="tx1"/>
              </a:solidFill>
              <a:latin typeface="Arial" pitchFamily="34" charset="0"/>
              <a:cs typeface="Arial" pitchFamily="34" charset="0"/>
            </a:endParaRPr>
          </a:p>
          <a:p>
            <a:pPr lvl="0" eaLnBrk="0" fontAlgn="base" hangingPunct="0">
              <a:spcBef>
                <a:spcPct val="0"/>
              </a:spcBef>
              <a:spcAft>
                <a:spcPct val="0"/>
              </a:spcAft>
              <a:buFontTx/>
              <a:buChar char="•"/>
              <a:tabLst>
                <a:tab pos="457200" algn="l"/>
              </a:tabLst>
            </a:pPr>
            <a:r>
              <a:rPr lang="en-US" sz="1200" dirty="0" smtClean="0">
                <a:solidFill>
                  <a:srgbClr val="000000"/>
                </a:solidFill>
                <a:latin typeface="Arial" pitchFamily="34" charset="0"/>
                <a:ea typeface="Times New Roman" pitchFamily="18" charset="0"/>
                <a:cs typeface="Arial" pitchFamily="34" charset="0"/>
              </a:rPr>
              <a:t>User can select different Carriers e.g. Verizon, T-Mobile, AT &amp; T.</a:t>
            </a:r>
            <a:endParaRPr lang="en-US" sz="1200" dirty="0" smtClean="0">
              <a:solidFill>
                <a:schemeClr val="tx1"/>
              </a:solidFill>
              <a:latin typeface="Arial" pitchFamily="34" charset="0"/>
              <a:cs typeface="Arial" pitchFamily="34" charset="0"/>
            </a:endParaRPr>
          </a:p>
          <a:p>
            <a:pPr lvl="0" eaLnBrk="0" fontAlgn="base" hangingPunct="0">
              <a:spcBef>
                <a:spcPct val="0"/>
              </a:spcBef>
              <a:spcAft>
                <a:spcPct val="0"/>
              </a:spcAft>
              <a:buFontTx/>
              <a:buChar char="•"/>
              <a:tabLst>
                <a:tab pos="457200" algn="l"/>
              </a:tabLst>
            </a:pPr>
            <a:r>
              <a:rPr lang="en-US" sz="1200" dirty="0" smtClean="0">
                <a:solidFill>
                  <a:srgbClr val="000000"/>
                </a:solidFill>
                <a:latin typeface="Arial" pitchFamily="34" charset="0"/>
                <a:ea typeface="Times New Roman" pitchFamily="18" charset="0"/>
                <a:cs typeface="Arial" pitchFamily="34" charset="0"/>
              </a:rPr>
              <a:t>RDAs are more reliable than simulators as they are real devices.</a:t>
            </a:r>
            <a:endParaRPr lang="en-US" sz="1200" dirty="0" smtClean="0">
              <a:solidFill>
                <a:schemeClr val="tx1"/>
              </a:solidFill>
              <a:latin typeface="Arial" pitchFamily="34" charset="0"/>
              <a:cs typeface="Arial" pitchFamily="34" charset="0"/>
            </a:endParaRPr>
          </a:p>
          <a:p>
            <a:pPr lvl="0" eaLnBrk="0" fontAlgn="base" hangingPunct="0">
              <a:spcBef>
                <a:spcPct val="0"/>
              </a:spcBef>
              <a:spcAft>
                <a:spcPct val="0"/>
              </a:spcAft>
              <a:buFontTx/>
              <a:buChar char="•"/>
              <a:tabLst>
                <a:tab pos="457200" algn="l"/>
              </a:tabLst>
            </a:pPr>
            <a:r>
              <a:rPr lang="en-US" sz="1200" dirty="0" smtClean="0">
                <a:solidFill>
                  <a:srgbClr val="000000"/>
                </a:solidFill>
                <a:latin typeface="Arial" pitchFamily="34" charset="0"/>
                <a:ea typeface="Times New Roman" pitchFamily="18" charset="0"/>
                <a:cs typeface="Arial" pitchFamily="34" charset="0"/>
              </a:rPr>
              <a:t>Some RDA Service like Device Anywhere also has automation capabilities.</a:t>
            </a:r>
            <a:endParaRPr lang="en-US" sz="1200" dirty="0" smtClean="0">
              <a:solidFill>
                <a:schemeClr val="tx1"/>
              </a:solidFill>
              <a:latin typeface="Arial" pitchFamily="34" charset="0"/>
              <a:cs typeface="Arial" pitchFamily="34" charset="0"/>
            </a:endParaRPr>
          </a:p>
          <a:p>
            <a:pPr lvl="0" eaLnBrk="0" fontAlgn="base" hangingPunct="0">
              <a:spcBef>
                <a:spcPct val="0"/>
              </a:spcBef>
              <a:spcAft>
                <a:spcPct val="0"/>
              </a:spcAft>
              <a:tabLst>
                <a:tab pos="457200" algn="l"/>
              </a:tabLst>
            </a:pPr>
            <a:r>
              <a:rPr lang="en-US" sz="1200" b="1" dirty="0" smtClean="0">
                <a:solidFill>
                  <a:srgbClr val="000000"/>
                </a:solidFill>
                <a:latin typeface="Arial" pitchFamily="34" charset="0"/>
                <a:ea typeface="Times New Roman" pitchFamily="18" charset="0"/>
                <a:cs typeface="Arial" pitchFamily="34" charset="0"/>
              </a:rPr>
              <a:t>Disadvantages of RDA:</a:t>
            </a:r>
            <a:endParaRPr lang="en-US" sz="1200" dirty="0" smtClean="0">
              <a:solidFill>
                <a:schemeClr val="tx1"/>
              </a:solidFill>
              <a:latin typeface="Arial" pitchFamily="34" charset="0"/>
              <a:cs typeface="Arial" pitchFamily="34" charset="0"/>
            </a:endParaRPr>
          </a:p>
          <a:p>
            <a:pPr lvl="0" eaLnBrk="0" fontAlgn="base" hangingPunct="0">
              <a:spcBef>
                <a:spcPct val="0"/>
              </a:spcBef>
              <a:spcAft>
                <a:spcPct val="0"/>
              </a:spcAft>
              <a:buFontTx/>
              <a:buChar char="•"/>
              <a:tabLst>
                <a:tab pos="457200" algn="l"/>
              </a:tabLst>
            </a:pPr>
            <a:r>
              <a:rPr lang="en-US" sz="1200" dirty="0" smtClean="0">
                <a:solidFill>
                  <a:srgbClr val="000000"/>
                </a:solidFill>
                <a:latin typeface="Arial" pitchFamily="34" charset="0"/>
                <a:ea typeface="Times New Roman" pitchFamily="18" charset="0"/>
                <a:cs typeface="Arial" pitchFamily="34" charset="0"/>
              </a:rPr>
              <a:t>Since you access devices remotely it takes time for any action or key event.</a:t>
            </a:r>
            <a:endParaRPr lang="en-US" sz="1200" dirty="0" smtClean="0">
              <a:solidFill>
                <a:schemeClr val="tx1"/>
              </a:solidFill>
              <a:latin typeface="Arial" pitchFamily="34" charset="0"/>
              <a:cs typeface="Arial" pitchFamily="34" charset="0"/>
            </a:endParaRPr>
          </a:p>
          <a:p>
            <a:pPr lvl="0" eaLnBrk="0" fontAlgn="base" hangingPunct="0">
              <a:spcBef>
                <a:spcPct val="0"/>
              </a:spcBef>
              <a:spcAft>
                <a:spcPct val="0"/>
              </a:spcAft>
              <a:buFontTx/>
              <a:buChar char="•"/>
              <a:tabLst>
                <a:tab pos="457200" algn="l"/>
              </a:tabLst>
            </a:pPr>
            <a:r>
              <a:rPr lang="en-US" sz="1200" dirty="0" smtClean="0">
                <a:solidFill>
                  <a:srgbClr val="000000"/>
                </a:solidFill>
                <a:latin typeface="Arial" pitchFamily="34" charset="0"/>
                <a:ea typeface="Times New Roman" pitchFamily="18" charset="0"/>
                <a:cs typeface="Arial" pitchFamily="34" charset="0"/>
              </a:rPr>
              <a:t>Sometimes the needed device is not available due to prior reservations.</a:t>
            </a:r>
            <a:endParaRPr lang="en-US" sz="1200" dirty="0" smtClean="0">
              <a:solidFill>
                <a:schemeClr val="tx1"/>
              </a:solidFill>
              <a:latin typeface="Arial" pitchFamily="34" charset="0"/>
              <a:cs typeface="Arial" pitchFamily="34" charset="0"/>
            </a:endParaRPr>
          </a:p>
          <a:p>
            <a:pPr lvl="0" eaLnBrk="0" fontAlgn="base" hangingPunct="0">
              <a:spcBef>
                <a:spcPct val="0"/>
              </a:spcBef>
              <a:spcAft>
                <a:spcPct val="0"/>
              </a:spcAft>
              <a:buFontTx/>
              <a:buChar char="•"/>
              <a:tabLst>
                <a:tab pos="457200" algn="l"/>
              </a:tabLst>
            </a:pPr>
            <a:r>
              <a:rPr lang="en-US" sz="1200" dirty="0" smtClean="0">
                <a:solidFill>
                  <a:srgbClr val="000000"/>
                </a:solidFill>
                <a:latin typeface="Arial" pitchFamily="34" charset="0"/>
                <a:ea typeface="Times New Roman" pitchFamily="18" charset="0"/>
                <a:cs typeface="Arial" pitchFamily="34" charset="0"/>
              </a:rPr>
              <a:t>Higher Service Cost</a:t>
            </a:r>
            <a:endParaRPr lang="en-US" sz="1200" dirty="0" smtClean="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xmlns="" val="427163021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04800" y="838200"/>
            <a:ext cx="8534400" cy="5638800"/>
          </a:xfrm>
        </p:spPr>
        <p:style>
          <a:lnRef idx="1">
            <a:schemeClr val="accent1"/>
          </a:lnRef>
          <a:fillRef idx="2">
            <a:schemeClr val="accent1"/>
          </a:fillRef>
          <a:effectRef idx="1">
            <a:schemeClr val="accent1"/>
          </a:effectRef>
          <a:fontRef idx="minor">
            <a:schemeClr val="dk1"/>
          </a:fontRef>
        </p:style>
        <p:txBody>
          <a:bodyPr>
            <a:normAutofit fontScale="40000" lnSpcReduction="20000"/>
          </a:bodyPr>
          <a:lstStyle/>
          <a:p>
            <a:pPr marL="624078" indent="-514350">
              <a:buNone/>
            </a:pPr>
            <a:endParaRPr lang="en-US" sz="3500" dirty="0" smtClean="0">
              <a:solidFill>
                <a:schemeClr val="tx1"/>
              </a:solidFill>
              <a:latin typeface="Arial" pitchFamily="34" charset="0"/>
              <a:cs typeface="Arial" pitchFamily="34" charset="0"/>
            </a:endParaRPr>
          </a:p>
          <a:p>
            <a:pPr marL="624078" indent="-514350">
              <a:buNone/>
            </a:pPr>
            <a:r>
              <a:rPr lang="en-US" sz="3500" dirty="0" smtClean="0">
                <a:solidFill>
                  <a:schemeClr val="bg1">
                    <a:lumMod val="65000"/>
                  </a:schemeClr>
                </a:solidFill>
                <a:latin typeface="Arial" pitchFamily="34" charset="0"/>
                <a:cs typeface="Arial" pitchFamily="34" charset="0"/>
              </a:rPr>
              <a:t>1. What Type of Mobile Domains you know?</a:t>
            </a:r>
          </a:p>
          <a:p>
            <a:pPr marL="624078" indent="-514350">
              <a:buNone/>
            </a:pPr>
            <a:r>
              <a:rPr lang="en-US" sz="3500" dirty="0" smtClean="0">
                <a:solidFill>
                  <a:schemeClr val="bg1">
                    <a:lumMod val="65000"/>
                  </a:schemeClr>
                </a:solidFill>
                <a:latin typeface="Arial" pitchFamily="34" charset="0"/>
                <a:cs typeface="Arial" pitchFamily="34" charset="0"/>
              </a:rPr>
              <a:t>2. What are the different ways you can install a Mobile Application?</a:t>
            </a:r>
          </a:p>
          <a:p>
            <a:pPr>
              <a:buNone/>
            </a:pPr>
            <a:r>
              <a:rPr lang="en-US" sz="3500" dirty="0" smtClean="0">
                <a:solidFill>
                  <a:schemeClr val="bg1">
                    <a:lumMod val="65000"/>
                  </a:schemeClr>
                </a:solidFill>
                <a:latin typeface="Arial" pitchFamily="34" charset="0"/>
                <a:cs typeface="Arial" pitchFamily="34" charset="0"/>
              </a:rPr>
              <a:t>3. What is the difference between Mobile Testing and Mobile Application Testing?</a:t>
            </a:r>
          </a:p>
          <a:p>
            <a:pPr>
              <a:buNone/>
            </a:pPr>
            <a:r>
              <a:rPr lang="en-US" sz="3500" dirty="0" smtClean="0">
                <a:solidFill>
                  <a:schemeClr val="bg1">
                    <a:lumMod val="65000"/>
                  </a:schemeClr>
                </a:solidFill>
                <a:latin typeface="Arial" pitchFamily="34" charset="0"/>
                <a:cs typeface="Arial" pitchFamily="34" charset="0"/>
              </a:rPr>
              <a:t>4. Compare Web Application Testing vs. Mobile Application Testing</a:t>
            </a:r>
          </a:p>
          <a:p>
            <a:pPr>
              <a:buNone/>
            </a:pPr>
            <a:r>
              <a:rPr lang="en-US" sz="3500" dirty="0" smtClean="0">
                <a:solidFill>
                  <a:schemeClr val="bg1">
                    <a:lumMod val="65000"/>
                  </a:schemeClr>
                </a:solidFill>
                <a:latin typeface="Arial" pitchFamily="34" charset="0"/>
                <a:cs typeface="Arial" pitchFamily="34" charset="0"/>
              </a:rPr>
              <a:t>5. How do you usually explore the new Mobile Device/Phone?</a:t>
            </a:r>
          </a:p>
          <a:p>
            <a:pPr lvl="0">
              <a:buNone/>
            </a:pPr>
            <a:r>
              <a:rPr lang="en-US" sz="3500" dirty="0" smtClean="0">
                <a:solidFill>
                  <a:schemeClr val="bg1">
                    <a:lumMod val="65000"/>
                  </a:schemeClr>
                </a:solidFill>
                <a:latin typeface="Arial" pitchFamily="34" charset="0"/>
                <a:cs typeface="Arial" pitchFamily="34" charset="0"/>
              </a:rPr>
              <a:t>6. How would you test UI of mobile app? </a:t>
            </a:r>
          </a:p>
          <a:p>
            <a:pPr>
              <a:buNone/>
            </a:pPr>
            <a:r>
              <a:rPr lang="en-US" sz="3500" dirty="0" smtClean="0">
                <a:solidFill>
                  <a:schemeClr val="bg1">
                    <a:lumMod val="65000"/>
                  </a:schemeClr>
                </a:solidFill>
                <a:latin typeface="Arial" pitchFamily="34" charset="0"/>
                <a:cs typeface="Arial" pitchFamily="34" charset="0"/>
              </a:rPr>
              <a:t>7. Tell me about Test Plan Specifics that must emphasized while writing TP for Mobile Application</a:t>
            </a:r>
          </a:p>
          <a:p>
            <a:pPr>
              <a:buNone/>
            </a:pPr>
            <a:r>
              <a:rPr lang="en-US" sz="3500" dirty="0" smtClean="0">
                <a:solidFill>
                  <a:schemeClr val="bg1">
                    <a:lumMod val="65000"/>
                  </a:schemeClr>
                </a:solidFill>
                <a:latin typeface="Arial" pitchFamily="34" charset="0"/>
                <a:cs typeface="Arial" pitchFamily="34" charset="0"/>
              </a:rPr>
              <a:t>8. How would you test the mobile app page?</a:t>
            </a:r>
          </a:p>
          <a:p>
            <a:pPr>
              <a:buNone/>
            </a:pPr>
            <a:r>
              <a:rPr lang="en-US" sz="3500" dirty="0" smtClean="0">
                <a:solidFill>
                  <a:schemeClr val="bg1">
                    <a:lumMod val="65000"/>
                  </a:schemeClr>
                </a:solidFill>
                <a:latin typeface="Arial" pitchFamily="34" charset="0"/>
                <a:cs typeface="Arial" pitchFamily="34" charset="0"/>
              </a:rPr>
              <a:t>9. Give Examples of Major Test Cases for mobile device. </a:t>
            </a:r>
          </a:p>
          <a:p>
            <a:pPr>
              <a:buNone/>
            </a:pPr>
            <a:r>
              <a:rPr lang="en-US" sz="3500" b="1" dirty="0" smtClean="0">
                <a:solidFill>
                  <a:schemeClr val="bg1">
                    <a:lumMod val="65000"/>
                  </a:schemeClr>
                </a:solidFill>
                <a:latin typeface="Arial" pitchFamily="34" charset="0"/>
                <a:cs typeface="Arial" pitchFamily="34" charset="0"/>
              </a:rPr>
              <a:t>10. What are your steps in Performance Testing for Mobile Application? Name some Performance Tools.</a:t>
            </a:r>
          </a:p>
          <a:p>
            <a:pPr lvl="0">
              <a:buNone/>
            </a:pPr>
            <a:r>
              <a:rPr lang="en-US" sz="3500" dirty="0" smtClean="0">
                <a:solidFill>
                  <a:schemeClr val="bg1">
                    <a:lumMod val="65000"/>
                  </a:schemeClr>
                </a:solidFill>
                <a:latin typeface="Arial" pitchFamily="34" charset="0"/>
                <a:cs typeface="Arial" pitchFamily="34" charset="0"/>
              </a:rPr>
              <a:t>11. Write as many Test Cases you can for the following: Mobile device, simple app with three buttons (1,2,3) that making the sounds.</a:t>
            </a:r>
          </a:p>
          <a:p>
            <a:pPr lvl="0">
              <a:buNone/>
            </a:pPr>
            <a:r>
              <a:rPr lang="en-US" sz="3500" dirty="0" smtClean="0">
                <a:solidFill>
                  <a:schemeClr val="bg1">
                    <a:lumMod val="65000"/>
                  </a:schemeClr>
                </a:solidFill>
                <a:latin typeface="Arial" pitchFamily="34" charset="0"/>
                <a:cs typeface="Arial" pitchFamily="34" charset="0"/>
              </a:rPr>
              <a:t>12. How would you troubleshoot networking issues on </a:t>
            </a:r>
            <a:r>
              <a:rPr lang="en-US" sz="3500" dirty="0" err="1" smtClean="0">
                <a:solidFill>
                  <a:schemeClr val="bg1">
                    <a:lumMod val="65000"/>
                  </a:schemeClr>
                </a:solidFill>
                <a:latin typeface="Arial" pitchFamily="34" charset="0"/>
                <a:cs typeface="Arial" pitchFamily="34" charset="0"/>
              </a:rPr>
              <a:t>iPhone</a:t>
            </a:r>
            <a:r>
              <a:rPr lang="en-US" sz="3500" dirty="0" smtClean="0">
                <a:solidFill>
                  <a:schemeClr val="bg1">
                    <a:lumMod val="65000"/>
                  </a:schemeClr>
                </a:solidFill>
                <a:latin typeface="Arial" pitchFamily="34" charset="0"/>
                <a:cs typeface="Arial" pitchFamily="34" charset="0"/>
              </a:rPr>
              <a:t>?</a:t>
            </a:r>
          </a:p>
          <a:p>
            <a:pPr lvl="0">
              <a:buNone/>
            </a:pPr>
            <a:r>
              <a:rPr lang="en-US" sz="3500" dirty="0" smtClean="0">
                <a:solidFill>
                  <a:schemeClr val="bg1">
                    <a:lumMod val="65000"/>
                  </a:schemeClr>
                </a:solidFill>
                <a:latin typeface="Arial" pitchFamily="34" charset="0"/>
                <a:cs typeface="Arial" pitchFamily="34" charset="0"/>
              </a:rPr>
              <a:t>13. How would you test the following: you send Yahoo message from your mobile device to someone else device, and recipient doesn’t receive a message?</a:t>
            </a:r>
          </a:p>
          <a:p>
            <a:pPr>
              <a:buNone/>
            </a:pPr>
            <a:r>
              <a:rPr lang="en-US" sz="3500" dirty="0" smtClean="0">
                <a:solidFill>
                  <a:schemeClr val="bg1">
                    <a:lumMod val="65000"/>
                  </a:schemeClr>
                </a:solidFill>
                <a:latin typeface="Arial" pitchFamily="34" charset="0"/>
                <a:cs typeface="Arial" pitchFamily="34" charset="0"/>
              </a:rPr>
              <a:t>14. What is your Stress test approach when testing </a:t>
            </a:r>
            <a:r>
              <a:rPr lang="en-US" sz="3500" dirty="0" err="1" smtClean="0">
                <a:solidFill>
                  <a:schemeClr val="bg1">
                    <a:lumMod val="65000"/>
                  </a:schemeClr>
                </a:solidFill>
                <a:latin typeface="Arial" pitchFamily="34" charset="0"/>
                <a:cs typeface="Arial" pitchFamily="34" charset="0"/>
              </a:rPr>
              <a:t>Facetime</a:t>
            </a:r>
            <a:r>
              <a:rPr lang="en-US" sz="3500" dirty="0" smtClean="0">
                <a:solidFill>
                  <a:schemeClr val="bg1">
                    <a:lumMod val="65000"/>
                  </a:schemeClr>
                </a:solidFill>
                <a:latin typeface="Arial" pitchFamily="34" charset="0"/>
                <a:cs typeface="Arial" pitchFamily="34" charset="0"/>
              </a:rPr>
              <a:t> on </a:t>
            </a:r>
            <a:r>
              <a:rPr lang="en-US" sz="3500" dirty="0" err="1" smtClean="0">
                <a:solidFill>
                  <a:schemeClr val="bg1">
                    <a:lumMod val="65000"/>
                  </a:schemeClr>
                </a:solidFill>
                <a:latin typeface="Arial" pitchFamily="34" charset="0"/>
                <a:cs typeface="Arial" pitchFamily="34" charset="0"/>
              </a:rPr>
              <a:t>iPhone</a:t>
            </a:r>
            <a:r>
              <a:rPr lang="en-US" sz="3500" dirty="0" smtClean="0">
                <a:solidFill>
                  <a:schemeClr val="bg1">
                    <a:lumMod val="65000"/>
                  </a:schemeClr>
                </a:solidFill>
                <a:latin typeface="Arial" pitchFamily="34" charset="0"/>
                <a:cs typeface="Arial" pitchFamily="34" charset="0"/>
              </a:rPr>
              <a:t>?</a:t>
            </a:r>
          </a:p>
          <a:p>
            <a:pPr lvl="0">
              <a:buNone/>
            </a:pPr>
            <a:r>
              <a:rPr lang="en-US" sz="3500" dirty="0" smtClean="0">
                <a:solidFill>
                  <a:schemeClr val="bg1">
                    <a:lumMod val="65000"/>
                  </a:schemeClr>
                </a:solidFill>
                <a:latin typeface="Arial" pitchFamily="34" charset="0"/>
                <a:cs typeface="Arial" pitchFamily="34" charset="0"/>
              </a:rPr>
              <a:t>15. How do you do Boundary testing to verify a battery’s life, if a game application suppose to last for 24 hours?	</a:t>
            </a:r>
          </a:p>
          <a:p>
            <a:pPr lvl="0">
              <a:buNone/>
            </a:pPr>
            <a:r>
              <a:rPr lang="en-US" sz="3500" dirty="0" smtClean="0">
                <a:solidFill>
                  <a:schemeClr val="bg1">
                    <a:lumMod val="65000"/>
                  </a:schemeClr>
                </a:solidFill>
                <a:latin typeface="Arial" pitchFamily="34" charset="0"/>
                <a:cs typeface="Arial" pitchFamily="34" charset="0"/>
              </a:rPr>
              <a:t>16. Tell me about Specifics of the Mobile games testing?</a:t>
            </a:r>
          </a:p>
          <a:p>
            <a:pPr>
              <a:buNone/>
            </a:pPr>
            <a:r>
              <a:rPr lang="en-US" sz="3500" dirty="0" smtClean="0">
                <a:solidFill>
                  <a:schemeClr val="bg1">
                    <a:lumMod val="65000"/>
                  </a:schemeClr>
                </a:solidFill>
                <a:latin typeface="Arial" pitchFamily="34" charset="0"/>
                <a:cs typeface="Arial" pitchFamily="34" charset="0"/>
              </a:rPr>
              <a:t>17. What Remote Device Access tools do you know?</a:t>
            </a:r>
          </a:p>
          <a:p>
            <a:pPr>
              <a:buNone/>
            </a:pPr>
            <a:r>
              <a:rPr lang="en-US" sz="3500" b="1" dirty="0" smtClean="0">
                <a:solidFill>
                  <a:srgbClr val="FF0000"/>
                </a:solidFill>
                <a:latin typeface="Arial" pitchFamily="34" charset="0"/>
                <a:cs typeface="Arial" pitchFamily="34" charset="0"/>
              </a:rPr>
              <a:t>18. Can you give the view of Testing the Mobile Application on the Emulators/Simulators?</a:t>
            </a:r>
          </a:p>
          <a:p>
            <a:pPr>
              <a:buNone/>
            </a:pPr>
            <a:r>
              <a:rPr lang="en-US" sz="3500" dirty="0" smtClean="0">
                <a:solidFill>
                  <a:schemeClr val="tx2">
                    <a:lumMod val="10000"/>
                  </a:schemeClr>
                </a:solidFill>
                <a:latin typeface="Arial" pitchFamily="34" charset="0"/>
                <a:cs typeface="Arial" pitchFamily="34" charset="0"/>
              </a:rPr>
              <a:t>19. Some name for Mobile Testing Automation tools</a:t>
            </a:r>
          </a:p>
          <a:p>
            <a:pPr>
              <a:buNone/>
            </a:pPr>
            <a:r>
              <a:rPr lang="en-US" sz="3500" dirty="0" smtClean="0">
                <a:latin typeface="Arial" pitchFamily="34" charset="0"/>
                <a:cs typeface="Arial" pitchFamily="34" charset="0"/>
              </a:rPr>
              <a:t>20. Do you have idea about Application certification programs such as TBT, SSTC, JVP?</a:t>
            </a:r>
          </a:p>
          <a:p>
            <a:pPr>
              <a:buNone/>
            </a:pPr>
            <a:r>
              <a:rPr lang="en-US" sz="3500" dirty="0" smtClean="0">
                <a:latin typeface="Arial" pitchFamily="34" charset="0"/>
                <a:cs typeface="Arial" pitchFamily="34" charset="0"/>
              </a:rPr>
              <a:t>21. How you test a Location Based Services (LBS) Mobile Application?</a:t>
            </a:r>
          </a:p>
          <a:p>
            <a:pPr>
              <a:buNone/>
            </a:pPr>
            <a:endParaRPr lang="en-US" sz="3200" dirty="0" smtClean="0">
              <a:latin typeface="Arial" pitchFamily="34" charset="0"/>
              <a:cs typeface="Arial" pitchFamily="34" charset="0"/>
            </a:endParaRPr>
          </a:p>
        </p:txBody>
      </p:sp>
      <p:sp>
        <p:nvSpPr>
          <p:cNvPr id="4" name="Footer Placeholder 3"/>
          <p:cNvSpPr>
            <a:spLocks noGrp="1"/>
          </p:cNvSpPr>
          <p:nvPr>
            <p:ph type="ftr" sz="quarter" idx="11"/>
          </p:nvPr>
        </p:nvSpPr>
        <p:spPr>
          <a:xfrm>
            <a:off x="4380072" y="6407944"/>
            <a:ext cx="33923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5" name="Slide Number Placeholder 4"/>
          <p:cNvSpPr>
            <a:spLocks noGrp="1"/>
          </p:cNvSpPr>
          <p:nvPr>
            <p:ph type="sldNum" sz="quarter" idx="12"/>
          </p:nvPr>
        </p:nvSpPr>
        <p:spPr>
          <a:xfrm>
            <a:off x="8382000" y="6407944"/>
            <a:ext cx="631032" cy="365125"/>
          </a:xfrm>
        </p:spPr>
        <p:txBody>
          <a:bodyPr>
            <a:normAutofit/>
          </a:bodyPr>
          <a:lstStyle/>
          <a:p>
            <a:fld id="{B6F15528-21DE-4FAA-801E-634DDDAF4B2B}" type="slidenum">
              <a:rPr lang="en-US" smtClean="0">
                <a:solidFill>
                  <a:schemeClr val="accent1">
                    <a:lumMod val="50000"/>
                  </a:schemeClr>
                </a:solidFill>
              </a:rPr>
              <a:pPr/>
              <a:t>94</a:t>
            </a:fld>
            <a:endParaRPr lang="en-US" dirty="0">
              <a:solidFill>
                <a:schemeClr val="accent1">
                  <a:lumMod val="50000"/>
                </a:schemeClr>
              </a:solidFill>
            </a:endParaRPr>
          </a:p>
        </p:txBody>
      </p:sp>
      <p:sp>
        <p:nvSpPr>
          <p:cNvPr id="7" name="Title 6"/>
          <p:cNvSpPr>
            <a:spLocks noGrp="1"/>
          </p:cNvSpPr>
          <p:nvPr>
            <p:ph type="title"/>
          </p:nvPr>
        </p:nvSpPr>
        <p:spPr>
          <a:xfrm>
            <a:off x="381000" y="152400"/>
            <a:ext cx="5562600" cy="533400"/>
          </a:xfrm>
        </p:spPr>
        <p:style>
          <a:lnRef idx="1">
            <a:schemeClr val="accent1"/>
          </a:lnRef>
          <a:fillRef idx="2">
            <a:schemeClr val="accent1"/>
          </a:fillRef>
          <a:effectRef idx="1">
            <a:schemeClr val="accent1"/>
          </a:effectRef>
          <a:fontRef idx="minor">
            <a:schemeClr val="dk1"/>
          </a:fontRef>
        </p:style>
        <p:txBody>
          <a:bodyPr>
            <a:noAutofit/>
          </a:bodyPr>
          <a:lstStyle/>
          <a:p>
            <a:r>
              <a:rPr lang="en-US" sz="3200" dirty="0" smtClean="0">
                <a:solidFill>
                  <a:srgbClr val="FF0000"/>
                </a:solidFill>
              </a:rPr>
              <a:t>Specific of Mobile Testing</a:t>
            </a:r>
            <a:endParaRPr lang="en-US" sz="3200" dirty="0">
              <a:solidFill>
                <a:srgbClr val="FF0000"/>
              </a:solidFill>
            </a:endParaRPr>
          </a:p>
        </p:txBody>
      </p:sp>
    </p:spTree>
    <p:extLst>
      <p:ext uri="{BB962C8B-B14F-4D97-AF65-F5344CB8AC3E}">
        <p14:creationId xmlns:p14="http://schemas.microsoft.com/office/powerpoint/2010/main" xmlns="" val="365750653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229600" cy="4711891"/>
          </a:xfrm>
        </p:spPr>
        <p:style>
          <a:lnRef idx="1">
            <a:schemeClr val="accent1"/>
          </a:lnRef>
          <a:fillRef idx="2">
            <a:schemeClr val="accent1"/>
          </a:fillRef>
          <a:effectRef idx="1">
            <a:schemeClr val="accent1"/>
          </a:effectRef>
          <a:fontRef idx="minor">
            <a:schemeClr val="dk1"/>
          </a:fontRef>
        </p:style>
        <p:txBody>
          <a:bodyPr>
            <a:normAutofit fontScale="62500" lnSpcReduction="20000"/>
          </a:bodyPr>
          <a:lstStyle/>
          <a:p>
            <a:endParaRPr lang="en-US" dirty="0" smtClean="0"/>
          </a:p>
          <a:p>
            <a:r>
              <a:rPr lang="en-US" dirty="0" smtClean="0"/>
              <a:t>An emulator is a hardware replica of an actual mobile device. The emulator simulates the mobile device and enables the tester to test a mobile app on a PC without having to test it on an actual mobile device.</a:t>
            </a:r>
          </a:p>
          <a:p>
            <a:pPr>
              <a:buNone/>
            </a:pPr>
            <a:r>
              <a:rPr lang="en-US" dirty="0" smtClean="0"/>
              <a:t>There are three types of emulator:</a:t>
            </a:r>
          </a:p>
          <a:p>
            <a:r>
              <a:rPr lang="en-US" dirty="0" smtClean="0"/>
              <a:t>▪ </a:t>
            </a:r>
            <a:r>
              <a:rPr lang="en-US" b="1" dirty="0" smtClean="0"/>
              <a:t>Device emulators </a:t>
            </a:r>
            <a:r>
              <a:rPr lang="en-US" dirty="0" smtClean="0"/>
              <a:t>are generally provided by the device manufacturer. The device emulator is specific to a particular model of a device.</a:t>
            </a:r>
          </a:p>
          <a:p>
            <a:r>
              <a:rPr lang="en-US" dirty="0" smtClean="0"/>
              <a:t>▪ </a:t>
            </a:r>
            <a:r>
              <a:rPr lang="en-US" b="1" dirty="0" smtClean="0"/>
              <a:t>Operating System (OS) emulators </a:t>
            </a:r>
            <a:r>
              <a:rPr lang="en-US" dirty="0" smtClean="0"/>
              <a:t>are provided by Microsoft and Google for their respective operating systems. An OS emulator mimics the specific operating system for a device and runs on a PC. </a:t>
            </a:r>
          </a:p>
          <a:p>
            <a:r>
              <a:rPr lang="en-US" dirty="0" smtClean="0"/>
              <a:t>OS emulators typically have a dependency on the build tool that is used to emulate the mobile environment; for example, </a:t>
            </a:r>
            <a:r>
              <a:rPr lang="en-US" dirty="0" err="1" smtClean="0"/>
              <a:t>Xcode</a:t>
            </a:r>
            <a:r>
              <a:rPr lang="en-US" dirty="0" smtClean="0"/>
              <a:t> is a build tool for the iPhone and the Eclipse Emulator is a build tool for the Android. </a:t>
            </a:r>
          </a:p>
          <a:p>
            <a:r>
              <a:rPr lang="en-US" dirty="0" smtClean="0"/>
              <a:t>▪ </a:t>
            </a:r>
            <a:r>
              <a:rPr lang="en-US" b="1" dirty="0" smtClean="0"/>
              <a:t>Browser emulators </a:t>
            </a:r>
            <a:r>
              <a:rPr lang="en-US" dirty="0" smtClean="0"/>
              <a:t>are generally available on the respective device web sites; they run on a browser that is not necessarily on a mobile device (i.e. they can run on a PC browser). There are a great many open source emulators on browsers, such as </a:t>
            </a:r>
            <a:r>
              <a:rPr lang="en-US" dirty="0" err="1" smtClean="0"/>
              <a:t>MobiOne</a:t>
            </a:r>
            <a:r>
              <a:rPr lang="en-US" dirty="0" smtClean="0"/>
              <a:t> for the </a:t>
            </a:r>
            <a:r>
              <a:rPr lang="en-US" dirty="0" err="1" smtClean="0"/>
              <a:t>iPhone</a:t>
            </a:r>
            <a:r>
              <a:rPr lang="en-US" dirty="0" smtClean="0"/>
              <a:t> and Android Emulator PC for the Android.</a:t>
            </a:r>
            <a:endParaRPr lang="en-US" dirty="0"/>
          </a:p>
        </p:txBody>
      </p:sp>
      <p:sp>
        <p:nvSpPr>
          <p:cNvPr id="3" name="Footer Placeholder 2"/>
          <p:cNvSpPr>
            <a:spLocks noGrp="1"/>
          </p:cNvSpPr>
          <p:nvPr>
            <p:ph type="ftr" sz="quarter" idx="11"/>
          </p:nvPr>
        </p:nvSpPr>
        <p:spPr>
          <a:xfrm>
            <a:off x="4380072" y="6407944"/>
            <a:ext cx="38495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95</a:t>
            </a:fld>
            <a:endParaRPr lang="en-US" dirty="0">
              <a:solidFill>
                <a:schemeClr val="accent1">
                  <a:lumMod val="50000"/>
                </a:schemeClr>
              </a:solidFill>
            </a:endParaRPr>
          </a:p>
        </p:txBody>
      </p:sp>
      <p:sp>
        <p:nvSpPr>
          <p:cNvPr id="5" name="Title 4"/>
          <p:cNvSpPr>
            <a:spLocks noGrp="1"/>
          </p:cNvSpPr>
          <p:nvPr>
            <p:ph type="title"/>
          </p:nvPr>
        </p:nvSpPr>
        <p:spPr>
          <a:xfrm>
            <a:off x="457200" y="274638"/>
            <a:ext cx="4038600" cy="7159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dirty="0" smtClean="0"/>
              <a:t>Emulators</a:t>
            </a:r>
            <a:endParaRPr lang="en-US"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style>
          <a:lnRef idx="1">
            <a:schemeClr val="accent1"/>
          </a:lnRef>
          <a:fillRef idx="2">
            <a:schemeClr val="accent1"/>
          </a:fillRef>
          <a:effectRef idx="1">
            <a:schemeClr val="accent1"/>
          </a:effectRef>
          <a:fontRef idx="minor">
            <a:schemeClr val="dk1"/>
          </a:fontRef>
        </p:style>
        <p:txBody>
          <a:bodyPr>
            <a:normAutofit fontScale="92500" lnSpcReduction="20000"/>
          </a:bodyPr>
          <a:lstStyle/>
          <a:p>
            <a:r>
              <a:rPr lang="en-US" dirty="0" smtClean="0"/>
              <a:t>One of the greatest advantages of testing with emulators is that an emulator will let you know exactly what is happening “behind” the device LCD, allowing a tester to do a debug and actually open up a screen to see what is happening. </a:t>
            </a:r>
          </a:p>
          <a:p>
            <a:r>
              <a:rPr lang="en-US" dirty="0" smtClean="0"/>
              <a:t>This provides the tester with a great deal of insight into problems and makes it easier for the developer to fix the defects. </a:t>
            </a:r>
          </a:p>
          <a:p>
            <a:r>
              <a:rPr lang="en-US" dirty="0" smtClean="0"/>
              <a:t>The tester can also provide the developer with screenshots, high-level information, and data messages. This reduces the level of effort that will be required on the part of the development team to solve the problem.</a:t>
            </a:r>
            <a:endParaRPr lang="en-US" dirty="0"/>
          </a:p>
        </p:txBody>
      </p:sp>
      <p:sp>
        <p:nvSpPr>
          <p:cNvPr id="3" name="Footer Placeholder 2"/>
          <p:cNvSpPr>
            <a:spLocks noGrp="1"/>
          </p:cNvSpPr>
          <p:nvPr>
            <p:ph type="ftr" sz="quarter" idx="11"/>
          </p:nvPr>
        </p:nvSpPr>
        <p:spPr>
          <a:xfrm>
            <a:off x="4380072" y="6407944"/>
            <a:ext cx="41543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96</a:t>
            </a:fld>
            <a:endParaRPr lang="en-US" dirty="0">
              <a:solidFill>
                <a:schemeClr val="accent1">
                  <a:lumMod val="50000"/>
                </a:schemeClr>
              </a:solidFill>
            </a:endParaRPr>
          </a:p>
        </p:txBody>
      </p:sp>
      <p:sp>
        <p:nvSpPr>
          <p:cNvPr id="5" name="Title 4"/>
          <p:cNvSpPr>
            <a:spLocks noGrp="1"/>
          </p:cNvSpPr>
          <p:nvPr>
            <p:ph type="title"/>
          </p:nvPr>
        </p:nvSpPr>
        <p:spPr>
          <a:xfrm>
            <a:off x="457200" y="274638"/>
            <a:ext cx="3200400" cy="7159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dirty="0" smtClean="0"/>
              <a:t>Emulators</a:t>
            </a:r>
            <a:endParaRPr lang="en-US"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19200"/>
            <a:ext cx="8229600" cy="4788091"/>
          </a:xfrm>
        </p:spPr>
        <p:style>
          <a:lnRef idx="1">
            <a:schemeClr val="accent1"/>
          </a:lnRef>
          <a:fillRef idx="2">
            <a:schemeClr val="accent1"/>
          </a:fillRef>
          <a:effectRef idx="1">
            <a:schemeClr val="accent1"/>
          </a:effectRef>
          <a:fontRef idx="minor">
            <a:schemeClr val="dk1"/>
          </a:fontRef>
        </p:style>
        <p:txBody>
          <a:bodyPr>
            <a:normAutofit fontScale="85000" lnSpcReduction="10000"/>
          </a:bodyPr>
          <a:lstStyle/>
          <a:p>
            <a:endParaRPr lang="en-US" dirty="0" smtClean="0"/>
          </a:p>
          <a:p>
            <a:r>
              <a:rPr lang="en-US" dirty="0" smtClean="0"/>
              <a:t>Other advantages of using emulators are the following:</a:t>
            </a:r>
          </a:p>
          <a:p>
            <a:r>
              <a:rPr lang="en-US" dirty="0" smtClean="0"/>
              <a:t>▪ Emulators tend to be cost-effective because most of them are freeware.</a:t>
            </a:r>
          </a:p>
          <a:p>
            <a:r>
              <a:rPr lang="en-US" dirty="0" smtClean="0"/>
              <a:t>▪ Because the virtual device (emulator) is in control of its own software stack, testers can collect important information on “each component” of a content page. Some examples of this information include inner text and page redirect URLs.</a:t>
            </a:r>
          </a:p>
          <a:p>
            <a:r>
              <a:rPr lang="en-US" dirty="0" smtClean="0"/>
              <a:t>▪ Many types of content compatibility tests – such as verifying image sizes or identifying broken links – can be accurately and quickly performed. </a:t>
            </a:r>
            <a:endParaRPr lang="en-US" dirty="0"/>
          </a:p>
        </p:txBody>
      </p:sp>
      <p:sp>
        <p:nvSpPr>
          <p:cNvPr id="3" name="Footer Placeholder 2"/>
          <p:cNvSpPr>
            <a:spLocks noGrp="1"/>
          </p:cNvSpPr>
          <p:nvPr>
            <p:ph type="ftr" sz="quarter" idx="11"/>
          </p:nvPr>
        </p:nvSpPr>
        <p:spPr>
          <a:xfrm>
            <a:off x="4380072" y="6407944"/>
            <a:ext cx="4001928" cy="365125"/>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97</a:t>
            </a:fld>
            <a:endParaRPr lang="en-US" dirty="0">
              <a:solidFill>
                <a:schemeClr val="accent1">
                  <a:lumMod val="50000"/>
                </a:schemeClr>
              </a:solidFill>
            </a:endParaRPr>
          </a:p>
        </p:txBody>
      </p:sp>
      <p:sp>
        <p:nvSpPr>
          <p:cNvPr id="5" name="Title 4"/>
          <p:cNvSpPr>
            <a:spLocks noGrp="1"/>
          </p:cNvSpPr>
          <p:nvPr>
            <p:ph type="title"/>
          </p:nvPr>
        </p:nvSpPr>
        <p:spPr>
          <a:xfrm>
            <a:off x="457200" y="274638"/>
            <a:ext cx="3352800" cy="792162"/>
          </a:xfrm>
        </p:spPr>
        <p:style>
          <a:lnRef idx="1">
            <a:schemeClr val="accent1"/>
          </a:lnRef>
          <a:fillRef idx="2">
            <a:schemeClr val="accent1"/>
          </a:fillRef>
          <a:effectRef idx="1">
            <a:schemeClr val="accent1"/>
          </a:effectRef>
          <a:fontRef idx="minor">
            <a:schemeClr val="dk1"/>
          </a:fontRef>
        </p:style>
        <p:txBody>
          <a:bodyPr/>
          <a:lstStyle/>
          <a:p>
            <a:r>
              <a:rPr lang="en-US" dirty="0" smtClean="0"/>
              <a:t>Emulators</a:t>
            </a:r>
            <a:endParaRPr lang="en-US"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229600" cy="5029200"/>
          </a:xfrm>
        </p:spPr>
        <p:style>
          <a:lnRef idx="1">
            <a:schemeClr val="accent1"/>
          </a:lnRef>
          <a:fillRef idx="2">
            <a:schemeClr val="accent1"/>
          </a:fillRef>
          <a:effectRef idx="1">
            <a:schemeClr val="accent1"/>
          </a:effectRef>
          <a:fontRef idx="minor">
            <a:schemeClr val="dk1"/>
          </a:fontRef>
        </p:style>
        <p:txBody>
          <a:bodyPr>
            <a:normAutofit fontScale="70000" lnSpcReduction="20000"/>
          </a:bodyPr>
          <a:lstStyle/>
          <a:p>
            <a:pPr marL="109728" indent="0">
              <a:buNone/>
            </a:pPr>
            <a:endParaRPr lang="en-US" dirty="0" smtClean="0"/>
          </a:p>
          <a:p>
            <a:r>
              <a:rPr lang="en-US" b="1" dirty="0" smtClean="0"/>
              <a:t>Whereas device emulators are hardware replicas of specific devices, simulators mimic the software of the device for testing purposes</a:t>
            </a:r>
            <a:r>
              <a:rPr lang="en-US" dirty="0" smtClean="0"/>
              <a:t>. </a:t>
            </a:r>
          </a:p>
          <a:p>
            <a:r>
              <a:rPr lang="en-US" dirty="0" smtClean="0"/>
              <a:t>Testers typically use the native browser of a PC for mobile browser simulation. (</a:t>
            </a:r>
            <a:r>
              <a:rPr lang="en-US" b="1" dirty="0" smtClean="0"/>
              <a:t>Note</a:t>
            </a:r>
            <a:r>
              <a:rPr lang="en-US" dirty="0" smtClean="0"/>
              <a:t> that simulators are used for testing the mobile web, not mobile apps.)</a:t>
            </a:r>
          </a:p>
          <a:p>
            <a:r>
              <a:rPr lang="en-US" dirty="0" smtClean="0"/>
              <a:t>To get a native browser to simulate a mobile browser, testers change the “User Agent” settings in the native browsers. This approach is typically used for automated functional testing.</a:t>
            </a:r>
          </a:p>
          <a:p>
            <a:r>
              <a:rPr lang="en-US" dirty="0" smtClean="0"/>
              <a:t>With simulators, testing can be done quickly and easily without the use of emulators. In addition, simulators are cost-effective because they can be used without purchasing any new software.</a:t>
            </a:r>
          </a:p>
          <a:p>
            <a:r>
              <a:rPr lang="en-US" dirty="0" smtClean="0"/>
              <a:t>For Firefox browsers simulating iPhone and Android, automation is possible with tools like </a:t>
            </a:r>
            <a:r>
              <a:rPr lang="en-US" dirty="0" err="1" smtClean="0"/>
              <a:t>QuickTest</a:t>
            </a:r>
            <a:r>
              <a:rPr lang="en-US" dirty="0" smtClean="0"/>
              <a:t> Professional.</a:t>
            </a:r>
          </a:p>
          <a:p>
            <a:r>
              <a:rPr lang="en-US" dirty="0" smtClean="0"/>
              <a:t>But this is mainly from the functional rather than look and feel perspective and is primarily used for functional automation testing. To reduce manual effort/cost, one of the popular ways is to go for functional automation. </a:t>
            </a:r>
          </a:p>
        </p:txBody>
      </p:sp>
      <p:sp>
        <p:nvSpPr>
          <p:cNvPr id="3" name="Footer Placeholder 2"/>
          <p:cNvSpPr>
            <a:spLocks noGrp="1"/>
          </p:cNvSpPr>
          <p:nvPr>
            <p:ph type="ftr" sz="quarter" idx="11"/>
          </p:nvPr>
        </p:nvSpPr>
        <p:spPr>
          <a:xfrm>
            <a:off x="4495800" y="6324601"/>
            <a:ext cx="3962400" cy="457199"/>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98</a:t>
            </a:fld>
            <a:endParaRPr lang="en-US" dirty="0">
              <a:solidFill>
                <a:schemeClr val="accent1">
                  <a:lumMod val="50000"/>
                </a:schemeClr>
              </a:solidFill>
            </a:endParaRPr>
          </a:p>
        </p:txBody>
      </p:sp>
      <p:sp>
        <p:nvSpPr>
          <p:cNvPr id="5" name="Title 4"/>
          <p:cNvSpPr>
            <a:spLocks noGrp="1"/>
          </p:cNvSpPr>
          <p:nvPr>
            <p:ph type="title"/>
          </p:nvPr>
        </p:nvSpPr>
        <p:spPr>
          <a:xfrm>
            <a:off x="457200" y="274638"/>
            <a:ext cx="3505200" cy="868362"/>
          </a:xfrm>
        </p:spPr>
        <p:style>
          <a:lnRef idx="1">
            <a:schemeClr val="accent1"/>
          </a:lnRef>
          <a:fillRef idx="2">
            <a:schemeClr val="accent1"/>
          </a:fillRef>
          <a:effectRef idx="1">
            <a:schemeClr val="accent1"/>
          </a:effectRef>
          <a:fontRef idx="minor">
            <a:schemeClr val="dk1"/>
          </a:fontRef>
        </p:style>
        <p:txBody>
          <a:bodyPr/>
          <a:lstStyle/>
          <a:p>
            <a:r>
              <a:rPr lang="en-US" dirty="0" smtClean="0"/>
              <a:t>Simulators</a:t>
            </a:r>
            <a:endParaRPr lang="en-US"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19200"/>
            <a:ext cx="8229600" cy="5181600"/>
          </a:xfrm>
        </p:spPr>
        <p:style>
          <a:lnRef idx="1">
            <a:schemeClr val="accent1"/>
          </a:lnRef>
          <a:fillRef idx="2">
            <a:schemeClr val="accent1"/>
          </a:fillRef>
          <a:effectRef idx="1">
            <a:schemeClr val="accent1"/>
          </a:effectRef>
          <a:fontRef idx="minor">
            <a:schemeClr val="dk1"/>
          </a:fontRef>
        </p:style>
        <p:txBody>
          <a:bodyPr>
            <a:normAutofit fontScale="62500" lnSpcReduction="20000"/>
          </a:bodyPr>
          <a:lstStyle/>
          <a:p>
            <a:endParaRPr lang="en-US" b="1" dirty="0" smtClean="0"/>
          </a:p>
          <a:p>
            <a:r>
              <a:rPr lang="en-US" b="1" dirty="0" smtClean="0"/>
              <a:t>Simulation errors</a:t>
            </a:r>
          </a:p>
          <a:p>
            <a:r>
              <a:rPr lang="en-US" dirty="0" smtClean="0"/>
              <a:t>Any incorrect key stroke has the potential to alter the results of the simulation and give us wrong results. </a:t>
            </a:r>
          </a:p>
          <a:p>
            <a:r>
              <a:rPr lang="en-US" dirty="0" smtClean="0"/>
              <a:t>Also, Developers are usually programming using theories of the way things work are not often 100% correct. SO, for increase the accuracy and the correctness of simulation we must first </a:t>
            </a:r>
            <a:r>
              <a:rPr lang="en-US" b="1" dirty="0" smtClean="0"/>
              <a:t>run a base line </a:t>
            </a:r>
            <a:r>
              <a:rPr lang="en-US" dirty="0" smtClean="0"/>
              <a:t>to prove that it works. </a:t>
            </a:r>
            <a:endParaRPr lang="en-US" dirty="0"/>
          </a:p>
          <a:p>
            <a:r>
              <a:rPr lang="en-US" dirty="0" smtClean="0"/>
              <a:t>In order for the simulation to be accepted in the general community we have to take experimental results and simulate them. If the two data sets compare, then any simulation we do of your own design will have some credibility.</a:t>
            </a:r>
          </a:p>
          <a:p>
            <a:r>
              <a:rPr lang="en-US" b="1" dirty="0" smtClean="0"/>
              <a:t>Hardware-Software differences</a:t>
            </a:r>
          </a:p>
          <a:p>
            <a:r>
              <a:rPr lang="en-US" dirty="0" smtClean="0"/>
              <a:t>Another aspect of testing on a simulator is the differences between software and hardware. Simulators do not reflect the specific hardware and software features of each supported device.</a:t>
            </a:r>
          </a:p>
          <a:p>
            <a:r>
              <a:rPr lang="en-US" b="1" dirty="0" smtClean="0"/>
              <a:t>Performance</a:t>
            </a:r>
          </a:p>
          <a:p>
            <a:r>
              <a:rPr lang="en-US" dirty="0" smtClean="0"/>
              <a:t>The last important aspect of simulators is where the PC is running. Depending on the processing power of the PC running the simulator and the type of handset or smartphone, with limited CPU and memory, being used for testing, performance on the simulator may be unrealistically good or bad.</a:t>
            </a:r>
            <a:endParaRPr lang="en-US" dirty="0"/>
          </a:p>
        </p:txBody>
      </p:sp>
      <p:sp>
        <p:nvSpPr>
          <p:cNvPr id="3" name="Footer Placeholder 2"/>
          <p:cNvSpPr>
            <a:spLocks noGrp="1"/>
          </p:cNvSpPr>
          <p:nvPr>
            <p:ph type="ftr" sz="quarter" idx="11"/>
          </p:nvPr>
        </p:nvSpPr>
        <p:spPr>
          <a:xfrm>
            <a:off x="4267200" y="6400801"/>
            <a:ext cx="4078128" cy="380999"/>
          </a:xfrm>
        </p:spPr>
        <p:txBody>
          <a:bodyPr/>
          <a:lstStyle/>
          <a:p>
            <a:r>
              <a:rPr lang="en-US" dirty="0" smtClean="0">
                <a:solidFill>
                  <a:schemeClr val="accent1">
                    <a:lumMod val="50000"/>
                  </a:schemeClr>
                </a:solidFill>
              </a:rPr>
              <a:t>Copyright </a:t>
            </a:r>
            <a:r>
              <a:rPr lang="en-US" dirty="0" err="1" smtClean="0">
                <a:solidFill>
                  <a:schemeClr val="accent1">
                    <a:lumMod val="50000"/>
                  </a:schemeClr>
                </a:solidFill>
              </a:rPr>
              <a:t>Portnov</a:t>
            </a:r>
            <a:r>
              <a:rPr lang="en-US" dirty="0" smtClean="0">
                <a:solidFill>
                  <a:schemeClr val="accent1">
                    <a:lumMod val="50000"/>
                  </a:schemeClr>
                </a:solidFill>
              </a:rPr>
              <a:t> Computer School  2013</a:t>
            </a:r>
            <a:endParaRPr lang="en-US" dirty="0">
              <a:solidFill>
                <a:schemeClr val="accent1">
                  <a:lumMod val="50000"/>
                </a:scheme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chemeClr val="accent1">
                    <a:lumMod val="50000"/>
                  </a:schemeClr>
                </a:solidFill>
              </a:rPr>
              <a:pPr/>
              <a:t>99</a:t>
            </a:fld>
            <a:endParaRPr lang="en-US" dirty="0">
              <a:solidFill>
                <a:schemeClr val="accent1">
                  <a:lumMod val="50000"/>
                </a:schemeClr>
              </a:solidFill>
            </a:endParaRPr>
          </a:p>
        </p:txBody>
      </p:sp>
      <p:sp>
        <p:nvSpPr>
          <p:cNvPr id="5" name="Title 4"/>
          <p:cNvSpPr>
            <a:spLocks noGrp="1"/>
          </p:cNvSpPr>
          <p:nvPr>
            <p:ph type="title"/>
          </p:nvPr>
        </p:nvSpPr>
        <p:spPr>
          <a:xfrm>
            <a:off x="457200" y="274638"/>
            <a:ext cx="6629400" cy="7159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dirty="0" smtClean="0"/>
              <a:t>Disadvantages of Simulator</a:t>
            </a:r>
            <a:endParaRPr lang="en-US"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1106</TotalTime>
  <Words>13496</Words>
  <Application>Microsoft Office PowerPoint</Application>
  <PresentationFormat>On-screen Show (4:3)</PresentationFormat>
  <Paragraphs>1669</Paragraphs>
  <Slides>139</Slides>
  <Notes>0</Notes>
  <HiddenSlides>0</HiddenSlides>
  <MMClips>0</MMClips>
  <ScaleCrop>false</ScaleCrop>
  <HeadingPairs>
    <vt:vector size="4" baseType="variant">
      <vt:variant>
        <vt:lpstr>Theme</vt:lpstr>
      </vt:variant>
      <vt:variant>
        <vt:i4>1</vt:i4>
      </vt:variant>
      <vt:variant>
        <vt:lpstr>Slide Titles</vt:lpstr>
      </vt:variant>
      <vt:variant>
        <vt:i4>139</vt:i4>
      </vt:variant>
    </vt:vector>
  </HeadingPairs>
  <TitlesOfParts>
    <vt:vector size="140" baseType="lpstr">
      <vt:lpstr>Concourse</vt:lpstr>
      <vt:lpstr>Mobile Testing III In questions and Answers</vt:lpstr>
      <vt:lpstr>Levels of Testing</vt:lpstr>
      <vt:lpstr>Specific of Mobile Testing</vt:lpstr>
      <vt:lpstr>1. Types of Testing in Mobile Domain</vt:lpstr>
      <vt:lpstr>WAP Sites Testing:</vt:lpstr>
      <vt:lpstr>Specific of Mobile Testing</vt:lpstr>
      <vt:lpstr> 2. What are the different ways you can install a Mobile Application?  </vt:lpstr>
      <vt:lpstr>Specific of Mobile Testing</vt:lpstr>
      <vt:lpstr> 3. What is the difference between Mobile Testing and Mobile Application Testing?    1 </vt:lpstr>
      <vt:lpstr>   Parts of Mobile Testing: Mobile Protocol Stack </vt:lpstr>
      <vt:lpstr>   Parts of Mobile Testing: Multimedia Testing </vt:lpstr>
      <vt:lpstr>   Parts of Mobile Testing: Multimedia Testing </vt:lpstr>
      <vt:lpstr>   Parts of Mobile Testing: Feature Testing </vt:lpstr>
      <vt:lpstr>Specific of Mobile Testing</vt:lpstr>
      <vt:lpstr>4. Compare Web Application Testing vs. Mobile Application Testing</vt:lpstr>
      <vt:lpstr>Specific of Mobile Testing</vt:lpstr>
      <vt:lpstr> 5. How do you usually explore the new Mobile Device/Phone?      1 </vt:lpstr>
      <vt:lpstr>5. How do you usually explore the new Mobile Device/Phone?      2</vt:lpstr>
      <vt:lpstr>Specific of Mobile Testing</vt:lpstr>
      <vt:lpstr> 6. How would you test UI of mobile app?   1 </vt:lpstr>
      <vt:lpstr>6. How would you test UI of mobile app?        2</vt:lpstr>
      <vt:lpstr>6. How would you test UI of mobile app?     3</vt:lpstr>
      <vt:lpstr>Good to know: Mobile Form Factor</vt:lpstr>
      <vt:lpstr>Good to know: different Mobile UI</vt:lpstr>
      <vt:lpstr>Specific of Mobile Testing</vt:lpstr>
      <vt:lpstr>7. Tell me about Test Plan Specifics that must emphasized while writing TP for Mobile Application</vt:lpstr>
      <vt:lpstr>Slide 27</vt:lpstr>
      <vt:lpstr>Mobile Testing Approach:</vt:lpstr>
      <vt:lpstr>Slide 29</vt:lpstr>
      <vt:lpstr>Slide 30</vt:lpstr>
      <vt:lpstr>Techniques of Mobile Application Testing</vt:lpstr>
      <vt:lpstr>Slide 32</vt:lpstr>
      <vt:lpstr>Slide 33</vt:lpstr>
      <vt:lpstr>Slide 34</vt:lpstr>
      <vt:lpstr>Specific of Mobile Testing</vt:lpstr>
      <vt:lpstr>General Types of Mobile Apps Testing</vt:lpstr>
      <vt:lpstr>Specific Types of Mobile Apps Testing</vt:lpstr>
      <vt:lpstr> Specific of testing Mobile application: </vt:lpstr>
      <vt:lpstr>Areas That Would Be Tested on a  Mobile Application</vt:lpstr>
      <vt:lpstr>Areas That Would Be Tested on a  Mobile Application</vt:lpstr>
      <vt:lpstr>Areas That Would Be Tested on a  Mobile Application</vt:lpstr>
      <vt:lpstr>Areas That Would Be Tested on a  Mobile Application</vt:lpstr>
      <vt:lpstr>Areas That Would Be Tested on a  Mobile Application</vt:lpstr>
      <vt:lpstr>Areas That Would Be Tested on a  Mobile Application</vt:lpstr>
      <vt:lpstr>Areas That Would Be Tested on a  Mobile Application</vt:lpstr>
      <vt:lpstr>Slide 46</vt:lpstr>
      <vt:lpstr>Slide 47</vt:lpstr>
      <vt:lpstr>How would you test the mobile app page?      </vt:lpstr>
      <vt:lpstr>Specific of Mobile Testing</vt:lpstr>
      <vt:lpstr>4. Give Examples of Major Test Cases for mobile device    1</vt:lpstr>
      <vt:lpstr>  4. Give Examples of Major Test Cases for mobile device  2 </vt:lpstr>
      <vt:lpstr> 4. Give Examples of Major Test Cases for mobile device   3 </vt:lpstr>
      <vt:lpstr> 4. Give Examples of Major Test Cases for mobile device   4 </vt:lpstr>
      <vt:lpstr> 4. Give Examples of Major Test Cases for mobile device   5 </vt:lpstr>
      <vt:lpstr> 4. Give Examples of Major Test Cases for mobile device   6 </vt:lpstr>
      <vt:lpstr> 4. Give Examples of Major Test Cases for mobile device   7 </vt:lpstr>
      <vt:lpstr> 4. Give Examples of Major Test Cases for mobile device   7 </vt:lpstr>
      <vt:lpstr>Specific of Mobile Testing</vt:lpstr>
      <vt:lpstr>What are your steps in Performance Testing for Mobile Application?</vt:lpstr>
      <vt:lpstr>Slide 60</vt:lpstr>
      <vt:lpstr>Performance Testing: 3rd-party Integration</vt:lpstr>
      <vt:lpstr> List of Mobile Web Performance Testing Tools </vt:lpstr>
      <vt:lpstr>How does it works?</vt:lpstr>
      <vt:lpstr>Specific of Mobile Testing</vt:lpstr>
      <vt:lpstr> 11. Write as many Test Cases you can for the following: Mobile device, simple app with three buttons (1,2,3) that making the sounds.      1 </vt:lpstr>
      <vt:lpstr>Slide 66</vt:lpstr>
      <vt:lpstr>Slide 67</vt:lpstr>
      <vt:lpstr>Slide 68</vt:lpstr>
      <vt:lpstr>Slide 69</vt:lpstr>
      <vt:lpstr>Slide 70</vt:lpstr>
      <vt:lpstr>Specific of Mobile Testing</vt:lpstr>
      <vt:lpstr> 12. How would you troubleshoot networking issues on iPhone?   </vt:lpstr>
      <vt:lpstr>Slide 73</vt:lpstr>
      <vt:lpstr>Slide 74</vt:lpstr>
      <vt:lpstr>Slide 75</vt:lpstr>
      <vt:lpstr>Specific of Mobile Testing</vt:lpstr>
      <vt:lpstr> 13. How would you test the following: you send Yahoo message from your mobile device to someone else device, and recipient doesn’t receive a message?   1 </vt:lpstr>
      <vt:lpstr>Slide 78</vt:lpstr>
      <vt:lpstr>Slide 79</vt:lpstr>
      <vt:lpstr>Slide 80</vt:lpstr>
      <vt:lpstr>Specific of Mobile Testing</vt:lpstr>
      <vt:lpstr> 14. What is your Stress test approach when testing Facetime on iPhone?   1 </vt:lpstr>
      <vt:lpstr>Slide 83</vt:lpstr>
      <vt:lpstr>Slide 84</vt:lpstr>
      <vt:lpstr>Specific of Mobile Testing</vt:lpstr>
      <vt:lpstr> 15. How do you perform Boundary testing to verify a battery’s life, if a game application suppose to last for 24 hours?          1 </vt:lpstr>
      <vt:lpstr>Slide 87</vt:lpstr>
      <vt:lpstr>Slide 88</vt:lpstr>
      <vt:lpstr>Specific of Mobile Testing</vt:lpstr>
      <vt:lpstr> 16. Tell me about Specifics of the Mobile games testing?           1 </vt:lpstr>
      <vt:lpstr>Slide 91</vt:lpstr>
      <vt:lpstr>Specific of Mobile Testing</vt:lpstr>
      <vt:lpstr>17. What Remote Device Access tools do you know?</vt:lpstr>
      <vt:lpstr>Specific of Mobile Testing</vt:lpstr>
      <vt:lpstr>Emulators</vt:lpstr>
      <vt:lpstr>Emulators</vt:lpstr>
      <vt:lpstr>Emulators</vt:lpstr>
      <vt:lpstr>Simulators</vt:lpstr>
      <vt:lpstr>Disadvantages of Simulator</vt:lpstr>
      <vt:lpstr>Specific of Mobile Testing</vt:lpstr>
      <vt:lpstr> 19. Have you ever worked on any Mobile Testing automation tool? </vt:lpstr>
      <vt:lpstr>Most popular Automation Tools</vt:lpstr>
      <vt:lpstr>Automation Testing</vt:lpstr>
      <vt:lpstr>Specific of Mobile Testing</vt:lpstr>
      <vt:lpstr> 20. Application certification programs such as TBT, SSTC, JVP? </vt:lpstr>
      <vt:lpstr>Specific of Mobile Testing</vt:lpstr>
      <vt:lpstr> 21. How you test a Location Based Services (LBS) Mobile Application? </vt:lpstr>
      <vt:lpstr>Slide 108</vt:lpstr>
      <vt:lpstr>Mobile Technology in near future</vt:lpstr>
      <vt:lpstr>Future of Mobile Technology</vt:lpstr>
      <vt:lpstr>Era of Augmented Reality by iPhone:</vt:lpstr>
      <vt:lpstr>Apple patent ergonomic input device</vt:lpstr>
      <vt:lpstr>Flexible Phones: Nokia. Samsung, Phillips, Axus</vt:lpstr>
      <vt:lpstr>Slide 114</vt:lpstr>
      <vt:lpstr>Paper Phone Technology (Canada 2011)</vt:lpstr>
      <vt:lpstr>Nokia flex 888</vt:lpstr>
      <vt:lpstr>Finger Touching Wearable Mobile Device</vt:lpstr>
      <vt:lpstr>BlackBerry biometric Phone</vt:lpstr>
      <vt:lpstr>New Input Device by Nokia</vt:lpstr>
      <vt:lpstr>Nike-Android Watch 2013 </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9. What is application structure?  2</vt:lpstr>
      <vt:lpstr> How would you test the mobile app page?          </vt:lpstr>
      <vt:lpstr>Slide 138</vt:lpstr>
      <vt:lpstr>Slide 139</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Mobile Testing III In questions and Answers</dc:title>
  <dc:creator>Ivette</dc:creator>
  <cp:lastModifiedBy>mike</cp:lastModifiedBy>
  <cp:revision>128</cp:revision>
  <dcterms:created xsi:type="dcterms:W3CDTF">2006-08-16T00:00:00Z</dcterms:created>
  <dcterms:modified xsi:type="dcterms:W3CDTF">2013-02-12T04:31:07Z</dcterms:modified>
</cp:coreProperties>
</file>