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sldIdLst>
    <p:sldId id="256" r:id="rId2"/>
    <p:sldId id="586" r:id="rId3"/>
    <p:sldId id="606" r:id="rId4"/>
    <p:sldId id="587" r:id="rId5"/>
    <p:sldId id="588" r:id="rId6"/>
    <p:sldId id="573" r:id="rId7"/>
    <p:sldId id="316" r:id="rId8"/>
    <p:sldId id="317" r:id="rId9"/>
    <p:sldId id="318" r:id="rId10"/>
    <p:sldId id="319" r:id="rId11"/>
    <p:sldId id="589" r:id="rId12"/>
    <p:sldId id="321" r:id="rId13"/>
    <p:sldId id="590" r:id="rId14"/>
    <p:sldId id="323" r:id="rId15"/>
    <p:sldId id="324" r:id="rId16"/>
    <p:sldId id="326" r:id="rId17"/>
    <p:sldId id="327" r:id="rId18"/>
    <p:sldId id="594" r:id="rId19"/>
    <p:sldId id="595" r:id="rId20"/>
    <p:sldId id="592" r:id="rId21"/>
    <p:sldId id="593" r:id="rId22"/>
    <p:sldId id="591" r:id="rId23"/>
    <p:sldId id="605" r:id="rId24"/>
    <p:sldId id="596" r:id="rId25"/>
    <p:sldId id="329" r:id="rId26"/>
    <p:sldId id="330" r:id="rId27"/>
    <p:sldId id="597" r:id="rId28"/>
    <p:sldId id="333" r:id="rId29"/>
    <p:sldId id="598" r:id="rId30"/>
    <p:sldId id="335" r:id="rId31"/>
    <p:sldId id="336" r:id="rId32"/>
    <p:sldId id="337" r:id="rId33"/>
    <p:sldId id="338" r:id="rId34"/>
    <p:sldId id="523" r:id="rId35"/>
    <p:sldId id="599" r:id="rId36"/>
    <p:sldId id="340" r:id="rId37"/>
    <p:sldId id="341" r:id="rId38"/>
    <p:sldId id="601" r:id="rId39"/>
    <p:sldId id="342" r:id="rId40"/>
    <p:sldId id="602" r:id="rId41"/>
    <p:sldId id="343" r:id="rId42"/>
    <p:sldId id="344" r:id="rId43"/>
    <p:sldId id="345" r:id="rId44"/>
    <p:sldId id="346" r:id="rId45"/>
    <p:sldId id="512" r:id="rId46"/>
    <p:sldId id="603" r:id="rId47"/>
    <p:sldId id="347" r:id="rId48"/>
    <p:sldId id="348" r:id="rId49"/>
    <p:sldId id="604" r:id="rId50"/>
    <p:sldId id="350" r:id="rId51"/>
    <p:sldId id="354" r:id="rId52"/>
    <p:sldId id="355" r:id="rId53"/>
    <p:sldId id="607" r:id="rId54"/>
    <p:sldId id="608" r:id="rId55"/>
    <p:sldId id="609" r:id="rId56"/>
    <p:sldId id="610" r:id="rId57"/>
    <p:sldId id="611" r:id="rId58"/>
    <p:sldId id="612" r:id="rId59"/>
    <p:sldId id="613" r:id="rId60"/>
    <p:sldId id="614" r:id="rId61"/>
    <p:sldId id="615" r:id="rId62"/>
    <p:sldId id="616" r:id="rId63"/>
    <p:sldId id="617" r:id="rId64"/>
    <p:sldId id="618" r:id="rId65"/>
    <p:sldId id="619" r:id="rId66"/>
    <p:sldId id="620" r:id="rId67"/>
    <p:sldId id="621" r:id="rId68"/>
    <p:sldId id="622" r:id="rId69"/>
    <p:sldId id="623" r:id="rId70"/>
    <p:sldId id="624" r:id="rId71"/>
    <p:sldId id="625" r:id="rId72"/>
    <p:sldId id="626" r:id="rId73"/>
    <p:sldId id="627" r:id="rId74"/>
    <p:sldId id="628" r:id="rId75"/>
    <p:sldId id="629" r:id="rId76"/>
    <p:sldId id="630" r:id="rId77"/>
    <p:sldId id="631" r:id="rId78"/>
    <p:sldId id="632" r:id="rId79"/>
    <p:sldId id="633" r:id="rId80"/>
    <p:sldId id="634" r:id="rId81"/>
    <p:sldId id="635" r:id="rId82"/>
    <p:sldId id="636" r:id="rId83"/>
    <p:sldId id="637" r:id="rId84"/>
    <p:sldId id="638" r:id="rId85"/>
    <p:sldId id="639" r:id="rId86"/>
    <p:sldId id="640" r:id="rId87"/>
    <p:sldId id="641" r:id="rId88"/>
    <p:sldId id="642" r:id="rId89"/>
    <p:sldId id="643" r:id="rId90"/>
    <p:sldId id="644" r:id="rId91"/>
    <p:sldId id="645" r:id="rId92"/>
    <p:sldId id="646" r:id="rId93"/>
    <p:sldId id="647" r:id="rId94"/>
    <p:sldId id="648" r:id="rId95"/>
    <p:sldId id="649" r:id="rId96"/>
    <p:sldId id="650" r:id="rId97"/>
    <p:sldId id="651" r:id="rId98"/>
    <p:sldId id="652" r:id="rId99"/>
    <p:sldId id="653" r:id="rId100"/>
    <p:sldId id="654" r:id="rId101"/>
    <p:sldId id="655" r:id="rId102"/>
    <p:sldId id="656" r:id="rId103"/>
    <p:sldId id="657"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xml.rels><?xml version="1.0" encoding="UTF-8" standalone="yes"?>
<Relationships xmlns="http://schemas.openxmlformats.org/package/2006/relationships"><Relationship Id="rId1" Type="http://schemas.openxmlformats.org/officeDocument/2006/relationships/image" Target="../media/image15.jpeg"/></Relationships>
</file>

<file path=ppt/diagrams/_rels/data2.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4C1DD-229D-45EC-B234-65529DE7BDF6}"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B1BA9017-26E9-4C5F-8BB7-D70AC789A4CE}">
      <dgm:prSet phldrT="[Text]"/>
      <dgm:spPr/>
      <dgm:t>
        <a:bodyPr/>
        <a:lstStyle/>
        <a:p>
          <a:r>
            <a:rPr lang="en-US" dirty="0" err="1" smtClean="0"/>
            <a:t>iOS</a:t>
          </a:r>
          <a:endParaRPr lang="en-US" dirty="0"/>
        </a:p>
      </dgm:t>
    </dgm:pt>
    <dgm:pt modelId="{73152FF1-1C7E-4809-946A-C7B1EB91FDB5}" type="parTrans" cxnId="{D1B2BF06-FE1B-47CE-AC05-F4760F2F17A9}">
      <dgm:prSet/>
      <dgm:spPr/>
      <dgm:t>
        <a:bodyPr/>
        <a:lstStyle/>
        <a:p>
          <a:endParaRPr lang="en-US"/>
        </a:p>
      </dgm:t>
    </dgm:pt>
    <dgm:pt modelId="{966E9DB0-226D-446C-82A9-FDB5606F6DC4}" type="sibTrans" cxnId="{D1B2BF06-FE1B-47CE-AC05-F4760F2F17A9}">
      <dgm:prSet/>
      <dgm:spPr/>
      <dgm:t>
        <a:bodyPr/>
        <a:lstStyle/>
        <a:p>
          <a:endParaRPr lang="en-US"/>
        </a:p>
      </dgm:t>
    </dgm:pt>
    <dgm:pt modelId="{A81BC258-E692-4BE4-953C-345E0BCBAC56}">
      <dgm:prSet phldrT="[Text]"/>
      <dgm:spPr/>
      <dgm:t>
        <a:bodyPr/>
        <a:lstStyle/>
        <a:p>
          <a:r>
            <a:rPr lang="en-US" dirty="0" smtClean="0"/>
            <a:t>Android</a:t>
          </a:r>
          <a:endParaRPr lang="en-US" dirty="0"/>
        </a:p>
      </dgm:t>
    </dgm:pt>
    <dgm:pt modelId="{DA97CF7F-E459-438C-A151-D2BA82F0A5E8}" type="parTrans" cxnId="{96E68DD5-1D31-4CAB-A0B0-1A1B89063A2A}">
      <dgm:prSet/>
      <dgm:spPr/>
      <dgm:t>
        <a:bodyPr/>
        <a:lstStyle/>
        <a:p>
          <a:endParaRPr lang="en-US"/>
        </a:p>
      </dgm:t>
    </dgm:pt>
    <dgm:pt modelId="{CBDBC70E-BB73-4777-AB39-7AC692837934}" type="sibTrans" cxnId="{96E68DD5-1D31-4CAB-A0B0-1A1B89063A2A}">
      <dgm:prSet/>
      <dgm:spPr/>
      <dgm:t>
        <a:bodyPr/>
        <a:lstStyle/>
        <a:p>
          <a:endParaRPr lang="en-US"/>
        </a:p>
      </dgm:t>
    </dgm:pt>
    <dgm:pt modelId="{F04FE2F9-B4E3-4ED3-AC54-D07E550624C8}">
      <dgm:prSet phldrT="[Text]"/>
      <dgm:spPr/>
      <dgm:t>
        <a:bodyPr/>
        <a:lstStyle/>
        <a:p>
          <a:r>
            <a:rPr lang="en-US" dirty="0" smtClean="0"/>
            <a:t>Window Phone</a:t>
          </a:r>
          <a:endParaRPr lang="en-US" dirty="0"/>
        </a:p>
      </dgm:t>
    </dgm:pt>
    <dgm:pt modelId="{33B8AE31-7EC0-4033-914F-AE31AF6D6E01}" type="parTrans" cxnId="{8CAA0A80-BAD9-4802-8874-D77BC6F03FBE}">
      <dgm:prSet/>
      <dgm:spPr/>
      <dgm:t>
        <a:bodyPr/>
        <a:lstStyle/>
        <a:p>
          <a:endParaRPr lang="en-US"/>
        </a:p>
      </dgm:t>
    </dgm:pt>
    <dgm:pt modelId="{8BDA0812-43FF-4B0A-B372-6B5E9D7D15E7}" type="sibTrans" cxnId="{8CAA0A80-BAD9-4802-8874-D77BC6F03FBE}">
      <dgm:prSet/>
      <dgm:spPr/>
      <dgm:t>
        <a:bodyPr/>
        <a:lstStyle/>
        <a:p>
          <a:endParaRPr lang="en-US"/>
        </a:p>
      </dgm:t>
    </dgm:pt>
    <dgm:pt modelId="{433DE21C-C0EC-49F4-8496-25D320F2F4B9}">
      <dgm:prSet phldrT="[Text]"/>
      <dgm:spPr/>
      <dgm:t>
        <a:bodyPr/>
        <a:lstStyle/>
        <a:p>
          <a:r>
            <a:rPr lang="en-US" dirty="0" smtClean="0"/>
            <a:t>BlackBerry RIM</a:t>
          </a:r>
          <a:endParaRPr lang="en-US" dirty="0"/>
        </a:p>
      </dgm:t>
    </dgm:pt>
    <dgm:pt modelId="{C1469D75-D7BA-4B85-AED4-EFB5D9AD8547}" type="parTrans" cxnId="{4E92876B-D696-400B-879B-B61FD22CF6C7}">
      <dgm:prSet/>
      <dgm:spPr/>
      <dgm:t>
        <a:bodyPr/>
        <a:lstStyle/>
        <a:p>
          <a:endParaRPr lang="en-US"/>
        </a:p>
      </dgm:t>
    </dgm:pt>
    <dgm:pt modelId="{A489D45D-BE0C-49C4-A424-FBFE53C65D55}" type="sibTrans" cxnId="{4E92876B-D696-400B-879B-B61FD22CF6C7}">
      <dgm:prSet/>
      <dgm:spPr/>
      <dgm:t>
        <a:bodyPr/>
        <a:lstStyle/>
        <a:p>
          <a:endParaRPr lang="en-US"/>
        </a:p>
      </dgm:t>
    </dgm:pt>
    <dgm:pt modelId="{2045AD63-007C-4063-AD30-81ECC1D29A45}">
      <dgm:prSet phldrT="[Text]"/>
      <dgm:spPr/>
      <dgm:t>
        <a:bodyPr/>
        <a:lstStyle/>
        <a:p>
          <a:r>
            <a:rPr lang="en-US" dirty="0" smtClean="0"/>
            <a:t>Linux</a:t>
          </a:r>
          <a:endParaRPr lang="en-US" dirty="0"/>
        </a:p>
      </dgm:t>
    </dgm:pt>
    <dgm:pt modelId="{9FA9F240-68EA-43C5-8C7D-D0C0837B90FD}" type="parTrans" cxnId="{264D62AA-416F-48CE-984B-7EA5888E1D79}">
      <dgm:prSet/>
      <dgm:spPr/>
      <dgm:t>
        <a:bodyPr/>
        <a:lstStyle/>
        <a:p>
          <a:endParaRPr lang="en-US"/>
        </a:p>
      </dgm:t>
    </dgm:pt>
    <dgm:pt modelId="{E52F870F-797C-4E42-8FCC-143BE1C4A7E9}" type="sibTrans" cxnId="{264D62AA-416F-48CE-984B-7EA5888E1D79}">
      <dgm:prSet/>
      <dgm:spPr/>
      <dgm:t>
        <a:bodyPr/>
        <a:lstStyle/>
        <a:p>
          <a:endParaRPr lang="en-US"/>
        </a:p>
      </dgm:t>
    </dgm:pt>
    <dgm:pt modelId="{7D145133-2F33-46F3-892C-2CB4BFC05FD6}">
      <dgm:prSet phldrT="[Text]"/>
      <dgm:spPr/>
      <dgm:t>
        <a:bodyPr/>
        <a:lstStyle/>
        <a:p>
          <a:r>
            <a:rPr lang="en-US" dirty="0" smtClean="0"/>
            <a:t>BREW</a:t>
          </a:r>
          <a:endParaRPr lang="en-US" dirty="0"/>
        </a:p>
      </dgm:t>
    </dgm:pt>
    <dgm:pt modelId="{AD11A4CE-A0C5-4E4A-A8E0-62FA9F38D58B}" type="parTrans" cxnId="{9C1A750B-34DF-420F-B440-B73B197D84FE}">
      <dgm:prSet/>
      <dgm:spPr/>
      <dgm:t>
        <a:bodyPr/>
        <a:lstStyle/>
        <a:p>
          <a:endParaRPr lang="en-US"/>
        </a:p>
      </dgm:t>
    </dgm:pt>
    <dgm:pt modelId="{223C61F0-910F-4DEA-9825-8B3D54123253}" type="sibTrans" cxnId="{9C1A750B-34DF-420F-B440-B73B197D84FE}">
      <dgm:prSet/>
      <dgm:spPr/>
      <dgm:t>
        <a:bodyPr/>
        <a:lstStyle/>
        <a:p>
          <a:endParaRPr lang="en-US"/>
        </a:p>
      </dgm:t>
    </dgm:pt>
    <dgm:pt modelId="{727D82FA-EBBB-46AB-ABD1-CC25AEB60918}">
      <dgm:prSet phldrT="[Text]"/>
      <dgm:spPr/>
      <dgm:t>
        <a:bodyPr/>
        <a:lstStyle/>
        <a:p>
          <a:r>
            <a:rPr lang="en-US" dirty="0" err="1" smtClean="0"/>
            <a:t>Tizen</a:t>
          </a:r>
          <a:endParaRPr lang="en-US" dirty="0"/>
        </a:p>
      </dgm:t>
    </dgm:pt>
    <dgm:pt modelId="{B5F5D7A4-62AD-4896-80E8-EE730FA9419E}" type="parTrans" cxnId="{8649E68E-0A78-4865-A71B-9369B6387C21}">
      <dgm:prSet/>
      <dgm:spPr/>
      <dgm:t>
        <a:bodyPr/>
        <a:lstStyle/>
        <a:p>
          <a:endParaRPr lang="en-US"/>
        </a:p>
      </dgm:t>
    </dgm:pt>
    <dgm:pt modelId="{B5AC5E96-26EF-4095-92D0-A629919DE8F6}" type="sibTrans" cxnId="{8649E68E-0A78-4865-A71B-9369B6387C21}">
      <dgm:prSet/>
      <dgm:spPr/>
      <dgm:t>
        <a:bodyPr/>
        <a:lstStyle/>
        <a:p>
          <a:endParaRPr lang="en-US"/>
        </a:p>
      </dgm:t>
    </dgm:pt>
    <dgm:pt modelId="{D72D7391-8255-420E-A566-5A4BE78830A7}">
      <dgm:prSet phldrT="[Text]"/>
      <dgm:spPr/>
      <dgm:t>
        <a:bodyPr/>
        <a:lstStyle/>
        <a:p>
          <a:r>
            <a:rPr lang="en-US" dirty="0" err="1" smtClean="0"/>
            <a:t>Symbian</a:t>
          </a:r>
          <a:endParaRPr lang="en-US" dirty="0"/>
        </a:p>
      </dgm:t>
    </dgm:pt>
    <dgm:pt modelId="{68631FF0-4B32-473C-AC21-D8F8F3517AEE}" type="parTrans" cxnId="{26E8874F-123E-4B7A-AF1A-326A8AE5BA9D}">
      <dgm:prSet/>
      <dgm:spPr/>
      <dgm:t>
        <a:bodyPr/>
        <a:lstStyle/>
        <a:p>
          <a:endParaRPr lang="en-US"/>
        </a:p>
      </dgm:t>
    </dgm:pt>
    <dgm:pt modelId="{C249CE6C-146B-4B29-9376-377B6C4879E3}" type="sibTrans" cxnId="{26E8874F-123E-4B7A-AF1A-326A8AE5BA9D}">
      <dgm:prSet/>
      <dgm:spPr/>
      <dgm:t>
        <a:bodyPr/>
        <a:lstStyle/>
        <a:p>
          <a:endParaRPr lang="en-US"/>
        </a:p>
      </dgm:t>
    </dgm:pt>
    <dgm:pt modelId="{C0A66FAF-6B9E-4C1A-AA31-2F06BB43FFE9}" type="pres">
      <dgm:prSet presAssocID="{8DD4C1DD-229D-45EC-B234-65529DE7BDF6}" presName="linearFlow" presStyleCnt="0">
        <dgm:presLayoutVars>
          <dgm:dir/>
          <dgm:resizeHandles val="exact"/>
        </dgm:presLayoutVars>
      </dgm:prSet>
      <dgm:spPr/>
      <dgm:t>
        <a:bodyPr/>
        <a:lstStyle/>
        <a:p>
          <a:endParaRPr lang="en-US"/>
        </a:p>
      </dgm:t>
    </dgm:pt>
    <dgm:pt modelId="{44D51E3A-0625-4A21-8D48-3A935DE5624B}" type="pres">
      <dgm:prSet presAssocID="{B1BA9017-26E9-4C5F-8BB7-D70AC789A4CE}" presName="composite" presStyleCnt="0"/>
      <dgm:spPr/>
    </dgm:pt>
    <dgm:pt modelId="{0536188B-8426-4C7C-A515-EC94BE1FF022}" type="pres">
      <dgm:prSet presAssocID="{B1BA9017-26E9-4C5F-8BB7-D70AC789A4CE}" presName="imgShp" presStyleLbl="fgImgPlace1" presStyleIdx="0" presStyleCnt="8"/>
      <dgm:spPr>
        <a:blipFill rotWithShape="0">
          <a:blip xmlns:r="http://schemas.openxmlformats.org/officeDocument/2006/relationships" r:embed="rId1"/>
          <a:stretch>
            <a:fillRect/>
          </a:stretch>
        </a:blipFill>
      </dgm:spPr>
      <dgm:t>
        <a:bodyPr/>
        <a:lstStyle/>
        <a:p>
          <a:endParaRPr lang="en-US"/>
        </a:p>
      </dgm:t>
    </dgm:pt>
    <dgm:pt modelId="{4EA1D7F4-50CA-47A6-BD25-775B954B306C}" type="pres">
      <dgm:prSet presAssocID="{B1BA9017-26E9-4C5F-8BB7-D70AC789A4CE}" presName="txShp" presStyleLbl="node1" presStyleIdx="0" presStyleCnt="8">
        <dgm:presLayoutVars>
          <dgm:bulletEnabled val="1"/>
        </dgm:presLayoutVars>
      </dgm:prSet>
      <dgm:spPr/>
      <dgm:t>
        <a:bodyPr/>
        <a:lstStyle/>
        <a:p>
          <a:endParaRPr lang="en-US"/>
        </a:p>
      </dgm:t>
    </dgm:pt>
    <dgm:pt modelId="{B3E1FF61-56C6-4CB6-84F5-7E18347FCFB6}" type="pres">
      <dgm:prSet presAssocID="{966E9DB0-226D-446C-82A9-FDB5606F6DC4}" presName="spacing" presStyleCnt="0"/>
      <dgm:spPr/>
    </dgm:pt>
    <dgm:pt modelId="{F245C3FD-9C3D-4010-876B-FA8DB853D3ED}" type="pres">
      <dgm:prSet presAssocID="{A81BC258-E692-4BE4-953C-345E0BCBAC56}" presName="composite" presStyleCnt="0"/>
      <dgm:spPr/>
    </dgm:pt>
    <dgm:pt modelId="{6F4E2E05-6C62-426C-A0AA-D132AC7DDD18}" type="pres">
      <dgm:prSet presAssocID="{A81BC258-E692-4BE4-953C-345E0BCBAC56}" presName="imgShp" presStyleLbl="fgImgPlace1" presStyleIdx="1" presStyleCnt="8"/>
      <dgm:spPr>
        <a:blipFill rotWithShape="0">
          <a:blip xmlns:r="http://schemas.openxmlformats.org/officeDocument/2006/relationships" r:embed="rId1"/>
          <a:stretch>
            <a:fillRect/>
          </a:stretch>
        </a:blipFill>
      </dgm:spPr>
      <dgm:t>
        <a:bodyPr/>
        <a:lstStyle/>
        <a:p>
          <a:endParaRPr lang="en-US"/>
        </a:p>
      </dgm:t>
    </dgm:pt>
    <dgm:pt modelId="{085A5195-9035-44A7-9BE4-8CE9D593876D}" type="pres">
      <dgm:prSet presAssocID="{A81BC258-E692-4BE4-953C-345E0BCBAC56}" presName="txShp" presStyleLbl="node1" presStyleIdx="1" presStyleCnt="8">
        <dgm:presLayoutVars>
          <dgm:bulletEnabled val="1"/>
        </dgm:presLayoutVars>
      </dgm:prSet>
      <dgm:spPr/>
      <dgm:t>
        <a:bodyPr/>
        <a:lstStyle/>
        <a:p>
          <a:endParaRPr lang="en-US"/>
        </a:p>
      </dgm:t>
    </dgm:pt>
    <dgm:pt modelId="{6CF47D65-EB7B-44EC-B680-3BC61C92A173}" type="pres">
      <dgm:prSet presAssocID="{CBDBC70E-BB73-4777-AB39-7AC692837934}" presName="spacing" presStyleCnt="0"/>
      <dgm:spPr/>
    </dgm:pt>
    <dgm:pt modelId="{E717C093-87A7-41FD-88EE-F4E321772BC1}" type="pres">
      <dgm:prSet presAssocID="{F04FE2F9-B4E3-4ED3-AC54-D07E550624C8}" presName="composite" presStyleCnt="0"/>
      <dgm:spPr/>
    </dgm:pt>
    <dgm:pt modelId="{DDBA2509-6581-4234-9489-201AC785E551}" type="pres">
      <dgm:prSet presAssocID="{F04FE2F9-B4E3-4ED3-AC54-D07E550624C8}" presName="imgShp" presStyleLbl="fgImgPlace1" presStyleIdx="2" presStyleCnt="8"/>
      <dgm:spPr>
        <a:blipFill rotWithShape="0">
          <a:blip xmlns:r="http://schemas.openxmlformats.org/officeDocument/2006/relationships" r:embed="rId1"/>
          <a:stretch>
            <a:fillRect/>
          </a:stretch>
        </a:blipFill>
      </dgm:spPr>
      <dgm:t>
        <a:bodyPr/>
        <a:lstStyle/>
        <a:p>
          <a:endParaRPr lang="en-US"/>
        </a:p>
      </dgm:t>
    </dgm:pt>
    <dgm:pt modelId="{F35CA1A1-AB7E-419D-BB25-56F6D961695F}" type="pres">
      <dgm:prSet presAssocID="{F04FE2F9-B4E3-4ED3-AC54-D07E550624C8}" presName="txShp" presStyleLbl="node1" presStyleIdx="2" presStyleCnt="8">
        <dgm:presLayoutVars>
          <dgm:bulletEnabled val="1"/>
        </dgm:presLayoutVars>
      </dgm:prSet>
      <dgm:spPr/>
      <dgm:t>
        <a:bodyPr/>
        <a:lstStyle/>
        <a:p>
          <a:endParaRPr lang="en-US"/>
        </a:p>
      </dgm:t>
    </dgm:pt>
    <dgm:pt modelId="{AD349636-B760-4EA9-9E4C-AC9FA53C2C35}" type="pres">
      <dgm:prSet presAssocID="{8BDA0812-43FF-4B0A-B372-6B5E9D7D15E7}" presName="spacing" presStyleCnt="0"/>
      <dgm:spPr/>
    </dgm:pt>
    <dgm:pt modelId="{35E3A422-6F22-4FB2-81D6-6792456CC876}" type="pres">
      <dgm:prSet presAssocID="{433DE21C-C0EC-49F4-8496-25D320F2F4B9}" presName="composite" presStyleCnt="0"/>
      <dgm:spPr/>
    </dgm:pt>
    <dgm:pt modelId="{9BF8F5BA-6CA2-4FAF-A95E-A47B1BB8ECFE}" type="pres">
      <dgm:prSet presAssocID="{433DE21C-C0EC-49F4-8496-25D320F2F4B9}" presName="imgShp" presStyleLbl="fgImgPlace1" presStyleIdx="3" presStyleCnt="8"/>
      <dgm:spPr>
        <a:blipFill rotWithShape="0">
          <a:blip xmlns:r="http://schemas.openxmlformats.org/officeDocument/2006/relationships" r:embed="rId1"/>
          <a:stretch>
            <a:fillRect/>
          </a:stretch>
        </a:blipFill>
      </dgm:spPr>
      <dgm:t>
        <a:bodyPr/>
        <a:lstStyle/>
        <a:p>
          <a:endParaRPr lang="en-US"/>
        </a:p>
      </dgm:t>
    </dgm:pt>
    <dgm:pt modelId="{23E4354D-0524-4280-BD5F-E5DA13441A1B}" type="pres">
      <dgm:prSet presAssocID="{433DE21C-C0EC-49F4-8496-25D320F2F4B9}" presName="txShp" presStyleLbl="node1" presStyleIdx="3" presStyleCnt="8">
        <dgm:presLayoutVars>
          <dgm:bulletEnabled val="1"/>
        </dgm:presLayoutVars>
      </dgm:prSet>
      <dgm:spPr/>
      <dgm:t>
        <a:bodyPr/>
        <a:lstStyle/>
        <a:p>
          <a:endParaRPr lang="en-US"/>
        </a:p>
      </dgm:t>
    </dgm:pt>
    <dgm:pt modelId="{13762A3A-F030-4646-A6F4-D239A09E9CCB}" type="pres">
      <dgm:prSet presAssocID="{A489D45D-BE0C-49C4-A424-FBFE53C65D55}" presName="spacing" presStyleCnt="0"/>
      <dgm:spPr/>
    </dgm:pt>
    <dgm:pt modelId="{4D3A297F-9DC0-4E62-A9B4-F3C593000FE0}" type="pres">
      <dgm:prSet presAssocID="{2045AD63-007C-4063-AD30-81ECC1D29A45}" presName="composite" presStyleCnt="0"/>
      <dgm:spPr/>
    </dgm:pt>
    <dgm:pt modelId="{DA3BA9BE-5F48-4178-B34E-39CF489DA676}" type="pres">
      <dgm:prSet presAssocID="{2045AD63-007C-4063-AD30-81ECC1D29A45}" presName="imgShp" presStyleLbl="fgImgPlace1" presStyleIdx="4" presStyleCnt="8"/>
      <dgm:spPr>
        <a:blipFill rotWithShape="0">
          <a:blip xmlns:r="http://schemas.openxmlformats.org/officeDocument/2006/relationships" r:embed="rId1"/>
          <a:stretch>
            <a:fillRect/>
          </a:stretch>
        </a:blipFill>
      </dgm:spPr>
      <dgm:t>
        <a:bodyPr/>
        <a:lstStyle/>
        <a:p>
          <a:endParaRPr lang="en-US"/>
        </a:p>
      </dgm:t>
    </dgm:pt>
    <dgm:pt modelId="{D04BC858-3799-49A8-884A-88B7A2EDD68B}" type="pres">
      <dgm:prSet presAssocID="{2045AD63-007C-4063-AD30-81ECC1D29A45}" presName="txShp" presStyleLbl="node1" presStyleIdx="4" presStyleCnt="8">
        <dgm:presLayoutVars>
          <dgm:bulletEnabled val="1"/>
        </dgm:presLayoutVars>
      </dgm:prSet>
      <dgm:spPr/>
      <dgm:t>
        <a:bodyPr/>
        <a:lstStyle/>
        <a:p>
          <a:endParaRPr lang="en-US"/>
        </a:p>
      </dgm:t>
    </dgm:pt>
    <dgm:pt modelId="{C536B72D-590C-42F7-958E-045E7E2663E2}" type="pres">
      <dgm:prSet presAssocID="{E52F870F-797C-4E42-8FCC-143BE1C4A7E9}" presName="spacing" presStyleCnt="0"/>
      <dgm:spPr/>
    </dgm:pt>
    <dgm:pt modelId="{3CAE62BB-B9C0-4E32-BC11-96074047439C}" type="pres">
      <dgm:prSet presAssocID="{7D145133-2F33-46F3-892C-2CB4BFC05FD6}" presName="composite" presStyleCnt="0"/>
      <dgm:spPr/>
    </dgm:pt>
    <dgm:pt modelId="{1CE7D816-AC5C-4195-AD13-80205FBDB297}" type="pres">
      <dgm:prSet presAssocID="{7D145133-2F33-46F3-892C-2CB4BFC05FD6}" presName="imgShp" presStyleLbl="fgImgPlace1" presStyleIdx="5" presStyleCnt="8"/>
      <dgm:spPr>
        <a:blipFill rotWithShape="0">
          <a:blip xmlns:r="http://schemas.openxmlformats.org/officeDocument/2006/relationships" r:embed="rId1"/>
          <a:stretch>
            <a:fillRect/>
          </a:stretch>
        </a:blipFill>
      </dgm:spPr>
      <dgm:t>
        <a:bodyPr/>
        <a:lstStyle/>
        <a:p>
          <a:endParaRPr lang="en-US"/>
        </a:p>
      </dgm:t>
    </dgm:pt>
    <dgm:pt modelId="{50FCD115-8081-48C4-A63A-889CCA8F92B0}" type="pres">
      <dgm:prSet presAssocID="{7D145133-2F33-46F3-892C-2CB4BFC05FD6}" presName="txShp" presStyleLbl="node1" presStyleIdx="5" presStyleCnt="8">
        <dgm:presLayoutVars>
          <dgm:bulletEnabled val="1"/>
        </dgm:presLayoutVars>
      </dgm:prSet>
      <dgm:spPr/>
      <dgm:t>
        <a:bodyPr/>
        <a:lstStyle/>
        <a:p>
          <a:endParaRPr lang="en-US"/>
        </a:p>
      </dgm:t>
    </dgm:pt>
    <dgm:pt modelId="{CDF5BAD6-CAC7-4FB5-9015-7B57203DCCAA}" type="pres">
      <dgm:prSet presAssocID="{223C61F0-910F-4DEA-9825-8B3D54123253}" presName="spacing" presStyleCnt="0"/>
      <dgm:spPr/>
    </dgm:pt>
    <dgm:pt modelId="{C79A0782-2AE9-4BB8-8B21-2B11BAA9C56D}" type="pres">
      <dgm:prSet presAssocID="{727D82FA-EBBB-46AB-ABD1-CC25AEB60918}" presName="composite" presStyleCnt="0"/>
      <dgm:spPr/>
    </dgm:pt>
    <dgm:pt modelId="{E65BD0CD-44E0-4617-8823-A1C4BA7AF33D}" type="pres">
      <dgm:prSet presAssocID="{727D82FA-EBBB-46AB-ABD1-CC25AEB60918}" presName="imgShp" presStyleLbl="fgImgPlace1" presStyleIdx="6" presStyleCnt="8"/>
      <dgm:spPr>
        <a:blipFill rotWithShape="0">
          <a:blip xmlns:r="http://schemas.openxmlformats.org/officeDocument/2006/relationships" r:embed="rId1"/>
          <a:stretch>
            <a:fillRect/>
          </a:stretch>
        </a:blipFill>
      </dgm:spPr>
      <dgm:t>
        <a:bodyPr/>
        <a:lstStyle/>
        <a:p>
          <a:endParaRPr lang="en-US"/>
        </a:p>
      </dgm:t>
    </dgm:pt>
    <dgm:pt modelId="{2396075D-8AAC-44C0-80E3-352ECFA5569E}" type="pres">
      <dgm:prSet presAssocID="{727D82FA-EBBB-46AB-ABD1-CC25AEB60918}" presName="txShp" presStyleLbl="node1" presStyleIdx="6" presStyleCnt="8">
        <dgm:presLayoutVars>
          <dgm:bulletEnabled val="1"/>
        </dgm:presLayoutVars>
      </dgm:prSet>
      <dgm:spPr/>
      <dgm:t>
        <a:bodyPr/>
        <a:lstStyle/>
        <a:p>
          <a:endParaRPr lang="en-US"/>
        </a:p>
      </dgm:t>
    </dgm:pt>
    <dgm:pt modelId="{473937EF-5A60-47CB-B0B8-CA3D9101FD50}" type="pres">
      <dgm:prSet presAssocID="{B5AC5E96-26EF-4095-92D0-A629919DE8F6}" presName="spacing" presStyleCnt="0"/>
      <dgm:spPr/>
    </dgm:pt>
    <dgm:pt modelId="{B9971337-4AF0-4A1F-BA01-A201F2003BD5}" type="pres">
      <dgm:prSet presAssocID="{D72D7391-8255-420E-A566-5A4BE78830A7}" presName="composite" presStyleCnt="0"/>
      <dgm:spPr/>
    </dgm:pt>
    <dgm:pt modelId="{9241230E-9242-4E07-B7EF-C5EE18434F94}" type="pres">
      <dgm:prSet presAssocID="{D72D7391-8255-420E-A566-5A4BE78830A7}" presName="imgShp" presStyleLbl="fgImgPlace1" presStyleIdx="7" presStyleCnt="8"/>
      <dgm:spPr>
        <a:blipFill rotWithShape="0">
          <a:blip xmlns:r="http://schemas.openxmlformats.org/officeDocument/2006/relationships" r:embed="rId1"/>
          <a:stretch>
            <a:fillRect/>
          </a:stretch>
        </a:blipFill>
      </dgm:spPr>
      <dgm:t>
        <a:bodyPr/>
        <a:lstStyle/>
        <a:p>
          <a:endParaRPr lang="en-US"/>
        </a:p>
      </dgm:t>
    </dgm:pt>
    <dgm:pt modelId="{798D856A-798F-498C-8138-6B84B30236DC}" type="pres">
      <dgm:prSet presAssocID="{D72D7391-8255-420E-A566-5A4BE78830A7}" presName="txShp" presStyleLbl="node1" presStyleIdx="7" presStyleCnt="8">
        <dgm:presLayoutVars>
          <dgm:bulletEnabled val="1"/>
        </dgm:presLayoutVars>
      </dgm:prSet>
      <dgm:spPr/>
      <dgm:t>
        <a:bodyPr/>
        <a:lstStyle/>
        <a:p>
          <a:endParaRPr lang="en-US"/>
        </a:p>
      </dgm:t>
    </dgm:pt>
  </dgm:ptLst>
  <dgm:cxnLst>
    <dgm:cxn modelId="{D1B2BF06-FE1B-47CE-AC05-F4760F2F17A9}" srcId="{8DD4C1DD-229D-45EC-B234-65529DE7BDF6}" destId="{B1BA9017-26E9-4C5F-8BB7-D70AC789A4CE}" srcOrd="0" destOrd="0" parTransId="{73152FF1-1C7E-4809-946A-C7B1EB91FDB5}" sibTransId="{966E9DB0-226D-446C-82A9-FDB5606F6DC4}"/>
    <dgm:cxn modelId="{264D62AA-416F-48CE-984B-7EA5888E1D79}" srcId="{8DD4C1DD-229D-45EC-B234-65529DE7BDF6}" destId="{2045AD63-007C-4063-AD30-81ECC1D29A45}" srcOrd="4" destOrd="0" parTransId="{9FA9F240-68EA-43C5-8C7D-D0C0837B90FD}" sibTransId="{E52F870F-797C-4E42-8FCC-143BE1C4A7E9}"/>
    <dgm:cxn modelId="{A50E4043-B623-48B1-91EC-8AA17546BF88}" type="presOf" srcId="{8DD4C1DD-229D-45EC-B234-65529DE7BDF6}" destId="{C0A66FAF-6B9E-4C1A-AA31-2F06BB43FFE9}" srcOrd="0" destOrd="0" presId="urn:microsoft.com/office/officeart/2005/8/layout/vList3#2"/>
    <dgm:cxn modelId="{3E274F43-1DA1-4164-97B6-1FC7131AFB04}" type="presOf" srcId="{F04FE2F9-B4E3-4ED3-AC54-D07E550624C8}" destId="{F35CA1A1-AB7E-419D-BB25-56F6D961695F}" srcOrd="0" destOrd="0" presId="urn:microsoft.com/office/officeart/2005/8/layout/vList3#2"/>
    <dgm:cxn modelId="{4E92876B-D696-400B-879B-B61FD22CF6C7}" srcId="{8DD4C1DD-229D-45EC-B234-65529DE7BDF6}" destId="{433DE21C-C0EC-49F4-8496-25D320F2F4B9}" srcOrd="3" destOrd="0" parTransId="{C1469D75-D7BA-4B85-AED4-EFB5D9AD8547}" sibTransId="{A489D45D-BE0C-49C4-A424-FBFE53C65D55}"/>
    <dgm:cxn modelId="{C12B3A32-A84C-49E1-B55B-58480BCEF1FB}" type="presOf" srcId="{7D145133-2F33-46F3-892C-2CB4BFC05FD6}" destId="{50FCD115-8081-48C4-A63A-889CCA8F92B0}" srcOrd="0" destOrd="0" presId="urn:microsoft.com/office/officeart/2005/8/layout/vList3#2"/>
    <dgm:cxn modelId="{AD176E22-B520-436A-9118-C573C141E1F3}" type="presOf" srcId="{D72D7391-8255-420E-A566-5A4BE78830A7}" destId="{798D856A-798F-498C-8138-6B84B30236DC}" srcOrd="0" destOrd="0" presId="urn:microsoft.com/office/officeart/2005/8/layout/vList3#2"/>
    <dgm:cxn modelId="{2ED0011F-8D50-4418-A1EE-A955B8C591EF}" type="presOf" srcId="{B1BA9017-26E9-4C5F-8BB7-D70AC789A4CE}" destId="{4EA1D7F4-50CA-47A6-BD25-775B954B306C}" srcOrd="0" destOrd="0" presId="urn:microsoft.com/office/officeart/2005/8/layout/vList3#2"/>
    <dgm:cxn modelId="{8CAA0A80-BAD9-4802-8874-D77BC6F03FBE}" srcId="{8DD4C1DD-229D-45EC-B234-65529DE7BDF6}" destId="{F04FE2F9-B4E3-4ED3-AC54-D07E550624C8}" srcOrd="2" destOrd="0" parTransId="{33B8AE31-7EC0-4033-914F-AE31AF6D6E01}" sibTransId="{8BDA0812-43FF-4B0A-B372-6B5E9D7D15E7}"/>
    <dgm:cxn modelId="{3DA4BC83-BD2F-4B18-8BEF-55DA36F5E7E3}" type="presOf" srcId="{2045AD63-007C-4063-AD30-81ECC1D29A45}" destId="{D04BC858-3799-49A8-884A-88B7A2EDD68B}" srcOrd="0" destOrd="0" presId="urn:microsoft.com/office/officeart/2005/8/layout/vList3#2"/>
    <dgm:cxn modelId="{9C1A750B-34DF-420F-B440-B73B197D84FE}" srcId="{8DD4C1DD-229D-45EC-B234-65529DE7BDF6}" destId="{7D145133-2F33-46F3-892C-2CB4BFC05FD6}" srcOrd="5" destOrd="0" parTransId="{AD11A4CE-A0C5-4E4A-A8E0-62FA9F38D58B}" sibTransId="{223C61F0-910F-4DEA-9825-8B3D54123253}"/>
    <dgm:cxn modelId="{96E68DD5-1D31-4CAB-A0B0-1A1B89063A2A}" srcId="{8DD4C1DD-229D-45EC-B234-65529DE7BDF6}" destId="{A81BC258-E692-4BE4-953C-345E0BCBAC56}" srcOrd="1" destOrd="0" parTransId="{DA97CF7F-E459-438C-A151-D2BA82F0A5E8}" sibTransId="{CBDBC70E-BB73-4777-AB39-7AC692837934}"/>
    <dgm:cxn modelId="{58473417-E682-4078-8314-4E4D3C24BB8F}" type="presOf" srcId="{A81BC258-E692-4BE4-953C-345E0BCBAC56}" destId="{085A5195-9035-44A7-9BE4-8CE9D593876D}" srcOrd="0" destOrd="0" presId="urn:microsoft.com/office/officeart/2005/8/layout/vList3#2"/>
    <dgm:cxn modelId="{26E8874F-123E-4B7A-AF1A-326A8AE5BA9D}" srcId="{8DD4C1DD-229D-45EC-B234-65529DE7BDF6}" destId="{D72D7391-8255-420E-A566-5A4BE78830A7}" srcOrd="7" destOrd="0" parTransId="{68631FF0-4B32-473C-AC21-D8F8F3517AEE}" sibTransId="{C249CE6C-146B-4B29-9376-377B6C4879E3}"/>
    <dgm:cxn modelId="{FBBDE006-DE2A-4F66-92B9-B456759A5000}" type="presOf" srcId="{727D82FA-EBBB-46AB-ABD1-CC25AEB60918}" destId="{2396075D-8AAC-44C0-80E3-352ECFA5569E}" srcOrd="0" destOrd="0" presId="urn:microsoft.com/office/officeart/2005/8/layout/vList3#2"/>
    <dgm:cxn modelId="{8649E68E-0A78-4865-A71B-9369B6387C21}" srcId="{8DD4C1DD-229D-45EC-B234-65529DE7BDF6}" destId="{727D82FA-EBBB-46AB-ABD1-CC25AEB60918}" srcOrd="6" destOrd="0" parTransId="{B5F5D7A4-62AD-4896-80E8-EE730FA9419E}" sibTransId="{B5AC5E96-26EF-4095-92D0-A629919DE8F6}"/>
    <dgm:cxn modelId="{0156EBE0-E182-409A-B90E-FDBFCE05DD16}" type="presOf" srcId="{433DE21C-C0EC-49F4-8496-25D320F2F4B9}" destId="{23E4354D-0524-4280-BD5F-E5DA13441A1B}" srcOrd="0" destOrd="0" presId="urn:microsoft.com/office/officeart/2005/8/layout/vList3#2"/>
    <dgm:cxn modelId="{FC9AB1E7-41FF-41FB-86A2-6DA6711423C8}" type="presParOf" srcId="{C0A66FAF-6B9E-4C1A-AA31-2F06BB43FFE9}" destId="{44D51E3A-0625-4A21-8D48-3A935DE5624B}" srcOrd="0" destOrd="0" presId="urn:microsoft.com/office/officeart/2005/8/layout/vList3#2"/>
    <dgm:cxn modelId="{7C7A711C-F4A2-4D07-9C59-E9787247D206}" type="presParOf" srcId="{44D51E3A-0625-4A21-8D48-3A935DE5624B}" destId="{0536188B-8426-4C7C-A515-EC94BE1FF022}" srcOrd="0" destOrd="0" presId="urn:microsoft.com/office/officeart/2005/8/layout/vList3#2"/>
    <dgm:cxn modelId="{63BF0106-9AF4-49B0-B169-11DC8BF645FF}" type="presParOf" srcId="{44D51E3A-0625-4A21-8D48-3A935DE5624B}" destId="{4EA1D7F4-50CA-47A6-BD25-775B954B306C}" srcOrd="1" destOrd="0" presId="urn:microsoft.com/office/officeart/2005/8/layout/vList3#2"/>
    <dgm:cxn modelId="{AAFFB450-73AC-4A48-8117-9D1D5722EE22}" type="presParOf" srcId="{C0A66FAF-6B9E-4C1A-AA31-2F06BB43FFE9}" destId="{B3E1FF61-56C6-4CB6-84F5-7E18347FCFB6}" srcOrd="1" destOrd="0" presId="urn:microsoft.com/office/officeart/2005/8/layout/vList3#2"/>
    <dgm:cxn modelId="{C55272C1-6A9C-4F47-9E93-BB128E1FBEA7}" type="presParOf" srcId="{C0A66FAF-6B9E-4C1A-AA31-2F06BB43FFE9}" destId="{F245C3FD-9C3D-4010-876B-FA8DB853D3ED}" srcOrd="2" destOrd="0" presId="urn:microsoft.com/office/officeart/2005/8/layout/vList3#2"/>
    <dgm:cxn modelId="{9B4871DF-DDD3-478F-B2E4-49873A3A789C}" type="presParOf" srcId="{F245C3FD-9C3D-4010-876B-FA8DB853D3ED}" destId="{6F4E2E05-6C62-426C-A0AA-D132AC7DDD18}" srcOrd="0" destOrd="0" presId="urn:microsoft.com/office/officeart/2005/8/layout/vList3#2"/>
    <dgm:cxn modelId="{6DF48DEC-1DFB-43AC-BE34-02659558853F}" type="presParOf" srcId="{F245C3FD-9C3D-4010-876B-FA8DB853D3ED}" destId="{085A5195-9035-44A7-9BE4-8CE9D593876D}" srcOrd="1" destOrd="0" presId="urn:microsoft.com/office/officeart/2005/8/layout/vList3#2"/>
    <dgm:cxn modelId="{736EEB48-763F-4222-AC11-110B753F9525}" type="presParOf" srcId="{C0A66FAF-6B9E-4C1A-AA31-2F06BB43FFE9}" destId="{6CF47D65-EB7B-44EC-B680-3BC61C92A173}" srcOrd="3" destOrd="0" presId="urn:microsoft.com/office/officeart/2005/8/layout/vList3#2"/>
    <dgm:cxn modelId="{5CD91B26-1BB4-43AA-B44E-FDB769CDFFA3}" type="presParOf" srcId="{C0A66FAF-6B9E-4C1A-AA31-2F06BB43FFE9}" destId="{E717C093-87A7-41FD-88EE-F4E321772BC1}" srcOrd="4" destOrd="0" presId="urn:microsoft.com/office/officeart/2005/8/layout/vList3#2"/>
    <dgm:cxn modelId="{32C76364-1743-4A0A-9F12-2EA5FF94A06F}" type="presParOf" srcId="{E717C093-87A7-41FD-88EE-F4E321772BC1}" destId="{DDBA2509-6581-4234-9489-201AC785E551}" srcOrd="0" destOrd="0" presId="urn:microsoft.com/office/officeart/2005/8/layout/vList3#2"/>
    <dgm:cxn modelId="{968EA0B8-9285-40CE-81E7-941AD45E6AB9}" type="presParOf" srcId="{E717C093-87A7-41FD-88EE-F4E321772BC1}" destId="{F35CA1A1-AB7E-419D-BB25-56F6D961695F}" srcOrd="1" destOrd="0" presId="urn:microsoft.com/office/officeart/2005/8/layout/vList3#2"/>
    <dgm:cxn modelId="{C0B447E1-6758-48F1-A5DD-7C3304D8CF6A}" type="presParOf" srcId="{C0A66FAF-6B9E-4C1A-AA31-2F06BB43FFE9}" destId="{AD349636-B760-4EA9-9E4C-AC9FA53C2C35}" srcOrd="5" destOrd="0" presId="urn:microsoft.com/office/officeart/2005/8/layout/vList3#2"/>
    <dgm:cxn modelId="{50D70614-EA74-40B8-A715-A7D26C6821CF}" type="presParOf" srcId="{C0A66FAF-6B9E-4C1A-AA31-2F06BB43FFE9}" destId="{35E3A422-6F22-4FB2-81D6-6792456CC876}" srcOrd="6" destOrd="0" presId="urn:microsoft.com/office/officeart/2005/8/layout/vList3#2"/>
    <dgm:cxn modelId="{0472E924-B974-411D-96E3-3D095E70A846}" type="presParOf" srcId="{35E3A422-6F22-4FB2-81D6-6792456CC876}" destId="{9BF8F5BA-6CA2-4FAF-A95E-A47B1BB8ECFE}" srcOrd="0" destOrd="0" presId="urn:microsoft.com/office/officeart/2005/8/layout/vList3#2"/>
    <dgm:cxn modelId="{164B637A-7A23-4AD3-9B79-8DA3DC6CDAAA}" type="presParOf" srcId="{35E3A422-6F22-4FB2-81D6-6792456CC876}" destId="{23E4354D-0524-4280-BD5F-E5DA13441A1B}" srcOrd="1" destOrd="0" presId="urn:microsoft.com/office/officeart/2005/8/layout/vList3#2"/>
    <dgm:cxn modelId="{59DF35C8-DAFB-4EE3-B7F9-793605EC2033}" type="presParOf" srcId="{C0A66FAF-6B9E-4C1A-AA31-2F06BB43FFE9}" destId="{13762A3A-F030-4646-A6F4-D239A09E9CCB}" srcOrd="7" destOrd="0" presId="urn:microsoft.com/office/officeart/2005/8/layout/vList3#2"/>
    <dgm:cxn modelId="{6F24C6CD-D829-459C-B552-0E824ECBC8D5}" type="presParOf" srcId="{C0A66FAF-6B9E-4C1A-AA31-2F06BB43FFE9}" destId="{4D3A297F-9DC0-4E62-A9B4-F3C593000FE0}" srcOrd="8" destOrd="0" presId="urn:microsoft.com/office/officeart/2005/8/layout/vList3#2"/>
    <dgm:cxn modelId="{08D7878C-4C0E-4E4A-965E-C6E23F4AC1DE}" type="presParOf" srcId="{4D3A297F-9DC0-4E62-A9B4-F3C593000FE0}" destId="{DA3BA9BE-5F48-4178-B34E-39CF489DA676}" srcOrd="0" destOrd="0" presId="urn:microsoft.com/office/officeart/2005/8/layout/vList3#2"/>
    <dgm:cxn modelId="{3C270B07-6081-4516-9F36-5A044CCDE186}" type="presParOf" srcId="{4D3A297F-9DC0-4E62-A9B4-F3C593000FE0}" destId="{D04BC858-3799-49A8-884A-88B7A2EDD68B}" srcOrd="1" destOrd="0" presId="urn:microsoft.com/office/officeart/2005/8/layout/vList3#2"/>
    <dgm:cxn modelId="{57C7218A-5FB9-4F83-B3F9-5D80935E2559}" type="presParOf" srcId="{C0A66FAF-6B9E-4C1A-AA31-2F06BB43FFE9}" destId="{C536B72D-590C-42F7-958E-045E7E2663E2}" srcOrd="9" destOrd="0" presId="urn:microsoft.com/office/officeart/2005/8/layout/vList3#2"/>
    <dgm:cxn modelId="{AD9A45F4-722B-4AA1-995A-15BF6CF85222}" type="presParOf" srcId="{C0A66FAF-6B9E-4C1A-AA31-2F06BB43FFE9}" destId="{3CAE62BB-B9C0-4E32-BC11-96074047439C}" srcOrd="10" destOrd="0" presId="urn:microsoft.com/office/officeart/2005/8/layout/vList3#2"/>
    <dgm:cxn modelId="{DC4861ED-AF7F-4074-8EAB-8FA79CD31785}" type="presParOf" srcId="{3CAE62BB-B9C0-4E32-BC11-96074047439C}" destId="{1CE7D816-AC5C-4195-AD13-80205FBDB297}" srcOrd="0" destOrd="0" presId="urn:microsoft.com/office/officeart/2005/8/layout/vList3#2"/>
    <dgm:cxn modelId="{AFDE60F3-3FC4-41C2-8649-6179A12AE107}" type="presParOf" srcId="{3CAE62BB-B9C0-4E32-BC11-96074047439C}" destId="{50FCD115-8081-48C4-A63A-889CCA8F92B0}" srcOrd="1" destOrd="0" presId="urn:microsoft.com/office/officeart/2005/8/layout/vList3#2"/>
    <dgm:cxn modelId="{A5F92116-AFBE-44C2-BB2F-26EC8A8185B8}" type="presParOf" srcId="{C0A66FAF-6B9E-4C1A-AA31-2F06BB43FFE9}" destId="{CDF5BAD6-CAC7-4FB5-9015-7B57203DCCAA}" srcOrd="11" destOrd="0" presId="urn:microsoft.com/office/officeart/2005/8/layout/vList3#2"/>
    <dgm:cxn modelId="{1FF844A4-3012-421B-BDF7-3CE1089EE1D9}" type="presParOf" srcId="{C0A66FAF-6B9E-4C1A-AA31-2F06BB43FFE9}" destId="{C79A0782-2AE9-4BB8-8B21-2B11BAA9C56D}" srcOrd="12" destOrd="0" presId="urn:microsoft.com/office/officeart/2005/8/layout/vList3#2"/>
    <dgm:cxn modelId="{FCAC49DE-107D-4032-92BE-4695A884C5EC}" type="presParOf" srcId="{C79A0782-2AE9-4BB8-8B21-2B11BAA9C56D}" destId="{E65BD0CD-44E0-4617-8823-A1C4BA7AF33D}" srcOrd="0" destOrd="0" presId="urn:microsoft.com/office/officeart/2005/8/layout/vList3#2"/>
    <dgm:cxn modelId="{E62C60F1-08E3-4C2E-A0CE-D0D8653FB728}" type="presParOf" srcId="{C79A0782-2AE9-4BB8-8B21-2B11BAA9C56D}" destId="{2396075D-8AAC-44C0-80E3-352ECFA5569E}" srcOrd="1" destOrd="0" presId="urn:microsoft.com/office/officeart/2005/8/layout/vList3#2"/>
    <dgm:cxn modelId="{AF95B993-9C77-4785-82B4-8BAC1E17E047}" type="presParOf" srcId="{C0A66FAF-6B9E-4C1A-AA31-2F06BB43FFE9}" destId="{473937EF-5A60-47CB-B0B8-CA3D9101FD50}" srcOrd="13" destOrd="0" presId="urn:microsoft.com/office/officeart/2005/8/layout/vList3#2"/>
    <dgm:cxn modelId="{915D3CCC-9F09-4B53-ABCF-CFE5FC918B83}" type="presParOf" srcId="{C0A66FAF-6B9E-4C1A-AA31-2F06BB43FFE9}" destId="{B9971337-4AF0-4A1F-BA01-A201F2003BD5}" srcOrd="14" destOrd="0" presId="urn:microsoft.com/office/officeart/2005/8/layout/vList3#2"/>
    <dgm:cxn modelId="{B5CBC711-A71B-4735-8F34-8790E01F06E2}" type="presParOf" srcId="{B9971337-4AF0-4A1F-BA01-A201F2003BD5}" destId="{9241230E-9242-4E07-B7EF-C5EE18434F94}" srcOrd="0" destOrd="0" presId="urn:microsoft.com/office/officeart/2005/8/layout/vList3#2"/>
    <dgm:cxn modelId="{57805DE3-40DF-4173-9BC7-CD965CDDD61A}" type="presParOf" srcId="{B9971337-4AF0-4A1F-BA01-A201F2003BD5}" destId="{798D856A-798F-498C-8138-6B84B30236DC}" srcOrd="1" destOrd="0" presId="urn:microsoft.com/office/officeart/2005/8/layout/vList3#2"/>
  </dgm:cxnLst>
  <dgm:b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868E9C-5BBF-4961-862A-0FF092C8557D}" type="doc">
      <dgm:prSet loTypeId="urn:microsoft.com/office/officeart/2005/8/layout/vList3#3" loCatId="list" qsTypeId="urn:microsoft.com/office/officeart/2005/8/quickstyle/simple1" qsCatId="simple" csTypeId="urn:microsoft.com/office/officeart/2005/8/colors/accent1_2" csCatId="accent1" phldr="1"/>
      <dgm:spPr/>
    </dgm:pt>
    <dgm:pt modelId="{33682E9C-FF19-430C-BF88-8E040E92FAC0}">
      <dgm:prSet phldrT="[Text]"/>
      <dgm:spPr/>
      <dgm:t>
        <a:bodyPr/>
        <a:lstStyle/>
        <a:p>
          <a:r>
            <a:rPr lang="en-US" dirty="0" smtClean="0"/>
            <a:t>Nokia</a:t>
          </a:r>
          <a:endParaRPr lang="en-US" dirty="0"/>
        </a:p>
      </dgm:t>
    </dgm:pt>
    <dgm:pt modelId="{2B09E1C9-1B66-4AE8-9D5E-0B750AD0B2DD}" type="parTrans" cxnId="{737CA691-0EE8-46E9-82D1-C6B9B935BB15}">
      <dgm:prSet/>
      <dgm:spPr/>
      <dgm:t>
        <a:bodyPr/>
        <a:lstStyle/>
        <a:p>
          <a:endParaRPr lang="en-US"/>
        </a:p>
      </dgm:t>
    </dgm:pt>
    <dgm:pt modelId="{BF2987C9-4A84-4508-B2E3-48B1C2FC5824}" type="sibTrans" cxnId="{737CA691-0EE8-46E9-82D1-C6B9B935BB15}">
      <dgm:prSet/>
      <dgm:spPr/>
      <dgm:t>
        <a:bodyPr/>
        <a:lstStyle/>
        <a:p>
          <a:endParaRPr lang="en-US"/>
        </a:p>
      </dgm:t>
    </dgm:pt>
    <dgm:pt modelId="{ED93CBB2-6A13-4D77-A933-9AC058146153}">
      <dgm:prSet phldrT="[Text]"/>
      <dgm:spPr/>
      <dgm:t>
        <a:bodyPr/>
        <a:lstStyle/>
        <a:p>
          <a:r>
            <a:rPr lang="en-US" dirty="0" smtClean="0"/>
            <a:t>RIM BlackBerry</a:t>
          </a:r>
          <a:endParaRPr lang="en-US" dirty="0"/>
        </a:p>
      </dgm:t>
    </dgm:pt>
    <dgm:pt modelId="{E16E9F9B-6486-4A4E-8072-D7B156BB3570}" type="parTrans" cxnId="{7CBFC498-A46D-4B63-8C13-75432FCA0219}">
      <dgm:prSet/>
      <dgm:spPr/>
      <dgm:t>
        <a:bodyPr/>
        <a:lstStyle/>
        <a:p>
          <a:endParaRPr lang="en-US"/>
        </a:p>
      </dgm:t>
    </dgm:pt>
    <dgm:pt modelId="{71E94D05-578E-4A41-9084-60F7E46F4EDE}" type="sibTrans" cxnId="{7CBFC498-A46D-4B63-8C13-75432FCA0219}">
      <dgm:prSet/>
      <dgm:spPr/>
      <dgm:t>
        <a:bodyPr/>
        <a:lstStyle/>
        <a:p>
          <a:endParaRPr lang="en-US"/>
        </a:p>
      </dgm:t>
    </dgm:pt>
    <dgm:pt modelId="{8BB0A1BD-3746-4C13-8C9C-C6CDD52F1B1F}">
      <dgm:prSet phldrT="[Text]"/>
      <dgm:spPr/>
      <dgm:t>
        <a:bodyPr/>
        <a:lstStyle/>
        <a:p>
          <a:r>
            <a:rPr lang="en-US" dirty="0" smtClean="0"/>
            <a:t>Samsung</a:t>
          </a:r>
          <a:endParaRPr lang="en-US" dirty="0"/>
        </a:p>
      </dgm:t>
    </dgm:pt>
    <dgm:pt modelId="{38E02C95-FE27-431F-B625-8CBC1731BBE5}" type="parTrans" cxnId="{97B5041D-C7BD-43E0-9B0D-FB6FB3A2A58F}">
      <dgm:prSet/>
      <dgm:spPr/>
      <dgm:t>
        <a:bodyPr/>
        <a:lstStyle/>
        <a:p>
          <a:endParaRPr lang="en-US"/>
        </a:p>
      </dgm:t>
    </dgm:pt>
    <dgm:pt modelId="{588E1269-0E2F-43A9-A0EF-87712B43E747}" type="sibTrans" cxnId="{97B5041D-C7BD-43E0-9B0D-FB6FB3A2A58F}">
      <dgm:prSet/>
      <dgm:spPr/>
      <dgm:t>
        <a:bodyPr/>
        <a:lstStyle/>
        <a:p>
          <a:endParaRPr lang="en-US"/>
        </a:p>
      </dgm:t>
    </dgm:pt>
    <dgm:pt modelId="{0C970193-017B-452B-9ACD-5BF811CEF0D0}">
      <dgm:prSet phldrT="[Text]"/>
      <dgm:spPr/>
      <dgm:t>
        <a:bodyPr/>
        <a:lstStyle/>
        <a:p>
          <a:r>
            <a:rPr lang="en-US" dirty="0" smtClean="0"/>
            <a:t>Apple </a:t>
          </a:r>
          <a:r>
            <a:rPr lang="en-US" dirty="0" err="1" smtClean="0"/>
            <a:t>iPhone</a:t>
          </a:r>
          <a:endParaRPr lang="en-US" dirty="0"/>
        </a:p>
      </dgm:t>
    </dgm:pt>
    <dgm:pt modelId="{4A576AB2-E0E3-42A2-81B0-ACE6D5135F61}" type="parTrans" cxnId="{339128E7-BF22-4244-B240-89E6A7A30230}">
      <dgm:prSet/>
      <dgm:spPr/>
      <dgm:t>
        <a:bodyPr/>
        <a:lstStyle/>
        <a:p>
          <a:endParaRPr lang="en-US"/>
        </a:p>
      </dgm:t>
    </dgm:pt>
    <dgm:pt modelId="{1CE4E49C-82A0-4F4C-B2AF-5922BF3BD714}" type="sibTrans" cxnId="{339128E7-BF22-4244-B240-89E6A7A30230}">
      <dgm:prSet/>
      <dgm:spPr/>
      <dgm:t>
        <a:bodyPr/>
        <a:lstStyle/>
        <a:p>
          <a:endParaRPr lang="en-US"/>
        </a:p>
      </dgm:t>
    </dgm:pt>
    <dgm:pt modelId="{178AD721-3CB4-42F5-A3BA-6ADD6A15B396}">
      <dgm:prSet phldrT="[Text]"/>
      <dgm:spPr/>
      <dgm:t>
        <a:bodyPr/>
        <a:lstStyle/>
        <a:p>
          <a:r>
            <a:rPr lang="en-US" dirty="0" smtClean="0"/>
            <a:t>Motorola</a:t>
          </a:r>
          <a:endParaRPr lang="en-US" dirty="0"/>
        </a:p>
      </dgm:t>
    </dgm:pt>
    <dgm:pt modelId="{EE4ABA8F-02FE-4349-BCD8-DCFB77D77AB2}" type="parTrans" cxnId="{8034F22B-6EE5-454C-9DBB-7E26F56D7B66}">
      <dgm:prSet/>
      <dgm:spPr/>
      <dgm:t>
        <a:bodyPr/>
        <a:lstStyle/>
        <a:p>
          <a:endParaRPr lang="en-US"/>
        </a:p>
      </dgm:t>
    </dgm:pt>
    <dgm:pt modelId="{995B9618-4D40-4391-AA0A-D77C1E55EE90}" type="sibTrans" cxnId="{8034F22B-6EE5-454C-9DBB-7E26F56D7B66}">
      <dgm:prSet/>
      <dgm:spPr/>
      <dgm:t>
        <a:bodyPr/>
        <a:lstStyle/>
        <a:p>
          <a:endParaRPr lang="en-US"/>
        </a:p>
      </dgm:t>
    </dgm:pt>
    <dgm:pt modelId="{551490F8-2601-4F54-95D6-337E74627395}">
      <dgm:prSet phldrT="[Text]"/>
      <dgm:spPr/>
      <dgm:t>
        <a:bodyPr/>
        <a:lstStyle/>
        <a:p>
          <a:r>
            <a:rPr lang="en-US" dirty="0" smtClean="0"/>
            <a:t>HTC</a:t>
          </a:r>
          <a:endParaRPr lang="en-US" dirty="0"/>
        </a:p>
      </dgm:t>
    </dgm:pt>
    <dgm:pt modelId="{B01D3A7C-EA7A-49C8-92CA-9BF04C459680}" type="parTrans" cxnId="{20535AA4-2E74-43B6-939B-524F37258097}">
      <dgm:prSet/>
      <dgm:spPr/>
      <dgm:t>
        <a:bodyPr/>
        <a:lstStyle/>
        <a:p>
          <a:endParaRPr lang="en-US"/>
        </a:p>
      </dgm:t>
    </dgm:pt>
    <dgm:pt modelId="{F891A6E5-FD4F-494D-AEFC-25F5EFAA7886}" type="sibTrans" cxnId="{20535AA4-2E74-43B6-939B-524F37258097}">
      <dgm:prSet/>
      <dgm:spPr/>
      <dgm:t>
        <a:bodyPr/>
        <a:lstStyle/>
        <a:p>
          <a:endParaRPr lang="en-US"/>
        </a:p>
      </dgm:t>
    </dgm:pt>
    <dgm:pt modelId="{6B701507-F5E9-4625-8775-205CFCE33207}">
      <dgm:prSet phldrT="[Text]"/>
      <dgm:spPr/>
      <dgm:t>
        <a:bodyPr/>
        <a:lstStyle/>
        <a:p>
          <a:r>
            <a:rPr lang="en-US" dirty="0" smtClean="0"/>
            <a:t>LG</a:t>
          </a:r>
          <a:endParaRPr lang="en-US" dirty="0"/>
        </a:p>
      </dgm:t>
    </dgm:pt>
    <dgm:pt modelId="{19073979-6300-4276-BCFE-D66FBA0330EA}" type="parTrans" cxnId="{D64CA817-F323-4D59-B1F1-F5E2402B3904}">
      <dgm:prSet/>
      <dgm:spPr/>
      <dgm:t>
        <a:bodyPr/>
        <a:lstStyle/>
        <a:p>
          <a:endParaRPr lang="en-US"/>
        </a:p>
      </dgm:t>
    </dgm:pt>
    <dgm:pt modelId="{42B315D3-6B7C-4CCF-A254-18814CA2BD82}" type="sibTrans" cxnId="{D64CA817-F323-4D59-B1F1-F5E2402B3904}">
      <dgm:prSet/>
      <dgm:spPr/>
      <dgm:t>
        <a:bodyPr/>
        <a:lstStyle/>
        <a:p>
          <a:endParaRPr lang="en-US"/>
        </a:p>
      </dgm:t>
    </dgm:pt>
    <dgm:pt modelId="{DDA8B52F-4CF1-49E8-9045-D34D7D0F28BD}">
      <dgm:prSet phldrT="[Text]"/>
      <dgm:spPr/>
      <dgm:t>
        <a:bodyPr/>
        <a:lstStyle/>
        <a:p>
          <a:r>
            <a:rPr lang="en-US" dirty="0" smtClean="0"/>
            <a:t>Sony Ericsson</a:t>
          </a:r>
          <a:endParaRPr lang="en-US" dirty="0"/>
        </a:p>
      </dgm:t>
    </dgm:pt>
    <dgm:pt modelId="{6A85CB0D-47FD-4A8E-A874-5474985C174C}" type="parTrans" cxnId="{53AE1B1F-BF03-4CCB-BCCA-09AB8E004E96}">
      <dgm:prSet/>
      <dgm:spPr/>
      <dgm:t>
        <a:bodyPr/>
        <a:lstStyle/>
        <a:p>
          <a:endParaRPr lang="en-US"/>
        </a:p>
      </dgm:t>
    </dgm:pt>
    <dgm:pt modelId="{7AA82DB8-CD79-4E63-A4A3-538955A5C5E7}" type="sibTrans" cxnId="{53AE1B1F-BF03-4CCB-BCCA-09AB8E004E96}">
      <dgm:prSet/>
      <dgm:spPr/>
      <dgm:t>
        <a:bodyPr/>
        <a:lstStyle/>
        <a:p>
          <a:endParaRPr lang="en-US"/>
        </a:p>
      </dgm:t>
    </dgm:pt>
    <dgm:pt modelId="{D1BBD5C9-1886-44C1-A3EB-D11DFA895517}">
      <dgm:prSet phldrT="[Text]"/>
      <dgm:spPr/>
      <dgm:t>
        <a:bodyPr/>
        <a:lstStyle/>
        <a:p>
          <a:r>
            <a:rPr lang="en-US" dirty="0" err="1" smtClean="0"/>
            <a:t>Huawei</a:t>
          </a:r>
          <a:endParaRPr lang="en-US" dirty="0"/>
        </a:p>
      </dgm:t>
    </dgm:pt>
    <dgm:pt modelId="{08280B5C-E9C3-4291-9216-0A91794121A3}" type="parTrans" cxnId="{27F3763B-F7BA-459A-B997-EADCD87C60F3}">
      <dgm:prSet/>
      <dgm:spPr/>
      <dgm:t>
        <a:bodyPr/>
        <a:lstStyle/>
        <a:p>
          <a:endParaRPr lang="en-US"/>
        </a:p>
      </dgm:t>
    </dgm:pt>
    <dgm:pt modelId="{974E8FFA-C23E-4E09-9474-F7290E1A36E7}" type="sibTrans" cxnId="{27F3763B-F7BA-459A-B997-EADCD87C60F3}">
      <dgm:prSet/>
      <dgm:spPr/>
      <dgm:t>
        <a:bodyPr/>
        <a:lstStyle/>
        <a:p>
          <a:endParaRPr lang="en-US"/>
        </a:p>
      </dgm:t>
    </dgm:pt>
    <dgm:pt modelId="{AEE14CAE-F0B4-4EE5-8935-70C5098105E9}" type="pres">
      <dgm:prSet presAssocID="{C1868E9C-5BBF-4961-862A-0FF092C8557D}" presName="linearFlow" presStyleCnt="0">
        <dgm:presLayoutVars>
          <dgm:dir/>
          <dgm:resizeHandles val="exact"/>
        </dgm:presLayoutVars>
      </dgm:prSet>
      <dgm:spPr/>
    </dgm:pt>
    <dgm:pt modelId="{3CD23E75-E980-4D44-9BE9-2D9FE431D95F}" type="pres">
      <dgm:prSet presAssocID="{33682E9C-FF19-430C-BF88-8E040E92FAC0}" presName="composite" presStyleCnt="0"/>
      <dgm:spPr/>
    </dgm:pt>
    <dgm:pt modelId="{6BEF024B-D564-4A80-B741-EFCABF968310}" type="pres">
      <dgm:prSet presAssocID="{33682E9C-FF19-430C-BF88-8E040E92FAC0}" presName="imgShp" presStyleLbl="fgImgPlace1" presStyleIdx="0" presStyleCnt="9"/>
      <dgm:spPr>
        <a:blipFill rotWithShape="0">
          <a:blip xmlns:r="http://schemas.openxmlformats.org/officeDocument/2006/relationships" r:embed="rId1"/>
          <a:stretch>
            <a:fillRect/>
          </a:stretch>
        </a:blipFill>
      </dgm:spPr>
    </dgm:pt>
    <dgm:pt modelId="{BBA97B8B-7AB3-4193-9F25-2B06B3C67086}" type="pres">
      <dgm:prSet presAssocID="{33682E9C-FF19-430C-BF88-8E040E92FAC0}" presName="txShp" presStyleLbl="node1" presStyleIdx="0" presStyleCnt="9">
        <dgm:presLayoutVars>
          <dgm:bulletEnabled val="1"/>
        </dgm:presLayoutVars>
      </dgm:prSet>
      <dgm:spPr/>
      <dgm:t>
        <a:bodyPr/>
        <a:lstStyle/>
        <a:p>
          <a:endParaRPr lang="en-US"/>
        </a:p>
      </dgm:t>
    </dgm:pt>
    <dgm:pt modelId="{63645671-CA6E-4881-8679-148ACEE879FA}" type="pres">
      <dgm:prSet presAssocID="{BF2987C9-4A84-4508-B2E3-48B1C2FC5824}" presName="spacing" presStyleCnt="0"/>
      <dgm:spPr/>
    </dgm:pt>
    <dgm:pt modelId="{086C7CE1-2BEF-46D7-BBCF-C4EEB320BD29}" type="pres">
      <dgm:prSet presAssocID="{0C970193-017B-452B-9ACD-5BF811CEF0D0}" presName="composite" presStyleCnt="0"/>
      <dgm:spPr/>
    </dgm:pt>
    <dgm:pt modelId="{84A210F4-038E-416B-8EB7-E5CBE48C7B09}" type="pres">
      <dgm:prSet presAssocID="{0C970193-017B-452B-9ACD-5BF811CEF0D0}" presName="imgShp" presStyleLbl="fgImgPlace1" presStyleIdx="1" presStyleCnt="9"/>
      <dgm:spPr>
        <a:blipFill rotWithShape="0">
          <a:blip xmlns:r="http://schemas.openxmlformats.org/officeDocument/2006/relationships" r:embed="rId1"/>
          <a:stretch>
            <a:fillRect/>
          </a:stretch>
        </a:blipFill>
      </dgm:spPr>
    </dgm:pt>
    <dgm:pt modelId="{11704EFE-8398-4D56-AF40-D76365F6DF61}" type="pres">
      <dgm:prSet presAssocID="{0C970193-017B-452B-9ACD-5BF811CEF0D0}" presName="txShp" presStyleLbl="node1" presStyleIdx="1" presStyleCnt="9">
        <dgm:presLayoutVars>
          <dgm:bulletEnabled val="1"/>
        </dgm:presLayoutVars>
      </dgm:prSet>
      <dgm:spPr/>
      <dgm:t>
        <a:bodyPr/>
        <a:lstStyle/>
        <a:p>
          <a:endParaRPr lang="en-US"/>
        </a:p>
      </dgm:t>
    </dgm:pt>
    <dgm:pt modelId="{B302AC78-AFCC-403F-9F97-446310783C99}" type="pres">
      <dgm:prSet presAssocID="{1CE4E49C-82A0-4F4C-B2AF-5922BF3BD714}" presName="spacing" presStyleCnt="0"/>
      <dgm:spPr/>
    </dgm:pt>
    <dgm:pt modelId="{D6817249-94FB-43B1-91C3-6428A9515262}" type="pres">
      <dgm:prSet presAssocID="{ED93CBB2-6A13-4D77-A933-9AC058146153}" presName="composite" presStyleCnt="0"/>
      <dgm:spPr/>
    </dgm:pt>
    <dgm:pt modelId="{53C9602B-BE91-46A9-B3F0-5A7058951432}" type="pres">
      <dgm:prSet presAssocID="{ED93CBB2-6A13-4D77-A933-9AC058146153}" presName="imgShp" presStyleLbl="fgImgPlace1" presStyleIdx="2" presStyleCnt="9"/>
      <dgm:spPr>
        <a:blipFill rotWithShape="0">
          <a:blip xmlns:r="http://schemas.openxmlformats.org/officeDocument/2006/relationships" r:embed="rId1"/>
          <a:stretch>
            <a:fillRect/>
          </a:stretch>
        </a:blipFill>
      </dgm:spPr>
    </dgm:pt>
    <dgm:pt modelId="{8241C639-3747-4C60-B8DB-EA37394DDCF3}" type="pres">
      <dgm:prSet presAssocID="{ED93CBB2-6A13-4D77-A933-9AC058146153}" presName="txShp" presStyleLbl="node1" presStyleIdx="2" presStyleCnt="9">
        <dgm:presLayoutVars>
          <dgm:bulletEnabled val="1"/>
        </dgm:presLayoutVars>
      </dgm:prSet>
      <dgm:spPr/>
      <dgm:t>
        <a:bodyPr/>
        <a:lstStyle/>
        <a:p>
          <a:endParaRPr lang="en-US"/>
        </a:p>
      </dgm:t>
    </dgm:pt>
    <dgm:pt modelId="{683AD0DD-ED61-4FDC-9D3F-A86E086ECED8}" type="pres">
      <dgm:prSet presAssocID="{71E94D05-578E-4A41-9084-60F7E46F4EDE}" presName="spacing" presStyleCnt="0"/>
      <dgm:spPr/>
    </dgm:pt>
    <dgm:pt modelId="{58B6AACF-79C8-4CFD-817C-4A4920A2B7BD}" type="pres">
      <dgm:prSet presAssocID="{8BB0A1BD-3746-4C13-8C9C-C6CDD52F1B1F}" presName="composite" presStyleCnt="0"/>
      <dgm:spPr/>
    </dgm:pt>
    <dgm:pt modelId="{B3532DBC-682F-413F-893D-A965339D88C2}" type="pres">
      <dgm:prSet presAssocID="{8BB0A1BD-3746-4C13-8C9C-C6CDD52F1B1F}" presName="imgShp" presStyleLbl="fgImgPlace1" presStyleIdx="3" presStyleCnt="9"/>
      <dgm:spPr>
        <a:blipFill rotWithShape="0">
          <a:blip xmlns:r="http://schemas.openxmlformats.org/officeDocument/2006/relationships" r:embed="rId1"/>
          <a:stretch>
            <a:fillRect/>
          </a:stretch>
        </a:blipFill>
      </dgm:spPr>
    </dgm:pt>
    <dgm:pt modelId="{404FD3E0-AC90-4319-8933-B7F71BEFD689}" type="pres">
      <dgm:prSet presAssocID="{8BB0A1BD-3746-4C13-8C9C-C6CDD52F1B1F}" presName="txShp" presStyleLbl="node1" presStyleIdx="3" presStyleCnt="9">
        <dgm:presLayoutVars>
          <dgm:bulletEnabled val="1"/>
        </dgm:presLayoutVars>
      </dgm:prSet>
      <dgm:spPr/>
      <dgm:t>
        <a:bodyPr/>
        <a:lstStyle/>
        <a:p>
          <a:endParaRPr lang="en-US"/>
        </a:p>
      </dgm:t>
    </dgm:pt>
    <dgm:pt modelId="{230D815E-511D-4592-AC29-088D4F94ECB6}" type="pres">
      <dgm:prSet presAssocID="{588E1269-0E2F-43A9-A0EF-87712B43E747}" presName="spacing" presStyleCnt="0"/>
      <dgm:spPr/>
    </dgm:pt>
    <dgm:pt modelId="{5949DC86-087A-4466-A332-04CEDAB6E8C9}" type="pres">
      <dgm:prSet presAssocID="{178AD721-3CB4-42F5-A3BA-6ADD6A15B396}" presName="composite" presStyleCnt="0"/>
      <dgm:spPr/>
    </dgm:pt>
    <dgm:pt modelId="{1CD7C2CA-89A5-49E9-863B-03F053C7F5FC}" type="pres">
      <dgm:prSet presAssocID="{178AD721-3CB4-42F5-A3BA-6ADD6A15B396}" presName="imgShp" presStyleLbl="fgImgPlace1" presStyleIdx="4" presStyleCnt="9"/>
      <dgm:spPr>
        <a:blipFill rotWithShape="0">
          <a:blip xmlns:r="http://schemas.openxmlformats.org/officeDocument/2006/relationships" r:embed="rId1"/>
          <a:stretch>
            <a:fillRect/>
          </a:stretch>
        </a:blipFill>
      </dgm:spPr>
    </dgm:pt>
    <dgm:pt modelId="{A609C54C-12C7-4049-83E4-C6FB44EA2560}" type="pres">
      <dgm:prSet presAssocID="{178AD721-3CB4-42F5-A3BA-6ADD6A15B396}" presName="txShp" presStyleLbl="node1" presStyleIdx="4" presStyleCnt="9">
        <dgm:presLayoutVars>
          <dgm:bulletEnabled val="1"/>
        </dgm:presLayoutVars>
      </dgm:prSet>
      <dgm:spPr/>
      <dgm:t>
        <a:bodyPr/>
        <a:lstStyle/>
        <a:p>
          <a:endParaRPr lang="en-US"/>
        </a:p>
      </dgm:t>
    </dgm:pt>
    <dgm:pt modelId="{E00C1E96-8EC9-4186-B5B4-3D3796523E76}" type="pres">
      <dgm:prSet presAssocID="{995B9618-4D40-4391-AA0A-D77C1E55EE90}" presName="spacing" presStyleCnt="0"/>
      <dgm:spPr/>
    </dgm:pt>
    <dgm:pt modelId="{C5EFB3A9-06DC-4409-BB44-995623477D85}" type="pres">
      <dgm:prSet presAssocID="{551490F8-2601-4F54-95D6-337E74627395}" presName="composite" presStyleCnt="0"/>
      <dgm:spPr/>
    </dgm:pt>
    <dgm:pt modelId="{EB09C868-48FC-4A8C-BFC5-4DC966ADAB4D}" type="pres">
      <dgm:prSet presAssocID="{551490F8-2601-4F54-95D6-337E74627395}" presName="imgShp" presStyleLbl="fgImgPlace1" presStyleIdx="5" presStyleCnt="9"/>
      <dgm:spPr>
        <a:blipFill rotWithShape="0">
          <a:blip xmlns:r="http://schemas.openxmlformats.org/officeDocument/2006/relationships" r:embed="rId1"/>
          <a:stretch>
            <a:fillRect/>
          </a:stretch>
        </a:blipFill>
      </dgm:spPr>
    </dgm:pt>
    <dgm:pt modelId="{66856BA4-2067-4717-B524-6756ADA68885}" type="pres">
      <dgm:prSet presAssocID="{551490F8-2601-4F54-95D6-337E74627395}" presName="txShp" presStyleLbl="node1" presStyleIdx="5" presStyleCnt="9">
        <dgm:presLayoutVars>
          <dgm:bulletEnabled val="1"/>
        </dgm:presLayoutVars>
      </dgm:prSet>
      <dgm:spPr/>
      <dgm:t>
        <a:bodyPr/>
        <a:lstStyle/>
        <a:p>
          <a:endParaRPr lang="en-US"/>
        </a:p>
      </dgm:t>
    </dgm:pt>
    <dgm:pt modelId="{44371E3B-CFCA-4921-86D7-91ED89B3CADE}" type="pres">
      <dgm:prSet presAssocID="{F891A6E5-FD4F-494D-AEFC-25F5EFAA7886}" presName="spacing" presStyleCnt="0"/>
      <dgm:spPr/>
    </dgm:pt>
    <dgm:pt modelId="{D0E0207A-9F8A-4C89-9CF0-0C70C65402E7}" type="pres">
      <dgm:prSet presAssocID="{6B701507-F5E9-4625-8775-205CFCE33207}" presName="composite" presStyleCnt="0"/>
      <dgm:spPr/>
    </dgm:pt>
    <dgm:pt modelId="{7CDF1014-AA54-45A1-8ED4-A335E8010029}" type="pres">
      <dgm:prSet presAssocID="{6B701507-F5E9-4625-8775-205CFCE33207}" presName="imgShp" presStyleLbl="fgImgPlace1" presStyleIdx="6" presStyleCnt="9"/>
      <dgm:spPr>
        <a:blipFill rotWithShape="0">
          <a:blip xmlns:r="http://schemas.openxmlformats.org/officeDocument/2006/relationships" r:embed="rId1"/>
          <a:stretch>
            <a:fillRect/>
          </a:stretch>
        </a:blipFill>
      </dgm:spPr>
    </dgm:pt>
    <dgm:pt modelId="{74C38328-A03A-44A4-9237-6CA9347D3CBF}" type="pres">
      <dgm:prSet presAssocID="{6B701507-F5E9-4625-8775-205CFCE33207}" presName="txShp" presStyleLbl="node1" presStyleIdx="6" presStyleCnt="9">
        <dgm:presLayoutVars>
          <dgm:bulletEnabled val="1"/>
        </dgm:presLayoutVars>
      </dgm:prSet>
      <dgm:spPr/>
      <dgm:t>
        <a:bodyPr/>
        <a:lstStyle/>
        <a:p>
          <a:endParaRPr lang="en-US"/>
        </a:p>
      </dgm:t>
    </dgm:pt>
    <dgm:pt modelId="{3430716D-D236-41D0-BA09-CA4D76CEC709}" type="pres">
      <dgm:prSet presAssocID="{42B315D3-6B7C-4CCF-A254-18814CA2BD82}" presName="spacing" presStyleCnt="0"/>
      <dgm:spPr/>
    </dgm:pt>
    <dgm:pt modelId="{47D22052-2B38-4A3B-B5BE-B08FE80338F0}" type="pres">
      <dgm:prSet presAssocID="{DDA8B52F-4CF1-49E8-9045-D34D7D0F28BD}" presName="composite" presStyleCnt="0"/>
      <dgm:spPr/>
    </dgm:pt>
    <dgm:pt modelId="{7D6B2F84-FA21-43A2-824F-F8F1CE1C862A}" type="pres">
      <dgm:prSet presAssocID="{DDA8B52F-4CF1-49E8-9045-D34D7D0F28BD}" presName="imgShp" presStyleLbl="fgImgPlace1" presStyleIdx="7" presStyleCnt="9"/>
      <dgm:spPr>
        <a:blipFill rotWithShape="0">
          <a:blip xmlns:r="http://schemas.openxmlformats.org/officeDocument/2006/relationships" r:embed="rId1"/>
          <a:stretch>
            <a:fillRect/>
          </a:stretch>
        </a:blipFill>
      </dgm:spPr>
    </dgm:pt>
    <dgm:pt modelId="{C412386F-0B90-4FB7-A94D-7199879A202D}" type="pres">
      <dgm:prSet presAssocID="{DDA8B52F-4CF1-49E8-9045-D34D7D0F28BD}" presName="txShp" presStyleLbl="node1" presStyleIdx="7" presStyleCnt="9">
        <dgm:presLayoutVars>
          <dgm:bulletEnabled val="1"/>
        </dgm:presLayoutVars>
      </dgm:prSet>
      <dgm:spPr/>
      <dgm:t>
        <a:bodyPr/>
        <a:lstStyle/>
        <a:p>
          <a:endParaRPr lang="en-US"/>
        </a:p>
      </dgm:t>
    </dgm:pt>
    <dgm:pt modelId="{BC2C600F-BE72-4731-B657-C03118CECFA1}" type="pres">
      <dgm:prSet presAssocID="{7AA82DB8-CD79-4E63-A4A3-538955A5C5E7}" presName="spacing" presStyleCnt="0"/>
      <dgm:spPr/>
    </dgm:pt>
    <dgm:pt modelId="{BF9AC1FA-7346-4EE2-A6C8-F2CBF07A28A0}" type="pres">
      <dgm:prSet presAssocID="{D1BBD5C9-1886-44C1-A3EB-D11DFA895517}" presName="composite" presStyleCnt="0"/>
      <dgm:spPr/>
    </dgm:pt>
    <dgm:pt modelId="{4A7F733C-85A9-48FB-9CC6-C1CDBA1158A5}" type="pres">
      <dgm:prSet presAssocID="{D1BBD5C9-1886-44C1-A3EB-D11DFA895517}" presName="imgShp" presStyleLbl="fgImgPlace1" presStyleIdx="8" presStyleCnt="9"/>
      <dgm:spPr>
        <a:blipFill rotWithShape="0">
          <a:blip xmlns:r="http://schemas.openxmlformats.org/officeDocument/2006/relationships" r:embed="rId1"/>
          <a:stretch>
            <a:fillRect/>
          </a:stretch>
        </a:blipFill>
      </dgm:spPr>
    </dgm:pt>
    <dgm:pt modelId="{268E5DF0-4413-41C2-8BD9-FD2530AA9A99}" type="pres">
      <dgm:prSet presAssocID="{D1BBD5C9-1886-44C1-A3EB-D11DFA895517}" presName="txShp" presStyleLbl="node1" presStyleIdx="8" presStyleCnt="9">
        <dgm:presLayoutVars>
          <dgm:bulletEnabled val="1"/>
        </dgm:presLayoutVars>
      </dgm:prSet>
      <dgm:spPr/>
      <dgm:t>
        <a:bodyPr/>
        <a:lstStyle/>
        <a:p>
          <a:endParaRPr lang="en-US"/>
        </a:p>
      </dgm:t>
    </dgm:pt>
  </dgm:ptLst>
  <dgm:cxnLst>
    <dgm:cxn modelId="{3D258E2F-7EF5-4916-A95A-9B070EB9EFD4}" type="presOf" srcId="{6B701507-F5E9-4625-8775-205CFCE33207}" destId="{74C38328-A03A-44A4-9237-6CA9347D3CBF}" srcOrd="0" destOrd="0" presId="urn:microsoft.com/office/officeart/2005/8/layout/vList3#3"/>
    <dgm:cxn modelId="{CC59C8B4-818C-48B3-8577-F6CC86F89F3E}" type="presOf" srcId="{ED93CBB2-6A13-4D77-A933-9AC058146153}" destId="{8241C639-3747-4C60-B8DB-EA37394DDCF3}" srcOrd="0" destOrd="0" presId="urn:microsoft.com/office/officeart/2005/8/layout/vList3#3"/>
    <dgm:cxn modelId="{D64CA817-F323-4D59-B1F1-F5E2402B3904}" srcId="{C1868E9C-5BBF-4961-862A-0FF092C8557D}" destId="{6B701507-F5E9-4625-8775-205CFCE33207}" srcOrd="6" destOrd="0" parTransId="{19073979-6300-4276-BCFE-D66FBA0330EA}" sibTransId="{42B315D3-6B7C-4CCF-A254-18814CA2BD82}"/>
    <dgm:cxn modelId="{0C991A52-3EB0-46E7-91C3-231613440E6F}" type="presOf" srcId="{178AD721-3CB4-42F5-A3BA-6ADD6A15B396}" destId="{A609C54C-12C7-4049-83E4-C6FB44EA2560}" srcOrd="0" destOrd="0" presId="urn:microsoft.com/office/officeart/2005/8/layout/vList3#3"/>
    <dgm:cxn modelId="{7CBFC498-A46D-4B63-8C13-75432FCA0219}" srcId="{C1868E9C-5BBF-4961-862A-0FF092C8557D}" destId="{ED93CBB2-6A13-4D77-A933-9AC058146153}" srcOrd="2" destOrd="0" parTransId="{E16E9F9B-6486-4A4E-8072-D7B156BB3570}" sibTransId="{71E94D05-578E-4A41-9084-60F7E46F4EDE}"/>
    <dgm:cxn modelId="{BC51FD90-E64A-4C81-AA01-883BAF1AC5AA}" type="presOf" srcId="{0C970193-017B-452B-9ACD-5BF811CEF0D0}" destId="{11704EFE-8398-4D56-AF40-D76365F6DF61}" srcOrd="0" destOrd="0" presId="urn:microsoft.com/office/officeart/2005/8/layout/vList3#3"/>
    <dgm:cxn modelId="{339128E7-BF22-4244-B240-89E6A7A30230}" srcId="{C1868E9C-5BBF-4961-862A-0FF092C8557D}" destId="{0C970193-017B-452B-9ACD-5BF811CEF0D0}" srcOrd="1" destOrd="0" parTransId="{4A576AB2-E0E3-42A2-81B0-ACE6D5135F61}" sibTransId="{1CE4E49C-82A0-4F4C-B2AF-5922BF3BD714}"/>
    <dgm:cxn modelId="{E6FBA58B-6421-4B98-A0DF-7EE572F53207}" type="presOf" srcId="{D1BBD5C9-1886-44C1-A3EB-D11DFA895517}" destId="{268E5DF0-4413-41C2-8BD9-FD2530AA9A99}" srcOrd="0" destOrd="0" presId="urn:microsoft.com/office/officeart/2005/8/layout/vList3#3"/>
    <dgm:cxn modelId="{355B2612-BBB0-450C-8EEC-AEF6AA38D538}" type="presOf" srcId="{33682E9C-FF19-430C-BF88-8E040E92FAC0}" destId="{BBA97B8B-7AB3-4193-9F25-2B06B3C67086}" srcOrd="0" destOrd="0" presId="urn:microsoft.com/office/officeart/2005/8/layout/vList3#3"/>
    <dgm:cxn modelId="{E51B4182-587A-4EA5-A51A-E39F248AF885}" type="presOf" srcId="{8BB0A1BD-3746-4C13-8C9C-C6CDD52F1B1F}" destId="{404FD3E0-AC90-4319-8933-B7F71BEFD689}" srcOrd="0" destOrd="0" presId="urn:microsoft.com/office/officeart/2005/8/layout/vList3#3"/>
    <dgm:cxn modelId="{27F3763B-F7BA-459A-B997-EADCD87C60F3}" srcId="{C1868E9C-5BBF-4961-862A-0FF092C8557D}" destId="{D1BBD5C9-1886-44C1-A3EB-D11DFA895517}" srcOrd="8" destOrd="0" parTransId="{08280B5C-E9C3-4291-9216-0A91794121A3}" sibTransId="{974E8FFA-C23E-4E09-9474-F7290E1A36E7}"/>
    <dgm:cxn modelId="{20535AA4-2E74-43B6-939B-524F37258097}" srcId="{C1868E9C-5BBF-4961-862A-0FF092C8557D}" destId="{551490F8-2601-4F54-95D6-337E74627395}" srcOrd="5" destOrd="0" parTransId="{B01D3A7C-EA7A-49C8-92CA-9BF04C459680}" sibTransId="{F891A6E5-FD4F-494D-AEFC-25F5EFAA7886}"/>
    <dgm:cxn modelId="{8882DB5C-6EFC-4B32-917E-C3107C54D9A5}" type="presOf" srcId="{551490F8-2601-4F54-95D6-337E74627395}" destId="{66856BA4-2067-4717-B524-6756ADA68885}" srcOrd="0" destOrd="0" presId="urn:microsoft.com/office/officeart/2005/8/layout/vList3#3"/>
    <dgm:cxn modelId="{737CA691-0EE8-46E9-82D1-C6B9B935BB15}" srcId="{C1868E9C-5BBF-4961-862A-0FF092C8557D}" destId="{33682E9C-FF19-430C-BF88-8E040E92FAC0}" srcOrd="0" destOrd="0" parTransId="{2B09E1C9-1B66-4AE8-9D5E-0B750AD0B2DD}" sibTransId="{BF2987C9-4A84-4508-B2E3-48B1C2FC5824}"/>
    <dgm:cxn modelId="{0E63BB89-D476-4CD8-811E-8ED572FFBB2C}" type="presOf" srcId="{C1868E9C-5BBF-4961-862A-0FF092C8557D}" destId="{AEE14CAE-F0B4-4EE5-8935-70C5098105E9}" srcOrd="0" destOrd="0" presId="urn:microsoft.com/office/officeart/2005/8/layout/vList3#3"/>
    <dgm:cxn modelId="{97B5041D-C7BD-43E0-9B0D-FB6FB3A2A58F}" srcId="{C1868E9C-5BBF-4961-862A-0FF092C8557D}" destId="{8BB0A1BD-3746-4C13-8C9C-C6CDD52F1B1F}" srcOrd="3" destOrd="0" parTransId="{38E02C95-FE27-431F-B625-8CBC1731BBE5}" sibTransId="{588E1269-0E2F-43A9-A0EF-87712B43E747}"/>
    <dgm:cxn modelId="{FD13F54A-2C20-4AE9-A5FD-FEF5EB5213E7}" type="presOf" srcId="{DDA8B52F-4CF1-49E8-9045-D34D7D0F28BD}" destId="{C412386F-0B90-4FB7-A94D-7199879A202D}" srcOrd="0" destOrd="0" presId="urn:microsoft.com/office/officeart/2005/8/layout/vList3#3"/>
    <dgm:cxn modelId="{8034F22B-6EE5-454C-9DBB-7E26F56D7B66}" srcId="{C1868E9C-5BBF-4961-862A-0FF092C8557D}" destId="{178AD721-3CB4-42F5-A3BA-6ADD6A15B396}" srcOrd="4" destOrd="0" parTransId="{EE4ABA8F-02FE-4349-BCD8-DCFB77D77AB2}" sibTransId="{995B9618-4D40-4391-AA0A-D77C1E55EE90}"/>
    <dgm:cxn modelId="{53AE1B1F-BF03-4CCB-BCCA-09AB8E004E96}" srcId="{C1868E9C-5BBF-4961-862A-0FF092C8557D}" destId="{DDA8B52F-4CF1-49E8-9045-D34D7D0F28BD}" srcOrd="7" destOrd="0" parTransId="{6A85CB0D-47FD-4A8E-A874-5474985C174C}" sibTransId="{7AA82DB8-CD79-4E63-A4A3-538955A5C5E7}"/>
    <dgm:cxn modelId="{04392C54-65B0-4619-8119-7142FA79CB1E}" type="presParOf" srcId="{AEE14CAE-F0B4-4EE5-8935-70C5098105E9}" destId="{3CD23E75-E980-4D44-9BE9-2D9FE431D95F}" srcOrd="0" destOrd="0" presId="urn:microsoft.com/office/officeart/2005/8/layout/vList3#3"/>
    <dgm:cxn modelId="{77E1FD6B-1C9E-4D9F-87BB-47AA2AAE9EF3}" type="presParOf" srcId="{3CD23E75-E980-4D44-9BE9-2D9FE431D95F}" destId="{6BEF024B-D564-4A80-B741-EFCABF968310}" srcOrd="0" destOrd="0" presId="urn:microsoft.com/office/officeart/2005/8/layout/vList3#3"/>
    <dgm:cxn modelId="{B0131D8F-485C-4DB6-B507-CE4C96139DBB}" type="presParOf" srcId="{3CD23E75-E980-4D44-9BE9-2D9FE431D95F}" destId="{BBA97B8B-7AB3-4193-9F25-2B06B3C67086}" srcOrd="1" destOrd="0" presId="urn:microsoft.com/office/officeart/2005/8/layout/vList3#3"/>
    <dgm:cxn modelId="{9925C941-5802-4E3F-A1AF-152E67CB0101}" type="presParOf" srcId="{AEE14CAE-F0B4-4EE5-8935-70C5098105E9}" destId="{63645671-CA6E-4881-8679-148ACEE879FA}" srcOrd="1" destOrd="0" presId="urn:microsoft.com/office/officeart/2005/8/layout/vList3#3"/>
    <dgm:cxn modelId="{897E1DB5-ED1D-41A7-8016-D3D114E5E731}" type="presParOf" srcId="{AEE14CAE-F0B4-4EE5-8935-70C5098105E9}" destId="{086C7CE1-2BEF-46D7-BBCF-C4EEB320BD29}" srcOrd="2" destOrd="0" presId="urn:microsoft.com/office/officeart/2005/8/layout/vList3#3"/>
    <dgm:cxn modelId="{33459EAB-24C9-4409-A41A-92CD342AD200}" type="presParOf" srcId="{086C7CE1-2BEF-46D7-BBCF-C4EEB320BD29}" destId="{84A210F4-038E-416B-8EB7-E5CBE48C7B09}" srcOrd="0" destOrd="0" presId="urn:microsoft.com/office/officeart/2005/8/layout/vList3#3"/>
    <dgm:cxn modelId="{ABD29013-A1F1-4127-A6ED-902BD3FFE44E}" type="presParOf" srcId="{086C7CE1-2BEF-46D7-BBCF-C4EEB320BD29}" destId="{11704EFE-8398-4D56-AF40-D76365F6DF61}" srcOrd="1" destOrd="0" presId="urn:microsoft.com/office/officeart/2005/8/layout/vList3#3"/>
    <dgm:cxn modelId="{C5FFD798-8F0F-4732-917E-5F9444587290}" type="presParOf" srcId="{AEE14CAE-F0B4-4EE5-8935-70C5098105E9}" destId="{B302AC78-AFCC-403F-9F97-446310783C99}" srcOrd="3" destOrd="0" presId="urn:microsoft.com/office/officeart/2005/8/layout/vList3#3"/>
    <dgm:cxn modelId="{C70BDAB4-5E8A-4825-97BF-8235C80752D4}" type="presParOf" srcId="{AEE14CAE-F0B4-4EE5-8935-70C5098105E9}" destId="{D6817249-94FB-43B1-91C3-6428A9515262}" srcOrd="4" destOrd="0" presId="urn:microsoft.com/office/officeart/2005/8/layout/vList3#3"/>
    <dgm:cxn modelId="{39E0F131-5E9E-442C-BBD7-AD9405A556FE}" type="presParOf" srcId="{D6817249-94FB-43B1-91C3-6428A9515262}" destId="{53C9602B-BE91-46A9-B3F0-5A7058951432}" srcOrd="0" destOrd="0" presId="urn:microsoft.com/office/officeart/2005/8/layout/vList3#3"/>
    <dgm:cxn modelId="{63E2A88D-9E39-4880-AC98-653E96FE7DAB}" type="presParOf" srcId="{D6817249-94FB-43B1-91C3-6428A9515262}" destId="{8241C639-3747-4C60-B8DB-EA37394DDCF3}" srcOrd="1" destOrd="0" presId="urn:microsoft.com/office/officeart/2005/8/layout/vList3#3"/>
    <dgm:cxn modelId="{0EFE0EF6-9468-4A98-A137-B3C13ED3B08A}" type="presParOf" srcId="{AEE14CAE-F0B4-4EE5-8935-70C5098105E9}" destId="{683AD0DD-ED61-4FDC-9D3F-A86E086ECED8}" srcOrd="5" destOrd="0" presId="urn:microsoft.com/office/officeart/2005/8/layout/vList3#3"/>
    <dgm:cxn modelId="{D89AD584-87E4-4933-9071-FC54762A0E67}" type="presParOf" srcId="{AEE14CAE-F0B4-4EE5-8935-70C5098105E9}" destId="{58B6AACF-79C8-4CFD-817C-4A4920A2B7BD}" srcOrd="6" destOrd="0" presId="urn:microsoft.com/office/officeart/2005/8/layout/vList3#3"/>
    <dgm:cxn modelId="{F7B858E9-A652-495B-AE62-51591E863286}" type="presParOf" srcId="{58B6AACF-79C8-4CFD-817C-4A4920A2B7BD}" destId="{B3532DBC-682F-413F-893D-A965339D88C2}" srcOrd="0" destOrd="0" presId="urn:microsoft.com/office/officeart/2005/8/layout/vList3#3"/>
    <dgm:cxn modelId="{FB4F6B51-5E97-4D40-97B2-703C4ECF7A20}" type="presParOf" srcId="{58B6AACF-79C8-4CFD-817C-4A4920A2B7BD}" destId="{404FD3E0-AC90-4319-8933-B7F71BEFD689}" srcOrd="1" destOrd="0" presId="urn:microsoft.com/office/officeart/2005/8/layout/vList3#3"/>
    <dgm:cxn modelId="{7DCA4F79-62D4-43FE-A566-5DF71BECE719}" type="presParOf" srcId="{AEE14CAE-F0B4-4EE5-8935-70C5098105E9}" destId="{230D815E-511D-4592-AC29-088D4F94ECB6}" srcOrd="7" destOrd="0" presId="urn:microsoft.com/office/officeart/2005/8/layout/vList3#3"/>
    <dgm:cxn modelId="{04783E1A-3254-4336-B2C4-781F2588FE3D}" type="presParOf" srcId="{AEE14CAE-F0B4-4EE5-8935-70C5098105E9}" destId="{5949DC86-087A-4466-A332-04CEDAB6E8C9}" srcOrd="8" destOrd="0" presId="urn:microsoft.com/office/officeart/2005/8/layout/vList3#3"/>
    <dgm:cxn modelId="{48D6D6BF-D4D2-455B-9517-0F0F148CF350}" type="presParOf" srcId="{5949DC86-087A-4466-A332-04CEDAB6E8C9}" destId="{1CD7C2CA-89A5-49E9-863B-03F053C7F5FC}" srcOrd="0" destOrd="0" presId="urn:microsoft.com/office/officeart/2005/8/layout/vList3#3"/>
    <dgm:cxn modelId="{A05511C4-E690-46DB-848C-5690DB48E031}" type="presParOf" srcId="{5949DC86-087A-4466-A332-04CEDAB6E8C9}" destId="{A609C54C-12C7-4049-83E4-C6FB44EA2560}" srcOrd="1" destOrd="0" presId="urn:microsoft.com/office/officeart/2005/8/layout/vList3#3"/>
    <dgm:cxn modelId="{37E53689-4C34-4A03-B8F1-D1A06DB76CA9}" type="presParOf" srcId="{AEE14CAE-F0B4-4EE5-8935-70C5098105E9}" destId="{E00C1E96-8EC9-4186-B5B4-3D3796523E76}" srcOrd="9" destOrd="0" presId="urn:microsoft.com/office/officeart/2005/8/layout/vList3#3"/>
    <dgm:cxn modelId="{64E8DD71-6DF9-4474-BF08-6817970BC42E}" type="presParOf" srcId="{AEE14CAE-F0B4-4EE5-8935-70C5098105E9}" destId="{C5EFB3A9-06DC-4409-BB44-995623477D85}" srcOrd="10" destOrd="0" presId="urn:microsoft.com/office/officeart/2005/8/layout/vList3#3"/>
    <dgm:cxn modelId="{426FB9B6-0701-4D56-9157-FFED5B9D55F3}" type="presParOf" srcId="{C5EFB3A9-06DC-4409-BB44-995623477D85}" destId="{EB09C868-48FC-4A8C-BFC5-4DC966ADAB4D}" srcOrd="0" destOrd="0" presId="urn:microsoft.com/office/officeart/2005/8/layout/vList3#3"/>
    <dgm:cxn modelId="{63EBEE18-1E1A-43B5-AE7E-B92802EE9B3A}" type="presParOf" srcId="{C5EFB3A9-06DC-4409-BB44-995623477D85}" destId="{66856BA4-2067-4717-B524-6756ADA68885}" srcOrd="1" destOrd="0" presId="urn:microsoft.com/office/officeart/2005/8/layout/vList3#3"/>
    <dgm:cxn modelId="{5FAACF20-06E1-4CA1-85A8-DBE90F63E30B}" type="presParOf" srcId="{AEE14CAE-F0B4-4EE5-8935-70C5098105E9}" destId="{44371E3B-CFCA-4921-86D7-91ED89B3CADE}" srcOrd="11" destOrd="0" presId="urn:microsoft.com/office/officeart/2005/8/layout/vList3#3"/>
    <dgm:cxn modelId="{74388F4E-FA92-4F98-AC42-18A8A82F9068}" type="presParOf" srcId="{AEE14CAE-F0B4-4EE5-8935-70C5098105E9}" destId="{D0E0207A-9F8A-4C89-9CF0-0C70C65402E7}" srcOrd="12" destOrd="0" presId="urn:microsoft.com/office/officeart/2005/8/layout/vList3#3"/>
    <dgm:cxn modelId="{7E26738A-284F-41AA-A0C3-38DDDD5D95AB}" type="presParOf" srcId="{D0E0207A-9F8A-4C89-9CF0-0C70C65402E7}" destId="{7CDF1014-AA54-45A1-8ED4-A335E8010029}" srcOrd="0" destOrd="0" presId="urn:microsoft.com/office/officeart/2005/8/layout/vList3#3"/>
    <dgm:cxn modelId="{1B7F6CCB-20A7-4BBA-B392-B660405C7427}" type="presParOf" srcId="{D0E0207A-9F8A-4C89-9CF0-0C70C65402E7}" destId="{74C38328-A03A-44A4-9237-6CA9347D3CBF}" srcOrd="1" destOrd="0" presId="urn:microsoft.com/office/officeart/2005/8/layout/vList3#3"/>
    <dgm:cxn modelId="{33ABA5D2-016F-4426-99CF-CF6F32E3BC3C}" type="presParOf" srcId="{AEE14CAE-F0B4-4EE5-8935-70C5098105E9}" destId="{3430716D-D236-41D0-BA09-CA4D76CEC709}" srcOrd="13" destOrd="0" presId="urn:microsoft.com/office/officeart/2005/8/layout/vList3#3"/>
    <dgm:cxn modelId="{E41F2250-12CD-4C00-948C-8690811FE48C}" type="presParOf" srcId="{AEE14CAE-F0B4-4EE5-8935-70C5098105E9}" destId="{47D22052-2B38-4A3B-B5BE-B08FE80338F0}" srcOrd="14" destOrd="0" presId="urn:microsoft.com/office/officeart/2005/8/layout/vList3#3"/>
    <dgm:cxn modelId="{7C7C98BE-C3C9-4900-8C0B-A9866A703D14}" type="presParOf" srcId="{47D22052-2B38-4A3B-B5BE-B08FE80338F0}" destId="{7D6B2F84-FA21-43A2-824F-F8F1CE1C862A}" srcOrd="0" destOrd="0" presId="urn:microsoft.com/office/officeart/2005/8/layout/vList3#3"/>
    <dgm:cxn modelId="{9E2C9E1D-94EA-43D1-ADCD-9E2B84D4BF52}" type="presParOf" srcId="{47D22052-2B38-4A3B-B5BE-B08FE80338F0}" destId="{C412386F-0B90-4FB7-A94D-7199879A202D}" srcOrd="1" destOrd="0" presId="urn:microsoft.com/office/officeart/2005/8/layout/vList3#3"/>
    <dgm:cxn modelId="{36ED2788-4485-4845-AE14-A79171F642C8}" type="presParOf" srcId="{AEE14CAE-F0B4-4EE5-8935-70C5098105E9}" destId="{BC2C600F-BE72-4731-B657-C03118CECFA1}" srcOrd="15" destOrd="0" presId="urn:microsoft.com/office/officeart/2005/8/layout/vList3#3"/>
    <dgm:cxn modelId="{903AD171-2543-43C0-9FD9-8C2A9BB29095}" type="presParOf" srcId="{AEE14CAE-F0B4-4EE5-8935-70C5098105E9}" destId="{BF9AC1FA-7346-4EE2-A6C8-F2CBF07A28A0}" srcOrd="16" destOrd="0" presId="urn:microsoft.com/office/officeart/2005/8/layout/vList3#3"/>
    <dgm:cxn modelId="{6290AD7F-60CD-4055-8DC3-5373D96EB87F}" type="presParOf" srcId="{BF9AC1FA-7346-4EE2-A6C8-F2CBF07A28A0}" destId="{4A7F733C-85A9-48FB-9CC6-C1CDBA1158A5}" srcOrd="0" destOrd="0" presId="urn:microsoft.com/office/officeart/2005/8/layout/vList3#3"/>
    <dgm:cxn modelId="{88AE8D7F-593D-4329-B4E1-2EB846DB97E6}" type="presParOf" srcId="{BF9AC1FA-7346-4EE2-A6C8-F2CBF07A28A0}" destId="{268E5DF0-4413-41C2-8BD9-FD2530AA9A99}" srcOrd="1" destOrd="0" presId="urn:microsoft.com/office/officeart/2005/8/layout/vList3#3"/>
  </dgm:cxnLst>
  <dgm:b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1D7F4-50CA-47A6-BD25-775B954B306C}">
      <dsp:nvSpPr>
        <dsp:cNvPr id="0" name=""/>
        <dsp:cNvSpPr/>
      </dsp:nvSpPr>
      <dsp:spPr>
        <a:xfrm rot="10800000">
          <a:off x="711683" y="1039"/>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err="1" smtClean="0"/>
            <a:t>iOS</a:t>
          </a:r>
          <a:endParaRPr lang="en-US" sz="1900" kern="1200" dirty="0"/>
        </a:p>
      </dsp:txBody>
      <dsp:txXfrm rot="10800000">
        <a:off x="836245" y="1039"/>
        <a:ext cx="2206396" cy="498250"/>
      </dsp:txXfrm>
    </dsp:sp>
    <dsp:sp modelId="{0536188B-8426-4C7C-A515-EC94BE1FF022}">
      <dsp:nvSpPr>
        <dsp:cNvPr id="0" name=""/>
        <dsp:cNvSpPr/>
      </dsp:nvSpPr>
      <dsp:spPr>
        <a:xfrm>
          <a:off x="462558" y="1039"/>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5A5195-9035-44A7-9BE4-8CE9D593876D}">
      <dsp:nvSpPr>
        <dsp:cNvPr id="0" name=""/>
        <dsp:cNvSpPr/>
      </dsp:nvSpPr>
      <dsp:spPr>
        <a:xfrm rot="10800000">
          <a:off x="711683" y="648021"/>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smtClean="0"/>
            <a:t>Android</a:t>
          </a:r>
          <a:endParaRPr lang="en-US" sz="1900" kern="1200" dirty="0"/>
        </a:p>
      </dsp:txBody>
      <dsp:txXfrm rot="10800000">
        <a:off x="836245" y="648021"/>
        <a:ext cx="2206396" cy="498250"/>
      </dsp:txXfrm>
    </dsp:sp>
    <dsp:sp modelId="{6F4E2E05-6C62-426C-A0AA-D132AC7DDD18}">
      <dsp:nvSpPr>
        <dsp:cNvPr id="0" name=""/>
        <dsp:cNvSpPr/>
      </dsp:nvSpPr>
      <dsp:spPr>
        <a:xfrm>
          <a:off x="462558" y="648021"/>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5CA1A1-AB7E-419D-BB25-56F6D961695F}">
      <dsp:nvSpPr>
        <dsp:cNvPr id="0" name=""/>
        <dsp:cNvSpPr/>
      </dsp:nvSpPr>
      <dsp:spPr>
        <a:xfrm rot="10800000">
          <a:off x="711683" y="1295002"/>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smtClean="0"/>
            <a:t>Window Phone</a:t>
          </a:r>
          <a:endParaRPr lang="en-US" sz="1900" kern="1200" dirty="0"/>
        </a:p>
      </dsp:txBody>
      <dsp:txXfrm rot="10800000">
        <a:off x="836245" y="1295002"/>
        <a:ext cx="2206396" cy="498250"/>
      </dsp:txXfrm>
    </dsp:sp>
    <dsp:sp modelId="{DDBA2509-6581-4234-9489-201AC785E551}">
      <dsp:nvSpPr>
        <dsp:cNvPr id="0" name=""/>
        <dsp:cNvSpPr/>
      </dsp:nvSpPr>
      <dsp:spPr>
        <a:xfrm>
          <a:off x="462558" y="1295002"/>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E4354D-0524-4280-BD5F-E5DA13441A1B}">
      <dsp:nvSpPr>
        <dsp:cNvPr id="0" name=""/>
        <dsp:cNvSpPr/>
      </dsp:nvSpPr>
      <dsp:spPr>
        <a:xfrm rot="10800000">
          <a:off x="711683" y="1941984"/>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smtClean="0"/>
            <a:t>BlackBerry RIM</a:t>
          </a:r>
          <a:endParaRPr lang="en-US" sz="1900" kern="1200" dirty="0"/>
        </a:p>
      </dsp:txBody>
      <dsp:txXfrm rot="10800000">
        <a:off x="836245" y="1941984"/>
        <a:ext cx="2206396" cy="498250"/>
      </dsp:txXfrm>
    </dsp:sp>
    <dsp:sp modelId="{9BF8F5BA-6CA2-4FAF-A95E-A47B1BB8ECFE}">
      <dsp:nvSpPr>
        <dsp:cNvPr id="0" name=""/>
        <dsp:cNvSpPr/>
      </dsp:nvSpPr>
      <dsp:spPr>
        <a:xfrm>
          <a:off x="462558" y="1941984"/>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4BC858-3799-49A8-884A-88B7A2EDD68B}">
      <dsp:nvSpPr>
        <dsp:cNvPr id="0" name=""/>
        <dsp:cNvSpPr/>
      </dsp:nvSpPr>
      <dsp:spPr>
        <a:xfrm rot="10800000">
          <a:off x="711683" y="2588965"/>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smtClean="0"/>
            <a:t>Linux</a:t>
          </a:r>
          <a:endParaRPr lang="en-US" sz="1900" kern="1200" dirty="0"/>
        </a:p>
      </dsp:txBody>
      <dsp:txXfrm rot="10800000">
        <a:off x="836245" y="2588965"/>
        <a:ext cx="2206396" cy="498250"/>
      </dsp:txXfrm>
    </dsp:sp>
    <dsp:sp modelId="{DA3BA9BE-5F48-4178-B34E-39CF489DA676}">
      <dsp:nvSpPr>
        <dsp:cNvPr id="0" name=""/>
        <dsp:cNvSpPr/>
      </dsp:nvSpPr>
      <dsp:spPr>
        <a:xfrm>
          <a:off x="462558" y="2588965"/>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FCD115-8081-48C4-A63A-889CCA8F92B0}">
      <dsp:nvSpPr>
        <dsp:cNvPr id="0" name=""/>
        <dsp:cNvSpPr/>
      </dsp:nvSpPr>
      <dsp:spPr>
        <a:xfrm rot="10800000">
          <a:off x="711683" y="3235947"/>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smtClean="0"/>
            <a:t>BREW</a:t>
          </a:r>
          <a:endParaRPr lang="en-US" sz="1900" kern="1200" dirty="0"/>
        </a:p>
      </dsp:txBody>
      <dsp:txXfrm rot="10800000">
        <a:off x="836245" y="3235947"/>
        <a:ext cx="2206396" cy="498250"/>
      </dsp:txXfrm>
    </dsp:sp>
    <dsp:sp modelId="{1CE7D816-AC5C-4195-AD13-80205FBDB297}">
      <dsp:nvSpPr>
        <dsp:cNvPr id="0" name=""/>
        <dsp:cNvSpPr/>
      </dsp:nvSpPr>
      <dsp:spPr>
        <a:xfrm>
          <a:off x="462558" y="3235947"/>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96075D-8AAC-44C0-80E3-352ECFA5569E}">
      <dsp:nvSpPr>
        <dsp:cNvPr id="0" name=""/>
        <dsp:cNvSpPr/>
      </dsp:nvSpPr>
      <dsp:spPr>
        <a:xfrm rot="10800000">
          <a:off x="711683" y="3882928"/>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err="1" smtClean="0"/>
            <a:t>Tizen</a:t>
          </a:r>
          <a:endParaRPr lang="en-US" sz="1900" kern="1200" dirty="0"/>
        </a:p>
      </dsp:txBody>
      <dsp:txXfrm rot="10800000">
        <a:off x="836245" y="3882928"/>
        <a:ext cx="2206396" cy="498250"/>
      </dsp:txXfrm>
    </dsp:sp>
    <dsp:sp modelId="{E65BD0CD-44E0-4617-8823-A1C4BA7AF33D}">
      <dsp:nvSpPr>
        <dsp:cNvPr id="0" name=""/>
        <dsp:cNvSpPr/>
      </dsp:nvSpPr>
      <dsp:spPr>
        <a:xfrm>
          <a:off x="462558" y="3882928"/>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8D856A-798F-498C-8138-6B84B30236DC}">
      <dsp:nvSpPr>
        <dsp:cNvPr id="0" name=""/>
        <dsp:cNvSpPr/>
      </dsp:nvSpPr>
      <dsp:spPr>
        <a:xfrm rot="10800000">
          <a:off x="711683" y="4529910"/>
          <a:ext cx="2330958" cy="498250"/>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714" tIns="72390" rIns="135128" bIns="72390" numCol="1" spcCol="1270" anchor="ctr" anchorCtr="0">
          <a:noAutofit/>
        </a:bodyPr>
        <a:lstStyle/>
        <a:p>
          <a:pPr lvl="0" algn="ctr" defTabSz="844550">
            <a:lnSpc>
              <a:spcPct val="90000"/>
            </a:lnSpc>
            <a:spcBef>
              <a:spcPct val="0"/>
            </a:spcBef>
            <a:spcAft>
              <a:spcPct val="35000"/>
            </a:spcAft>
          </a:pPr>
          <a:r>
            <a:rPr lang="en-US" sz="1900" kern="1200" dirty="0" err="1" smtClean="0"/>
            <a:t>Symbian</a:t>
          </a:r>
          <a:endParaRPr lang="en-US" sz="1900" kern="1200" dirty="0"/>
        </a:p>
      </dsp:txBody>
      <dsp:txXfrm rot="10800000">
        <a:off x="836245" y="4529910"/>
        <a:ext cx="2206396" cy="498250"/>
      </dsp:txXfrm>
    </dsp:sp>
    <dsp:sp modelId="{9241230E-9242-4E07-B7EF-C5EE18434F94}">
      <dsp:nvSpPr>
        <dsp:cNvPr id="0" name=""/>
        <dsp:cNvSpPr/>
      </dsp:nvSpPr>
      <dsp:spPr>
        <a:xfrm>
          <a:off x="462558" y="4529910"/>
          <a:ext cx="498250" cy="498250"/>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97B8B-7AB3-4193-9F25-2B06B3C67086}">
      <dsp:nvSpPr>
        <dsp:cNvPr id="0" name=""/>
        <dsp:cNvSpPr/>
      </dsp:nvSpPr>
      <dsp:spPr>
        <a:xfrm rot="10800000">
          <a:off x="735805" y="260"/>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Nokia</a:t>
          </a:r>
          <a:endParaRPr lang="en-US" sz="1700" kern="1200" dirty="0"/>
        </a:p>
      </dsp:txBody>
      <dsp:txXfrm rot="10800000">
        <a:off x="846198" y="260"/>
        <a:ext cx="2372584" cy="441574"/>
      </dsp:txXfrm>
    </dsp:sp>
    <dsp:sp modelId="{6BEF024B-D564-4A80-B741-EFCABF968310}">
      <dsp:nvSpPr>
        <dsp:cNvPr id="0" name=""/>
        <dsp:cNvSpPr/>
      </dsp:nvSpPr>
      <dsp:spPr>
        <a:xfrm>
          <a:off x="515017" y="260"/>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04EFE-8398-4D56-AF40-D76365F6DF61}">
      <dsp:nvSpPr>
        <dsp:cNvPr id="0" name=""/>
        <dsp:cNvSpPr/>
      </dsp:nvSpPr>
      <dsp:spPr>
        <a:xfrm rot="10800000">
          <a:off x="735805" y="573648"/>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Apple </a:t>
          </a:r>
          <a:r>
            <a:rPr lang="en-US" sz="1700" kern="1200" dirty="0" err="1" smtClean="0"/>
            <a:t>iPhone</a:t>
          </a:r>
          <a:endParaRPr lang="en-US" sz="1700" kern="1200" dirty="0"/>
        </a:p>
      </dsp:txBody>
      <dsp:txXfrm rot="10800000">
        <a:off x="846198" y="573648"/>
        <a:ext cx="2372584" cy="441574"/>
      </dsp:txXfrm>
    </dsp:sp>
    <dsp:sp modelId="{84A210F4-038E-416B-8EB7-E5CBE48C7B09}">
      <dsp:nvSpPr>
        <dsp:cNvPr id="0" name=""/>
        <dsp:cNvSpPr/>
      </dsp:nvSpPr>
      <dsp:spPr>
        <a:xfrm>
          <a:off x="515017" y="573648"/>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41C639-3747-4C60-B8DB-EA37394DDCF3}">
      <dsp:nvSpPr>
        <dsp:cNvPr id="0" name=""/>
        <dsp:cNvSpPr/>
      </dsp:nvSpPr>
      <dsp:spPr>
        <a:xfrm rot="10800000">
          <a:off x="735805" y="1147036"/>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RIM BlackBerry</a:t>
          </a:r>
          <a:endParaRPr lang="en-US" sz="1700" kern="1200" dirty="0"/>
        </a:p>
      </dsp:txBody>
      <dsp:txXfrm rot="10800000">
        <a:off x="846198" y="1147036"/>
        <a:ext cx="2372584" cy="441574"/>
      </dsp:txXfrm>
    </dsp:sp>
    <dsp:sp modelId="{53C9602B-BE91-46A9-B3F0-5A7058951432}">
      <dsp:nvSpPr>
        <dsp:cNvPr id="0" name=""/>
        <dsp:cNvSpPr/>
      </dsp:nvSpPr>
      <dsp:spPr>
        <a:xfrm>
          <a:off x="515017" y="1147036"/>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4FD3E0-AC90-4319-8933-B7F71BEFD689}">
      <dsp:nvSpPr>
        <dsp:cNvPr id="0" name=""/>
        <dsp:cNvSpPr/>
      </dsp:nvSpPr>
      <dsp:spPr>
        <a:xfrm rot="10800000">
          <a:off x="735805" y="1720424"/>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Samsung</a:t>
          </a:r>
          <a:endParaRPr lang="en-US" sz="1700" kern="1200" dirty="0"/>
        </a:p>
      </dsp:txBody>
      <dsp:txXfrm rot="10800000">
        <a:off x="846198" y="1720424"/>
        <a:ext cx="2372584" cy="441574"/>
      </dsp:txXfrm>
    </dsp:sp>
    <dsp:sp modelId="{B3532DBC-682F-413F-893D-A965339D88C2}">
      <dsp:nvSpPr>
        <dsp:cNvPr id="0" name=""/>
        <dsp:cNvSpPr/>
      </dsp:nvSpPr>
      <dsp:spPr>
        <a:xfrm>
          <a:off x="515017" y="1720424"/>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09C54C-12C7-4049-83E4-C6FB44EA2560}">
      <dsp:nvSpPr>
        <dsp:cNvPr id="0" name=""/>
        <dsp:cNvSpPr/>
      </dsp:nvSpPr>
      <dsp:spPr>
        <a:xfrm rot="10800000">
          <a:off x="735805" y="2293812"/>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Motorola</a:t>
          </a:r>
          <a:endParaRPr lang="en-US" sz="1700" kern="1200" dirty="0"/>
        </a:p>
      </dsp:txBody>
      <dsp:txXfrm rot="10800000">
        <a:off x="846198" y="2293812"/>
        <a:ext cx="2372584" cy="441574"/>
      </dsp:txXfrm>
    </dsp:sp>
    <dsp:sp modelId="{1CD7C2CA-89A5-49E9-863B-03F053C7F5FC}">
      <dsp:nvSpPr>
        <dsp:cNvPr id="0" name=""/>
        <dsp:cNvSpPr/>
      </dsp:nvSpPr>
      <dsp:spPr>
        <a:xfrm>
          <a:off x="515017" y="2293812"/>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856BA4-2067-4717-B524-6756ADA68885}">
      <dsp:nvSpPr>
        <dsp:cNvPr id="0" name=""/>
        <dsp:cNvSpPr/>
      </dsp:nvSpPr>
      <dsp:spPr>
        <a:xfrm rot="10800000">
          <a:off x="735805" y="2867200"/>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HTC</a:t>
          </a:r>
          <a:endParaRPr lang="en-US" sz="1700" kern="1200" dirty="0"/>
        </a:p>
      </dsp:txBody>
      <dsp:txXfrm rot="10800000">
        <a:off x="846198" y="2867200"/>
        <a:ext cx="2372584" cy="441574"/>
      </dsp:txXfrm>
    </dsp:sp>
    <dsp:sp modelId="{EB09C868-48FC-4A8C-BFC5-4DC966ADAB4D}">
      <dsp:nvSpPr>
        <dsp:cNvPr id="0" name=""/>
        <dsp:cNvSpPr/>
      </dsp:nvSpPr>
      <dsp:spPr>
        <a:xfrm>
          <a:off x="515017" y="2867200"/>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C38328-A03A-44A4-9237-6CA9347D3CBF}">
      <dsp:nvSpPr>
        <dsp:cNvPr id="0" name=""/>
        <dsp:cNvSpPr/>
      </dsp:nvSpPr>
      <dsp:spPr>
        <a:xfrm rot="10800000">
          <a:off x="735805" y="3440588"/>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LG</a:t>
          </a:r>
          <a:endParaRPr lang="en-US" sz="1700" kern="1200" dirty="0"/>
        </a:p>
      </dsp:txBody>
      <dsp:txXfrm rot="10800000">
        <a:off x="846198" y="3440588"/>
        <a:ext cx="2372584" cy="441574"/>
      </dsp:txXfrm>
    </dsp:sp>
    <dsp:sp modelId="{7CDF1014-AA54-45A1-8ED4-A335E8010029}">
      <dsp:nvSpPr>
        <dsp:cNvPr id="0" name=""/>
        <dsp:cNvSpPr/>
      </dsp:nvSpPr>
      <dsp:spPr>
        <a:xfrm>
          <a:off x="515017" y="3440588"/>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2386F-0B90-4FB7-A94D-7199879A202D}">
      <dsp:nvSpPr>
        <dsp:cNvPr id="0" name=""/>
        <dsp:cNvSpPr/>
      </dsp:nvSpPr>
      <dsp:spPr>
        <a:xfrm rot="10800000">
          <a:off x="735805" y="4013976"/>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Sony Ericsson</a:t>
          </a:r>
          <a:endParaRPr lang="en-US" sz="1700" kern="1200" dirty="0"/>
        </a:p>
      </dsp:txBody>
      <dsp:txXfrm rot="10800000">
        <a:off x="846198" y="4013976"/>
        <a:ext cx="2372584" cy="441574"/>
      </dsp:txXfrm>
    </dsp:sp>
    <dsp:sp modelId="{7D6B2F84-FA21-43A2-824F-F8F1CE1C862A}">
      <dsp:nvSpPr>
        <dsp:cNvPr id="0" name=""/>
        <dsp:cNvSpPr/>
      </dsp:nvSpPr>
      <dsp:spPr>
        <a:xfrm>
          <a:off x="515017" y="4013976"/>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8E5DF0-4413-41C2-8BD9-FD2530AA9A99}">
      <dsp:nvSpPr>
        <dsp:cNvPr id="0" name=""/>
        <dsp:cNvSpPr/>
      </dsp:nvSpPr>
      <dsp:spPr>
        <a:xfrm rot="10800000">
          <a:off x="735805" y="4587364"/>
          <a:ext cx="2482977" cy="4415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722" tIns="64770" rIns="120904" bIns="64770" numCol="1" spcCol="1270" anchor="ctr" anchorCtr="0">
          <a:noAutofit/>
        </a:bodyPr>
        <a:lstStyle/>
        <a:p>
          <a:pPr lvl="0" algn="ctr" defTabSz="755650">
            <a:lnSpc>
              <a:spcPct val="90000"/>
            </a:lnSpc>
            <a:spcBef>
              <a:spcPct val="0"/>
            </a:spcBef>
            <a:spcAft>
              <a:spcPct val="35000"/>
            </a:spcAft>
          </a:pPr>
          <a:r>
            <a:rPr lang="en-US" sz="1700" kern="1200" dirty="0" err="1" smtClean="0"/>
            <a:t>Huawei</a:t>
          </a:r>
          <a:endParaRPr lang="en-US" sz="1700" kern="1200" dirty="0"/>
        </a:p>
      </dsp:txBody>
      <dsp:txXfrm rot="10800000">
        <a:off x="846198" y="4587364"/>
        <a:ext cx="2372584" cy="441574"/>
      </dsp:txXfrm>
    </dsp:sp>
    <dsp:sp modelId="{4A7F733C-85A9-48FB-9CC6-C1CDBA1158A5}">
      <dsp:nvSpPr>
        <dsp:cNvPr id="0" name=""/>
        <dsp:cNvSpPr/>
      </dsp:nvSpPr>
      <dsp:spPr>
        <a:xfrm>
          <a:off x="515017" y="4587364"/>
          <a:ext cx="441574" cy="4415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1FC8B3-B2A6-4F06-BBC4-5C1E6C16AA82}" type="datetimeFigureOut">
              <a:rPr lang="en-US" smtClean="0"/>
              <a:pPr/>
              <a:t>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568C6-63F0-4DE6-85DB-6416174E2B11}" type="slidenum">
              <a:rPr lang="en-US" smtClean="0"/>
              <a:pPr/>
              <a:t>‹#›</a:t>
            </a:fld>
            <a:endParaRPr lang="en-US"/>
          </a:p>
        </p:txBody>
      </p:sp>
    </p:spTree>
    <p:extLst>
      <p:ext uri="{BB962C8B-B14F-4D97-AF65-F5344CB8AC3E}">
        <p14:creationId xmlns:p14="http://schemas.microsoft.com/office/powerpoint/2010/main" val="1495155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EDA453-BC96-4C08-BBF7-690F3169E84B}" type="slidenum">
              <a:rPr lang="en-US" smtClean="0"/>
              <a:pPr/>
              <a:t>56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B65CA0-6C61-43AB-8E85-D6B91C9C9053}" type="datetime1">
              <a:rPr lang="en-US" smtClean="0"/>
              <a:pPr/>
              <a:t>2/4/2013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Copyright Portnov Computer School   2013</a:t>
            </a: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C9E8BD2-5F54-4899-9A4C-FCEFB0C92D77}" type="datetime1">
              <a:rPr lang="en-US" smtClean="0"/>
              <a:pPr/>
              <a:t>2/4/2013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192CC31-E534-445F-9F90-53156071DA26}" type="datetime1">
              <a:rPr lang="en-US" smtClean="0"/>
              <a:pPr/>
              <a:t>2/4/2013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3CA00D-F0DF-48C3-AD8A-AB95B03C2D96}" type="datetime1">
              <a:rPr lang="en-US" smtClean="0"/>
              <a:pPr/>
              <a:t>2/4/2013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96707C5-946B-476C-AB6B-0EC51BFC4F9C}" type="datetime1">
              <a:rPr lang="en-US" smtClean="0"/>
              <a:pPr/>
              <a:t>2/4/2013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50B161B-CE41-4AB4-B015-6564809A7C90}" type="datetime1">
              <a:rPr lang="en-US" smtClean="0"/>
              <a:pPr/>
              <a:t>2/4/2013</a:t>
            </a:fld>
            <a:endParaRPr lang="en-US"/>
          </a:p>
        </p:txBody>
      </p:sp>
      <p:sp>
        <p:nvSpPr>
          <p:cNvPr id="6" name="Footer Placeholder 5"/>
          <p:cNvSpPr>
            <a:spLocks noGrp="1"/>
          </p:cNvSpPr>
          <p:nvPr>
            <p:ph type="ftr" sz="quarter" idx="11"/>
          </p:nvPr>
        </p:nvSpPr>
        <p:spPr/>
        <p:txBody>
          <a:bodyPr/>
          <a:lstStyle>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F19E638-FC21-4B75-9483-028C13BCB96E}" type="datetime1">
              <a:rPr lang="en-US" smtClean="0"/>
              <a:pPr/>
              <a:t>2/4/2013</a:t>
            </a:fld>
            <a:endParaRPr lang="en-US"/>
          </a:p>
        </p:txBody>
      </p:sp>
      <p:sp>
        <p:nvSpPr>
          <p:cNvPr id="8" name="Footer Placeholder 7"/>
          <p:cNvSpPr>
            <a:spLocks noGrp="1"/>
          </p:cNvSpPr>
          <p:nvPr>
            <p:ph type="ftr" sz="quarter" idx="11"/>
          </p:nvPr>
        </p:nvSpPr>
        <p:spPr/>
        <p:txBody>
          <a:bodyPr/>
          <a:lstStyle>
            <a:extLst/>
          </a:lstStyle>
          <a:p>
            <a:r>
              <a:rPr lang="en-US" smtClean="0"/>
              <a:t>Copyright Portnov Computer School   2013</a:t>
            </a:r>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D18EBB3-7A31-4432-8124-0955D3072C02}" type="datetime1">
              <a:rPr lang="en-US" smtClean="0"/>
              <a:pPr/>
              <a:t>2/4/2013</a:t>
            </a:fld>
            <a:endParaRPr lang="en-US"/>
          </a:p>
        </p:txBody>
      </p:sp>
      <p:sp>
        <p:nvSpPr>
          <p:cNvPr id="4" name="Footer Placeholder 3"/>
          <p:cNvSpPr>
            <a:spLocks noGrp="1"/>
          </p:cNvSpPr>
          <p:nvPr>
            <p:ph type="ftr" sz="quarter" idx="11"/>
          </p:nvPr>
        </p:nvSpPr>
        <p:spPr/>
        <p:txBody>
          <a:bodyPr/>
          <a:lstStyle>
            <a:extLst/>
          </a:lstStyle>
          <a:p>
            <a:r>
              <a:rPr lang="en-US" smtClean="0"/>
              <a:t>Copyright Portnov Computer School   2013</a:t>
            </a:r>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DD8D09B-7A3A-4E9C-ADF8-A1B12BB92919}" type="datetime1">
              <a:rPr lang="en-US" smtClean="0"/>
              <a:pPr/>
              <a:t>2/4/2013</a:t>
            </a:fld>
            <a:endParaRPr lang="en-US"/>
          </a:p>
        </p:txBody>
      </p:sp>
      <p:sp>
        <p:nvSpPr>
          <p:cNvPr id="3" name="Footer Placeholder 2"/>
          <p:cNvSpPr>
            <a:spLocks noGrp="1"/>
          </p:cNvSpPr>
          <p:nvPr>
            <p:ph type="ftr" sz="quarter" idx="11"/>
          </p:nvPr>
        </p:nvSpPr>
        <p:spPr/>
        <p:txBody>
          <a:bodyPr/>
          <a:lstStyle>
            <a:extLst/>
          </a:lstStyle>
          <a:p>
            <a:r>
              <a:rPr lang="en-US" smtClean="0"/>
              <a:t>Copyright Portnov Computer School   2013</a:t>
            </a:r>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99925304-E5AC-4F01-970A-617470CBD30D}" type="datetime1">
              <a:rPr lang="en-US" smtClean="0"/>
              <a:pPr/>
              <a:t>2/4/2013</a:t>
            </a:fld>
            <a:endParaRPr lang="en-US"/>
          </a:p>
        </p:txBody>
      </p:sp>
      <p:sp>
        <p:nvSpPr>
          <p:cNvPr id="6" name="Footer Placeholder 5"/>
          <p:cNvSpPr>
            <a:spLocks noGrp="1"/>
          </p:cNvSpPr>
          <p:nvPr>
            <p:ph type="ftr" sz="quarter" idx="11"/>
          </p:nvPr>
        </p:nvSpPr>
        <p:spPr/>
        <p:txBody>
          <a:bodyPr/>
          <a:lstStyle>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3247087-8601-4AF1-82D3-A5F82CCDD7E1}" type="datetime1">
              <a:rPr lang="en-US" smtClean="0"/>
              <a:pPr/>
              <a:t>2/4/2013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393A1CE-4F5F-431E-BCA8-CEA502EB54EF}" type="datetime1">
              <a:rPr lang="en-US" smtClean="0"/>
              <a:pPr/>
              <a:t>2/4/2013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Copyright Portnov Computer School   2013</a:t>
            </a: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4" Type="http://schemas.openxmlformats.org/officeDocument/2006/relationships/image" Target="../media/image1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533400"/>
            <a:ext cx="4191000" cy="2591762"/>
          </a:xfrm>
        </p:spPr>
        <p:txBody>
          <a:bodyPr>
            <a:normAutofit/>
          </a:bodyPr>
          <a:lstStyle/>
          <a:p>
            <a:r>
              <a:rPr lang="en-US" dirty="0" smtClean="0">
                <a:solidFill>
                  <a:srgbClr val="002060"/>
                </a:solidFill>
              </a:rPr>
              <a:t>Mobile Testing II</a:t>
            </a:r>
            <a:br>
              <a:rPr lang="en-US" dirty="0" smtClean="0">
                <a:solidFill>
                  <a:srgbClr val="002060"/>
                </a:solidFill>
              </a:rPr>
            </a:br>
            <a:r>
              <a:rPr lang="en-US" sz="2200" b="0" dirty="0" smtClean="0">
                <a:solidFill>
                  <a:srgbClr val="002060"/>
                </a:solidFill>
              </a:rPr>
              <a:t>In questions and answers</a:t>
            </a:r>
            <a:endParaRPr lang="en-US" sz="2200" b="0" dirty="0">
              <a:solidFill>
                <a:srgbClr val="002060"/>
              </a:solidFill>
            </a:endParaRPr>
          </a:p>
        </p:txBody>
      </p:sp>
      <p:sp>
        <p:nvSpPr>
          <p:cNvPr id="3" name="Subtitle 2"/>
          <p:cNvSpPr>
            <a:spLocks noGrp="1"/>
          </p:cNvSpPr>
          <p:nvPr>
            <p:ph type="subTitle" idx="1"/>
          </p:nvPr>
        </p:nvSpPr>
        <p:spPr>
          <a:xfrm>
            <a:off x="4800600" y="4648200"/>
            <a:ext cx="3962400" cy="772711"/>
          </a:xfrm>
        </p:spPr>
        <p:txBody>
          <a:bodyPr>
            <a:normAutofit/>
          </a:bodyPr>
          <a:lstStyle/>
          <a:p>
            <a:r>
              <a:rPr lang="en-US" sz="1800" b="1" dirty="0" smtClean="0"/>
              <a:t>Created by </a:t>
            </a:r>
            <a:r>
              <a:rPr lang="en-US" sz="1800" b="1" dirty="0" err="1" smtClean="0"/>
              <a:t>Ivette</a:t>
            </a:r>
            <a:r>
              <a:rPr lang="en-US" sz="1800" b="1" dirty="0" smtClean="0"/>
              <a:t> Doss</a:t>
            </a:r>
            <a:endParaRPr lang="en-US" sz="1800" b="1"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2060"/>
                </a:solidFill>
              </a:rPr>
              <a:pPr/>
              <a:t>1</a:t>
            </a:fld>
            <a:endParaRPr lang="en-US" dirty="0">
              <a:solidFill>
                <a:srgbClr val="002060"/>
              </a:solidFill>
            </a:endParaRPr>
          </a:p>
        </p:txBody>
      </p:sp>
      <p:sp>
        <p:nvSpPr>
          <p:cNvPr id="7" name="Footer Placeholder 6"/>
          <p:cNvSpPr>
            <a:spLocks noGrp="1"/>
          </p:cNvSpPr>
          <p:nvPr>
            <p:ph type="ftr" sz="quarter" idx="11"/>
          </p:nvPr>
        </p:nvSpPr>
        <p:spPr>
          <a:xfrm>
            <a:off x="4380072" y="6407944"/>
            <a:ext cx="3316128" cy="365125"/>
          </a:xfrm>
        </p:spPr>
        <p:txBody>
          <a:bodyPr/>
          <a:lstStyle/>
          <a:p>
            <a:r>
              <a:rPr lang="en-US" smtClean="0">
                <a:solidFill>
                  <a:srgbClr val="002060"/>
                </a:solidFill>
              </a:rPr>
              <a:t>Copyright Portnov Computer School   2013</a:t>
            </a:r>
            <a:endParaRPr lang="en-US" dirty="0">
              <a:solidFill>
                <a:srgbClr val="002060"/>
              </a:solidFill>
            </a:endParaRPr>
          </a:p>
        </p:txBody>
      </p:sp>
      <p:pic>
        <p:nvPicPr>
          <p:cNvPr id="1026" name="Picture 2" descr="http://rjacquez.com/wp-content/uploads/2012/08/multiscreen-mLearning.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0"/>
            <a:ext cx="4201886" cy="34870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19200"/>
          <a:ext cx="8229600" cy="3604578"/>
        </p:xfrm>
        <a:graphic>
          <a:graphicData uri="http://schemas.openxmlformats.org/drawingml/2006/table">
            <a:tbl>
              <a:tblPr firstRow="1" bandRow="1">
                <a:tableStyleId>{5C22544A-7EE6-4342-B048-85BDC9FD1C3A}</a:tableStyleId>
              </a:tblPr>
              <a:tblGrid>
                <a:gridCol w="2057400"/>
                <a:gridCol w="2514600"/>
                <a:gridCol w="2514600"/>
                <a:gridCol w="1143000"/>
              </a:tblGrid>
              <a:tr h="404178">
                <a:tc>
                  <a:txBody>
                    <a:bodyPr/>
                    <a:lstStyle/>
                    <a:p>
                      <a:r>
                        <a:rPr lang="en-US" dirty="0" smtClean="0">
                          <a:latin typeface="Arial" pitchFamily="34" charset="0"/>
                          <a:cs typeface="Arial" pitchFamily="34" charset="0"/>
                        </a:rPr>
                        <a:t>       Features</a:t>
                      </a:r>
                      <a:endParaRPr lang="en-US" dirty="0">
                        <a:latin typeface="Arial" pitchFamily="34" charset="0"/>
                        <a:cs typeface="Arial" pitchFamily="34" charset="0"/>
                      </a:endParaRPr>
                    </a:p>
                  </a:txBody>
                  <a:tcPr>
                    <a:solidFill>
                      <a:srgbClr val="0070C0"/>
                    </a:solidFill>
                  </a:tcPr>
                </a:tc>
                <a:tc>
                  <a:txBody>
                    <a:bodyPr/>
                    <a:lstStyle/>
                    <a:p>
                      <a:r>
                        <a:rPr lang="en-US" dirty="0" smtClean="0">
                          <a:latin typeface="Arial" pitchFamily="34" charset="0"/>
                          <a:cs typeface="Arial" pitchFamily="34" charset="0"/>
                        </a:rPr>
                        <a:t>            Android</a:t>
                      </a:r>
                      <a:endParaRPr lang="en-US" dirty="0">
                        <a:latin typeface="Arial" pitchFamily="34" charset="0"/>
                        <a:cs typeface="Arial" pitchFamily="34" charset="0"/>
                      </a:endParaRPr>
                    </a:p>
                  </a:txBody>
                  <a:tcPr>
                    <a:solidFill>
                      <a:srgbClr val="0070C0"/>
                    </a:solidFill>
                  </a:tcPr>
                </a:tc>
                <a:tc>
                  <a:txBody>
                    <a:bodyPr/>
                    <a:lstStyle/>
                    <a:p>
                      <a:r>
                        <a:rPr lang="en-US" dirty="0" smtClean="0">
                          <a:latin typeface="Arial" pitchFamily="34" charset="0"/>
                          <a:cs typeface="Arial" pitchFamily="34" charset="0"/>
                        </a:rPr>
                        <a:t>            </a:t>
                      </a:r>
                      <a:r>
                        <a:rPr lang="en-US" dirty="0" err="1" smtClean="0">
                          <a:latin typeface="Arial" pitchFamily="34" charset="0"/>
                          <a:cs typeface="Arial" pitchFamily="34" charset="0"/>
                        </a:rPr>
                        <a:t>iPhone</a:t>
                      </a:r>
                      <a:endParaRPr lang="en-US" dirty="0">
                        <a:latin typeface="Arial" pitchFamily="34" charset="0"/>
                        <a:cs typeface="Arial" pitchFamily="34" charset="0"/>
                      </a:endParaRPr>
                    </a:p>
                  </a:txBody>
                  <a:tcPr>
                    <a:solidFill>
                      <a:srgbClr val="0070C0"/>
                    </a:solidFill>
                  </a:tcPr>
                </a:tc>
                <a:tc>
                  <a:txBody>
                    <a:bodyPr/>
                    <a:lstStyle/>
                    <a:p>
                      <a:r>
                        <a:rPr lang="en-US" dirty="0" smtClean="0">
                          <a:latin typeface="Arial" pitchFamily="34" charset="0"/>
                          <a:cs typeface="Arial" pitchFamily="34" charset="0"/>
                        </a:rPr>
                        <a:t>Winner</a:t>
                      </a:r>
                      <a:endParaRPr lang="en-US" dirty="0">
                        <a:latin typeface="Arial" pitchFamily="34" charset="0"/>
                        <a:cs typeface="Arial" pitchFamily="34" charset="0"/>
                      </a:endParaRPr>
                    </a:p>
                  </a:txBody>
                  <a:tcPr>
                    <a:solidFill>
                      <a:srgbClr val="0070C0"/>
                    </a:solidFill>
                  </a:tcPr>
                </a:tc>
              </a:tr>
              <a:tr h="370840">
                <a:tc>
                  <a:txBody>
                    <a:bodyPr/>
                    <a:lstStyle/>
                    <a:p>
                      <a:pPr marL="0" algn="l" rtl="0" eaLnBrk="1" latinLnBrk="0" hangingPunct="1"/>
                      <a:r>
                        <a:rPr kumimoji="0" lang="en-US" sz="1600" b="1" kern="1200" dirty="0" smtClean="0">
                          <a:solidFill>
                            <a:schemeClr val="dk1"/>
                          </a:solidFill>
                          <a:latin typeface="Arial" pitchFamily="34" charset="0"/>
                          <a:ea typeface="+mn-ea"/>
                          <a:cs typeface="Arial" pitchFamily="34" charset="0"/>
                        </a:rPr>
                        <a:t>Internet Browsing</a:t>
                      </a:r>
                      <a:endParaRPr kumimoji="0" lang="en-US" sz="1600" b="1" kern="1200" dirty="0">
                        <a:solidFill>
                          <a:schemeClr val="dk1"/>
                        </a:solidFill>
                        <a:latin typeface="Arial" pitchFamily="34" charset="0"/>
                        <a:ea typeface="+mn-ea"/>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Chrome bookmarks sync, Save of the</a:t>
                      </a:r>
                      <a:r>
                        <a:rPr lang="en-US" sz="1600" baseline="0" dirty="0" smtClean="0">
                          <a:latin typeface="Arial" pitchFamily="34" charset="0"/>
                          <a:cs typeface="Arial" pitchFamily="34" charset="0"/>
                        </a:rPr>
                        <a:t> full Web-page for later browsing, an </a:t>
                      </a:r>
                      <a:r>
                        <a:rPr lang="en-US" sz="1600" dirty="0" smtClean="0">
                          <a:latin typeface="Arial" pitchFamily="34" charset="0"/>
                          <a:cs typeface="Arial" pitchFamily="34" charset="0"/>
                        </a:rPr>
                        <a:t>incognito mode -</a:t>
                      </a:r>
                      <a:r>
                        <a:rPr lang="en-US" sz="1600" baseline="0" dirty="0" smtClean="0">
                          <a:latin typeface="Arial" pitchFamily="34" charset="0"/>
                          <a:cs typeface="Arial" pitchFamily="34" charset="0"/>
                        </a:rPr>
                        <a:t> interactive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Tabbed browsing for the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and </a:t>
                      </a:r>
                      <a:r>
                        <a:rPr lang="en-US" sz="1600" dirty="0" err="1" smtClean="0">
                          <a:latin typeface="Arial" pitchFamily="34" charset="0"/>
                          <a:cs typeface="Arial" pitchFamily="34" charset="0"/>
                        </a:rPr>
                        <a:t>iPad</a:t>
                      </a:r>
                      <a:r>
                        <a:rPr lang="en-US" sz="1600" dirty="0" smtClean="0">
                          <a:latin typeface="Arial" pitchFamily="34" charset="0"/>
                          <a:cs typeface="Arial" pitchFamily="34" charset="0"/>
                        </a:rPr>
                        <a:t> 2, private browsing, Safari Reader and Reading List -</a:t>
                      </a:r>
                      <a:r>
                        <a:rPr lang="en-US" sz="1600" baseline="0" dirty="0" smtClean="0">
                          <a:latin typeface="Arial" pitchFamily="34" charset="0"/>
                          <a:cs typeface="Arial" pitchFamily="34" charset="0"/>
                        </a:rPr>
                        <a:t> solid</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tc>
              </a:tr>
              <a:tr h="370840">
                <a:tc>
                  <a:txBody>
                    <a:bodyPr/>
                    <a:lstStyle/>
                    <a:p>
                      <a:r>
                        <a:rPr lang="en-US" sz="1600" b="1" dirty="0" smtClean="0">
                          <a:latin typeface="Arial" pitchFamily="34" charset="0"/>
                          <a:cs typeface="Arial" pitchFamily="34" charset="0"/>
                        </a:rPr>
                        <a:t>Cloud Storage</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Apps, music, photos – free service</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iTunes Match,</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Photo Stream, </a:t>
                      </a:r>
                      <a:r>
                        <a:rPr lang="en-US" sz="1600" dirty="0" err="1" smtClean="0">
                          <a:latin typeface="Arial" pitchFamily="34" charset="0"/>
                          <a:cs typeface="Arial" pitchFamily="34" charset="0"/>
                        </a:rPr>
                        <a:t>iWork</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iLife</a:t>
                      </a:r>
                      <a:r>
                        <a:rPr lang="en-US" sz="1600" dirty="0" smtClean="0">
                          <a:latin typeface="Arial" pitchFamily="34" charset="0"/>
                          <a:cs typeface="Arial" pitchFamily="34" charset="0"/>
                        </a:rPr>
                        <a:t> - $25/year fee</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tc>
              </a:tr>
              <a:tr h="370840">
                <a:tc>
                  <a:txBody>
                    <a:bodyPr/>
                    <a:lstStyle/>
                    <a:p>
                      <a:r>
                        <a:rPr lang="en-US" sz="1600" b="1" dirty="0" smtClean="0">
                          <a:latin typeface="Arial" pitchFamily="34" charset="0"/>
                          <a:cs typeface="Arial" pitchFamily="34" charset="0"/>
                        </a:rPr>
                        <a:t>Extra Features</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Face Unlock, People app, integrated screenshot, </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Newsstand, integrated Twitter, Reminders app, Find My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AirPlay</a:t>
                      </a:r>
                      <a:r>
                        <a:rPr lang="en-US" sz="1600" dirty="0" smtClean="0">
                          <a:latin typeface="Arial" pitchFamily="34" charset="0"/>
                          <a:cs typeface="Arial" pitchFamily="34" charset="0"/>
                        </a:rPr>
                        <a:t> (with</a:t>
                      </a:r>
                      <a:r>
                        <a:rPr lang="en-US" sz="1600" baseline="0" dirty="0" smtClean="0">
                          <a:latin typeface="Arial" pitchFamily="34" charset="0"/>
                          <a:cs typeface="Arial" pitchFamily="34" charset="0"/>
                        </a:rPr>
                        <a:t> Apple TV), </a:t>
                      </a:r>
                      <a:r>
                        <a:rPr lang="en-US" sz="1600" dirty="0" err="1" smtClean="0">
                          <a:latin typeface="Arial" pitchFamily="34" charset="0"/>
                          <a:cs typeface="Arial" pitchFamily="34" charset="0"/>
                        </a:rPr>
                        <a:t>AirPrint</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10</a:t>
            </a:fld>
            <a:endParaRPr lang="en-US" dirty="0">
              <a:solidFill>
                <a:schemeClr val="bg2">
                  <a:lumMod val="25000"/>
                </a:schemeClr>
              </a:solidFill>
            </a:endParaRPr>
          </a:p>
        </p:txBody>
      </p:sp>
      <p:sp>
        <p:nvSpPr>
          <p:cNvPr id="6" name="Title 4"/>
          <p:cNvSpPr>
            <a:spLocks noGrp="1"/>
          </p:cNvSpPr>
          <p:nvPr>
            <p:ph type="title"/>
          </p:nvPr>
        </p:nvSpPr>
        <p:spPr>
          <a:xfrm>
            <a:off x="228600" y="274638"/>
            <a:ext cx="86868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latin typeface="Arial" pitchFamily="34" charset="0"/>
                <a:cs typeface="Arial" pitchFamily="34" charset="0"/>
              </a:rPr>
              <a:t>Features Comparison Android vs.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   </a:t>
            </a:r>
            <a:r>
              <a:rPr lang="en-US" sz="2700" dirty="0" smtClean="0">
                <a:solidFill>
                  <a:srgbClr val="C00000"/>
                </a:solidFill>
                <a:latin typeface="Arial" pitchFamily="34" charset="0"/>
                <a:cs typeface="Arial" pitchFamily="34" charset="0"/>
              </a:rPr>
              <a:t>4</a:t>
            </a:r>
            <a:r>
              <a:rPr lang="en-US" sz="3600" dirty="0" smtClean="0">
                <a:latin typeface="Arial" pitchFamily="34" charset="0"/>
                <a:cs typeface="Arial" pitchFamily="34" charset="0"/>
              </a:rPr>
              <a:t>  </a:t>
            </a:r>
            <a:endParaRPr lang="en-US" sz="2700" dirty="0">
              <a:solidFill>
                <a:srgbClr val="C00000"/>
              </a:solidFill>
              <a:latin typeface="Arial" pitchFamily="34" charset="0"/>
              <a:cs typeface="Arial" pitchFamily="34" charset="0"/>
            </a:endParaRPr>
          </a:p>
        </p:txBody>
      </p:sp>
      <p:pic>
        <p:nvPicPr>
          <p:cNvPr id="1026" name="Picture 2" descr="C:\Users\IVA\Pictures\LOGOS\android-vs-apple[1].jpg"/>
          <p:cNvPicPr>
            <a:picLocks noChangeAspect="1" noChangeArrowheads="1"/>
          </p:cNvPicPr>
          <p:nvPr/>
        </p:nvPicPr>
        <p:blipFill>
          <a:blip r:embed="rId2" cstate="print"/>
          <a:srcRect/>
          <a:stretch>
            <a:fillRect/>
          </a:stretch>
        </p:blipFill>
        <p:spPr bwMode="auto">
          <a:xfrm>
            <a:off x="457200" y="4800600"/>
            <a:ext cx="1766888" cy="1602642"/>
          </a:xfrm>
          <a:prstGeom prst="rect">
            <a:avLst/>
          </a:prstGeom>
          <a:noFill/>
        </p:spPr>
      </p:pic>
      <p:pic>
        <p:nvPicPr>
          <p:cNvPr id="1027" name="Picture 3" descr="C:\Users\IVA\Pictures\LOGOS\android-vs-iPhone-4S-290x290[1].jpg"/>
          <p:cNvPicPr>
            <a:picLocks noChangeAspect="1" noChangeArrowheads="1"/>
          </p:cNvPicPr>
          <p:nvPr/>
        </p:nvPicPr>
        <p:blipFill>
          <a:blip r:embed="rId3" cstate="print"/>
          <a:srcRect/>
          <a:stretch>
            <a:fillRect/>
          </a:stretch>
        </p:blipFill>
        <p:spPr bwMode="auto">
          <a:xfrm>
            <a:off x="7086600" y="4800600"/>
            <a:ext cx="1609725" cy="1609725"/>
          </a:xfrm>
          <a:prstGeom prst="rect">
            <a:avLst/>
          </a:prstGeom>
          <a:noFill/>
        </p:spPr>
      </p:pic>
      <p:pic>
        <p:nvPicPr>
          <p:cNvPr id="1028" name="Picture 4" descr="C:\Users\IVA\Pictures\LOGOS\Google-Play-Store-Vs-Apple-[1].jpg"/>
          <p:cNvPicPr>
            <a:picLocks noChangeAspect="1" noChangeArrowheads="1"/>
          </p:cNvPicPr>
          <p:nvPr/>
        </p:nvPicPr>
        <p:blipFill>
          <a:blip r:embed="rId4" cstate="print"/>
          <a:srcRect/>
          <a:stretch>
            <a:fillRect/>
          </a:stretch>
        </p:blipFill>
        <p:spPr bwMode="auto">
          <a:xfrm>
            <a:off x="3200400" y="4800600"/>
            <a:ext cx="2968766" cy="1677353"/>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IVA\Pictures\MOBILE TESTING\apple-patents-the-ergonomic-input-device-of-the-future-image002[1].jpg"/>
          <p:cNvPicPr>
            <a:picLocks noGrp="1" noChangeAspect="1" noChangeArrowheads="1"/>
          </p:cNvPicPr>
          <p:nvPr>
            <p:ph sz="half" idx="1"/>
          </p:nvPr>
        </p:nvPicPr>
        <p:blipFill>
          <a:blip r:embed="rId2" cstate="print"/>
          <a:srcRect/>
          <a:stretch>
            <a:fillRect/>
          </a:stretch>
        </p:blipFill>
        <p:spPr bwMode="auto">
          <a:xfrm>
            <a:off x="228600" y="1981200"/>
            <a:ext cx="4038600" cy="2726648"/>
          </a:xfrm>
          <a:prstGeom prst="rect">
            <a:avLst/>
          </a:prstGeom>
          <a:noFill/>
        </p:spPr>
      </p:pic>
      <p:pic>
        <p:nvPicPr>
          <p:cNvPr id="94211" name="Picture 3" descr="C:\Users\IVA\Pictures\MOBILE TESTING\apple-patents-the-ergonomic-input-device-of-the-future-image003[1].jpg"/>
          <p:cNvPicPr>
            <a:picLocks noGrp="1" noChangeAspect="1" noChangeArrowheads="1"/>
          </p:cNvPicPr>
          <p:nvPr>
            <p:ph sz="half" idx="2"/>
          </p:nvPr>
        </p:nvPicPr>
        <p:blipFill>
          <a:blip r:embed="rId3" cstate="print"/>
          <a:stretch>
            <a:fillRect/>
          </a:stretch>
        </p:blipFill>
        <p:spPr bwMode="auto">
          <a:xfrm>
            <a:off x="4667025" y="1481138"/>
            <a:ext cx="4000950" cy="4525962"/>
          </a:xfrm>
          <a:prstGeom prst="rect">
            <a:avLst/>
          </a:prstGeom>
          <a:noFill/>
        </p:spPr>
      </p:pic>
      <p:sp>
        <p:nvSpPr>
          <p:cNvPr id="4" name="Footer Placeholder 3"/>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324600"/>
            <a:ext cx="457200" cy="365125"/>
          </a:xfrm>
        </p:spPr>
        <p:txBody>
          <a:bodyPr/>
          <a:lstStyle/>
          <a:p>
            <a:fld id="{B6F15528-21DE-4FAA-801E-634DDDAF4B2B}" type="slidenum">
              <a:rPr lang="en-US" smtClean="0">
                <a:solidFill>
                  <a:schemeClr val="tx2">
                    <a:lumMod val="25000"/>
                  </a:schemeClr>
                </a:solidFill>
              </a:rPr>
              <a:pPr/>
              <a:t>100</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Apple patent ergonomic input device</a:t>
            </a:r>
            <a:endParaRPr lang="en-US" sz="3200" dirty="0">
              <a:latin typeface="Arial" pitchFamily="34" charset="0"/>
              <a:cs typeface="Arial" pitchFamily="34" charset="0"/>
            </a:endParaRPr>
          </a:p>
        </p:txBody>
      </p:sp>
      <p:sp>
        <p:nvSpPr>
          <p:cNvPr id="9" name="Rectangle 8"/>
          <p:cNvSpPr/>
          <p:nvPr/>
        </p:nvSpPr>
        <p:spPr>
          <a:xfrm>
            <a:off x="304800" y="5334000"/>
            <a:ext cx="40386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http://www.ergonomicchair.org/news/43/Apple-Patents-the-Ergonomic-Input-Device-of-the-Future.htm</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344014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101</a:t>
            </a:fld>
            <a:endParaRPr lang="en-US" dirty="0">
              <a:solidFill>
                <a:schemeClr val="accent1">
                  <a:lumMod val="50000"/>
                </a:schemeClr>
              </a:solidFill>
            </a:endParaRPr>
          </a:p>
        </p:txBody>
      </p:sp>
      <p:pic>
        <p:nvPicPr>
          <p:cNvPr id="265218" name="Picture 2" descr="http://www.sellingbrookline.com/wp-content/uploads/2012/03/Helpful-Resources-Links-Header-1024x320.jpg"/>
          <p:cNvPicPr>
            <a:picLocks noChangeAspect="1" noChangeArrowheads="1"/>
          </p:cNvPicPr>
          <p:nvPr/>
        </p:nvPicPr>
        <p:blipFill>
          <a:blip r:embed="rId2" cstate="print"/>
          <a:srcRect/>
          <a:stretch>
            <a:fillRect/>
          </a:stretch>
        </p:blipFill>
        <p:spPr bwMode="auto">
          <a:xfrm>
            <a:off x="685800" y="1828800"/>
            <a:ext cx="7728597" cy="2790825"/>
          </a:xfrm>
          <a:prstGeom prst="rect">
            <a:avLst/>
          </a:prstGeom>
          <a:noFill/>
        </p:spPr>
      </p:pic>
    </p:spTree>
    <p:extLst>
      <p:ext uri="{BB962C8B-B14F-4D97-AF65-F5344CB8AC3E}">
        <p14:creationId xmlns:p14="http://schemas.microsoft.com/office/powerpoint/2010/main" val="3537452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849528" cy="365125"/>
          </a:xfrm>
        </p:spPr>
        <p:txBody>
          <a:bodyPr/>
          <a:lstStyle/>
          <a:p>
            <a:r>
              <a:rPr lang="en-US" dirty="0" smtClean="0"/>
              <a:t>Copyright </a:t>
            </a:r>
            <a:r>
              <a:rPr lang="en-US" dirty="0" err="1" smtClean="0"/>
              <a:t>Portnov</a:t>
            </a:r>
            <a:r>
              <a:rPr lang="en-US" dirty="0" smtClean="0"/>
              <a:t> Computer School  2013</a:t>
            </a:r>
            <a:endParaRPr lang="en-US" dirty="0"/>
          </a:p>
        </p:txBody>
      </p:sp>
      <p:sp>
        <p:nvSpPr>
          <p:cNvPr id="3" name="Slide Number Placeholder 2"/>
          <p:cNvSpPr>
            <a:spLocks noGrp="1"/>
          </p:cNvSpPr>
          <p:nvPr>
            <p:ph type="sldNum" sz="quarter" idx="12"/>
          </p:nvPr>
        </p:nvSpPr>
        <p:spPr>
          <a:xfrm>
            <a:off x="8305800" y="6407944"/>
            <a:ext cx="707232" cy="365125"/>
          </a:xfrm>
        </p:spPr>
        <p:txBody>
          <a:bodyPr/>
          <a:lstStyle/>
          <a:p>
            <a:fld id="{B6F15528-21DE-4FAA-801E-634DDDAF4B2B}" type="slidenum">
              <a:rPr lang="en-US" smtClean="0"/>
              <a:pPr/>
              <a:t>102</a:t>
            </a:fld>
            <a:endParaRPr lang="en-US" dirty="0"/>
          </a:p>
        </p:txBody>
      </p:sp>
      <p:pic>
        <p:nvPicPr>
          <p:cNvPr id="126978" name="Picture 2" descr="C:\Users\IVA\Downloads\dev-perspective2.png"/>
          <p:cNvPicPr>
            <a:picLocks noChangeAspect="1" noChangeArrowheads="1"/>
          </p:cNvPicPr>
          <p:nvPr/>
        </p:nvPicPr>
        <p:blipFill>
          <a:blip r:embed="rId2" cstate="print"/>
          <a:srcRect/>
          <a:stretch>
            <a:fillRect/>
          </a:stretch>
        </p:blipFill>
        <p:spPr bwMode="auto">
          <a:xfrm>
            <a:off x="457200" y="1143000"/>
            <a:ext cx="7868652" cy="4983479"/>
          </a:xfrm>
          <a:prstGeom prst="rect">
            <a:avLst/>
          </a:prstGeom>
          <a:noFill/>
        </p:spPr>
      </p:pic>
      <p:sp>
        <p:nvSpPr>
          <p:cNvPr id="5" name="Rectangle 4"/>
          <p:cNvSpPr/>
          <p:nvPr/>
        </p:nvSpPr>
        <p:spPr>
          <a:xfrm>
            <a:off x="609600" y="304800"/>
            <a:ext cx="3962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Notification API</a:t>
            </a:r>
            <a:endParaRPr lang="en-US" dirty="0"/>
          </a:p>
        </p:txBody>
      </p:sp>
    </p:spTree>
    <p:extLst>
      <p:ext uri="{BB962C8B-B14F-4D97-AF65-F5344CB8AC3E}">
        <p14:creationId xmlns:p14="http://schemas.microsoft.com/office/powerpoint/2010/main" val="12219625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Portnov Computer School  2013</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103</a:t>
            </a:fld>
            <a:endParaRPr lang="en-US"/>
          </a:p>
        </p:txBody>
      </p:sp>
      <p:pic>
        <p:nvPicPr>
          <p:cNvPr id="128002" name="Picture 2" descr="http://ibagroupit.com/upload/testing.jpg"/>
          <p:cNvPicPr>
            <a:picLocks noChangeAspect="1" noChangeArrowheads="1"/>
          </p:cNvPicPr>
          <p:nvPr/>
        </p:nvPicPr>
        <p:blipFill>
          <a:blip r:embed="rId2" cstate="print"/>
          <a:srcRect/>
          <a:stretch>
            <a:fillRect/>
          </a:stretch>
        </p:blipFill>
        <p:spPr bwMode="auto">
          <a:xfrm>
            <a:off x="1142999" y="1219200"/>
            <a:ext cx="6834741" cy="5029200"/>
          </a:xfrm>
          <a:prstGeom prst="rect">
            <a:avLst/>
          </a:prstGeom>
          <a:noFill/>
        </p:spPr>
      </p:pic>
      <p:sp>
        <p:nvSpPr>
          <p:cNvPr id="5" name="Rectangle 4"/>
          <p:cNvSpPr/>
          <p:nvPr/>
        </p:nvSpPr>
        <p:spPr>
          <a:xfrm>
            <a:off x="914400" y="304800"/>
            <a:ext cx="289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Test Plan</a:t>
            </a:r>
            <a:endParaRPr lang="en-US" sz="2400" b="1" dirty="0"/>
          </a:p>
        </p:txBody>
      </p:sp>
    </p:spTree>
    <p:extLst>
      <p:ext uri="{BB962C8B-B14F-4D97-AF65-F5344CB8AC3E}">
        <p14:creationId xmlns:p14="http://schemas.microsoft.com/office/powerpoint/2010/main" val="4094366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11</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6.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Do you know how to use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7.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8.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249045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4038600" cy="4081272"/>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en-US" b="1" dirty="0" smtClean="0">
                <a:latin typeface="Arial" pitchFamily="34" charset="0"/>
                <a:cs typeface="Arial" pitchFamily="34" charset="0"/>
              </a:rPr>
              <a:t>When you talk about your Phone you should mentioned:</a:t>
            </a:r>
          </a:p>
          <a:p>
            <a:r>
              <a:rPr lang="en-US" dirty="0" smtClean="0">
                <a:latin typeface="Arial" pitchFamily="34" charset="0"/>
                <a:cs typeface="Arial" pitchFamily="34" charset="0"/>
              </a:rPr>
              <a:t>Model and Maker,</a:t>
            </a:r>
          </a:p>
          <a:p>
            <a:r>
              <a:rPr lang="en-US" dirty="0" smtClean="0">
                <a:latin typeface="Arial" pitchFamily="34" charset="0"/>
                <a:cs typeface="Arial" pitchFamily="34" charset="0"/>
              </a:rPr>
              <a:t> year of release, </a:t>
            </a:r>
          </a:p>
          <a:p>
            <a:r>
              <a:rPr lang="en-US" dirty="0" smtClean="0">
                <a:latin typeface="Arial" pitchFamily="34" charset="0"/>
                <a:cs typeface="Arial" pitchFamily="34" charset="0"/>
              </a:rPr>
              <a:t>OS (availability to upgrade system), </a:t>
            </a:r>
          </a:p>
          <a:p>
            <a:r>
              <a:rPr lang="en-US" dirty="0" smtClean="0">
                <a:latin typeface="Arial" pitchFamily="34" charset="0"/>
                <a:cs typeface="Arial" pitchFamily="34" charset="0"/>
              </a:rPr>
              <a:t>carrier, </a:t>
            </a:r>
          </a:p>
          <a:p>
            <a:r>
              <a:rPr lang="en-US" dirty="0" smtClean="0">
                <a:latin typeface="Arial" pitchFamily="34" charset="0"/>
                <a:cs typeface="Arial" pitchFamily="34" charset="0"/>
              </a:rPr>
              <a:t>battery life, </a:t>
            </a:r>
          </a:p>
          <a:p>
            <a:r>
              <a:rPr lang="en-US" dirty="0" smtClean="0">
                <a:latin typeface="Arial" pitchFamily="34" charset="0"/>
                <a:cs typeface="Arial" pitchFamily="34" charset="0"/>
              </a:rPr>
              <a:t>why you choose this phone,</a:t>
            </a:r>
          </a:p>
          <a:p>
            <a:r>
              <a:rPr lang="en-US" dirty="0" smtClean="0">
                <a:latin typeface="Arial" pitchFamily="34" charset="0"/>
                <a:cs typeface="Arial" pitchFamily="34" charset="0"/>
              </a:rPr>
              <a:t> compare your phone with your ‘dream’ phone,</a:t>
            </a:r>
          </a:p>
          <a:p>
            <a:r>
              <a:rPr lang="en-US" dirty="0" smtClean="0">
                <a:latin typeface="Arial" pitchFamily="34" charset="0"/>
                <a:cs typeface="Arial" pitchFamily="34" charset="0"/>
              </a:rPr>
              <a:t> special feature,</a:t>
            </a:r>
          </a:p>
          <a:p>
            <a:r>
              <a:rPr lang="en-US" dirty="0" smtClean="0">
                <a:latin typeface="Arial" pitchFamily="34" charset="0"/>
                <a:cs typeface="Arial" pitchFamily="34" charset="0"/>
              </a:rPr>
              <a:t> your favorite Browser,</a:t>
            </a:r>
          </a:p>
          <a:p>
            <a:r>
              <a:rPr lang="en-US" dirty="0" smtClean="0">
                <a:latin typeface="Arial" pitchFamily="34" charset="0"/>
                <a:cs typeface="Arial" pitchFamily="34" charset="0"/>
              </a:rPr>
              <a:t> connectivity, </a:t>
            </a:r>
          </a:p>
          <a:p>
            <a:r>
              <a:rPr lang="en-US" dirty="0" smtClean="0">
                <a:latin typeface="Arial" pitchFamily="34" charset="0"/>
                <a:cs typeface="Arial" pitchFamily="34" charset="0"/>
              </a:rPr>
              <a:t>coverage in your area</a:t>
            </a:r>
          </a:p>
          <a:p>
            <a:endParaRPr lang="en-US" dirty="0"/>
          </a:p>
        </p:txBody>
      </p:sp>
      <p:sp>
        <p:nvSpPr>
          <p:cNvPr id="4" name="Footer Placeholder 3"/>
          <p:cNvSpPr>
            <a:spLocks noGrp="1"/>
          </p:cNvSpPr>
          <p:nvPr>
            <p:ph type="ftr" sz="quarter" idx="11"/>
          </p:nvPr>
        </p:nvSpPr>
        <p:spPr>
          <a:xfrm>
            <a:off x="4380072" y="6407944"/>
            <a:ext cx="4230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12</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solidFill>
                  <a:srgbClr val="FF0000"/>
                </a:solidFill>
                <a:latin typeface="Arial" pitchFamily="34" charset="0"/>
                <a:cs typeface="Arial" pitchFamily="34" charset="0"/>
              </a:rPr>
              <a:t>2. What phone do you are using right now?</a:t>
            </a:r>
            <a:endParaRPr lang="en-US" sz="3200" dirty="0">
              <a:solidFill>
                <a:srgbClr val="FF0000"/>
              </a:solidFill>
              <a:latin typeface="Arial" pitchFamily="34" charset="0"/>
              <a:cs typeface="Arial" pitchFamily="34" charset="0"/>
            </a:endParaRPr>
          </a:p>
        </p:txBody>
      </p:sp>
      <p:pic>
        <p:nvPicPr>
          <p:cNvPr id="1026" name="Picture 2" descr="C:\Users\IVA\Pictures\LOGOS\games_in_phones_site_coloured_map[1].png"/>
          <p:cNvPicPr>
            <a:picLocks noGrp="1" noChangeAspect="1" noChangeArrowheads="1"/>
          </p:cNvPicPr>
          <p:nvPr>
            <p:ph sz="half" idx="2"/>
          </p:nvPr>
        </p:nvPicPr>
        <p:blipFill>
          <a:blip r:embed="rId2" cstate="print"/>
          <a:srcRect/>
          <a:stretch>
            <a:fillRect/>
          </a:stretch>
        </p:blipFill>
        <p:spPr bwMode="auto">
          <a:xfrm>
            <a:off x="4648200" y="1828800"/>
            <a:ext cx="4191000" cy="3733799"/>
          </a:xfrm>
          <a:prstGeom prst="rect">
            <a:avLst/>
          </a:prstGeom>
          <a:noFill/>
        </p:spPr>
      </p:pic>
      <p:sp>
        <p:nvSpPr>
          <p:cNvPr id="8" name="Rectangle 7"/>
          <p:cNvSpPr/>
          <p:nvPr/>
        </p:nvSpPr>
        <p:spPr>
          <a:xfrm>
            <a:off x="1066800" y="6172200"/>
            <a:ext cx="2590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rPr>
              <a:t>http://www.phonegg.com/</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13</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6.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Do you know how to use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7.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8.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1727700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481328"/>
            <a:ext cx="4038600" cy="4538472"/>
          </a:xfrm>
        </p:spPr>
        <p:style>
          <a:lnRef idx="1">
            <a:schemeClr val="accent4"/>
          </a:lnRef>
          <a:fillRef idx="2">
            <a:schemeClr val="accent4"/>
          </a:fillRef>
          <a:effectRef idx="1">
            <a:schemeClr val="accent4"/>
          </a:effectRef>
          <a:fontRef idx="minor">
            <a:schemeClr val="dk1"/>
          </a:fontRef>
        </p:style>
        <p:txBody>
          <a:bodyPr>
            <a:normAutofit lnSpcReduction="10000"/>
          </a:bodyPr>
          <a:lstStyle/>
          <a:p>
            <a:r>
              <a:rPr lang="en-US" sz="1900" b="1" dirty="0" smtClean="0">
                <a:latin typeface="Arial" pitchFamily="34" charset="0"/>
                <a:cs typeface="Arial" pitchFamily="34" charset="0"/>
              </a:rPr>
              <a:t>Tips 1:</a:t>
            </a:r>
          </a:p>
          <a:p>
            <a:r>
              <a:rPr lang="en-US" sz="1800" b="1" dirty="0" smtClean="0">
                <a:latin typeface="Arial" pitchFamily="34" charset="0"/>
                <a:cs typeface="Arial" pitchFamily="34" charset="0"/>
              </a:rPr>
              <a:t>Based on your Resume </a:t>
            </a:r>
            <a:r>
              <a:rPr lang="en-US" sz="1800" dirty="0" smtClean="0">
                <a:latin typeface="Arial" pitchFamily="34" charset="0"/>
                <a:cs typeface="Arial" pitchFamily="34" charset="0"/>
              </a:rPr>
              <a:t>search and create a 3-4 Mobile Devices chart with the following information: </a:t>
            </a:r>
          </a:p>
          <a:p>
            <a:r>
              <a:rPr lang="en-US" sz="1400" dirty="0" smtClean="0">
                <a:latin typeface="Arial" pitchFamily="34" charset="0"/>
                <a:cs typeface="Arial" pitchFamily="34" charset="0"/>
              </a:rPr>
              <a:t>Device Name,</a:t>
            </a:r>
          </a:p>
          <a:p>
            <a:r>
              <a:rPr lang="en-US" sz="1400" dirty="0" smtClean="0">
                <a:latin typeface="Arial" pitchFamily="34" charset="0"/>
                <a:cs typeface="Arial" pitchFamily="34" charset="0"/>
              </a:rPr>
              <a:t>Device Maker, </a:t>
            </a:r>
          </a:p>
          <a:p>
            <a:r>
              <a:rPr lang="en-US" sz="1400" dirty="0" smtClean="0">
                <a:latin typeface="Arial" pitchFamily="34" charset="0"/>
                <a:cs typeface="Arial" pitchFamily="34" charset="0"/>
              </a:rPr>
              <a:t>year that it came on the Market, </a:t>
            </a:r>
          </a:p>
          <a:p>
            <a:r>
              <a:rPr lang="en-US" sz="1400" dirty="0" smtClean="0">
                <a:latin typeface="Arial" pitchFamily="34" charset="0"/>
                <a:cs typeface="Arial" pitchFamily="34" charset="0"/>
              </a:rPr>
              <a:t>OS version started and upgrade to, </a:t>
            </a:r>
          </a:p>
          <a:p>
            <a:r>
              <a:rPr lang="en-US" sz="1400" dirty="0" smtClean="0">
                <a:latin typeface="Arial" pitchFamily="34" charset="0"/>
                <a:cs typeface="Arial" pitchFamily="34" charset="0"/>
              </a:rPr>
              <a:t>some hardware/software characteristics</a:t>
            </a:r>
          </a:p>
          <a:p>
            <a:r>
              <a:rPr lang="en-US" sz="1800" b="1" dirty="0" smtClean="0">
                <a:latin typeface="Arial" pitchFamily="34" charset="0"/>
                <a:cs typeface="Arial" pitchFamily="34" charset="0"/>
              </a:rPr>
              <a:t>Tips 2:</a:t>
            </a:r>
          </a:p>
          <a:p>
            <a:r>
              <a:rPr lang="en-US" sz="1800" dirty="0" smtClean="0">
                <a:latin typeface="Arial" pitchFamily="34" charset="0"/>
                <a:cs typeface="Arial" pitchFamily="34" charset="0"/>
              </a:rPr>
              <a:t>Due the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high cost, most of the companies testing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services and applications on fully compatible and affordable iPod Touch ($199).</a:t>
            </a:r>
          </a:p>
          <a:p>
            <a:endParaRPr lang="en-US" sz="1400" dirty="0">
              <a:latin typeface="Arial" pitchFamily="34" charset="0"/>
              <a:cs typeface="Arial" pitchFamily="34" charset="0"/>
            </a:endParaRPr>
          </a:p>
        </p:txBody>
      </p:sp>
      <p:sp>
        <p:nvSpPr>
          <p:cNvPr id="8" name="Content Placeholder 7"/>
          <p:cNvSpPr>
            <a:spLocks noGrp="1"/>
          </p:cNvSpPr>
          <p:nvPr>
            <p:ph sz="half" idx="2"/>
          </p:nvPr>
        </p:nvSpPr>
        <p:spPr>
          <a:xfrm>
            <a:off x="4648200" y="1828800"/>
            <a:ext cx="4038600" cy="3776472"/>
          </a:xfr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900" b="1" dirty="0" smtClean="0">
              <a:latin typeface="Arial" pitchFamily="34" charset="0"/>
              <a:cs typeface="Arial" pitchFamily="34" charset="0"/>
            </a:endParaRPr>
          </a:p>
          <a:p>
            <a:r>
              <a:rPr lang="en-US" sz="1900" b="1" dirty="0" smtClean="0">
                <a:latin typeface="Arial" pitchFamily="34" charset="0"/>
                <a:cs typeface="Arial" pitchFamily="34" charset="0"/>
              </a:rPr>
              <a:t>EXAMPLES of Device’s Story:</a:t>
            </a:r>
          </a:p>
          <a:p>
            <a:r>
              <a:rPr lang="en-US" sz="1800" dirty="0" smtClean="0">
                <a:latin typeface="Arial" pitchFamily="34" charset="0"/>
                <a:cs typeface="Arial" pitchFamily="34" charset="0"/>
              </a:rPr>
              <a:t>In my project “…”, in November 2011, I was use HTC Sensation XE (it came on the Market in September 2011). The original Android Version on this Phone was 2.3.4 (Gingerbread), although now it could be upgraded up to 4.0.4 (Ice Cream Sandwich). We choose this phone because of the solid  Battery life, and good hardware set-up</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0019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14</a:t>
            </a:fld>
            <a:endParaRPr lang="en-US" dirty="0">
              <a:solidFill>
                <a:schemeClr val="tx2">
                  <a:lumMod val="25000"/>
                </a:schemeClr>
              </a:solidFill>
            </a:endParaRPr>
          </a:p>
        </p:txBody>
      </p:sp>
      <p:sp>
        <p:nvSpPr>
          <p:cNvPr id="6" name="Title 5"/>
          <p:cNvSpPr>
            <a:spLocks noGrp="1"/>
          </p:cNvSpPr>
          <p:nvPr>
            <p:ph type="title"/>
          </p:nvPr>
        </p:nvSpPr>
        <p:spPr>
          <a:xfrm>
            <a:off x="304800" y="274638"/>
            <a:ext cx="8610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solidFill>
                  <a:srgbClr val="FF0000"/>
                </a:solidFill>
                <a:latin typeface="Arial" pitchFamily="34" charset="0"/>
                <a:cs typeface="Arial" pitchFamily="34" charset="0"/>
              </a:rPr>
              <a:t>3. What devices do you used for testing?  </a:t>
            </a:r>
            <a:r>
              <a:rPr lang="en-US" sz="2700" dirty="0" smtClean="0">
                <a:solidFill>
                  <a:srgbClr val="FF0000"/>
                </a:solidFill>
                <a:latin typeface="Arial" pitchFamily="34" charset="0"/>
                <a:cs typeface="Arial" pitchFamily="34" charset="0"/>
              </a:rPr>
              <a:t>1</a:t>
            </a:r>
            <a:endParaRPr lang="en-US" sz="27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066800"/>
            <a:ext cx="4038600" cy="5105400"/>
          </a:xfrm>
        </p:spPr>
        <p:style>
          <a:lnRef idx="1">
            <a:schemeClr val="accent4"/>
          </a:lnRef>
          <a:fillRef idx="2">
            <a:schemeClr val="accent4"/>
          </a:fillRef>
          <a:effectRef idx="1">
            <a:schemeClr val="accent4"/>
          </a:effectRef>
          <a:fontRef idx="minor">
            <a:schemeClr val="dk1"/>
          </a:fontRef>
        </p:style>
        <p:txBody>
          <a:bodyPr>
            <a:normAutofit/>
          </a:bodyPr>
          <a:lstStyle/>
          <a:p>
            <a:pPr>
              <a:buFont typeface="Wingdings" pitchFamily="2" charset="2"/>
              <a:buChar char="Ø"/>
            </a:pPr>
            <a:r>
              <a:rPr lang="en-US" sz="1800" b="1" dirty="0" smtClean="0">
                <a:solidFill>
                  <a:schemeClr val="bg1"/>
                </a:solidFill>
                <a:latin typeface="Arial" pitchFamily="34" charset="0"/>
                <a:cs typeface="Arial" pitchFamily="34" charset="0"/>
              </a:rPr>
              <a:t>Tips 3:</a:t>
            </a:r>
          </a:p>
          <a:p>
            <a:pPr>
              <a:buFont typeface="Wingdings" pitchFamily="2" charset="2"/>
              <a:buChar char="Ø"/>
            </a:pPr>
            <a:r>
              <a:rPr lang="en-US" sz="1600" dirty="0" smtClean="0">
                <a:solidFill>
                  <a:schemeClr val="bg1"/>
                </a:solidFill>
                <a:latin typeface="Arial" pitchFamily="34" charset="0"/>
                <a:cs typeface="Arial" pitchFamily="34" charset="0"/>
              </a:rPr>
              <a:t>Get ready for provocative questions such as “Is Honeycomb version used for Android’s Tablet only?”… No, originally for Tablets only, in March 2011 it got available as the system upgrade on Motorola XOOM, HTC Inspire 4G, and NTC </a:t>
            </a:r>
            <a:r>
              <a:rPr lang="en-US" sz="1600" dirty="0" err="1" smtClean="0">
                <a:solidFill>
                  <a:schemeClr val="bg1"/>
                </a:solidFill>
                <a:latin typeface="Arial" pitchFamily="34" charset="0"/>
                <a:cs typeface="Arial" pitchFamily="34" charset="0"/>
              </a:rPr>
              <a:t>ThunderBolt</a:t>
            </a:r>
            <a:r>
              <a:rPr lang="en-US" sz="1600" dirty="0" smtClean="0">
                <a:solidFill>
                  <a:schemeClr val="bg1"/>
                </a:solidFill>
                <a:latin typeface="Arial" pitchFamily="34" charset="0"/>
                <a:cs typeface="Arial" pitchFamily="34" charset="0"/>
              </a:rPr>
              <a:t>.</a:t>
            </a:r>
          </a:p>
          <a:p>
            <a:pPr>
              <a:buFont typeface="Wingdings" pitchFamily="2" charset="2"/>
              <a:buChar char="Ø"/>
            </a:pPr>
            <a:r>
              <a:rPr lang="en-US" sz="1800" b="1" dirty="0" smtClean="0">
                <a:solidFill>
                  <a:schemeClr val="bg1"/>
                </a:solidFill>
                <a:latin typeface="Arial" pitchFamily="34" charset="0"/>
                <a:cs typeface="Arial" pitchFamily="34" charset="0"/>
              </a:rPr>
              <a:t>Tips 4:</a:t>
            </a:r>
          </a:p>
          <a:p>
            <a:pPr>
              <a:buFont typeface="Wingdings" pitchFamily="2" charset="2"/>
              <a:buChar char="Ø"/>
            </a:pPr>
            <a:r>
              <a:rPr lang="en-US" sz="1600" dirty="0" smtClean="0">
                <a:solidFill>
                  <a:schemeClr val="bg1"/>
                </a:solidFill>
                <a:latin typeface="Arial" pitchFamily="34" charset="0"/>
                <a:cs typeface="Arial" pitchFamily="34" charset="0"/>
              </a:rPr>
              <a:t>Invest your time to search trough the helpful links.</a:t>
            </a:r>
          </a:p>
          <a:p>
            <a:pPr>
              <a:buFont typeface="Wingdings" pitchFamily="2" charset="2"/>
              <a:buChar char="Ø"/>
            </a:pPr>
            <a:r>
              <a:rPr lang="en-US" sz="1800" b="1" dirty="0" smtClean="0">
                <a:solidFill>
                  <a:schemeClr val="bg1"/>
                </a:solidFill>
                <a:latin typeface="Arial" pitchFamily="34" charset="0"/>
                <a:cs typeface="Arial" pitchFamily="34" charset="0"/>
              </a:rPr>
              <a:t>Tips 5:</a:t>
            </a:r>
          </a:p>
          <a:p>
            <a:pPr>
              <a:buFont typeface="Wingdings" pitchFamily="2" charset="2"/>
              <a:buChar char="Ø"/>
            </a:pPr>
            <a:r>
              <a:rPr lang="en-US" sz="1600" dirty="0" smtClean="0">
                <a:solidFill>
                  <a:schemeClr val="bg1"/>
                </a:solidFill>
                <a:latin typeface="Arial" pitchFamily="34" charset="0"/>
                <a:cs typeface="Arial" pitchFamily="34" charset="0"/>
              </a:rPr>
              <a:t>Get aware that on some Devices OS Version differs based on GSM or CDMA channel access. For Example: Apple </a:t>
            </a:r>
            <a:r>
              <a:rPr lang="en-US" sz="1600" dirty="0" err="1" smtClean="0">
                <a:solidFill>
                  <a:schemeClr val="bg1"/>
                </a:solidFill>
                <a:latin typeface="Arial" pitchFamily="34" charset="0"/>
                <a:cs typeface="Arial" pitchFamily="34" charset="0"/>
              </a:rPr>
              <a:t>iPhone</a:t>
            </a:r>
            <a:r>
              <a:rPr lang="en-US" sz="1600" dirty="0" smtClean="0">
                <a:solidFill>
                  <a:schemeClr val="bg1"/>
                </a:solidFill>
                <a:latin typeface="Arial" pitchFamily="34" charset="0"/>
                <a:cs typeface="Arial" pitchFamily="34" charset="0"/>
              </a:rPr>
              <a:t> 4 (June 2010) has </a:t>
            </a:r>
            <a:r>
              <a:rPr lang="en-US" sz="1600" dirty="0" err="1" smtClean="0">
                <a:solidFill>
                  <a:schemeClr val="bg1"/>
                </a:solidFill>
                <a:latin typeface="Arial" pitchFamily="34" charset="0"/>
                <a:cs typeface="Arial" pitchFamily="34" charset="0"/>
              </a:rPr>
              <a:t>iOS</a:t>
            </a:r>
            <a:r>
              <a:rPr lang="en-US" sz="1600" dirty="0" smtClean="0">
                <a:solidFill>
                  <a:schemeClr val="bg1"/>
                </a:solidFill>
                <a:latin typeface="Arial" pitchFamily="34" charset="0"/>
                <a:cs typeface="Arial" pitchFamily="34" charset="0"/>
              </a:rPr>
              <a:t> 4.0 (GSM) and 4.2.5 (CDMA).</a:t>
            </a:r>
          </a:p>
          <a:p>
            <a:pPr>
              <a:buFont typeface="Wingdings" pitchFamily="2" charset="2"/>
              <a:buChar char="Ø"/>
            </a:pPr>
            <a:endParaRPr lang="en-US" sz="2000" dirty="0" smtClean="0">
              <a:solidFill>
                <a:schemeClr val="bg1"/>
              </a:solidFill>
              <a:latin typeface="Arial" pitchFamily="34" charset="0"/>
              <a:cs typeface="Arial" pitchFamily="34" charset="0"/>
            </a:endParaRPr>
          </a:p>
          <a:p>
            <a:pPr>
              <a:buNone/>
            </a:pPr>
            <a:endParaRPr lang="en-US" sz="2000" dirty="0" smtClean="0">
              <a:solidFill>
                <a:srgbClr val="0070C0"/>
              </a:solidFill>
              <a:latin typeface="Arial" pitchFamily="34" charset="0"/>
              <a:cs typeface="Arial" pitchFamily="34" charset="0"/>
            </a:endParaRPr>
          </a:p>
          <a:p>
            <a:endParaRPr lang="en-US" sz="2000" dirty="0" smtClean="0">
              <a:solidFill>
                <a:schemeClr val="bg1"/>
              </a:solidFill>
              <a:latin typeface="Arial" pitchFamily="34" charset="0"/>
              <a:cs typeface="Arial" pitchFamily="34" charset="0"/>
            </a:endParaRPr>
          </a:p>
          <a:p>
            <a:endParaRPr lang="en-US" sz="2000" dirty="0">
              <a:solidFill>
                <a:schemeClr val="bg1"/>
              </a:solidFill>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15</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solidFill>
                  <a:srgbClr val="FF0000"/>
                </a:solidFill>
                <a:latin typeface="Arial" pitchFamily="34" charset="0"/>
                <a:cs typeface="Arial" pitchFamily="34" charset="0"/>
              </a:rPr>
              <a:t>What devices do you used for testing?  </a:t>
            </a:r>
            <a:r>
              <a:rPr lang="en-US" sz="2700" dirty="0" smtClean="0">
                <a:solidFill>
                  <a:srgbClr val="FF0000"/>
                </a:solidFill>
                <a:latin typeface="Arial" pitchFamily="34" charset="0"/>
                <a:cs typeface="Arial" pitchFamily="34" charset="0"/>
              </a:rPr>
              <a:t>2</a:t>
            </a:r>
            <a:endParaRPr lang="en-US" sz="2700" dirty="0">
              <a:solidFill>
                <a:srgbClr val="FF0000"/>
              </a:solidFill>
            </a:endParaRPr>
          </a:p>
        </p:txBody>
      </p:sp>
      <p:pic>
        <p:nvPicPr>
          <p:cNvPr id="2050" name="Picture 2" descr="C:\Users\IVA\Pictures\LOGOS\mobile-testing-pic2[1].jpg"/>
          <p:cNvPicPr>
            <a:picLocks noGrp="1" noChangeAspect="1" noChangeArrowheads="1"/>
          </p:cNvPicPr>
          <p:nvPr>
            <p:ph sz="half" idx="2"/>
          </p:nvPr>
        </p:nvPicPr>
        <p:blipFill>
          <a:blip r:embed="rId2" cstate="print"/>
          <a:srcRect/>
          <a:stretch>
            <a:fillRect/>
          </a:stretch>
        </p:blipFill>
        <p:spPr bwMode="auto">
          <a:xfrm>
            <a:off x="4648200" y="1981200"/>
            <a:ext cx="4171826" cy="3212306"/>
          </a:xfrm>
          <a:prstGeom prst="rect">
            <a:avLst/>
          </a:prstGeom>
          <a:noFill/>
        </p:spPr>
      </p:pic>
      <p:sp>
        <p:nvSpPr>
          <p:cNvPr id="7" name="Rectangle 6"/>
          <p:cNvSpPr/>
          <p:nvPr/>
        </p:nvSpPr>
        <p:spPr>
          <a:xfrm>
            <a:off x="4648200" y="5257800"/>
            <a:ext cx="4114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buNone/>
            </a:pPr>
            <a:r>
              <a:rPr lang="en-US" sz="1200" dirty="0" smtClean="0">
                <a:solidFill>
                  <a:schemeClr val="bg1"/>
                </a:solidFill>
                <a:latin typeface="Arial" pitchFamily="34" charset="0"/>
                <a:cs typeface="Arial" pitchFamily="34" charset="0"/>
              </a:rPr>
              <a:t>http://en.wikipedia.org/wiki/list_of_iOS_devices </a:t>
            </a:r>
          </a:p>
        </p:txBody>
      </p:sp>
      <p:sp>
        <p:nvSpPr>
          <p:cNvPr id="8" name="Rectangle 7"/>
          <p:cNvSpPr/>
          <p:nvPr/>
        </p:nvSpPr>
        <p:spPr>
          <a:xfrm>
            <a:off x="3886200" y="5791200"/>
            <a:ext cx="50292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buNone/>
            </a:pPr>
            <a:r>
              <a:rPr lang="en-US" sz="1200" dirty="0" smtClean="0">
                <a:solidFill>
                  <a:schemeClr val="bg1"/>
                </a:solidFill>
                <a:latin typeface="Arial" pitchFamily="34" charset="0"/>
                <a:cs typeface="Arial" pitchFamily="34" charset="0"/>
              </a:rPr>
              <a:t>http://en.wikipedia.org/wiki/Comparison_of_Android_devices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bg2">
                    <a:lumMod val="25000"/>
                  </a:schemeClr>
                </a:solidFill>
              </a:rPr>
              <a:pPr/>
              <a:t>16</a:t>
            </a:fld>
            <a:endParaRPr lang="en-US" dirty="0">
              <a:solidFill>
                <a:schemeClr val="bg2">
                  <a:lumMod val="25000"/>
                </a:schemeClr>
              </a:solidFill>
            </a:endParaRPr>
          </a:p>
        </p:txBody>
      </p:sp>
      <p:sp>
        <p:nvSpPr>
          <p:cNvPr id="5" name="Title 4"/>
          <p:cNvSpPr>
            <a:spLocks noGrp="1"/>
          </p:cNvSpPr>
          <p:nvPr>
            <p:ph type="title"/>
          </p:nvPr>
        </p:nvSpPr>
        <p:spPr>
          <a:xfrm>
            <a:off x="228600" y="274638"/>
            <a:ext cx="8610600" cy="487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400" dirty="0" smtClean="0">
                <a:solidFill>
                  <a:srgbClr val="C00000"/>
                </a:solidFill>
                <a:latin typeface="Arial" pitchFamily="34" charset="0"/>
                <a:cs typeface="Arial" pitchFamily="34" charset="0"/>
              </a:rPr>
              <a:t/>
            </a:r>
            <a:br>
              <a:rPr lang="en-US" sz="2400" dirty="0" smtClean="0">
                <a:solidFill>
                  <a:srgbClr val="C00000"/>
                </a:solidFill>
                <a:latin typeface="Arial" pitchFamily="34" charset="0"/>
                <a:cs typeface="Arial" pitchFamily="34" charset="0"/>
              </a:rPr>
            </a:br>
            <a:r>
              <a:rPr lang="en-US" sz="2400" dirty="0" smtClean="0">
                <a:solidFill>
                  <a:srgbClr val="FF0000"/>
                </a:solidFill>
                <a:latin typeface="Arial" pitchFamily="34" charset="0"/>
                <a:cs typeface="Arial" pitchFamily="34" charset="0"/>
              </a:rPr>
              <a:t>3. </a:t>
            </a:r>
            <a:r>
              <a:rPr lang="en-US" sz="3100" dirty="0" smtClean="0">
                <a:solidFill>
                  <a:srgbClr val="FF0000"/>
                </a:solidFill>
                <a:latin typeface="Arial" pitchFamily="34" charset="0"/>
                <a:cs typeface="Arial" pitchFamily="34" charset="0"/>
              </a:rPr>
              <a:t>What Devices do you used in your testing?      </a:t>
            </a:r>
            <a:r>
              <a:rPr lang="en-US" sz="2400" dirty="0" smtClean="0">
                <a:solidFill>
                  <a:srgbClr val="FF0000"/>
                </a:solidFill>
                <a:latin typeface="Arial" pitchFamily="34" charset="0"/>
                <a:cs typeface="Arial" pitchFamily="34" charset="0"/>
              </a:rPr>
              <a:t>3</a:t>
            </a:r>
            <a:r>
              <a:rPr lang="en-US" sz="2400" dirty="0" smtClean="0">
                <a:solidFill>
                  <a:srgbClr val="C00000"/>
                </a:solidFill>
                <a:latin typeface="Arial" pitchFamily="34" charset="0"/>
                <a:cs typeface="Arial" pitchFamily="34" charset="0"/>
              </a:rPr>
              <a:t>		</a:t>
            </a:r>
            <a:endParaRPr lang="en-US" sz="2400" dirty="0">
              <a:solidFill>
                <a:srgbClr val="C00000"/>
              </a:solidFill>
              <a:latin typeface="Arial" pitchFamily="34" charset="0"/>
              <a:cs typeface="Arial" pitchFamily="34" charset="0"/>
            </a:endParaRPr>
          </a:p>
        </p:txBody>
      </p:sp>
      <p:graphicFrame>
        <p:nvGraphicFramePr>
          <p:cNvPr id="6" name="Diagram 5"/>
          <p:cNvGraphicFramePr/>
          <p:nvPr/>
        </p:nvGraphicFramePr>
        <p:xfrm>
          <a:off x="457200" y="1295400"/>
          <a:ext cx="35052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nvGraphicFramePr>
        <p:xfrm>
          <a:off x="4648200" y="1295400"/>
          <a:ext cx="3733800" cy="502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0" name="Straight Arrow Connector 9"/>
          <p:cNvCxnSpPr/>
          <p:nvPr/>
        </p:nvCxnSpPr>
        <p:spPr>
          <a:xfrm>
            <a:off x="3505200" y="1524000"/>
            <a:ext cx="1600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05200" y="2057400"/>
            <a:ext cx="16764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505200" y="2057400"/>
            <a:ext cx="1676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3276600" y="2362200"/>
            <a:ext cx="21336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2933700" y="2705100"/>
            <a:ext cx="27432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2628900" y="2933700"/>
            <a:ext cx="33528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505200" y="2743200"/>
            <a:ext cx="1600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505200" y="1600200"/>
            <a:ext cx="1600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2057400" y="3048000"/>
            <a:ext cx="44958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505200" y="3352800"/>
            <a:ext cx="1676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2667000" y="2514600"/>
            <a:ext cx="32766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505200" y="3200400"/>
            <a:ext cx="16764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3505200" y="3200400"/>
            <a:ext cx="1676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505200" y="4953000"/>
            <a:ext cx="1600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505200" y="4191000"/>
            <a:ext cx="1676400"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505200" y="4191000"/>
            <a:ext cx="1600200" cy="153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505200" y="2667000"/>
            <a:ext cx="1676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16200000" flipH="1">
            <a:off x="3467100" y="2705100"/>
            <a:ext cx="16764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6200000" flipH="1">
            <a:off x="3162300" y="3009900"/>
            <a:ext cx="22860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505200" y="2057400"/>
            <a:ext cx="1676400" cy="396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505200" y="3200400"/>
            <a:ext cx="1676400"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429000" y="5562600"/>
            <a:ext cx="1676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505200" y="4419600"/>
            <a:ext cx="1600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17</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Most Popular Mobile Phones:</a:t>
            </a:r>
            <a:endParaRPr lang="en-US" sz="3600" dirty="0">
              <a:latin typeface="Arial" pitchFamily="34" charset="0"/>
              <a:cs typeface="Arial" pitchFamily="34" charset="0"/>
            </a:endParaRPr>
          </a:p>
        </p:txBody>
      </p:sp>
      <p:sp>
        <p:nvSpPr>
          <p:cNvPr id="8" name="Rectangle 7"/>
          <p:cNvSpPr/>
          <p:nvPr/>
        </p:nvSpPr>
        <p:spPr>
          <a:xfrm>
            <a:off x="3276600" y="5105400"/>
            <a:ext cx="2590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rPr>
              <a:t>http://www.phonegg.com/</a:t>
            </a:r>
            <a:endParaRPr lang="en-US" sz="1200" dirty="0">
              <a:solidFill>
                <a:schemeClr val="tx1"/>
              </a:solidFill>
            </a:endParaRPr>
          </a:p>
        </p:txBody>
      </p:sp>
      <p:pic>
        <p:nvPicPr>
          <p:cNvPr id="134145" name="Picture 1" descr="C:\Users\ivettedo\Pictures\Untitled.png"/>
          <p:cNvPicPr>
            <a:picLocks noGrp="1" noChangeAspect="1" noChangeArrowheads="1"/>
          </p:cNvPicPr>
          <p:nvPr>
            <p:ph idx="1"/>
          </p:nvPr>
        </p:nvPicPr>
        <p:blipFill>
          <a:blip r:embed="rId2" cstate="print"/>
          <a:srcRect/>
          <a:stretch>
            <a:fillRect/>
          </a:stretch>
        </p:blipFill>
        <p:spPr bwMode="auto">
          <a:xfrm>
            <a:off x="381000" y="1600200"/>
            <a:ext cx="8229600" cy="3148507"/>
          </a:xfrm>
          <a:prstGeom prst="rect">
            <a:avLst/>
          </a:prstGeom>
          <a:noFill/>
        </p:spPr>
      </p:pic>
      <p:sp>
        <p:nvSpPr>
          <p:cNvPr id="2" name="Rectangle 1"/>
          <p:cNvSpPr/>
          <p:nvPr/>
        </p:nvSpPr>
        <p:spPr>
          <a:xfrm>
            <a:off x="3129137" y="3244334"/>
            <a:ext cx="2885726" cy="369332"/>
          </a:xfrm>
          <a:prstGeom prst="rect">
            <a:avLst/>
          </a:prstGeom>
        </p:spPr>
        <p:txBody>
          <a:bodyPr wrap="none">
            <a:spAutoFit/>
          </a:bodyPr>
          <a:lstStyle/>
          <a:p>
            <a:r>
              <a:rPr lang="en-US" dirty="0"/>
              <a:t>4.2-inch BlackBerry Z10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18</a:t>
            </a:fld>
            <a:endParaRPr lang="en-US" dirty="0">
              <a:solidFill>
                <a:schemeClr val="bg2">
                  <a:lumMod val="10000"/>
                </a:schemeClr>
              </a:solidFill>
            </a:endParaRPr>
          </a:p>
        </p:txBody>
      </p:sp>
      <p:sp>
        <p:nvSpPr>
          <p:cNvPr id="5" name="Title 4"/>
          <p:cNvSpPr>
            <a:spLocks noGrp="1"/>
          </p:cNvSpPr>
          <p:nvPr>
            <p:ph type="title"/>
          </p:nvPr>
        </p:nvSpPr>
        <p:spPr>
          <a:xfrm>
            <a:off x="304800" y="253856"/>
            <a:ext cx="4648200" cy="792162"/>
          </a:xfrm>
        </p:spPr>
        <p:style>
          <a:lnRef idx="1">
            <a:schemeClr val="accent1"/>
          </a:lnRef>
          <a:fillRef idx="2">
            <a:schemeClr val="accent1"/>
          </a:fillRef>
          <a:effectRef idx="1">
            <a:schemeClr val="accent1"/>
          </a:effectRef>
          <a:fontRef idx="minor">
            <a:schemeClr val="dk1"/>
          </a:fontRef>
        </p:style>
        <p:txBody>
          <a:bodyPr/>
          <a:lstStyle/>
          <a:p>
            <a:r>
              <a:rPr lang="en-US" dirty="0" smtClean="0"/>
              <a:t>Latest Android:</a:t>
            </a:r>
            <a:endParaRPr lang="en-US" dirty="0"/>
          </a:p>
        </p:txBody>
      </p:sp>
      <p:pic>
        <p:nvPicPr>
          <p:cNvPr id="4098" name="Picture 2" descr="http://3.bp.blogspot.com/-5MiuPJJy1QE/UC4hbbJfoHI/AAAAAAAAAAk/ijNmCjc__k8/s1600/sony-ericsson-experia-x10-smartphone-android-ph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913" y="1524000"/>
            <a:ext cx="27146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technobuffalo.com/wp-content/uploads/2012/10/iphone-5-vs-samsung-galaxy-s3-mini-comparison-640x4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2016" y="3292991"/>
            <a:ext cx="4085167" cy="3063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gadgets.boingboing.net/gimages/htcher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1107604"/>
            <a:ext cx="5181600" cy="247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49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19</a:t>
            </a:fld>
            <a:endParaRPr lang="en-US" dirty="0">
              <a:solidFill>
                <a:schemeClr val="bg2">
                  <a:lumMod val="10000"/>
                </a:schemeClr>
              </a:solidFill>
            </a:endParaRPr>
          </a:p>
        </p:txBody>
      </p:sp>
      <p:sp>
        <p:nvSpPr>
          <p:cNvPr id="5" name="Title 4"/>
          <p:cNvSpPr>
            <a:spLocks noGrp="1"/>
          </p:cNvSpPr>
          <p:nvPr>
            <p:ph type="title"/>
          </p:nvPr>
        </p:nvSpPr>
        <p:spPr>
          <a:xfrm>
            <a:off x="457200" y="274638"/>
            <a:ext cx="6705600" cy="868362"/>
          </a:xfrm>
        </p:spPr>
        <p:style>
          <a:lnRef idx="1">
            <a:schemeClr val="accent1"/>
          </a:lnRef>
          <a:fillRef idx="2">
            <a:schemeClr val="accent1"/>
          </a:fillRef>
          <a:effectRef idx="1">
            <a:schemeClr val="accent1"/>
          </a:effectRef>
          <a:fontRef idx="minor">
            <a:schemeClr val="dk1"/>
          </a:fontRef>
        </p:style>
        <p:txBody>
          <a:bodyPr/>
          <a:lstStyle/>
          <a:p>
            <a:r>
              <a:rPr lang="en-US" dirty="0" smtClean="0"/>
              <a:t>Latest iPhone: iPhone5</a:t>
            </a:r>
            <a:endParaRPr lang="en-US" dirty="0"/>
          </a:p>
        </p:txBody>
      </p:sp>
      <p:pic>
        <p:nvPicPr>
          <p:cNvPr id="5122" name="Picture 2" descr="http://cuit.columbia.edu/files/cuit/iPhone5%20imag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00200"/>
            <a:ext cx="26765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mages.anandtech.com/doci/6281/iPhone5-5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133600"/>
            <a:ext cx="4121394"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8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a:t>
            </a:fld>
            <a:endParaRPr lang="en-US" dirty="0">
              <a:solidFill>
                <a:schemeClr val="accent1">
                  <a:lumMod val="50000"/>
                </a:schemeClr>
              </a:solidFill>
            </a:endParaRPr>
          </a:p>
        </p:txBody>
      </p:sp>
      <p:pic>
        <p:nvPicPr>
          <p:cNvPr id="1026" name="Picture 2" descr="http://www.palgrave-journals.com/jit/journal/v24/n2/images/jit200834f4.jpg"/>
          <p:cNvPicPr>
            <a:picLocks noChangeAspect="1" noChangeArrowheads="1"/>
          </p:cNvPicPr>
          <p:nvPr/>
        </p:nvPicPr>
        <p:blipFill>
          <a:blip r:embed="rId2" cstate="print"/>
          <a:srcRect/>
          <a:stretch>
            <a:fillRect/>
          </a:stretch>
        </p:blipFill>
        <p:spPr bwMode="auto">
          <a:xfrm>
            <a:off x="457200" y="533400"/>
            <a:ext cx="8291513" cy="5271425"/>
          </a:xfrm>
          <a:prstGeom prst="rect">
            <a:avLst/>
          </a:prstGeom>
          <a:noFill/>
        </p:spPr>
      </p:pic>
    </p:spTree>
    <p:extLst>
      <p:ext uri="{BB962C8B-B14F-4D97-AF65-F5344CB8AC3E}">
        <p14:creationId xmlns:p14="http://schemas.microsoft.com/office/powerpoint/2010/main" val="1667230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20</a:t>
            </a:fld>
            <a:endParaRPr lang="en-US" dirty="0">
              <a:solidFill>
                <a:schemeClr val="bg2">
                  <a:lumMod val="10000"/>
                </a:schemeClr>
              </a:solidFill>
            </a:endParaRPr>
          </a:p>
        </p:txBody>
      </p:sp>
      <p:sp>
        <p:nvSpPr>
          <p:cNvPr id="5" name="Title 4"/>
          <p:cNvSpPr>
            <a:spLocks noGrp="1"/>
          </p:cNvSpPr>
          <p:nvPr>
            <p:ph type="title"/>
          </p:nvPr>
        </p:nvSpPr>
        <p:spPr>
          <a:xfrm>
            <a:off x="457200" y="274638"/>
            <a:ext cx="83820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Latest Windows 8: Nokia </a:t>
            </a:r>
            <a:r>
              <a:rPr lang="en-US" dirty="0" err="1" smtClean="0"/>
              <a:t>Lumia</a:t>
            </a:r>
            <a:r>
              <a:rPr lang="en-US" dirty="0" smtClean="0"/>
              <a:t> 920</a:t>
            </a:r>
            <a:endParaRPr lang="en-US" dirty="0"/>
          </a:p>
        </p:txBody>
      </p:sp>
      <p:pic>
        <p:nvPicPr>
          <p:cNvPr id="2050" name="Picture 2" descr="http://i.nokia.com/image/view/-/1864332/highRes/3/-/NUSA-920-PP-Image-Carousal-Images-01-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7288271"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3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230528"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21</a:t>
            </a:fld>
            <a:endParaRPr lang="en-US" dirty="0">
              <a:solidFill>
                <a:schemeClr val="bg2">
                  <a:lumMod val="10000"/>
                </a:schemeClr>
              </a:solidFill>
            </a:endParaRPr>
          </a:p>
        </p:txBody>
      </p:sp>
      <p:sp>
        <p:nvSpPr>
          <p:cNvPr id="5" name="Title 4"/>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lstStyle/>
          <a:p>
            <a:r>
              <a:rPr lang="en-US" dirty="0" smtClean="0"/>
              <a:t>Latest Windows 8: HTC Win 8</a:t>
            </a:r>
            <a:endParaRPr lang="en-US" dirty="0"/>
          </a:p>
        </p:txBody>
      </p:sp>
      <p:pic>
        <p:nvPicPr>
          <p:cNvPr id="3074" name="Picture 2" descr="http://i.telegraph.co.uk/multimedia/archive/02382/HTC_Windows_Phone__238237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23999"/>
            <a:ext cx="7315200" cy="456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803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22</a:t>
            </a:fld>
            <a:endParaRPr lang="en-US" dirty="0">
              <a:solidFill>
                <a:schemeClr val="bg2">
                  <a:lumMod val="10000"/>
                </a:schemeClr>
              </a:solidFill>
            </a:endParaRPr>
          </a:p>
        </p:txBody>
      </p:sp>
      <p:sp>
        <p:nvSpPr>
          <p:cNvPr id="5" name="Title 4"/>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 BlackBerry 10 - Z10 &amp; Q10</a:t>
            </a:r>
            <a:endParaRPr lang="en-US" dirty="0"/>
          </a:p>
        </p:txBody>
      </p:sp>
      <p:sp>
        <p:nvSpPr>
          <p:cNvPr id="6" name="Rectangle 5"/>
          <p:cNvSpPr/>
          <p:nvPr/>
        </p:nvSpPr>
        <p:spPr>
          <a:xfrm>
            <a:off x="852055" y="4537364"/>
            <a:ext cx="2877711"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BlackBerry Z10 and Q10</a:t>
            </a:r>
            <a:endParaRPr lang="en-US" dirty="0"/>
          </a:p>
        </p:txBody>
      </p:sp>
      <p:pic>
        <p:nvPicPr>
          <p:cNvPr id="1028" name="Picture 4" descr="http://n4bb.com/wp-content/uploads/2013/01/Blackberry-z10-vs-iphone-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156466"/>
            <a:ext cx="44958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dn.pocket-lint.com/images/HP38/blackberry-10-phones-promo-leaked-0.jpg?20130130-175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4278976" cy="29510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371600"/>
            <a:ext cx="3657600" cy="1600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January , 30, 2013 </a:t>
            </a:r>
          </a:p>
          <a:p>
            <a:pPr algn="ctr"/>
            <a:r>
              <a:rPr lang="en-US" dirty="0" smtClean="0"/>
              <a:t>NO MORE RIM…</a:t>
            </a:r>
          </a:p>
          <a:p>
            <a:pPr algn="ctr"/>
            <a:r>
              <a:rPr lang="en-US" dirty="0" smtClean="0"/>
              <a:t>HELLO to NEW BRAND: </a:t>
            </a:r>
            <a:r>
              <a:rPr lang="en-US" dirty="0" smtClean="0">
                <a:solidFill>
                  <a:schemeClr val="bg1"/>
                </a:solidFill>
              </a:rPr>
              <a:t>BlackBerry</a:t>
            </a:r>
            <a:endParaRPr lang="en-US" dirty="0">
              <a:solidFill>
                <a:schemeClr val="bg1"/>
              </a:solidFill>
            </a:endParaRPr>
          </a:p>
        </p:txBody>
      </p:sp>
      <p:sp>
        <p:nvSpPr>
          <p:cNvPr id="8" name="Rectangle 7"/>
          <p:cNvSpPr/>
          <p:nvPr/>
        </p:nvSpPr>
        <p:spPr>
          <a:xfrm>
            <a:off x="381001" y="5257800"/>
            <a:ext cx="3348766" cy="1219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New OS, New </a:t>
            </a:r>
            <a:r>
              <a:rPr lang="en-US" dirty="0" err="1" smtClean="0"/>
              <a:t>AppStore</a:t>
            </a:r>
            <a:r>
              <a:rPr lang="en-US" dirty="0" smtClean="0"/>
              <a:t>: 70k apps</a:t>
            </a:r>
            <a:endParaRPr lang="en-US" dirty="0"/>
          </a:p>
        </p:txBody>
      </p:sp>
    </p:spTree>
    <p:extLst>
      <p:ext uri="{BB962C8B-B14F-4D97-AF65-F5344CB8AC3E}">
        <p14:creationId xmlns:p14="http://schemas.microsoft.com/office/powerpoint/2010/main" val="1562285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624072"/>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dirty="0"/>
              <a:t>Both phones, of course, come with the BlackBerry 10 OS. </a:t>
            </a:r>
            <a:endParaRPr lang="en-US" dirty="0" smtClean="0"/>
          </a:p>
          <a:p>
            <a:r>
              <a:rPr lang="en-US" dirty="0" smtClean="0"/>
              <a:t>Noticeable </a:t>
            </a:r>
            <a:r>
              <a:rPr lang="en-US" dirty="0"/>
              <a:t>features of BB10 are BlackBerry Balance, an ability to separate Work and Personal </a:t>
            </a:r>
            <a:r>
              <a:rPr lang="en-US" dirty="0" smtClean="0"/>
              <a:t>accounts.</a:t>
            </a:r>
          </a:p>
          <a:p>
            <a:r>
              <a:rPr lang="en-US" dirty="0" smtClean="0"/>
              <a:t>BBM</a:t>
            </a:r>
            <a:r>
              <a:rPr lang="en-US" dirty="0"/>
              <a:t>, the formerly wildly popular messaging </a:t>
            </a:r>
            <a:r>
              <a:rPr lang="en-US" dirty="0" smtClean="0"/>
              <a:t>system, now </a:t>
            </a:r>
            <a:r>
              <a:rPr lang="en-US" dirty="0"/>
              <a:t>also has video calling with screen-sharing, which could be a </a:t>
            </a:r>
            <a:r>
              <a:rPr lang="en-US" dirty="0" smtClean="0"/>
              <a:t>boom </a:t>
            </a:r>
            <a:r>
              <a:rPr lang="en-US" dirty="0"/>
              <a:t>for corporate users.</a:t>
            </a:r>
          </a:p>
        </p:txBody>
      </p:sp>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23</a:t>
            </a:fld>
            <a:endParaRPr lang="en-US" dirty="0">
              <a:solidFill>
                <a:schemeClr val="bg2">
                  <a:lumMod val="10000"/>
                </a:schemeClr>
              </a:solidFill>
            </a:endParaRPr>
          </a:p>
        </p:txBody>
      </p:sp>
      <p:sp>
        <p:nvSpPr>
          <p:cNvPr id="5" name="Title 4"/>
          <p:cNvSpPr>
            <a:spLocks noGrp="1"/>
          </p:cNvSpPr>
          <p:nvPr>
            <p:ph type="title"/>
          </p:nvPr>
        </p:nvSpPr>
        <p:spPr>
          <a:xfrm>
            <a:off x="457200" y="274638"/>
            <a:ext cx="6477000" cy="868362"/>
          </a:xfrm>
        </p:spPr>
        <p:style>
          <a:lnRef idx="1">
            <a:schemeClr val="accent1"/>
          </a:lnRef>
          <a:fillRef idx="2">
            <a:schemeClr val="accent1"/>
          </a:fillRef>
          <a:effectRef idx="1">
            <a:schemeClr val="accent1"/>
          </a:effectRef>
          <a:fontRef idx="minor">
            <a:schemeClr val="dk1"/>
          </a:fontRef>
        </p:style>
        <p:txBody>
          <a:bodyPr/>
          <a:lstStyle/>
          <a:p>
            <a:r>
              <a:rPr lang="en-US" dirty="0" smtClean="0"/>
              <a:t>Latest News from BBRY</a:t>
            </a:r>
            <a:endParaRPr lang="en-US" dirty="0"/>
          </a:p>
        </p:txBody>
      </p:sp>
    </p:spTree>
    <p:extLst>
      <p:ext uri="{BB962C8B-B14F-4D97-AF65-F5344CB8AC3E}">
        <p14:creationId xmlns:p14="http://schemas.microsoft.com/office/powerpoint/2010/main" val="3041661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24</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6.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Do you know how to use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7.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8.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357589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457200" y="1295399"/>
          <a:ext cx="8229600" cy="4651195"/>
        </p:xfrm>
        <a:graphic>
          <a:graphicData uri="http://schemas.openxmlformats.org/drawingml/2006/table">
            <a:tbl>
              <a:tblPr firstRow="1" bandRow="1">
                <a:tableStyleId>{93296810-A885-4BE3-A3E7-6D5BEEA58F35}</a:tableStyleId>
              </a:tblPr>
              <a:tblGrid>
                <a:gridCol w="2057400"/>
                <a:gridCol w="2057400"/>
                <a:gridCol w="2057400"/>
                <a:gridCol w="2057400"/>
              </a:tblGrid>
              <a:tr h="527532">
                <a:tc>
                  <a:txBody>
                    <a:bodyPr/>
                    <a:lstStyle/>
                    <a:p>
                      <a:r>
                        <a:rPr lang="en-US" dirty="0" smtClean="0"/>
                        <a:t>        HTC</a:t>
                      </a:r>
                      <a:endParaRPr lang="en-US" dirty="0"/>
                    </a:p>
                  </a:txBody>
                  <a:tcPr/>
                </a:tc>
                <a:tc>
                  <a:txBody>
                    <a:bodyPr/>
                    <a:lstStyle/>
                    <a:p>
                      <a:r>
                        <a:rPr lang="en-US" dirty="0" smtClean="0"/>
                        <a:t>           LG</a:t>
                      </a:r>
                      <a:endParaRPr lang="en-US" dirty="0"/>
                    </a:p>
                  </a:txBody>
                  <a:tcPr/>
                </a:tc>
                <a:tc>
                  <a:txBody>
                    <a:bodyPr/>
                    <a:lstStyle/>
                    <a:p>
                      <a:r>
                        <a:rPr lang="en-US" dirty="0" smtClean="0"/>
                        <a:t>     Motorola</a:t>
                      </a:r>
                      <a:endParaRPr lang="en-US" dirty="0"/>
                    </a:p>
                  </a:txBody>
                  <a:tcPr/>
                </a:tc>
                <a:tc>
                  <a:txBody>
                    <a:bodyPr/>
                    <a:lstStyle/>
                    <a:p>
                      <a:r>
                        <a:rPr lang="en-US" dirty="0" smtClean="0"/>
                        <a:t>     Samsung</a:t>
                      </a:r>
                      <a:endParaRPr lang="en-US" dirty="0"/>
                    </a:p>
                  </a:txBody>
                  <a:tcPr/>
                </a:tc>
              </a:tr>
              <a:tr h="1090237">
                <a:tc>
                  <a:txBody>
                    <a:bodyPr/>
                    <a:lstStyle/>
                    <a:p>
                      <a:r>
                        <a:rPr lang="en-US" sz="1400" b="1" dirty="0" smtClean="0"/>
                        <a:t>Droid</a:t>
                      </a:r>
                      <a:r>
                        <a:rPr lang="en-US" sz="1400" b="1" baseline="0" dirty="0" smtClean="0"/>
                        <a:t> Eris (CDMA),  11-2009</a:t>
                      </a:r>
                    </a:p>
                    <a:p>
                      <a:r>
                        <a:rPr lang="en-US" sz="1400" b="1" baseline="0" dirty="0" smtClean="0"/>
                        <a:t>Ver. 1.5 (Cupcake) to 2.1 (</a:t>
                      </a:r>
                      <a:r>
                        <a:rPr lang="en-US" sz="1400" b="1" baseline="0" dirty="0" err="1" smtClean="0"/>
                        <a:t>Eclair</a:t>
                      </a:r>
                      <a:r>
                        <a:rPr lang="en-US" sz="1400" b="1" baseline="0" dirty="0" smtClean="0"/>
                        <a:t>)</a:t>
                      </a:r>
                      <a:endParaRPr lang="en-US" sz="1400" b="1" dirty="0">
                        <a:latin typeface="Arial" pitchFamily="34" charset="0"/>
                        <a:cs typeface="Arial" pitchFamily="34" charset="0"/>
                      </a:endParaRPr>
                    </a:p>
                  </a:txBody>
                  <a:tcPr/>
                </a:tc>
                <a:tc>
                  <a:txBody>
                    <a:bodyPr/>
                    <a:lstStyle/>
                    <a:p>
                      <a:r>
                        <a:rPr lang="en-US" sz="1400" b="1" dirty="0" smtClean="0"/>
                        <a:t>LG</a:t>
                      </a:r>
                      <a:r>
                        <a:rPr lang="en-US" sz="1400" b="1" baseline="0" dirty="0" smtClean="0"/>
                        <a:t> G2X</a:t>
                      </a:r>
                    </a:p>
                    <a:p>
                      <a:r>
                        <a:rPr lang="en-US" sz="1400" b="1" baseline="0" dirty="0" smtClean="0"/>
                        <a:t>04-2011</a:t>
                      </a:r>
                    </a:p>
                    <a:p>
                      <a:r>
                        <a:rPr lang="en-US" sz="1400" b="1" baseline="0" dirty="0" smtClean="0"/>
                        <a:t>Ver. 2.2/2.3</a:t>
                      </a:r>
                      <a:endParaRPr lang="en-US" sz="1400" b="1" dirty="0">
                        <a:latin typeface="Arial" pitchFamily="34" charset="0"/>
                        <a:cs typeface="Arial" pitchFamily="34" charset="0"/>
                      </a:endParaRPr>
                    </a:p>
                  </a:txBody>
                  <a:tcPr/>
                </a:tc>
                <a:tc>
                  <a:txBody>
                    <a:bodyPr/>
                    <a:lstStyle/>
                    <a:p>
                      <a:r>
                        <a:rPr lang="en-US" sz="1400" b="1" dirty="0" smtClean="0"/>
                        <a:t>Droid X</a:t>
                      </a:r>
                    </a:p>
                    <a:p>
                      <a:r>
                        <a:rPr lang="en-US" sz="1400" b="1" dirty="0" smtClean="0"/>
                        <a:t>06-2010</a:t>
                      </a:r>
                    </a:p>
                    <a:p>
                      <a:r>
                        <a:rPr lang="en-US" sz="1400" b="1" dirty="0" smtClean="0"/>
                        <a:t>Ver. 2.1/2.2/2.3</a:t>
                      </a:r>
                      <a:endParaRPr lang="en-US" sz="1400" b="1" dirty="0">
                        <a:latin typeface="Arial" pitchFamily="34" charset="0"/>
                        <a:cs typeface="Arial" pitchFamily="34" charset="0"/>
                      </a:endParaRPr>
                    </a:p>
                  </a:txBody>
                  <a:tcPr/>
                </a:tc>
                <a:tc>
                  <a:txBody>
                    <a:bodyPr/>
                    <a:lstStyle/>
                    <a:p>
                      <a:r>
                        <a:rPr lang="en-US" sz="1400" b="1" dirty="0" smtClean="0"/>
                        <a:t>I9000 Galaxy S</a:t>
                      </a:r>
                    </a:p>
                    <a:p>
                      <a:r>
                        <a:rPr lang="en-US" sz="1400" b="1" dirty="0" smtClean="0"/>
                        <a:t>07-2010</a:t>
                      </a:r>
                    </a:p>
                    <a:p>
                      <a:r>
                        <a:rPr lang="en-US" sz="1400" b="1" dirty="0" smtClean="0"/>
                        <a:t>Ver. 2.3</a:t>
                      </a:r>
                      <a:endParaRPr lang="en-US" sz="1400" b="1" dirty="0">
                        <a:latin typeface="Arial" pitchFamily="34" charset="0"/>
                        <a:cs typeface="Arial" pitchFamily="34" charset="0"/>
                      </a:endParaRPr>
                    </a:p>
                  </a:txBody>
                  <a:tcPr/>
                </a:tc>
              </a:tr>
              <a:tr h="1011142">
                <a:tc>
                  <a:txBody>
                    <a:bodyPr/>
                    <a:lstStyle/>
                    <a:p>
                      <a:r>
                        <a:rPr lang="en-US" sz="1400" b="1" dirty="0" smtClean="0"/>
                        <a:t>Desire</a:t>
                      </a:r>
                    </a:p>
                    <a:p>
                      <a:r>
                        <a:rPr lang="en-US" sz="1400" b="1" dirty="0" smtClean="0"/>
                        <a:t>04-2010</a:t>
                      </a:r>
                    </a:p>
                    <a:p>
                      <a:r>
                        <a:rPr lang="en-US" sz="1400" b="1" dirty="0" smtClean="0"/>
                        <a:t>Ver. 2.1/2.2/2.3</a:t>
                      </a:r>
                      <a:endParaRPr lang="en-US" sz="1400" b="1" dirty="0">
                        <a:latin typeface="Arial" pitchFamily="34" charset="0"/>
                        <a:cs typeface="Arial" pitchFamily="34" charset="0"/>
                      </a:endParaRPr>
                    </a:p>
                  </a:txBody>
                  <a:tcPr/>
                </a:tc>
                <a:tc>
                  <a:txBody>
                    <a:bodyPr/>
                    <a:lstStyle/>
                    <a:p>
                      <a:r>
                        <a:rPr lang="en-US" sz="1400" b="1" dirty="0" smtClean="0"/>
                        <a:t>LU 2300 </a:t>
                      </a:r>
                      <a:r>
                        <a:rPr lang="en-US" sz="1400" b="1" dirty="0" err="1" smtClean="0"/>
                        <a:t>Optimus</a:t>
                      </a:r>
                      <a:r>
                        <a:rPr lang="en-US" sz="1400" b="1" dirty="0" smtClean="0"/>
                        <a:t> Q</a:t>
                      </a:r>
                    </a:p>
                    <a:p>
                      <a:r>
                        <a:rPr lang="en-US" sz="1400" b="1" dirty="0" smtClean="0"/>
                        <a:t>06-2010</a:t>
                      </a:r>
                    </a:p>
                    <a:p>
                      <a:r>
                        <a:rPr lang="en-US" sz="1400" b="1" dirty="0" smtClean="0"/>
                        <a:t>Ver. 1.6 (Donut)</a:t>
                      </a:r>
                      <a:endParaRPr lang="en-US" sz="1400" b="1" dirty="0">
                        <a:latin typeface="Arial" pitchFamily="34" charset="0"/>
                        <a:cs typeface="Arial" pitchFamily="34" charset="0"/>
                      </a:endParaRPr>
                    </a:p>
                  </a:txBody>
                  <a:tcPr/>
                </a:tc>
                <a:tc>
                  <a:txBody>
                    <a:bodyPr/>
                    <a:lstStyle/>
                    <a:p>
                      <a:r>
                        <a:rPr lang="en-US" sz="1400" b="1" dirty="0" err="1" smtClean="0"/>
                        <a:t>Atrix</a:t>
                      </a:r>
                      <a:r>
                        <a:rPr lang="en-US" sz="1400" b="1" dirty="0" smtClean="0"/>
                        <a:t> 4G</a:t>
                      </a:r>
                    </a:p>
                    <a:p>
                      <a:r>
                        <a:rPr lang="en-US" sz="1400" b="1" dirty="0" smtClean="0"/>
                        <a:t>02-2011</a:t>
                      </a:r>
                    </a:p>
                    <a:p>
                      <a:r>
                        <a:rPr lang="en-US" sz="1400" b="1" dirty="0" smtClean="0"/>
                        <a:t>Ver. 2.2/2.3</a:t>
                      </a:r>
                    </a:p>
                    <a:p>
                      <a:r>
                        <a:rPr lang="en-US" sz="1400" b="1" dirty="0" smtClean="0"/>
                        <a:t>4.0 in Q2 2012</a:t>
                      </a:r>
                      <a:endParaRPr lang="en-US" sz="1400" b="1" dirty="0">
                        <a:latin typeface="Arial" pitchFamily="34" charset="0"/>
                        <a:cs typeface="Arial" pitchFamily="34" charset="0"/>
                      </a:endParaRPr>
                    </a:p>
                  </a:txBody>
                  <a:tcPr/>
                </a:tc>
                <a:tc>
                  <a:txBody>
                    <a:bodyPr/>
                    <a:lstStyle/>
                    <a:p>
                      <a:r>
                        <a:rPr lang="en-US" sz="1400" b="1" dirty="0" smtClean="0"/>
                        <a:t>Galaxy S II</a:t>
                      </a:r>
                    </a:p>
                    <a:p>
                      <a:r>
                        <a:rPr lang="en-US" sz="1400" b="1" dirty="0" smtClean="0"/>
                        <a:t>04-2011</a:t>
                      </a:r>
                    </a:p>
                    <a:p>
                      <a:r>
                        <a:rPr lang="en-US" sz="1400" b="1" dirty="0" smtClean="0"/>
                        <a:t>Ver. 2.3(Gingerbread)</a:t>
                      </a:r>
                      <a:endParaRPr lang="en-US" sz="1400" b="1" dirty="0">
                        <a:latin typeface="Arial" pitchFamily="34" charset="0"/>
                        <a:cs typeface="Arial" pitchFamily="34" charset="0"/>
                      </a:endParaRPr>
                    </a:p>
                  </a:txBody>
                  <a:tcPr/>
                </a:tc>
              </a:tr>
              <a:tr h="1011142">
                <a:tc>
                  <a:txBody>
                    <a:bodyPr/>
                    <a:lstStyle/>
                    <a:p>
                      <a:r>
                        <a:rPr lang="en-US" sz="1400" b="1" dirty="0" smtClean="0"/>
                        <a:t>HTC One</a:t>
                      </a:r>
                    </a:p>
                    <a:p>
                      <a:r>
                        <a:rPr lang="en-US" sz="1400" b="1" dirty="0" smtClean="0"/>
                        <a:t>04-2012</a:t>
                      </a:r>
                    </a:p>
                    <a:p>
                      <a:r>
                        <a:rPr lang="en-US" sz="1400" b="1" dirty="0" smtClean="0"/>
                        <a:t>Ver. 4.0 (Ice Cream Sandwich)</a:t>
                      </a:r>
                      <a:endParaRPr lang="en-US" sz="1400" b="1" dirty="0">
                        <a:latin typeface="Arial" pitchFamily="34" charset="0"/>
                        <a:cs typeface="Arial" pitchFamily="34" charset="0"/>
                      </a:endParaRPr>
                    </a:p>
                  </a:txBody>
                  <a:tcPr/>
                </a:tc>
                <a:tc>
                  <a:txBody>
                    <a:bodyPr/>
                    <a:lstStyle/>
                    <a:p>
                      <a:endParaRPr lang="en-US" b="1"/>
                    </a:p>
                  </a:txBody>
                  <a:tcPr/>
                </a:tc>
                <a:tc>
                  <a:txBody>
                    <a:bodyPr/>
                    <a:lstStyle/>
                    <a:p>
                      <a:r>
                        <a:rPr lang="en-US" sz="1400" b="1" dirty="0" err="1" smtClean="0"/>
                        <a:t>Xoom</a:t>
                      </a:r>
                      <a:endParaRPr lang="en-US" sz="1400" b="1" dirty="0" smtClean="0"/>
                    </a:p>
                    <a:p>
                      <a:r>
                        <a:rPr lang="en-US" sz="1400" b="1" dirty="0" smtClean="0"/>
                        <a:t>03-2011</a:t>
                      </a:r>
                    </a:p>
                    <a:p>
                      <a:r>
                        <a:rPr lang="en-US" sz="1400" b="1" dirty="0" smtClean="0"/>
                        <a:t>First Android with</a:t>
                      </a:r>
                    </a:p>
                    <a:p>
                      <a:r>
                        <a:rPr lang="en-US" sz="1400" b="1" dirty="0" smtClean="0"/>
                        <a:t>Ver. 3.0 (Honeycomb)</a:t>
                      </a:r>
                      <a:endParaRPr lang="en-US" sz="1400" b="1" dirty="0">
                        <a:latin typeface="Arial" pitchFamily="34" charset="0"/>
                        <a:cs typeface="Arial" pitchFamily="34" charset="0"/>
                      </a:endParaRPr>
                    </a:p>
                  </a:txBody>
                  <a:tcPr/>
                </a:tc>
                <a:tc>
                  <a:txBody>
                    <a:bodyPr/>
                    <a:lstStyle/>
                    <a:p>
                      <a:r>
                        <a:rPr lang="en-US" sz="1400" b="1" dirty="0" smtClean="0"/>
                        <a:t>Galaxy</a:t>
                      </a:r>
                      <a:r>
                        <a:rPr lang="en-US" sz="1400" b="1" baseline="0" dirty="0" smtClean="0"/>
                        <a:t> Nexus</a:t>
                      </a:r>
                    </a:p>
                    <a:p>
                      <a:r>
                        <a:rPr lang="en-US" sz="1400" b="1" baseline="0" dirty="0" smtClean="0"/>
                        <a:t>09-2011</a:t>
                      </a:r>
                    </a:p>
                    <a:p>
                      <a:r>
                        <a:rPr lang="en-US" sz="1400" b="1" baseline="0" dirty="0" smtClean="0"/>
                        <a:t>First Android phone with Ver. 4.0</a:t>
                      </a:r>
                      <a:endParaRPr lang="en-US" sz="1400" b="1" dirty="0">
                        <a:latin typeface="Arial" pitchFamily="34" charset="0"/>
                        <a:cs typeface="Arial" pitchFamily="34" charset="0"/>
                      </a:endParaRPr>
                    </a:p>
                  </a:txBody>
                  <a:tcPr/>
                </a:tc>
              </a:tr>
              <a:tr h="1011142">
                <a:tc>
                  <a:txBody>
                    <a:bodyPr/>
                    <a:lstStyle/>
                    <a:p>
                      <a:endParaRPr lang="en-US" b="1" dirty="0"/>
                    </a:p>
                  </a:txBody>
                  <a:tcPr/>
                </a:tc>
                <a:tc>
                  <a:txBody>
                    <a:bodyPr/>
                    <a:lstStyle/>
                    <a:p>
                      <a:endParaRPr lang="en-US" b="1" dirty="0"/>
                    </a:p>
                  </a:txBody>
                  <a:tcPr/>
                </a:tc>
                <a:tc>
                  <a:txBody>
                    <a:bodyPr/>
                    <a:lstStyle/>
                    <a:p>
                      <a:r>
                        <a:rPr lang="en-US" sz="1400" b="1" dirty="0" smtClean="0"/>
                        <a:t>Droid Bionic</a:t>
                      </a:r>
                    </a:p>
                    <a:p>
                      <a:r>
                        <a:rPr lang="en-US" sz="1400" b="1" dirty="0" smtClean="0"/>
                        <a:t>09-2011</a:t>
                      </a:r>
                    </a:p>
                    <a:p>
                      <a:r>
                        <a:rPr lang="en-US" sz="1400" b="1" dirty="0" smtClean="0"/>
                        <a:t>Ver. 2.3/4.0</a:t>
                      </a:r>
                      <a:endParaRPr lang="en-US" sz="1400" b="1" dirty="0">
                        <a:latin typeface="Arial" pitchFamily="34" charset="0"/>
                        <a:cs typeface="Arial" pitchFamily="34" charset="0"/>
                      </a:endParaRPr>
                    </a:p>
                  </a:txBody>
                  <a:tcPr/>
                </a:tc>
                <a:tc>
                  <a:txBody>
                    <a:bodyPr/>
                    <a:lstStyle/>
                    <a:p>
                      <a:r>
                        <a:rPr lang="en-US" sz="1400" b="1" dirty="0" smtClean="0"/>
                        <a:t>Galaxy S III</a:t>
                      </a:r>
                    </a:p>
                    <a:p>
                      <a:r>
                        <a:rPr lang="en-US" sz="1400" b="1" dirty="0" smtClean="0"/>
                        <a:t>05-2012</a:t>
                      </a:r>
                    </a:p>
                    <a:p>
                      <a:r>
                        <a:rPr lang="en-US" sz="1400" b="1" dirty="0" smtClean="0"/>
                        <a:t>Ver. 4.0</a:t>
                      </a:r>
                    </a:p>
                    <a:p>
                      <a:r>
                        <a:rPr lang="en-US" sz="1400" b="1" dirty="0" err="1" smtClean="0"/>
                        <a:t>TouchWizUI</a:t>
                      </a:r>
                      <a:endParaRPr lang="en-US" sz="1400" b="1" dirty="0">
                        <a:latin typeface="Arial" pitchFamily="34" charset="0"/>
                        <a:cs typeface="Arial" pitchFamily="34" charset="0"/>
                      </a:endParaRPr>
                    </a:p>
                  </a:txBody>
                  <a:tcPr/>
                </a:tc>
              </a:tr>
            </a:tbl>
          </a:graphicData>
        </a:graphic>
      </p:graphicFrame>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25</a:t>
            </a:fld>
            <a:endParaRPr lang="en-US" dirty="0">
              <a:solidFill>
                <a:schemeClr val="bg2">
                  <a:lumMod val="25000"/>
                </a:schemeClr>
              </a:solidFill>
            </a:endParaRPr>
          </a:p>
        </p:txBody>
      </p:sp>
      <p:sp>
        <p:nvSpPr>
          <p:cNvPr id="7" name="Title 6"/>
          <p:cNvSpPr>
            <a:spLocks noGrp="1"/>
          </p:cNvSpPr>
          <p:nvPr>
            <p:ph type="title"/>
          </p:nvPr>
        </p:nvSpPr>
        <p:spPr>
          <a:xfrm>
            <a:off x="228600" y="274638"/>
            <a:ext cx="84582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solidFill>
                  <a:srgbClr val="FF0000"/>
                </a:solidFill>
                <a:latin typeface="Arial" pitchFamily="34" charset="0"/>
                <a:cs typeface="Arial" pitchFamily="34" charset="0"/>
              </a:rPr>
              <a:t>4. What Android Devices do you use for Testing?</a:t>
            </a:r>
            <a:endParaRPr lang="en-US" sz="2800" dirty="0">
              <a:solidFill>
                <a:srgbClr val="FF0000"/>
              </a:solidFill>
              <a:latin typeface="Arial" pitchFamily="34" charset="0"/>
              <a:cs typeface="Arial" pitchFamily="34" charset="0"/>
            </a:endParaRPr>
          </a:p>
        </p:txBody>
      </p:sp>
      <p:pic>
        <p:nvPicPr>
          <p:cNvPr id="1026" name="Picture 2" descr="C:\Users\IVA\Pictures\LOGOS\alternative_android_web_browser[1].jpg"/>
          <p:cNvPicPr>
            <a:picLocks noChangeAspect="1" noChangeArrowheads="1"/>
          </p:cNvPicPr>
          <p:nvPr/>
        </p:nvPicPr>
        <p:blipFill>
          <a:blip r:embed="rId2" cstate="print"/>
          <a:srcRect/>
          <a:stretch>
            <a:fillRect/>
          </a:stretch>
        </p:blipFill>
        <p:spPr bwMode="auto">
          <a:xfrm>
            <a:off x="2590800" y="4038600"/>
            <a:ext cx="1914974" cy="1828800"/>
          </a:xfrm>
          <a:prstGeom prst="rect">
            <a:avLst/>
          </a:prstGeom>
          <a:noFill/>
        </p:spPr>
      </p:pic>
      <p:sp>
        <p:nvSpPr>
          <p:cNvPr id="8" name="Rectangle 7"/>
          <p:cNvSpPr/>
          <p:nvPr/>
        </p:nvSpPr>
        <p:spPr>
          <a:xfrm>
            <a:off x="457200" y="6096000"/>
            <a:ext cx="2590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rPr>
              <a:t>http://www.phonegg.com/</a:t>
            </a:r>
            <a:endParaRPr lang="en-US" sz="1200" dirty="0">
              <a:solidFill>
                <a:schemeClr val="tx1"/>
              </a:solidFill>
            </a:endParaRPr>
          </a:p>
        </p:txBody>
      </p:sp>
      <p:sp>
        <p:nvSpPr>
          <p:cNvPr id="10" name="Rectangle 9"/>
          <p:cNvSpPr/>
          <p:nvPr/>
        </p:nvSpPr>
        <p:spPr>
          <a:xfrm>
            <a:off x="3733800" y="6096000"/>
            <a:ext cx="4572000" cy="276999"/>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tx1"/>
                </a:solidFill>
                <a:latin typeface="Arial" pitchFamily="34" charset="0"/>
                <a:cs typeface="Arial" pitchFamily="34" charset="0"/>
              </a:rPr>
              <a:t>http://www.theandroidphone.com/android-is-the-future-99824/</a:t>
            </a:r>
            <a:endParaRPr lang="en-US" sz="12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idx="1"/>
          </p:nvPr>
        </p:nvGraphicFramePr>
        <p:xfrm>
          <a:off x="304800" y="1219200"/>
          <a:ext cx="6629401" cy="5181603"/>
        </p:xfrm>
        <a:graphic>
          <a:graphicData uri="http://schemas.openxmlformats.org/drawingml/2006/table">
            <a:tbl>
              <a:tblPr firstRow="1" bandRow="1">
                <a:tableStyleId>{E929F9F4-4A8F-4326-A1B4-22849713DDAB}</a:tableStyleId>
              </a:tblPr>
              <a:tblGrid>
                <a:gridCol w="2237423"/>
                <a:gridCol w="994410"/>
                <a:gridCol w="1491615"/>
                <a:gridCol w="1905953"/>
              </a:tblGrid>
              <a:tr h="491787">
                <a:tc>
                  <a:txBody>
                    <a:bodyPr/>
                    <a:lstStyle/>
                    <a:p>
                      <a:r>
                        <a:rPr lang="en-US" sz="1400" dirty="0" smtClean="0"/>
                        <a:t>Device</a:t>
                      </a:r>
                      <a:endParaRPr lang="en-US" sz="1400" dirty="0">
                        <a:latin typeface="Arial" pitchFamily="34" charset="0"/>
                        <a:cs typeface="Arial" pitchFamily="34" charset="0"/>
                      </a:endParaRPr>
                    </a:p>
                  </a:txBody>
                  <a:tcPr/>
                </a:tc>
                <a:tc>
                  <a:txBody>
                    <a:bodyPr/>
                    <a:lstStyle/>
                    <a:p>
                      <a:r>
                        <a:rPr lang="en-US" sz="1100" dirty="0" smtClean="0"/>
                        <a:t>WW  Sale</a:t>
                      </a:r>
                      <a:r>
                        <a:rPr lang="en-US" sz="1100" baseline="0" dirty="0" smtClean="0"/>
                        <a:t> </a:t>
                      </a:r>
                      <a:r>
                        <a:rPr lang="en-US" sz="1100" dirty="0" smtClean="0"/>
                        <a:t>Share</a:t>
                      </a:r>
                      <a:endParaRPr lang="en-US" sz="1100" dirty="0">
                        <a:latin typeface="Arial" pitchFamily="34" charset="0"/>
                        <a:cs typeface="Arial" pitchFamily="34" charset="0"/>
                      </a:endParaRPr>
                    </a:p>
                  </a:txBody>
                  <a:tcPr/>
                </a:tc>
                <a:tc>
                  <a:txBody>
                    <a:bodyPr/>
                    <a:lstStyle/>
                    <a:p>
                      <a:r>
                        <a:rPr lang="en-US" sz="1200" dirty="0" smtClean="0"/>
                        <a:t>Release</a:t>
                      </a:r>
                      <a:endParaRPr lang="en-US" sz="1200" dirty="0">
                        <a:latin typeface="Arial" pitchFamily="34" charset="0"/>
                        <a:cs typeface="Arial" pitchFamily="34" charset="0"/>
                      </a:endParaRPr>
                    </a:p>
                  </a:txBody>
                  <a:tcPr/>
                </a:tc>
                <a:tc>
                  <a:txBody>
                    <a:bodyPr/>
                    <a:lstStyle/>
                    <a:p>
                      <a:r>
                        <a:rPr lang="en-US" sz="1200" dirty="0" smtClean="0"/>
                        <a:t>Android OS</a:t>
                      </a:r>
                      <a:endParaRPr lang="en-US" sz="1200"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S II</a:t>
                      </a:r>
                      <a:endParaRPr lang="en-US" sz="1400" b="1" dirty="0">
                        <a:latin typeface="Arial" pitchFamily="34" charset="0"/>
                        <a:cs typeface="Arial" pitchFamily="34" charset="0"/>
                      </a:endParaRPr>
                    </a:p>
                  </a:txBody>
                  <a:tcPr/>
                </a:tc>
                <a:tc>
                  <a:txBody>
                    <a:bodyPr/>
                    <a:lstStyle/>
                    <a:p>
                      <a:r>
                        <a:rPr lang="en-US" sz="1400" dirty="0" smtClean="0"/>
                        <a:t>18 %</a:t>
                      </a:r>
                      <a:endParaRPr lang="en-US" sz="1400" dirty="0">
                        <a:latin typeface="Arial" pitchFamily="34" charset="0"/>
                        <a:cs typeface="Arial" pitchFamily="34" charset="0"/>
                      </a:endParaRPr>
                    </a:p>
                  </a:txBody>
                  <a:tcPr/>
                </a:tc>
                <a:tc>
                  <a:txBody>
                    <a:bodyPr/>
                    <a:lstStyle/>
                    <a:p>
                      <a:r>
                        <a:rPr lang="en-US" sz="1200" b="1" dirty="0" smtClean="0"/>
                        <a:t>04-2011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2.3.5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Ace</a:t>
                      </a:r>
                      <a:endParaRPr lang="en-US" sz="1400" b="1" dirty="0">
                        <a:latin typeface="Arial" pitchFamily="34" charset="0"/>
                        <a:cs typeface="Arial" pitchFamily="34" charset="0"/>
                      </a:endParaRPr>
                    </a:p>
                  </a:txBody>
                  <a:tcPr/>
                </a:tc>
                <a:tc>
                  <a:txBody>
                    <a:bodyPr/>
                    <a:lstStyle/>
                    <a:p>
                      <a:r>
                        <a:rPr lang="en-US" sz="1400" dirty="0" smtClean="0"/>
                        <a:t>9%</a:t>
                      </a:r>
                      <a:endParaRPr lang="en-US" sz="1400" dirty="0">
                        <a:latin typeface="Arial" pitchFamily="34" charset="0"/>
                        <a:cs typeface="Arial" pitchFamily="34" charset="0"/>
                      </a:endParaRPr>
                    </a:p>
                  </a:txBody>
                  <a:tcPr/>
                </a:tc>
                <a:tc>
                  <a:txBody>
                    <a:bodyPr/>
                    <a:lstStyle/>
                    <a:p>
                      <a:r>
                        <a:rPr lang="en-US" sz="1200" b="1" dirty="0" smtClean="0"/>
                        <a:t>02-2011 (Asia)</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2.2 </a:t>
                      </a:r>
                      <a:r>
                        <a:rPr lang="en-US" sz="1400" b="1" dirty="0" err="1" smtClean="0">
                          <a:latin typeface="Arial" pitchFamily="34" charset="0"/>
                          <a:cs typeface="Arial" pitchFamily="34" charset="0"/>
                        </a:rPr>
                        <a:t>Froyo</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Motorola Defy</a:t>
                      </a:r>
                      <a:endParaRPr lang="en-US" sz="1400" b="1" dirty="0">
                        <a:latin typeface="Arial" pitchFamily="34" charset="0"/>
                        <a:cs typeface="Arial" pitchFamily="34" charset="0"/>
                      </a:endParaRPr>
                    </a:p>
                  </a:txBody>
                  <a:tcPr/>
                </a:tc>
                <a:tc>
                  <a:txBody>
                    <a:bodyPr/>
                    <a:lstStyle/>
                    <a:p>
                      <a:r>
                        <a:rPr lang="en-US" sz="1400" dirty="0" smtClean="0"/>
                        <a:t>7%</a:t>
                      </a:r>
                      <a:endParaRPr lang="en-US" sz="1400" dirty="0">
                        <a:latin typeface="Arial" pitchFamily="34" charset="0"/>
                        <a:cs typeface="Arial" pitchFamily="34" charset="0"/>
                      </a:endParaRPr>
                    </a:p>
                  </a:txBody>
                  <a:tcPr/>
                </a:tc>
                <a:tc>
                  <a:txBody>
                    <a:bodyPr/>
                    <a:lstStyle/>
                    <a:p>
                      <a:r>
                        <a:rPr lang="en-US" sz="1200" b="1" dirty="0" smtClean="0"/>
                        <a:t>09-2010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2.1/2.2 Éclair/</a:t>
                      </a:r>
                      <a:r>
                        <a:rPr lang="en-US" sz="1400" b="1" dirty="0" err="1" smtClean="0">
                          <a:latin typeface="Arial" pitchFamily="34" charset="0"/>
                          <a:cs typeface="Arial" pitchFamily="34" charset="0"/>
                        </a:rPr>
                        <a:t>Froyo</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HTC EVO 4G</a:t>
                      </a:r>
                      <a:endParaRPr lang="en-US" sz="1400" b="1" dirty="0">
                        <a:latin typeface="Arial" pitchFamily="34" charset="0"/>
                        <a:cs typeface="Arial" pitchFamily="34" charset="0"/>
                      </a:endParaRPr>
                    </a:p>
                  </a:txBody>
                  <a:tcPr/>
                </a:tc>
                <a:tc>
                  <a:txBody>
                    <a:bodyPr/>
                    <a:lstStyle/>
                    <a:p>
                      <a:r>
                        <a:rPr lang="en-US" sz="1400" dirty="0" smtClean="0"/>
                        <a:t>6%</a:t>
                      </a:r>
                      <a:endParaRPr lang="en-US" sz="1400" dirty="0">
                        <a:latin typeface="Arial" pitchFamily="34" charset="0"/>
                        <a:cs typeface="Arial" pitchFamily="34" charset="0"/>
                      </a:endParaRPr>
                    </a:p>
                  </a:txBody>
                  <a:tcPr/>
                </a:tc>
                <a:tc>
                  <a:txBody>
                    <a:bodyPr/>
                    <a:lstStyle/>
                    <a:p>
                      <a:r>
                        <a:rPr lang="en-US" sz="1200" b="1" dirty="0" smtClean="0"/>
                        <a:t>06-2010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2.1/2.2/2.3</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Note</a:t>
                      </a:r>
                      <a:endParaRPr lang="en-US" sz="1400" b="1" dirty="0">
                        <a:latin typeface="Arial" pitchFamily="34" charset="0"/>
                        <a:cs typeface="Arial" pitchFamily="34" charset="0"/>
                      </a:endParaRPr>
                    </a:p>
                  </a:txBody>
                  <a:tcPr/>
                </a:tc>
                <a:tc>
                  <a:txBody>
                    <a:bodyPr/>
                    <a:lstStyle/>
                    <a:p>
                      <a:r>
                        <a:rPr lang="en-US" sz="1400" dirty="0" smtClean="0"/>
                        <a:t>6%</a:t>
                      </a:r>
                      <a:endParaRPr lang="en-US" sz="1400" dirty="0">
                        <a:latin typeface="Arial" pitchFamily="34" charset="0"/>
                        <a:cs typeface="Arial" pitchFamily="34" charset="0"/>
                      </a:endParaRPr>
                    </a:p>
                  </a:txBody>
                  <a:tcPr/>
                </a:tc>
                <a:tc>
                  <a:txBody>
                    <a:bodyPr/>
                    <a:lstStyle/>
                    <a:p>
                      <a:r>
                        <a:rPr lang="en-US" sz="1200" b="1" dirty="0" smtClean="0"/>
                        <a:t>02-2012</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2.3.5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S</a:t>
                      </a:r>
                      <a:endParaRPr lang="en-US" sz="1400" b="1" dirty="0">
                        <a:latin typeface="Arial" pitchFamily="34" charset="0"/>
                        <a:cs typeface="Arial" pitchFamily="34" charset="0"/>
                      </a:endParaRPr>
                    </a:p>
                  </a:txBody>
                  <a:tcPr/>
                </a:tc>
                <a:tc>
                  <a:txBody>
                    <a:bodyPr/>
                    <a:lstStyle/>
                    <a:p>
                      <a:r>
                        <a:rPr lang="en-US" sz="1400" dirty="0" smtClean="0"/>
                        <a:t>5%</a:t>
                      </a:r>
                      <a:endParaRPr lang="en-US" sz="1400" dirty="0">
                        <a:latin typeface="Arial" pitchFamily="34" charset="0"/>
                        <a:cs typeface="Arial" pitchFamily="34" charset="0"/>
                      </a:endParaRPr>
                    </a:p>
                  </a:txBody>
                  <a:tcPr/>
                </a:tc>
                <a:tc>
                  <a:txBody>
                    <a:bodyPr/>
                    <a:lstStyle/>
                    <a:p>
                      <a:r>
                        <a:rPr lang="en-US" sz="1200" b="1" dirty="0" smtClean="0"/>
                        <a:t>06-2010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 </a:t>
                      </a:r>
                      <a:r>
                        <a:rPr lang="en-US" sz="1400" b="1" dirty="0" err="1" smtClean="0">
                          <a:latin typeface="Arial" pitchFamily="34" charset="0"/>
                          <a:cs typeface="Arial" pitchFamily="34" charset="0"/>
                        </a:rPr>
                        <a:t>Eclair</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HTC Desire HD</a:t>
                      </a:r>
                      <a:endParaRPr lang="en-US" sz="1400" b="1" dirty="0">
                        <a:latin typeface="Arial" pitchFamily="34" charset="0"/>
                        <a:cs typeface="Arial" pitchFamily="34" charset="0"/>
                      </a:endParaRPr>
                    </a:p>
                  </a:txBody>
                  <a:tcPr/>
                </a:tc>
                <a:tc>
                  <a:txBody>
                    <a:bodyPr/>
                    <a:lstStyle/>
                    <a:p>
                      <a:r>
                        <a:rPr lang="en-US" sz="1400" dirty="0" smtClean="0"/>
                        <a:t>5%</a:t>
                      </a:r>
                      <a:endParaRPr lang="en-US" sz="1400" dirty="0">
                        <a:latin typeface="Arial" pitchFamily="34" charset="0"/>
                        <a:cs typeface="Arial" pitchFamily="34" charset="0"/>
                      </a:endParaRPr>
                    </a:p>
                  </a:txBody>
                  <a:tcPr/>
                </a:tc>
                <a:tc>
                  <a:txBody>
                    <a:bodyPr/>
                    <a:lstStyle/>
                    <a:p>
                      <a:r>
                        <a:rPr lang="en-US" sz="1200" b="1" dirty="0" smtClean="0"/>
                        <a:t>09-2010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2.2/2.3</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Tab</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09-2010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Motorola Droid </a:t>
                      </a:r>
                      <a:r>
                        <a:rPr lang="en-US" sz="1400" b="1" dirty="0" err="1" smtClean="0">
                          <a:latin typeface="Arial" pitchFamily="34" charset="0"/>
                          <a:cs typeface="Arial" pitchFamily="34" charset="0"/>
                        </a:rPr>
                        <a:t>Razr</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11-2011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Samsung Galaxy Mini</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01-2011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2.2 </a:t>
                      </a:r>
                      <a:r>
                        <a:rPr lang="en-US" sz="1400" b="1" dirty="0" err="1" smtClean="0">
                          <a:latin typeface="Arial" pitchFamily="34" charset="0"/>
                          <a:cs typeface="Arial" pitchFamily="34" charset="0"/>
                        </a:rPr>
                        <a:t>Froyo</a:t>
                      </a:r>
                      <a:endParaRPr lang="en-US" sz="1400" b="1" dirty="0">
                        <a:latin typeface="Arial" pitchFamily="34" charset="0"/>
                        <a:cs typeface="Arial" pitchFamily="34" charset="0"/>
                      </a:endParaRPr>
                    </a:p>
                  </a:txBody>
                  <a:tcPr/>
                </a:tc>
              </a:tr>
              <a:tr h="351277">
                <a:tc>
                  <a:txBody>
                    <a:bodyPr/>
                    <a:lstStyle/>
                    <a:p>
                      <a:r>
                        <a:rPr lang="en-US" sz="1400" b="1" dirty="0" smtClean="0">
                          <a:latin typeface="Arial" pitchFamily="34" charset="0"/>
                          <a:cs typeface="Arial" pitchFamily="34" charset="0"/>
                        </a:rPr>
                        <a:t>Amazon Kindle Fire</a:t>
                      </a:r>
                      <a:endParaRPr lang="en-US" sz="1400" b="1" dirty="0">
                        <a:latin typeface="Arial" pitchFamily="34" charset="0"/>
                        <a:cs typeface="Arial" pitchFamily="34" charset="0"/>
                      </a:endParaRPr>
                    </a:p>
                  </a:txBody>
                  <a:tcPr/>
                </a:tc>
                <a:tc>
                  <a:txBody>
                    <a:bodyPr/>
                    <a:lstStyle/>
                    <a:p>
                      <a:r>
                        <a:rPr lang="en-US" sz="1400" dirty="0" smtClean="0"/>
                        <a:t>4%</a:t>
                      </a:r>
                      <a:endParaRPr lang="en-US" sz="1400" dirty="0">
                        <a:latin typeface="Arial" pitchFamily="34" charset="0"/>
                        <a:cs typeface="Arial" pitchFamily="34" charset="0"/>
                      </a:endParaRPr>
                    </a:p>
                  </a:txBody>
                  <a:tcPr/>
                </a:tc>
                <a:tc>
                  <a:txBody>
                    <a:bodyPr/>
                    <a:lstStyle/>
                    <a:p>
                      <a:r>
                        <a:rPr lang="en-US" sz="1200" b="1" dirty="0" smtClean="0"/>
                        <a:t>09-2011</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2.3 Gingerbread</a:t>
                      </a:r>
                      <a:endParaRPr lang="en-US" sz="1400" b="1" dirty="0">
                        <a:latin typeface="Arial" pitchFamily="34" charset="0"/>
                        <a:cs typeface="Arial" pitchFamily="34" charset="0"/>
                      </a:endParaRPr>
                    </a:p>
                  </a:txBody>
                  <a:tcPr/>
                </a:tc>
              </a:tr>
              <a:tr h="825769">
                <a:tc>
                  <a:txBody>
                    <a:bodyPr/>
                    <a:lstStyle/>
                    <a:p>
                      <a:r>
                        <a:rPr lang="en-US" sz="1400" b="1" dirty="0" smtClean="0">
                          <a:latin typeface="Arial" pitchFamily="34" charset="0"/>
                          <a:cs typeface="Arial" pitchFamily="34" charset="0"/>
                        </a:rPr>
                        <a:t>Motorola Droid X/Shadow</a:t>
                      </a:r>
                      <a:endParaRPr lang="en-US" sz="1400" b="1" dirty="0">
                        <a:latin typeface="Arial" pitchFamily="34" charset="0"/>
                        <a:cs typeface="Arial" pitchFamily="34" charset="0"/>
                      </a:endParaRPr>
                    </a:p>
                  </a:txBody>
                  <a:tcPr/>
                </a:tc>
                <a:tc>
                  <a:txBody>
                    <a:bodyPr/>
                    <a:lstStyle/>
                    <a:p>
                      <a:r>
                        <a:rPr lang="en-US" sz="1400" dirty="0" smtClean="0"/>
                        <a:t>3%</a:t>
                      </a:r>
                      <a:endParaRPr lang="en-US" sz="1400" dirty="0">
                        <a:latin typeface="Arial" pitchFamily="34" charset="0"/>
                        <a:cs typeface="Arial" pitchFamily="34" charset="0"/>
                      </a:endParaRPr>
                    </a:p>
                  </a:txBody>
                  <a:tcPr/>
                </a:tc>
                <a:tc>
                  <a:txBody>
                    <a:bodyPr/>
                    <a:lstStyle/>
                    <a:p>
                      <a:r>
                        <a:rPr lang="en-US" sz="1200" b="1" dirty="0" smtClean="0"/>
                        <a:t>07-2010</a:t>
                      </a:r>
                      <a:endParaRPr lang="en-US" sz="1200" b="1" dirty="0">
                        <a:latin typeface="Arial" pitchFamily="34" charset="0"/>
                        <a:cs typeface="Arial" pitchFamily="34" charset="0"/>
                      </a:endParaRPr>
                    </a:p>
                  </a:txBody>
                  <a:tcPr/>
                </a:tc>
                <a:tc>
                  <a:txBody>
                    <a:bodyPr/>
                    <a:lstStyle/>
                    <a:p>
                      <a:r>
                        <a:rPr lang="en-US" sz="1400" b="1" dirty="0" smtClean="0">
                          <a:latin typeface="Arial" pitchFamily="34" charset="0"/>
                          <a:cs typeface="Arial" pitchFamily="34" charset="0"/>
                        </a:rPr>
                        <a:t>2.1/2.3 Éclair/Gingerbread</a:t>
                      </a:r>
                      <a:endParaRPr lang="en-US" sz="1400" b="1"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26</a:t>
            </a:fld>
            <a:endParaRPr lang="en-US" dirty="0">
              <a:solidFill>
                <a:schemeClr val="bg2">
                  <a:lumMod val="25000"/>
                </a:schemeClr>
              </a:solidFill>
            </a:endParaRPr>
          </a:p>
        </p:txBody>
      </p:sp>
      <p:sp>
        <p:nvSpPr>
          <p:cNvPr id="8" name="Title 7"/>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WW most Popular Android Devices</a:t>
            </a:r>
            <a:endParaRPr lang="en-US" sz="3600" dirty="0">
              <a:latin typeface="Arial" pitchFamily="34" charset="0"/>
              <a:cs typeface="Arial" pitchFamily="34" charset="0"/>
            </a:endParaRPr>
          </a:p>
        </p:txBody>
      </p:sp>
      <p:sp>
        <p:nvSpPr>
          <p:cNvPr id="16" name="Rectangle 15"/>
          <p:cNvSpPr/>
          <p:nvPr/>
        </p:nvSpPr>
        <p:spPr>
          <a:xfrm>
            <a:off x="7162800" y="1219200"/>
            <a:ext cx="1600200" cy="502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Acer</a:t>
            </a:r>
          </a:p>
          <a:p>
            <a:pPr algn="ctr"/>
            <a:r>
              <a:rPr lang="en-US" sz="1400" b="1" dirty="0" smtClean="0">
                <a:solidFill>
                  <a:srgbClr val="002060"/>
                </a:solidFill>
                <a:latin typeface="Arial" pitchFamily="34" charset="0"/>
                <a:cs typeface="Arial" pitchFamily="34" charset="0"/>
              </a:rPr>
              <a:t>HTC</a:t>
            </a:r>
          </a:p>
          <a:p>
            <a:pPr algn="ctr"/>
            <a:r>
              <a:rPr lang="en-US" sz="1400" b="1" dirty="0" smtClean="0">
                <a:solidFill>
                  <a:srgbClr val="002060"/>
                </a:solidFill>
                <a:latin typeface="Arial" pitchFamily="34" charset="0"/>
                <a:cs typeface="Arial" pitchFamily="34" charset="0"/>
              </a:rPr>
              <a:t>LG</a:t>
            </a:r>
          </a:p>
          <a:p>
            <a:pPr algn="ctr"/>
            <a:r>
              <a:rPr lang="en-US" sz="1400" b="1" dirty="0" smtClean="0">
                <a:solidFill>
                  <a:srgbClr val="002060"/>
                </a:solidFill>
                <a:latin typeface="Arial" pitchFamily="34" charset="0"/>
                <a:cs typeface="Arial" pitchFamily="34" charset="0"/>
              </a:rPr>
              <a:t>Motorola</a:t>
            </a:r>
          </a:p>
          <a:p>
            <a:pPr algn="ctr"/>
            <a:r>
              <a:rPr lang="en-US" sz="1400" b="1" dirty="0" smtClean="0">
                <a:solidFill>
                  <a:srgbClr val="002060"/>
                </a:solidFill>
                <a:latin typeface="Arial" pitchFamily="34" charset="0"/>
                <a:cs typeface="Arial" pitchFamily="34" charset="0"/>
              </a:rPr>
              <a:t>Samsung</a:t>
            </a:r>
          </a:p>
          <a:p>
            <a:pPr algn="ctr"/>
            <a:r>
              <a:rPr lang="en-US" sz="1400" b="1" dirty="0" smtClean="0">
                <a:solidFill>
                  <a:srgbClr val="002060"/>
                </a:solidFill>
                <a:latin typeface="Arial" pitchFamily="34" charset="0"/>
                <a:cs typeface="Arial" pitchFamily="34" charset="0"/>
              </a:rPr>
              <a:t>Sony </a:t>
            </a:r>
          </a:p>
          <a:p>
            <a:pPr algn="ctr"/>
            <a:r>
              <a:rPr lang="en-US" sz="1400" b="1" dirty="0" smtClean="0">
                <a:solidFill>
                  <a:srgbClr val="002060"/>
                </a:solidFill>
                <a:latin typeface="Arial" pitchFamily="34" charset="0"/>
                <a:cs typeface="Arial" pitchFamily="34" charset="0"/>
              </a:rPr>
              <a:t>Sony Ericsson</a:t>
            </a:r>
          </a:p>
          <a:p>
            <a:pPr algn="ctr"/>
            <a:r>
              <a:rPr lang="en-US" sz="1400" b="1" dirty="0" err="1" smtClean="0">
                <a:solidFill>
                  <a:srgbClr val="002060"/>
                </a:solidFill>
                <a:latin typeface="Arial" pitchFamily="34" charset="0"/>
                <a:cs typeface="Arial" pitchFamily="34" charset="0"/>
              </a:rPr>
              <a:t>Huawei</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Alcatel</a:t>
            </a:r>
          </a:p>
          <a:p>
            <a:pPr algn="ctr"/>
            <a:r>
              <a:rPr lang="en-US" sz="1400" b="1" dirty="0" smtClean="0">
                <a:solidFill>
                  <a:srgbClr val="002060"/>
                </a:solidFill>
                <a:latin typeface="Arial" pitchFamily="34" charset="0"/>
                <a:cs typeface="Arial" pitchFamily="34" charset="0"/>
              </a:rPr>
              <a:t>Cherry Mobile</a:t>
            </a:r>
          </a:p>
          <a:p>
            <a:pPr algn="ctr"/>
            <a:r>
              <a:rPr lang="en-US" sz="1400" b="1" dirty="0" smtClean="0">
                <a:solidFill>
                  <a:srgbClr val="002060"/>
                </a:solidFill>
                <a:latin typeface="Arial" pitchFamily="34" charset="0"/>
                <a:cs typeface="Arial" pitchFamily="34" charset="0"/>
              </a:rPr>
              <a:t>Dell</a:t>
            </a:r>
          </a:p>
          <a:p>
            <a:pPr algn="ctr"/>
            <a:r>
              <a:rPr lang="en-US" sz="1400" b="1" dirty="0" err="1" smtClean="0">
                <a:solidFill>
                  <a:srgbClr val="002060"/>
                </a:solidFill>
                <a:latin typeface="Arial" pitchFamily="34" charset="0"/>
                <a:cs typeface="Arial" pitchFamily="34" charset="0"/>
              </a:rPr>
              <a:t>i</a:t>
            </a:r>
            <a:r>
              <a:rPr lang="en-US" sz="1400" b="1" dirty="0" smtClean="0">
                <a:solidFill>
                  <a:srgbClr val="002060"/>
                </a:solidFill>
                <a:latin typeface="Arial" pitchFamily="34" charset="0"/>
                <a:cs typeface="Arial" pitchFamily="34" charset="0"/>
              </a:rPr>
              <a:t>-Mobile</a:t>
            </a:r>
          </a:p>
          <a:p>
            <a:pPr algn="ctr"/>
            <a:r>
              <a:rPr lang="en-US" sz="1400" b="1" dirty="0" smtClean="0">
                <a:solidFill>
                  <a:srgbClr val="002060"/>
                </a:solidFill>
                <a:latin typeface="Arial" pitchFamily="34" charset="0"/>
                <a:cs typeface="Arial" pitchFamily="34" charset="0"/>
              </a:rPr>
              <a:t>Kyocera/Sanyo</a:t>
            </a:r>
          </a:p>
          <a:p>
            <a:pPr algn="ctr"/>
            <a:r>
              <a:rPr lang="en-US" sz="1400" b="1" dirty="0" smtClean="0">
                <a:solidFill>
                  <a:srgbClr val="002060"/>
                </a:solidFill>
                <a:latin typeface="Arial" pitchFamily="34" charset="0"/>
                <a:cs typeface="Arial" pitchFamily="34" charset="0"/>
              </a:rPr>
              <a:t>Lenovo</a:t>
            </a:r>
          </a:p>
          <a:p>
            <a:pPr algn="ctr"/>
            <a:r>
              <a:rPr lang="en-US" sz="1400" b="1" dirty="0" err="1" smtClean="0">
                <a:solidFill>
                  <a:srgbClr val="002060"/>
                </a:solidFill>
                <a:latin typeface="Arial" pitchFamily="34" charset="0"/>
                <a:cs typeface="Arial" pitchFamily="34" charset="0"/>
              </a:rPr>
              <a:t>Meizu</a:t>
            </a:r>
            <a:endParaRPr lang="en-US" sz="1400" b="1" dirty="0" smtClean="0">
              <a:solidFill>
                <a:srgbClr val="002060"/>
              </a:solidFill>
              <a:latin typeface="Arial" pitchFamily="34" charset="0"/>
              <a:cs typeface="Arial" pitchFamily="34" charset="0"/>
            </a:endParaRPr>
          </a:p>
          <a:p>
            <a:pPr algn="ctr"/>
            <a:r>
              <a:rPr lang="en-US" sz="1400" b="1" dirty="0" err="1" smtClean="0">
                <a:solidFill>
                  <a:srgbClr val="002060"/>
                </a:solidFill>
                <a:latin typeface="Arial" pitchFamily="34" charset="0"/>
                <a:cs typeface="Arial" pitchFamily="34" charset="0"/>
              </a:rPr>
              <a:t>Pantech</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ZTE</a:t>
            </a:r>
          </a:p>
          <a:p>
            <a:pPr algn="ctr"/>
            <a:r>
              <a:rPr lang="en-US" sz="1400" b="1" dirty="0" err="1" smtClean="0">
                <a:solidFill>
                  <a:srgbClr val="002060"/>
                </a:solidFill>
                <a:latin typeface="Arial" pitchFamily="34" charset="0"/>
                <a:cs typeface="Arial" pitchFamily="34" charset="0"/>
              </a:rPr>
              <a:t>Archos</a:t>
            </a:r>
            <a:endParaRPr lang="en-US" sz="1400" b="1" dirty="0" smtClean="0">
              <a:solidFill>
                <a:srgbClr val="002060"/>
              </a:solidFill>
              <a:latin typeface="Arial" pitchFamily="34" charset="0"/>
              <a:cs typeface="Arial" pitchFamily="34" charset="0"/>
            </a:endParaRPr>
          </a:p>
          <a:p>
            <a:pPr algn="ctr"/>
            <a:r>
              <a:rPr lang="en-US" sz="1400" b="1" dirty="0" smtClean="0">
                <a:solidFill>
                  <a:srgbClr val="002060"/>
                </a:solidFill>
                <a:latin typeface="Arial" pitchFamily="34" charset="0"/>
                <a:cs typeface="Arial" pitchFamily="34" charset="0"/>
              </a:rPr>
              <a:t>Asus</a:t>
            </a:r>
          </a:p>
          <a:p>
            <a:pPr algn="ctr"/>
            <a:r>
              <a:rPr lang="en-US" sz="1400" b="1" dirty="0" err="1" smtClean="0">
                <a:solidFill>
                  <a:srgbClr val="002060"/>
                </a:solidFill>
                <a:latin typeface="Arial" pitchFamily="34" charset="0"/>
                <a:cs typeface="Arial" pitchFamily="34" charset="0"/>
              </a:rPr>
              <a:t>Barnes&amp;Noble</a:t>
            </a: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smtClean="0">
              <a:solidFill>
                <a:srgbClr val="002060"/>
              </a:solidFill>
              <a:latin typeface="Arial" pitchFamily="34" charset="0"/>
              <a:cs typeface="Arial" pitchFamily="34" charset="0"/>
            </a:endParaRPr>
          </a:p>
          <a:p>
            <a:pPr algn="ctr"/>
            <a:endParaRPr lang="en-US" sz="14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27</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6.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Do you know how to use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7.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8.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3767390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80212619"/>
              </p:ext>
            </p:extLst>
          </p:nvPr>
        </p:nvGraphicFramePr>
        <p:xfrm>
          <a:off x="381000" y="228601"/>
          <a:ext cx="6234430" cy="5947563"/>
        </p:xfrm>
        <a:graphic>
          <a:graphicData uri="http://schemas.openxmlformats.org/drawingml/2006/table">
            <a:tbl>
              <a:tblPr firstRow="1" bandRow="1">
                <a:tableStyleId>{3C2FFA5D-87B4-456A-9821-1D502468CF0F}</a:tableStyleId>
              </a:tblPr>
              <a:tblGrid>
                <a:gridCol w="2209800"/>
                <a:gridCol w="1967230"/>
                <a:gridCol w="2057400"/>
              </a:tblGrid>
              <a:tr h="270361">
                <a:tc>
                  <a:txBody>
                    <a:bodyPr/>
                    <a:lstStyle/>
                    <a:p>
                      <a:r>
                        <a:rPr lang="en-US" sz="1200" dirty="0" smtClean="0">
                          <a:latin typeface="Arial" pitchFamily="34" charset="0"/>
                          <a:cs typeface="Arial" pitchFamily="34" charset="0"/>
                        </a:rPr>
                        <a:t>Device</a:t>
                      </a:r>
                      <a:endParaRPr lang="en-US" sz="1200" dirty="0">
                        <a:latin typeface="Arial" pitchFamily="34" charset="0"/>
                        <a:cs typeface="Arial" pitchFamily="34" charset="0"/>
                      </a:endParaRPr>
                    </a:p>
                  </a:txBody>
                  <a:tcPr/>
                </a:tc>
                <a:tc>
                  <a:txBody>
                    <a:bodyPr/>
                    <a:lstStyle/>
                    <a:p>
                      <a:r>
                        <a:rPr lang="en-US" sz="1200" dirty="0" err="1" smtClean="0"/>
                        <a:t>iOS</a:t>
                      </a:r>
                      <a:endParaRPr lang="en-US" sz="1200" dirty="0"/>
                    </a:p>
                  </a:txBody>
                  <a:tcPr/>
                </a:tc>
                <a:tc>
                  <a:txBody>
                    <a:bodyPr/>
                    <a:lstStyle/>
                    <a:p>
                      <a:r>
                        <a:rPr lang="en-US" sz="1200" dirty="0" smtClean="0"/>
                        <a:t>Release</a:t>
                      </a:r>
                      <a:endParaRPr lang="en-US" sz="1200" dirty="0"/>
                    </a:p>
                  </a:txBody>
                  <a:tcPr/>
                </a:tc>
              </a:tr>
              <a:tr h="309169">
                <a:tc>
                  <a:txBody>
                    <a:bodyPr/>
                    <a:lstStyle/>
                    <a:p>
                      <a:r>
                        <a:rPr lang="en-US" sz="1200" b="1" dirty="0" err="1" smtClean="0">
                          <a:solidFill>
                            <a:schemeClr val="accent2">
                              <a:lumMod val="75000"/>
                            </a:schemeClr>
                          </a:solidFill>
                          <a:latin typeface="Arial" pitchFamily="34" charset="0"/>
                          <a:cs typeface="Arial" pitchFamily="34" charset="0"/>
                        </a:rPr>
                        <a:t>iPhone</a:t>
                      </a:r>
                      <a:endParaRPr lang="en-US" sz="1200" b="1" dirty="0">
                        <a:solidFill>
                          <a:schemeClr val="accent2">
                            <a:lumMod val="75000"/>
                          </a:schemeClr>
                        </a:solidFill>
                        <a:latin typeface="Arial" pitchFamily="34" charset="0"/>
                        <a:cs typeface="Arial" pitchFamily="34" charset="0"/>
                      </a:endParaRPr>
                    </a:p>
                  </a:txBody>
                  <a:tcPr>
                    <a:solidFill>
                      <a:schemeClr val="accent5">
                        <a:lumMod val="60000"/>
                        <a:lumOff val="40000"/>
                        <a:alpha val="40000"/>
                      </a:schemeClr>
                    </a:solidFill>
                  </a:tcPr>
                </a:tc>
                <a:tc>
                  <a:txBody>
                    <a:bodyPr/>
                    <a:lstStyle/>
                    <a:p>
                      <a:endParaRPr lang="en-US" sz="1200"/>
                    </a:p>
                  </a:txBody>
                  <a:tcPr/>
                </a:tc>
                <a:tc>
                  <a:txBody>
                    <a:bodyPr/>
                    <a:lstStyle/>
                    <a:p>
                      <a:endParaRPr lang="en-US" sz="1200"/>
                    </a:p>
                  </a:txBody>
                  <a:tcPr/>
                </a:tc>
              </a:tr>
              <a:tr h="376155">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3GS</a:t>
                      </a:r>
                      <a:endParaRPr lang="en-US" sz="1200" dirty="0">
                        <a:latin typeface="Arial" pitchFamily="34" charset="0"/>
                        <a:cs typeface="Arial" pitchFamily="34" charset="0"/>
                      </a:endParaRPr>
                    </a:p>
                  </a:txBody>
                  <a:tcPr/>
                </a:tc>
                <a:tc>
                  <a:txBody>
                    <a:bodyPr/>
                    <a:lstStyle/>
                    <a:p>
                      <a:r>
                        <a:rPr lang="en-US" sz="1200" dirty="0" err="1" smtClean="0"/>
                        <a:t>iPhone</a:t>
                      </a:r>
                      <a:r>
                        <a:rPr lang="en-US" sz="1200" dirty="0" smtClean="0"/>
                        <a:t> OS 3.0</a:t>
                      </a:r>
                      <a:endParaRPr lang="en-US" sz="1200" dirty="0">
                        <a:latin typeface="Arial" pitchFamily="34" charset="0"/>
                        <a:cs typeface="Arial" pitchFamily="34" charset="0"/>
                      </a:endParaRPr>
                    </a:p>
                  </a:txBody>
                  <a:tcPr/>
                </a:tc>
                <a:tc>
                  <a:txBody>
                    <a:bodyPr/>
                    <a:lstStyle/>
                    <a:p>
                      <a:r>
                        <a:rPr lang="en-US" sz="1200" dirty="0" smtClean="0"/>
                        <a:t>06-2009</a:t>
                      </a:r>
                      <a:endParaRPr lang="en-US" sz="1200" dirty="0">
                        <a:latin typeface="Arial" pitchFamily="34" charset="0"/>
                        <a:cs typeface="Arial" pitchFamily="34" charset="0"/>
                      </a:endParaRPr>
                    </a:p>
                  </a:txBody>
                  <a:tcPr/>
                </a:tc>
              </a:tr>
              <a:tr h="525586">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a:t>
                      </a:r>
                      <a:endParaRPr lang="en-US" sz="1200" dirty="0">
                        <a:latin typeface="Arial" pitchFamily="34" charset="0"/>
                        <a:cs typeface="Arial" pitchFamily="34" charset="0"/>
                      </a:endParaRPr>
                    </a:p>
                  </a:txBody>
                  <a:tcPr/>
                </a:tc>
                <a:tc>
                  <a:txBody>
                    <a:bodyPr/>
                    <a:lstStyle/>
                    <a:p>
                      <a:r>
                        <a:rPr lang="en-US" sz="1200" dirty="0" err="1" smtClean="0"/>
                        <a:t>iOS</a:t>
                      </a:r>
                      <a:r>
                        <a:rPr lang="en-US" sz="1200" dirty="0" smtClean="0"/>
                        <a:t> 4.0 (GSM)</a:t>
                      </a:r>
                    </a:p>
                    <a:p>
                      <a:r>
                        <a:rPr lang="en-US" sz="1200" dirty="0" err="1" smtClean="0"/>
                        <a:t>iOS</a:t>
                      </a:r>
                      <a:r>
                        <a:rPr lang="en-US" sz="1200" baseline="0" dirty="0" smtClean="0"/>
                        <a:t> 4.2.5 (CDMA)</a:t>
                      </a:r>
                      <a:endParaRPr lang="en-US" sz="1200" dirty="0">
                        <a:latin typeface="Arial" pitchFamily="34" charset="0"/>
                        <a:cs typeface="Arial" pitchFamily="34" charset="0"/>
                      </a:endParaRPr>
                    </a:p>
                  </a:txBody>
                  <a:tcPr/>
                </a:tc>
                <a:tc>
                  <a:txBody>
                    <a:bodyPr/>
                    <a:lstStyle/>
                    <a:p>
                      <a:r>
                        <a:rPr lang="en-US" sz="1200" dirty="0" smtClean="0"/>
                        <a:t>06-2010</a:t>
                      </a:r>
                      <a:endParaRPr lang="en-US" sz="1200" dirty="0">
                        <a:latin typeface="Arial" pitchFamily="34" charset="0"/>
                        <a:cs typeface="Arial" pitchFamily="34" charset="0"/>
                      </a:endParaRPr>
                    </a:p>
                  </a:txBody>
                  <a:tcPr/>
                </a:tc>
              </a:tr>
              <a:tr h="376155">
                <a:tc>
                  <a:txBody>
                    <a:bodyPr/>
                    <a:lstStyle/>
                    <a:p>
                      <a:r>
                        <a:rPr lang="en-US" sz="1200" dirty="0" err="1" smtClean="0">
                          <a:latin typeface="Arial" pitchFamily="34" charset="0"/>
                          <a:cs typeface="Arial" pitchFamily="34" charset="0"/>
                        </a:rPr>
                        <a:t>iPhone</a:t>
                      </a:r>
                      <a:r>
                        <a:rPr lang="en-US" sz="1200" dirty="0" smtClean="0">
                          <a:latin typeface="Arial" pitchFamily="34" charset="0"/>
                          <a:cs typeface="Arial" pitchFamily="34" charset="0"/>
                        </a:rPr>
                        <a:t> 4S</a:t>
                      </a:r>
                      <a:endParaRPr lang="en-US" sz="1200" dirty="0">
                        <a:latin typeface="Arial" pitchFamily="34" charset="0"/>
                        <a:cs typeface="Arial" pitchFamily="34" charset="0"/>
                      </a:endParaRPr>
                    </a:p>
                  </a:txBody>
                  <a:tcPr/>
                </a:tc>
                <a:tc>
                  <a:txBody>
                    <a:bodyPr/>
                    <a:lstStyle/>
                    <a:p>
                      <a:r>
                        <a:rPr lang="en-US" sz="1200" dirty="0" err="1" smtClean="0"/>
                        <a:t>iOS</a:t>
                      </a:r>
                      <a:r>
                        <a:rPr lang="en-US" sz="1200" dirty="0" smtClean="0"/>
                        <a:t> 5.0</a:t>
                      </a:r>
                      <a:endParaRPr lang="en-US" sz="1200" dirty="0">
                        <a:latin typeface="Arial" pitchFamily="34" charset="0"/>
                        <a:cs typeface="Arial" pitchFamily="34" charset="0"/>
                      </a:endParaRPr>
                    </a:p>
                  </a:txBody>
                  <a:tcPr/>
                </a:tc>
                <a:tc>
                  <a:txBody>
                    <a:bodyPr/>
                    <a:lstStyle/>
                    <a:p>
                      <a:r>
                        <a:rPr lang="en-US" sz="1200" dirty="0" smtClean="0"/>
                        <a:t>10-2011</a:t>
                      </a:r>
                      <a:endParaRPr lang="en-US" sz="1200" dirty="0">
                        <a:latin typeface="Arial" pitchFamily="34" charset="0"/>
                        <a:cs typeface="Arial" pitchFamily="34" charset="0"/>
                      </a:endParaRPr>
                    </a:p>
                  </a:txBody>
                  <a:tcPr/>
                </a:tc>
              </a:tr>
              <a:tr h="376155">
                <a:tc>
                  <a:txBody>
                    <a:bodyPr/>
                    <a:lstStyle/>
                    <a:p>
                      <a:r>
                        <a:rPr lang="en-US" sz="1200" b="0" dirty="0" err="1" smtClean="0">
                          <a:solidFill>
                            <a:schemeClr val="tx1"/>
                          </a:solidFill>
                          <a:latin typeface="Arial" pitchFamily="34" charset="0"/>
                          <a:cs typeface="Arial" pitchFamily="34" charset="0"/>
                        </a:rPr>
                        <a:t>iPhone</a:t>
                      </a:r>
                      <a:r>
                        <a:rPr lang="en-US" sz="1200" b="0" dirty="0" smtClean="0">
                          <a:solidFill>
                            <a:schemeClr val="tx1"/>
                          </a:solidFill>
                          <a:latin typeface="Arial" pitchFamily="34" charset="0"/>
                          <a:cs typeface="Arial" pitchFamily="34" charset="0"/>
                        </a:rPr>
                        <a:t> 5</a:t>
                      </a:r>
                      <a:endParaRPr lang="en-US" sz="1200" b="0" dirty="0">
                        <a:solidFill>
                          <a:schemeClr val="tx1"/>
                        </a:solidFill>
                        <a:latin typeface="Arial" pitchFamily="34" charset="0"/>
                        <a:cs typeface="Arial" pitchFamily="34" charset="0"/>
                      </a:endParaRPr>
                    </a:p>
                  </a:txBody>
                  <a:tcPr>
                    <a:solidFill>
                      <a:schemeClr val="accent5">
                        <a:lumMod val="60000"/>
                        <a:lumOff val="40000"/>
                        <a:alpha val="40000"/>
                      </a:schemeClr>
                    </a:solidFill>
                  </a:tcPr>
                </a:tc>
                <a:tc>
                  <a:txBody>
                    <a:bodyPr/>
                    <a:lstStyle/>
                    <a:p>
                      <a:r>
                        <a:rPr lang="en-US" sz="1200" dirty="0" smtClean="0"/>
                        <a:t>iOS6</a:t>
                      </a:r>
                      <a:endParaRPr lang="en-US" sz="1200" dirty="0"/>
                    </a:p>
                  </a:txBody>
                  <a:tcPr/>
                </a:tc>
                <a:tc>
                  <a:txBody>
                    <a:bodyPr/>
                    <a:lstStyle/>
                    <a:p>
                      <a:r>
                        <a:rPr lang="en-US" sz="1200" dirty="0" smtClean="0"/>
                        <a:t>09-2012</a:t>
                      </a:r>
                      <a:endParaRPr lang="en-US" sz="1200" dirty="0"/>
                    </a:p>
                  </a:txBody>
                  <a:tcPr/>
                </a:tc>
              </a:tr>
              <a:tr h="309169">
                <a:tc>
                  <a:txBody>
                    <a:bodyPr/>
                    <a:lstStyle/>
                    <a:p>
                      <a:r>
                        <a:rPr lang="en-US" sz="1200" b="1" dirty="0" smtClean="0">
                          <a:solidFill>
                            <a:srgbClr val="C00000"/>
                          </a:solidFill>
                          <a:latin typeface="Arial" pitchFamily="34" charset="0"/>
                          <a:cs typeface="Arial" pitchFamily="34" charset="0"/>
                        </a:rPr>
                        <a:t>iPod Touch</a:t>
                      </a:r>
                      <a:endParaRPr lang="en-US" sz="1200" b="1" dirty="0">
                        <a:solidFill>
                          <a:srgbClr val="C00000"/>
                        </a:solidFill>
                        <a:latin typeface="Arial" pitchFamily="34" charset="0"/>
                        <a:cs typeface="Arial" pitchFamily="34" charset="0"/>
                      </a:endParaRPr>
                    </a:p>
                  </a:txBody>
                  <a:tcPr>
                    <a:solidFill>
                      <a:schemeClr val="accent5">
                        <a:lumMod val="60000"/>
                        <a:lumOff val="40000"/>
                        <a:alpha val="40000"/>
                      </a:schemeClr>
                    </a:solidFill>
                  </a:tcPr>
                </a:tc>
                <a:tc>
                  <a:txBody>
                    <a:bodyPr/>
                    <a:lstStyle/>
                    <a:p>
                      <a:endParaRPr lang="en-US" sz="1200" dirty="0"/>
                    </a:p>
                  </a:txBody>
                  <a:tcPr/>
                </a:tc>
                <a:tc>
                  <a:txBody>
                    <a:bodyPr/>
                    <a:lstStyle/>
                    <a:p>
                      <a:endParaRPr lang="en-US" sz="1200"/>
                    </a:p>
                  </a:txBody>
                  <a:tcPr/>
                </a:tc>
              </a:tr>
              <a:tr h="525586">
                <a:tc>
                  <a:txBody>
                    <a:bodyPr/>
                    <a:lstStyle/>
                    <a:p>
                      <a:r>
                        <a:rPr lang="en-US" sz="1200" dirty="0" smtClean="0">
                          <a:latin typeface="Arial" pitchFamily="34" charset="0"/>
                          <a:cs typeface="Arial" pitchFamily="34" charset="0"/>
                        </a:rPr>
                        <a:t>4 Generation</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4.0 (2010)</a:t>
                      </a:r>
                    </a:p>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5.0 (2011)</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09-2010 (black)</a:t>
                      </a:r>
                    </a:p>
                    <a:p>
                      <a:r>
                        <a:rPr lang="en-US" sz="1200" dirty="0" smtClean="0">
                          <a:latin typeface="Arial" pitchFamily="34" charset="0"/>
                          <a:cs typeface="Arial" pitchFamily="34" charset="0"/>
                        </a:rPr>
                        <a:t>10-2011 (white)</a:t>
                      </a:r>
                      <a:endParaRPr lang="en-US" sz="1200" dirty="0">
                        <a:latin typeface="Arial" pitchFamily="34" charset="0"/>
                        <a:cs typeface="Arial" pitchFamily="34" charset="0"/>
                      </a:endParaRPr>
                    </a:p>
                  </a:txBody>
                  <a:tcPr/>
                </a:tc>
              </a:tr>
              <a:tr h="376155">
                <a:tc>
                  <a:txBody>
                    <a:bodyPr/>
                    <a:lstStyle/>
                    <a:p>
                      <a:r>
                        <a:rPr lang="en-US" sz="1200" dirty="0" smtClean="0">
                          <a:latin typeface="Arial" pitchFamily="34" charset="0"/>
                          <a:cs typeface="Arial" pitchFamily="34" charset="0"/>
                        </a:rPr>
                        <a:t>5 Generation</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tc>
                <a:tc>
                  <a:txBody>
                    <a:bodyPr/>
                    <a:lstStyle/>
                    <a:p>
                      <a:r>
                        <a:rPr lang="en-US" sz="1200" smtClean="0">
                          <a:latin typeface="Arial" pitchFamily="34" charset="0"/>
                          <a:cs typeface="Arial" pitchFamily="34" charset="0"/>
                        </a:rPr>
                        <a:t>09-2012</a:t>
                      </a:r>
                      <a:endParaRPr lang="en-US" sz="1200" dirty="0">
                        <a:latin typeface="Arial" pitchFamily="34" charset="0"/>
                        <a:cs typeface="Arial" pitchFamily="34" charset="0"/>
                      </a:endParaRPr>
                    </a:p>
                  </a:txBody>
                  <a:tcPr/>
                </a:tc>
              </a:tr>
              <a:tr h="376155">
                <a:tc>
                  <a:txBody>
                    <a:bodyPr/>
                    <a:lstStyle/>
                    <a:p>
                      <a:r>
                        <a:rPr lang="en-US" sz="1200" dirty="0" smtClean="0">
                          <a:latin typeface="Arial" pitchFamily="34" charset="0"/>
                          <a:cs typeface="Arial" pitchFamily="34" charset="0"/>
                        </a:rPr>
                        <a:t>iPod Mini</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iOS6</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tc>
              </a:tr>
              <a:tr h="309169">
                <a:tc>
                  <a:txBody>
                    <a:bodyPr/>
                    <a:lstStyle/>
                    <a:p>
                      <a:r>
                        <a:rPr lang="en-US" sz="1200" b="1" dirty="0" err="1" smtClean="0">
                          <a:solidFill>
                            <a:srgbClr val="C00000"/>
                          </a:solidFill>
                          <a:latin typeface="Arial" pitchFamily="34" charset="0"/>
                          <a:cs typeface="Arial" pitchFamily="34" charset="0"/>
                        </a:rPr>
                        <a:t>iPad</a:t>
                      </a:r>
                      <a:endParaRPr lang="en-US" sz="1200" b="1" dirty="0">
                        <a:solidFill>
                          <a:srgbClr val="C00000"/>
                        </a:solidFill>
                        <a:latin typeface="Arial" pitchFamily="34" charset="0"/>
                        <a:cs typeface="Arial" pitchFamily="34" charset="0"/>
                      </a:endParaRPr>
                    </a:p>
                  </a:txBody>
                  <a:tcPr>
                    <a:solidFill>
                      <a:schemeClr val="accent5">
                        <a:lumMod val="60000"/>
                        <a:lumOff val="40000"/>
                        <a:alpha val="40000"/>
                      </a:schemeClr>
                    </a:solidFill>
                  </a:tcPr>
                </a:tc>
                <a:tc>
                  <a:txBody>
                    <a:bodyPr/>
                    <a:lstStyle/>
                    <a:p>
                      <a:endParaRPr lang="en-US" sz="1200" dirty="0"/>
                    </a:p>
                  </a:txBody>
                  <a:tcPr/>
                </a:tc>
                <a:tc>
                  <a:txBody>
                    <a:bodyPr/>
                    <a:lstStyle/>
                    <a:p>
                      <a:endParaRPr lang="en-US" sz="1200"/>
                    </a:p>
                  </a:txBody>
                  <a:tcPr/>
                </a:tc>
              </a:tr>
              <a:tr h="376155">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2</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4.3</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03-2011</a:t>
                      </a:r>
                      <a:endParaRPr lang="en-US" sz="1200" dirty="0">
                        <a:latin typeface="Arial" pitchFamily="34" charset="0"/>
                        <a:cs typeface="Arial" pitchFamily="34" charset="0"/>
                      </a:endParaRPr>
                    </a:p>
                  </a:txBody>
                  <a:tcPr/>
                </a:tc>
              </a:tr>
              <a:tr h="376155">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tc>
              </a:tr>
              <a:tr h="376155">
                <a:tc>
                  <a:txBody>
                    <a:bodyPr/>
                    <a:lstStyle/>
                    <a:p>
                      <a:r>
                        <a:rPr lang="en-US" sz="1200" dirty="0" err="1" smtClean="0">
                          <a:latin typeface="Arial" pitchFamily="34" charset="0"/>
                          <a:cs typeface="Arial" pitchFamily="34" charset="0"/>
                        </a:rPr>
                        <a:t>iPad</a:t>
                      </a:r>
                      <a:r>
                        <a:rPr lang="en-US" sz="1200" dirty="0" smtClean="0">
                          <a:latin typeface="Arial" pitchFamily="34" charset="0"/>
                          <a:cs typeface="Arial" pitchFamily="34" charset="0"/>
                        </a:rPr>
                        <a:t> (4 </a:t>
                      </a:r>
                      <a:r>
                        <a:rPr lang="en-US" sz="1200" dirty="0" err="1" smtClean="0">
                          <a:latin typeface="Arial" pitchFamily="34" charset="0"/>
                          <a:cs typeface="Arial" pitchFamily="34" charset="0"/>
                        </a:rPr>
                        <a:t>th</a:t>
                      </a:r>
                      <a:r>
                        <a:rPr lang="en-US" sz="1200" dirty="0" smtClean="0">
                          <a:latin typeface="Arial" pitchFamily="34" charset="0"/>
                          <a:cs typeface="Arial" pitchFamily="34" charset="0"/>
                        </a:rPr>
                        <a:t> Generation)</a:t>
                      </a:r>
                      <a:endParaRPr lang="en-US" sz="1200" dirty="0">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6</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09-2012</a:t>
                      </a:r>
                      <a:endParaRPr lang="en-US" sz="1200" dirty="0">
                        <a:latin typeface="Arial" pitchFamily="34" charset="0"/>
                        <a:cs typeface="Arial" pitchFamily="34" charset="0"/>
                      </a:endParaRPr>
                    </a:p>
                  </a:txBody>
                  <a:tcPr/>
                </a:tc>
              </a:tr>
              <a:tr h="309169">
                <a:tc>
                  <a:txBody>
                    <a:bodyPr/>
                    <a:lstStyle/>
                    <a:p>
                      <a:r>
                        <a:rPr lang="en-US" sz="1200" b="1" dirty="0" smtClean="0">
                          <a:solidFill>
                            <a:srgbClr val="C00000"/>
                          </a:solidFill>
                          <a:latin typeface="Arial" pitchFamily="34" charset="0"/>
                          <a:cs typeface="Arial" pitchFamily="34" charset="0"/>
                        </a:rPr>
                        <a:t>Apple</a:t>
                      </a:r>
                      <a:r>
                        <a:rPr lang="en-US" sz="1200" b="1" baseline="0" dirty="0" smtClean="0">
                          <a:solidFill>
                            <a:srgbClr val="C00000"/>
                          </a:solidFill>
                          <a:latin typeface="Arial" pitchFamily="34" charset="0"/>
                          <a:cs typeface="Arial" pitchFamily="34" charset="0"/>
                        </a:rPr>
                        <a:t> TV</a:t>
                      </a:r>
                      <a:endParaRPr lang="en-US" sz="1200" b="1" dirty="0">
                        <a:solidFill>
                          <a:srgbClr val="C00000"/>
                        </a:solidFill>
                        <a:latin typeface="Arial" pitchFamily="34" charset="0"/>
                        <a:cs typeface="Arial" pitchFamily="34" charset="0"/>
                      </a:endParaRPr>
                    </a:p>
                  </a:txBody>
                  <a:tcPr>
                    <a:solidFill>
                      <a:schemeClr val="accent5">
                        <a:lumMod val="60000"/>
                        <a:lumOff val="40000"/>
                      </a:schemeClr>
                    </a:solidFill>
                  </a:tcPr>
                </a:tc>
                <a:tc>
                  <a:txBody>
                    <a:bodyPr/>
                    <a:lstStyle/>
                    <a:p>
                      <a:endParaRPr lang="en-US" sz="1200" dirty="0"/>
                    </a:p>
                  </a:txBody>
                  <a:tcPr/>
                </a:tc>
                <a:tc>
                  <a:txBody>
                    <a:bodyPr/>
                    <a:lstStyle/>
                    <a:p>
                      <a:endParaRPr lang="en-US" sz="1200" dirty="0"/>
                    </a:p>
                  </a:txBody>
                  <a:tcPr/>
                </a:tc>
              </a:tr>
              <a:tr h="376155">
                <a:tc>
                  <a:txBody>
                    <a:bodyPr/>
                    <a:lstStyle/>
                    <a:p>
                      <a:r>
                        <a:rPr lang="en-US" sz="1200" dirty="0" smtClean="0">
                          <a:latin typeface="Arial" pitchFamily="34" charset="0"/>
                          <a:cs typeface="Arial" pitchFamily="34" charset="0"/>
                        </a:rPr>
                        <a:t>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Generation</a:t>
                      </a:r>
                      <a:endParaRPr lang="en-US" sz="1200" b="0" dirty="0">
                        <a:solidFill>
                          <a:schemeClr val="tx1"/>
                        </a:solidFill>
                        <a:latin typeface="Arial" pitchFamily="34" charset="0"/>
                        <a:cs typeface="Arial" pitchFamily="34" charset="0"/>
                      </a:endParaRPr>
                    </a:p>
                  </a:txBody>
                  <a:tcPr/>
                </a:tc>
                <a:tc>
                  <a:txBody>
                    <a:bodyPr/>
                    <a:lstStyle/>
                    <a:p>
                      <a:r>
                        <a:rPr lang="en-US" sz="1200" dirty="0" err="1" smtClean="0">
                          <a:latin typeface="Arial" pitchFamily="34" charset="0"/>
                          <a:cs typeface="Arial" pitchFamily="34" charset="0"/>
                        </a:rPr>
                        <a:t>iOS</a:t>
                      </a:r>
                      <a:r>
                        <a:rPr lang="en-US" sz="1200" dirty="0" smtClean="0">
                          <a:latin typeface="Arial" pitchFamily="34" charset="0"/>
                          <a:cs typeface="Arial" pitchFamily="34" charset="0"/>
                        </a:rPr>
                        <a:t> 5.1</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03-2012</a:t>
                      </a:r>
                      <a:endParaRPr lang="en-US" sz="12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28</a:t>
            </a:fld>
            <a:endParaRPr lang="en-US" dirty="0">
              <a:solidFill>
                <a:schemeClr val="bg2">
                  <a:lumMod val="25000"/>
                </a:schemeClr>
              </a:solidFill>
            </a:endParaRPr>
          </a:p>
        </p:txBody>
      </p:sp>
      <p:pic>
        <p:nvPicPr>
          <p:cNvPr id="2050" name="Picture 2" descr="C:\Users\IVA\Pictures\LOGOS\ios-logo[1].jpg"/>
          <p:cNvPicPr>
            <a:picLocks noChangeAspect="1" noChangeArrowheads="1"/>
          </p:cNvPicPr>
          <p:nvPr/>
        </p:nvPicPr>
        <p:blipFill>
          <a:blip r:embed="rId2" cstate="print"/>
          <a:srcRect/>
          <a:stretch>
            <a:fillRect/>
          </a:stretch>
        </p:blipFill>
        <p:spPr bwMode="auto">
          <a:xfrm>
            <a:off x="7010400" y="1447800"/>
            <a:ext cx="1905000" cy="1905000"/>
          </a:xfrm>
          <a:prstGeom prst="rect">
            <a:avLst/>
          </a:prstGeom>
          <a:noFill/>
        </p:spPr>
      </p:pic>
      <p:pic>
        <p:nvPicPr>
          <p:cNvPr id="2051" name="Picture 3" descr="C:\Users\IVA\Pictures\LOGOS\mainpic_iosextensions[1].png"/>
          <p:cNvPicPr>
            <a:picLocks noChangeAspect="1" noChangeArrowheads="1"/>
          </p:cNvPicPr>
          <p:nvPr/>
        </p:nvPicPr>
        <p:blipFill>
          <a:blip r:embed="rId3" cstate="print"/>
          <a:srcRect/>
          <a:stretch>
            <a:fillRect/>
          </a:stretch>
        </p:blipFill>
        <p:spPr bwMode="auto">
          <a:xfrm>
            <a:off x="7010400" y="3657600"/>
            <a:ext cx="1981200" cy="825500"/>
          </a:xfrm>
          <a:prstGeom prst="rect">
            <a:avLst/>
          </a:prstGeom>
          <a:noFill/>
        </p:spPr>
      </p:pic>
      <p:pic>
        <p:nvPicPr>
          <p:cNvPr id="2052" name="Picture 4" descr="C:\Users\IVA\Pictures\LOGOS\800px-IPad,_iPhones_and_Magic_mouse[1].jpg"/>
          <p:cNvPicPr>
            <a:picLocks noChangeAspect="1" noChangeArrowheads="1"/>
          </p:cNvPicPr>
          <p:nvPr/>
        </p:nvPicPr>
        <p:blipFill>
          <a:blip r:embed="rId4" cstate="print"/>
          <a:srcRect/>
          <a:stretch>
            <a:fillRect/>
          </a:stretch>
        </p:blipFill>
        <p:spPr bwMode="auto">
          <a:xfrm>
            <a:off x="6934200" y="4800600"/>
            <a:ext cx="2058687" cy="1371600"/>
          </a:xfrm>
          <a:prstGeom prst="rect">
            <a:avLst/>
          </a:prstGeom>
          <a:noFill/>
        </p:spPr>
      </p:pic>
      <p:sp>
        <p:nvSpPr>
          <p:cNvPr id="9" name="Rounded Rectangle 8"/>
          <p:cNvSpPr/>
          <p:nvPr/>
        </p:nvSpPr>
        <p:spPr>
          <a:xfrm>
            <a:off x="457200" y="6220691"/>
            <a:ext cx="510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Devices could be upgraded to </a:t>
            </a:r>
            <a:r>
              <a:rPr lang="en-US" dirty="0" err="1" smtClean="0"/>
              <a:t>iOS</a:t>
            </a:r>
            <a:r>
              <a:rPr lang="en-US" dirty="0" smtClean="0"/>
              <a:t> 6</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29</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6. </a:t>
            </a:r>
            <a:r>
              <a:rPr lang="en-US" sz="2400" b="1" dirty="0" smtClean="0">
                <a:solidFill>
                  <a:srgbClr val="FF0000"/>
                </a:solidFill>
                <a:latin typeface="Arial" pitchFamily="34" charset="0"/>
                <a:cs typeface="Arial" pitchFamily="34" charset="0"/>
              </a:rPr>
              <a:t>A/B</a:t>
            </a:r>
            <a:r>
              <a:rPr lang="en-US" sz="2400" dirty="0" smtClean="0">
                <a:solidFill>
                  <a:srgbClr val="FF0000"/>
                </a:solidFill>
                <a:latin typeface="Arial" pitchFamily="34" charset="0"/>
                <a:cs typeface="Arial" pitchFamily="34" charset="0"/>
              </a:rPr>
              <a:t> Do you know how to use </a:t>
            </a:r>
            <a:r>
              <a:rPr lang="en-US" sz="2400" dirty="0" err="1" smtClean="0">
                <a:solidFill>
                  <a:srgbClr val="FF0000"/>
                </a:solidFill>
                <a:latin typeface="Arial" pitchFamily="34" charset="0"/>
                <a:cs typeface="Arial" pitchFamily="34" charset="0"/>
              </a:rPr>
              <a:t>iPhone</a:t>
            </a:r>
            <a:r>
              <a:rPr lang="en-US" sz="2400" dirty="0" smtClean="0">
                <a:solidFill>
                  <a:srgbClr val="FF0000"/>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7.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8.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637050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468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a:t>
            </a:fld>
            <a:endParaRPr lang="en-US" dirty="0">
              <a:solidFill>
                <a:schemeClr val="accent1">
                  <a:lumMod val="50000"/>
                </a:schemeClr>
              </a:solidFill>
            </a:endParaRPr>
          </a:p>
        </p:txBody>
      </p:sp>
      <p:pic>
        <p:nvPicPr>
          <p:cNvPr id="221186" name="Picture 2" descr="C:\Users\IVA\Pictures\YOU TUBE\NEW ADDITION\7294016678_65956d688e_o[1].png"/>
          <p:cNvPicPr>
            <a:picLocks noChangeAspect="1" noChangeArrowheads="1"/>
          </p:cNvPicPr>
          <p:nvPr/>
        </p:nvPicPr>
        <p:blipFill>
          <a:blip r:embed="rId2" cstate="print"/>
          <a:srcRect/>
          <a:stretch>
            <a:fillRect/>
          </a:stretch>
        </p:blipFill>
        <p:spPr bwMode="auto">
          <a:xfrm>
            <a:off x="304800" y="228600"/>
            <a:ext cx="8534400" cy="620133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6A. Do you know how to use </a:t>
            </a:r>
            <a:r>
              <a:rPr lang="en-US" sz="3200" b="1" dirty="0" err="1" smtClean="0">
                <a:solidFill>
                  <a:srgbClr val="FF0000"/>
                </a:solidFill>
                <a:latin typeface="Arial" pitchFamily="34" charset="0"/>
                <a:cs typeface="Arial" pitchFamily="34" charset="0"/>
              </a:rPr>
              <a:t>iPhone</a:t>
            </a:r>
            <a:r>
              <a:rPr lang="en-US" sz="3200" b="1" dirty="0" smtClean="0">
                <a:solidFill>
                  <a:srgbClr val="FF0000"/>
                </a:solidFill>
                <a:latin typeface="Arial" pitchFamily="34" charset="0"/>
                <a:cs typeface="Arial" pitchFamily="34" charset="0"/>
              </a:rPr>
              <a:t>?</a:t>
            </a:r>
            <a:endParaRPr lang="en-US" sz="3200" b="1" dirty="0">
              <a:solidFill>
                <a:srgbClr val="FF0000"/>
              </a:solidFill>
            </a:endParaRPr>
          </a:p>
        </p:txBody>
      </p:sp>
      <p:sp>
        <p:nvSpPr>
          <p:cNvPr id="3" name="Footer Placeholder 2"/>
          <p:cNvSpPr>
            <a:spLocks noGrp="1"/>
          </p:cNvSpPr>
          <p:nvPr>
            <p:ph type="ftr" sz="quarter" idx="11"/>
          </p:nvPr>
        </p:nvSpPr>
        <p:spPr>
          <a:xfrm>
            <a:off x="4648200" y="6400800"/>
            <a:ext cx="34290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30</a:t>
            </a:fld>
            <a:endParaRPr lang="en-US" dirty="0">
              <a:solidFill>
                <a:schemeClr val="tx2">
                  <a:lumMod val="25000"/>
                </a:schemeClr>
              </a:solidFill>
            </a:endParaRPr>
          </a:p>
        </p:txBody>
      </p:sp>
      <p:sp>
        <p:nvSpPr>
          <p:cNvPr id="5" name="Content Placeholder 4"/>
          <p:cNvSpPr>
            <a:spLocks noGrp="1"/>
          </p:cNvSpPr>
          <p:nvPr>
            <p:ph sz="quarter" idx="1"/>
          </p:nvPr>
        </p:nvSpPr>
        <p:spPr>
          <a:xfrm>
            <a:off x="457200" y="1752600"/>
            <a:ext cx="3749040" cy="4343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1.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“Get Started” Guide</a:t>
            </a:r>
          </a:p>
          <a:p>
            <a:r>
              <a:rPr lang="en-US" sz="1800" dirty="0" smtClean="0">
                <a:latin typeface="Arial" pitchFamily="34" charset="0"/>
                <a:cs typeface="Arial" pitchFamily="34" charset="0"/>
              </a:rPr>
              <a:t>2. Explicit Support Online Resource direct from Apple (tutorials, documentation, specifications)</a:t>
            </a:r>
          </a:p>
          <a:p>
            <a:r>
              <a:rPr lang="en-US" sz="1800" dirty="0" smtClean="0">
                <a:latin typeface="Arial" pitchFamily="34" charset="0"/>
                <a:cs typeface="Arial" pitchFamily="34" charset="0"/>
              </a:rPr>
              <a:t>3.YouTube Resources – tutorial videos and fun</a:t>
            </a:r>
          </a:p>
          <a:p>
            <a:r>
              <a:rPr lang="en-US" sz="1800" dirty="0" smtClean="0">
                <a:latin typeface="Arial" pitchFamily="34" charset="0"/>
                <a:cs typeface="Arial" pitchFamily="34" charset="0"/>
              </a:rPr>
              <a:t>4. Tips and tricks – Review of your Phone</a:t>
            </a:r>
          </a:p>
          <a:p>
            <a:r>
              <a:rPr lang="en-US" sz="1800" dirty="0" smtClean="0">
                <a:latin typeface="Arial" pitchFamily="34" charset="0"/>
                <a:cs typeface="Arial" pitchFamily="34" charset="0"/>
              </a:rPr>
              <a:t>5. Peer’s Reviews and Info</a:t>
            </a:r>
          </a:p>
          <a:p>
            <a:r>
              <a:rPr lang="en-US" sz="1800" dirty="0" smtClean="0">
                <a:latin typeface="Arial" pitchFamily="34" charset="0"/>
                <a:cs typeface="Arial" pitchFamily="34" charset="0"/>
              </a:rPr>
              <a:t>6. Technical news/updates on the new coming Apple product</a:t>
            </a:r>
            <a:endParaRPr lang="en-US" sz="1800" dirty="0">
              <a:latin typeface="Arial" pitchFamily="34" charset="0"/>
              <a:cs typeface="Arial" pitchFamily="34" charset="0"/>
            </a:endParaRPr>
          </a:p>
        </p:txBody>
      </p:sp>
      <p:sp>
        <p:nvSpPr>
          <p:cNvPr id="7" name="Rectangle 6"/>
          <p:cNvSpPr/>
          <p:nvPr/>
        </p:nvSpPr>
        <p:spPr>
          <a:xfrm>
            <a:off x="228600" y="6248400"/>
            <a:ext cx="411480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solidFill>
                  <a:schemeClr val="bg1"/>
                </a:solidFill>
                <a:latin typeface="Arial" pitchFamily="34" charset="0"/>
                <a:cs typeface="Arial" pitchFamily="34" charset="0"/>
              </a:rPr>
              <a:t>http://www.apple.com/support/iphone/getstarted/</a:t>
            </a:r>
            <a:endParaRPr lang="en-US" sz="1400" dirty="0">
              <a:solidFill>
                <a:schemeClr val="bg1"/>
              </a:solidFill>
              <a:latin typeface="Arial" pitchFamily="34" charset="0"/>
              <a:cs typeface="Arial" pitchFamily="34" charset="0"/>
            </a:endParaRPr>
          </a:p>
        </p:txBody>
      </p:sp>
      <p:sp>
        <p:nvSpPr>
          <p:cNvPr id="9" name="Rounded Rectangle 8"/>
          <p:cNvSpPr/>
          <p:nvPr/>
        </p:nvSpPr>
        <p:spPr>
          <a:xfrm>
            <a:off x="838200" y="1295400"/>
            <a:ext cx="2895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Where to gain Information:</a:t>
            </a:r>
            <a:endParaRPr lang="en-US" sz="2000" b="1" dirty="0">
              <a:latin typeface="Arial" pitchFamily="34" charset="0"/>
              <a:cs typeface="Arial" pitchFamily="34" charset="0"/>
            </a:endParaRPr>
          </a:p>
        </p:txBody>
      </p:sp>
      <p:pic>
        <p:nvPicPr>
          <p:cNvPr id="2050" name="Picture 2" descr="C:\Users\IVA\Pictures\LOGOS\iphone-funny-pictures[1].jpg"/>
          <p:cNvPicPr>
            <a:picLocks noGrp="1" noChangeAspect="1" noChangeArrowheads="1"/>
          </p:cNvPicPr>
          <p:nvPr>
            <p:ph sz="quarter" idx="2"/>
          </p:nvPr>
        </p:nvPicPr>
        <p:blipFill>
          <a:blip r:embed="rId2" cstate="print"/>
          <a:srcRect/>
          <a:stretch>
            <a:fillRect/>
          </a:stretch>
        </p:blipFill>
        <p:spPr bwMode="auto">
          <a:xfrm>
            <a:off x="5094287" y="1447800"/>
            <a:ext cx="3429000" cy="4572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IVA\Pictures\LOGOS\iPhonetricks[1].jpg"/>
          <p:cNvPicPr>
            <a:picLocks noGrp="1" noChangeAspect="1" noChangeArrowheads="1"/>
          </p:cNvPicPr>
          <p:nvPr>
            <p:ph sz="quarter" idx="1"/>
          </p:nvPr>
        </p:nvPicPr>
        <p:blipFill>
          <a:blip r:embed="rId2" cstate="print"/>
          <a:srcRect/>
          <a:stretch>
            <a:fillRect/>
          </a:stretch>
        </p:blipFill>
        <p:spPr bwMode="auto">
          <a:xfrm>
            <a:off x="1143000" y="1905000"/>
            <a:ext cx="2873742" cy="3886200"/>
          </a:xfrm>
          <a:prstGeom prst="rect">
            <a:avLst/>
          </a:prstGeom>
          <a:noFill/>
        </p:spPr>
      </p:pic>
      <p:sp>
        <p:nvSpPr>
          <p:cNvPr id="2" name="Title 1"/>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b="1" dirty="0" smtClean="0">
                <a:solidFill>
                  <a:srgbClr val="FF0000"/>
                </a:solidFill>
                <a:latin typeface="Arial" pitchFamily="34" charset="0"/>
                <a:cs typeface="Arial" pitchFamily="34" charset="0"/>
              </a:rPr>
              <a:t>6A. </a:t>
            </a:r>
            <a:r>
              <a:rPr lang="en-US" sz="3200" b="1" dirty="0" smtClean="0">
                <a:latin typeface="Arial" pitchFamily="34" charset="0"/>
                <a:cs typeface="Arial" pitchFamily="34" charset="0"/>
              </a:rPr>
              <a:t>How to survive this Question: </a:t>
            </a:r>
            <a:r>
              <a:rPr lang="en-US" sz="3200" b="1" dirty="0" smtClean="0">
                <a:solidFill>
                  <a:srgbClr val="FF0000"/>
                </a:solidFill>
                <a:latin typeface="Arial" pitchFamily="34" charset="0"/>
                <a:cs typeface="Arial" pitchFamily="34" charset="0"/>
              </a:rPr>
              <a:t>Be Smart</a:t>
            </a:r>
            <a:endParaRPr lang="en-US" sz="3200" b="1" dirty="0">
              <a:solidFill>
                <a:srgbClr val="FF0000"/>
              </a:solidFill>
              <a:latin typeface="Arial" pitchFamily="34" charset="0"/>
              <a:cs typeface="Arial" pitchFamily="34" charset="0"/>
            </a:endParaRPr>
          </a:p>
        </p:txBody>
      </p:sp>
      <p:sp>
        <p:nvSpPr>
          <p:cNvPr id="3" name="Footer Placeholder 2"/>
          <p:cNvSpPr>
            <a:spLocks noGrp="1"/>
          </p:cNvSpPr>
          <p:nvPr>
            <p:ph type="ftr" sz="quarter" idx="11"/>
          </p:nvPr>
        </p:nvSpPr>
        <p:spPr>
          <a:xfrm>
            <a:off x="4800600" y="6400800"/>
            <a:ext cx="35814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31</a:t>
            </a:fld>
            <a:endParaRPr lang="en-US" dirty="0">
              <a:solidFill>
                <a:schemeClr val="tx2">
                  <a:lumMod val="25000"/>
                </a:schemeClr>
              </a:solidFill>
            </a:endParaRPr>
          </a:p>
        </p:txBody>
      </p:sp>
      <p:sp>
        <p:nvSpPr>
          <p:cNvPr id="6" name="Content Placeholder 5"/>
          <p:cNvSpPr>
            <a:spLocks noGrp="1"/>
          </p:cNvSpPr>
          <p:nvPr>
            <p:ph sz="quarter" idx="2"/>
          </p:nvPr>
        </p:nvSpPr>
        <p:spPr>
          <a:xfrm>
            <a:off x="4933950" y="1447800"/>
            <a:ext cx="3749040" cy="43434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dirty="0" smtClean="0"/>
          </a:p>
          <a:p>
            <a:r>
              <a:rPr lang="en-US" dirty="0" smtClean="0">
                <a:latin typeface="Arial" pitchFamily="34" charset="0"/>
                <a:cs typeface="Arial" pitchFamily="34" charset="0"/>
              </a:rPr>
              <a:t>Memorize 5 tips and tricks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OR</a:t>
            </a:r>
          </a:p>
          <a:p>
            <a:r>
              <a:rPr lang="en-US" dirty="0" smtClean="0">
                <a:latin typeface="Arial" pitchFamily="34" charset="0"/>
                <a:cs typeface="Arial" pitchFamily="34" charset="0"/>
              </a:rPr>
              <a:t>Memorize 5 short cuts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OR</a:t>
            </a:r>
          </a:p>
          <a:p>
            <a:r>
              <a:rPr lang="en-US" dirty="0" smtClean="0">
                <a:latin typeface="Arial" pitchFamily="34" charset="0"/>
                <a:cs typeface="Arial" pitchFamily="34" charset="0"/>
              </a:rPr>
              <a:t>Memorize 5 customized tips on </a:t>
            </a:r>
            <a:r>
              <a:rPr lang="en-US" dirty="0" err="1" smtClean="0">
                <a:latin typeface="Arial" pitchFamily="34" charset="0"/>
                <a:cs typeface="Arial" pitchFamily="34" charset="0"/>
              </a:rPr>
              <a:t>iPhone</a:t>
            </a:r>
            <a:endParaRPr lang="en-US" dirty="0" smtClean="0">
              <a:latin typeface="Arial" pitchFamily="34" charset="0"/>
              <a:cs typeface="Arial" pitchFamily="34" charset="0"/>
            </a:endParaRPr>
          </a:p>
          <a:p>
            <a:r>
              <a:rPr lang="en-US" dirty="0" smtClean="0">
                <a:latin typeface="Arial" pitchFamily="34" charset="0"/>
                <a:cs typeface="Arial" pitchFamily="34" charset="0"/>
              </a:rPr>
              <a:t>Surprise the Interviewers with  some advance, unknown details.</a:t>
            </a:r>
          </a:p>
          <a:p>
            <a:r>
              <a:rPr lang="en-US" dirty="0" smtClean="0">
                <a:latin typeface="Arial" pitchFamily="34" charset="0"/>
                <a:cs typeface="Arial" pitchFamily="34" charset="0"/>
              </a:rPr>
              <a:t>Tell them some details on one specific </a:t>
            </a:r>
            <a:r>
              <a:rPr lang="en-US" dirty="0" err="1" smtClean="0">
                <a:latin typeface="Arial" pitchFamily="34" charset="0"/>
                <a:cs typeface="Arial" pitchFamily="34" charset="0"/>
              </a:rPr>
              <a:t>iPhone</a:t>
            </a:r>
            <a:r>
              <a:rPr lang="en-US" dirty="0" smtClean="0">
                <a:latin typeface="Arial" pitchFamily="34" charset="0"/>
                <a:cs typeface="Arial" pitchFamily="34" charset="0"/>
              </a:rPr>
              <a:t> feature (as your favorite)</a:t>
            </a:r>
            <a:endParaRPr lang="en-US" dirty="0">
              <a:latin typeface="Arial" pitchFamily="34" charset="0"/>
              <a:cs typeface="Arial" pitchFamily="34" charset="0"/>
            </a:endParaRPr>
          </a:p>
        </p:txBody>
      </p:sp>
      <p:sp>
        <p:nvSpPr>
          <p:cNvPr id="3075" name="Rectangle 3"/>
          <p:cNvSpPr>
            <a:spLocks noChangeArrowheads="1"/>
          </p:cNvSpPr>
          <p:nvPr/>
        </p:nvSpPr>
        <p:spPr bwMode="auto">
          <a:xfrm>
            <a:off x="685800" y="5638800"/>
            <a:ext cx="3810000" cy="46166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ea typeface="Times New Roman" pitchFamily="18" charset="0"/>
                <a:cs typeface="Times New Roman" pitchFamily="18" charset="0"/>
              </a:rPr>
              <a:t>http://iphone.appstorm.net/how-to/30-super-secret-iphone-features-and-shortcuts/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3076" name="Rectangle 4"/>
          <p:cNvSpPr>
            <a:spLocks noChangeArrowheads="1"/>
          </p:cNvSpPr>
          <p:nvPr/>
        </p:nvSpPr>
        <p:spPr bwMode="auto">
          <a:xfrm>
            <a:off x="685800" y="6248400"/>
            <a:ext cx="3810000" cy="46166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http://iphone.appstorm.net/roundups/developer/40-secret-iphone-features-and-shortcuts/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2" name="Rectangle 11"/>
          <p:cNvSpPr/>
          <p:nvPr/>
        </p:nvSpPr>
        <p:spPr>
          <a:xfrm>
            <a:off x="762000" y="1676400"/>
            <a:ext cx="38100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http://coolappsman.com/2012/03/iphone-secrets-tips-tricks/</a:t>
            </a:r>
            <a:endParaRPr lang="en-US" sz="1200" dirty="0">
              <a:solidFill>
                <a:schemeClr val="bg1"/>
              </a:solidFill>
              <a:latin typeface="Arial" pitchFamily="34" charset="0"/>
              <a:cs typeface="Arial" pitchFamily="34" charset="0"/>
            </a:endParaRPr>
          </a:p>
        </p:txBody>
      </p:sp>
      <p:sp>
        <p:nvSpPr>
          <p:cNvPr id="13" name="Rectangle 12"/>
          <p:cNvSpPr/>
          <p:nvPr/>
        </p:nvSpPr>
        <p:spPr>
          <a:xfrm>
            <a:off x="762000" y="1219200"/>
            <a:ext cx="3810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http://rantsreviews.com/iphone-4-short-cuts/</a:t>
            </a:r>
            <a:endParaRPr lang="en-US" sz="1200" dirty="0">
              <a:solidFill>
                <a:schemeClr val="bg1"/>
              </a:solidFill>
              <a:latin typeface="Arial" pitchFamily="34" charset="0"/>
              <a:cs typeface="Arial" pitchFamily="34" charset="0"/>
            </a:endParaRPr>
          </a:p>
        </p:txBody>
      </p:sp>
      <p:sp>
        <p:nvSpPr>
          <p:cNvPr id="11" name="Rectangle 10"/>
          <p:cNvSpPr/>
          <p:nvPr/>
        </p:nvSpPr>
        <p:spPr>
          <a:xfrm>
            <a:off x="5486400" y="5943600"/>
            <a:ext cx="2819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2">
                    <a:lumMod val="25000"/>
                  </a:schemeClr>
                </a:solidFill>
                <a:latin typeface="Arial" pitchFamily="34" charset="0"/>
                <a:cs typeface="Arial" pitchFamily="34" charset="0"/>
              </a:rPr>
              <a:t>http://www.businessinsider.com/best-iphone-tips-and-tricks-2012-12?op=1</a:t>
            </a:r>
            <a:endParaRPr lang="en-US" sz="1200" dirty="0">
              <a:solidFill>
                <a:schemeClr val="tx2">
                  <a:lumMod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74638"/>
            <a:ext cx="86868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b="1" dirty="0" smtClean="0">
                <a:solidFill>
                  <a:srgbClr val="FF0000"/>
                </a:solidFill>
                <a:latin typeface="Arial" pitchFamily="34" charset="0"/>
                <a:cs typeface="Arial" pitchFamily="34" charset="0"/>
              </a:rPr>
              <a:t>6B. Do you know how to go through Android?  1   </a:t>
            </a:r>
            <a:endParaRPr lang="en-US" sz="3200" b="1" dirty="0">
              <a:solidFill>
                <a:srgbClr val="FF0000"/>
              </a:solidFill>
            </a:endParaRPr>
          </a:p>
        </p:txBody>
      </p:sp>
      <p:sp>
        <p:nvSpPr>
          <p:cNvPr id="3" name="Footer Placeholder 2"/>
          <p:cNvSpPr>
            <a:spLocks noGrp="1"/>
          </p:cNvSpPr>
          <p:nvPr>
            <p:ph type="ftr" sz="quarter" idx="11"/>
          </p:nvPr>
        </p:nvSpPr>
        <p:spPr>
          <a:xfrm>
            <a:off x="4343400" y="6248400"/>
            <a:ext cx="39624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32</a:t>
            </a:fld>
            <a:endParaRPr lang="en-US" dirty="0">
              <a:solidFill>
                <a:schemeClr val="tx2">
                  <a:lumMod val="25000"/>
                </a:schemeClr>
              </a:solidFill>
            </a:endParaRPr>
          </a:p>
        </p:txBody>
      </p:sp>
      <p:sp>
        <p:nvSpPr>
          <p:cNvPr id="7" name="Content Placeholder 6"/>
          <p:cNvSpPr>
            <a:spLocks noGrp="1"/>
          </p:cNvSpPr>
          <p:nvPr>
            <p:ph sz="quarter" idx="1"/>
          </p:nvPr>
        </p:nvSpPr>
        <p:spPr>
          <a:xfrm>
            <a:off x="533400" y="1371600"/>
            <a:ext cx="3672840" cy="5029200"/>
          </a:xfrm>
        </p:spPr>
        <p:style>
          <a:lnRef idx="1">
            <a:schemeClr val="accent1"/>
          </a:lnRef>
          <a:fillRef idx="2">
            <a:schemeClr val="accent1"/>
          </a:fillRef>
          <a:effectRef idx="1">
            <a:schemeClr val="accent1"/>
          </a:effectRef>
          <a:fontRef idx="minor">
            <a:schemeClr val="dk1"/>
          </a:fontRef>
        </p:style>
        <p:txBody>
          <a:bodyPr>
            <a:normAutofit/>
          </a:bodyPr>
          <a:lstStyle/>
          <a:p>
            <a:r>
              <a:rPr lang="en-US" sz="1800" dirty="0" smtClean="0">
                <a:latin typeface="Arial" pitchFamily="34" charset="0"/>
                <a:cs typeface="Arial" pitchFamily="34" charset="0"/>
              </a:rPr>
              <a:t>Android may required a little effort to learn and to set up:</a:t>
            </a:r>
          </a:p>
          <a:p>
            <a:r>
              <a:rPr lang="en-US" sz="1600" dirty="0" smtClean="0">
                <a:latin typeface="Arial" pitchFamily="34" charset="0"/>
                <a:cs typeface="Arial" pitchFamily="34" charset="0"/>
              </a:rPr>
              <a:t>1. Do not skip </a:t>
            </a:r>
            <a:r>
              <a:rPr lang="en-US" sz="1600" b="1" dirty="0" smtClean="0">
                <a:latin typeface="Arial" pitchFamily="34" charset="0"/>
                <a:cs typeface="Arial" pitchFamily="34" charset="0"/>
              </a:rPr>
              <a:t>setup</a:t>
            </a:r>
            <a:r>
              <a:rPr lang="en-US" sz="1600" dirty="0" smtClean="0">
                <a:latin typeface="Arial" pitchFamily="34" charset="0"/>
                <a:cs typeface="Arial" pitchFamily="34" charset="0"/>
              </a:rPr>
              <a:t> processes (especially, for Google Account). </a:t>
            </a:r>
            <a:r>
              <a:rPr lang="en-US" sz="1600" b="1" dirty="0" smtClean="0">
                <a:latin typeface="Arial" pitchFamily="34" charset="0"/>
                <a:cs typeface="Arial" pitchFamily="34" charset="0"/>
              </a:rPr>
              <a:t>Settings &gt; Accounts &amp; Sync.</a:t>
            </a:r>
          </a:p>
          <a:p>
            <a:r>
              <a:rPr lang="en-US" sz="1600" b="1" dirty="0" smtClean="0">
                <a:latin typeface="Arial" pitchFamily="34" charset="0"/>
                <a:cs typeface="Arial" pitchFamily="34" charset="0"/>
              </a:rPr>
              <a:t>Clean House </a:t>
            </a:r>
            <a:r>
              <a:rPr lang="en-US" sz="1600" dirty="0" smtClean="0">
                <a:latin typeface="Arial" pitchFamily="34" charset="0"/>
                <a:cs typeface="Arial" pitchFamily="34" charset="0"/>
              </a:rPr>
              <a:t>– Home Screen vs. Applications (diff. from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a:t>
            </a:r>
          </a:p>
          <a:p>
            <a:r>
              <a:rPr lang="en-US" sz="1600" b="1" dirty="0" smtClean="0">
                <a:latin typeface="Arial" pitchFamily="34" charset="0"/>
                <a:cs typeface="Arial" pitchFamily="34" charset="0"/>
              </a:rPr>
              <a:t>Menu</a:t>
            </a:r>
            <a:r>
              <a:rPr lang="en-US" sz="1600" dirty="0" smtClean="0">
                <a:latin typeface="Arial" pitchFamily="34" charset="0"/>
                <a:cs typeface="Arial" pitchFamily="34" charset="0"/>
              </a:rPr>
              <a:t>: My Apps, Accounts, Settings, Help – choose/organize your Keyboard, Profile, SMS, Social Stuff, Organizers.</a:t>
            </a:r>
          </a:p>
          <a:p>
            <a:r>
              <a:rPr lang="en-US" sz="1600" b="1" dirty="0" smtClean="0">
                <a:latin typeface="Arial" pitchFamily="34" charset="0"/>
                <a:cs typeface="Arial" pitchFamily="34" charset="0"/>
              </a:rPr>
              <a:t>Widgets</a:t>
            </a:r>
            <a:r>
              <a:rPr lang="en-US" sz="1600" dirty="0" smtClean="0">
                <a:latin typeface="Arial" pitchFamily="34" charset="0"/>
                <a:cs typeface="Arial" pitchFamily="34" charset="0"/>
              </a:rPr>
              <a:t> – Weather Channel, Traffic, Power Control, Program monitor, Social Updates, etc.</a:t>
            </a:r>
          </a:p>
          <a:p>
            <a:r>
              <a:rPr lang="en-US" sz="1600" b="1" dirty="0" smtClean="0">
                <a:latin typeface="Arial" pitchFamily="34" charset="0"/>
                <a:cs typeface="Arial" pitchFamily="34" charset="0"/>
              </a:rPr>
              <a:t>Tweaks  </a:t>
            </a:r>
            <a:r>
              <a:rPr lang="en-US" sz="1600" dirty="0" smtClean="0">
                <a:latin typeface="Arial" pitchFamily="34" charset="0"/>
                <a:cs typeface="Arial" pitchFamily="34" charset="0"/>
              </a:rPr>
              <a:t>- Ringtones, Voice Commands, etc.</a:t>
            </a:r>
            <a:endParaRPr lang="en-US" sz="1600" b="1"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800" dirty="0">
              <a:latin typeface="Arial" pitchFamily="34" charset="0"/>
              <a:cs typeface="Arial" pitchFamily="34" charset="0"/>
            </a:endParaRPr>
          </a:p>
        </p:txBody>
      </p:sp>
      <p:sp>
        <p:nvSpPr>
          <p:cNvPr id="9" name="Rectangle 8"/>
          <p:cNvSpPr/>
          <p:nvPr/>
        </p:nvSpPr>
        <p:spPr>
          <a:xfrm>
            <a:off x="4724400" y="4191000"/>
            <a:ext cx="41910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http://android.appstorm.net/roundups/utilities-roundups/top-tips-and-tricks-to-get-the-most-out-of-android/</a:t>
            </a:r>
          </a:p>
        </p:txBody>
      </p:sp>
      <p:pic>
        <p:nvPicPr>
          <p:cNvPr id="1026" name="Picture 2" descr="C:\Users\IVA\Pictures\MOBILE TESTING\xlarge[1].jpg"/>
          <p:cNvPicPr>
            <a:picLocks noGrp="1" noChangeAspect="1" noChangeArrowheads="1"/>
          </p:cNvPicPr>
          <p:nvPr>
            <p:ph sz="quarter" idx="2"/>
          </p:nvPr>
        </p:nvPicPr>
        <p:blipFill>
          <a:blip r:embed="rId2" cstate="print"/>
          <a:srcRect/>
          <a:stretch>
            <a:fillRect/>
          </a:stretch>
        </p:blipFill>
        <p:spPr bwMode="auto">
          <a:xfrm>
            <a:off x="4495800" y="1295400"/>
            <a:ext cx="4286250" cy="2730996"/>
          </a:xfrm>
          <a:prstGeom prst="rect">
            <a:avLst/>
          </a:prstGeom>
          <a:noFill/>
        </p:spPr>
      </p:pic>
      <p:sp>
        <p:nvSpPr>
          <p:cNvPr id="11" name="Rectangle 10"/>
          <p:cNvSpPr/>
          <p:nvPr/>
        </p:nvSpPr>
        <p:spPr>
          <a:xfrm>
            <a:off x="5105400" y="4876800"/>
            <a:ext cx="3483646"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http://gizmodo.com/5909262/how-to-use-android</a:t>
            </a:r>
            <a:endParaRPr lang="en-US" sz="1200" dirty="0">
              <a:solidFill>
                <a:schemeClr val="bg1"/>
              </a:solidFill>
              <a:latin typeface="Arial" pitchFamily="34" charset="0"/>
              <a:cs typeface="Arial" pitchFamily="34" charset="0"/>
            </a:endParaRPr>
          </a:p>
        </p:txBody>
      </p:sp>
      <p:sp>
        <p:nvSpPr>
          <p:cNvPr id="1027" name="Rectangle 3"/>
          <p:cNvSpPr>
            <a:spLocks noChangeArrowheads="1"/>
          </p:cNvSpPr>
          <p:nvPr/>
        </p:nvSpPr>
        <p:spPr bwMode="auto">
          <a:xfrm>
            <a:off x="4724400" y="5334000"/>
            <a:ext cx="4191000" cy="646331"/>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ea typeface="Times New Roman" pitchFamily="18" charset="0"/>
                <a:cs typeface="Times New Roman" pitchFamily="18" charset="0"/>
              </a:rPr>
              <a:t>http://android.appstorm.net/roundups/customization-roundups/apps-and-resources-to-customize-your-android-homescreen/</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android.appstorm.net/wp-content/uploads/2011/07/2_System_Panel.jpg"/>
          <p:cNvPicPr/>
          <p:nvPr/>
        </p:nvPicPr>
        <p:blipFill>
          <a:blip r:embed="rId2" cstate="print"/>
          <a:srcRect/>
          <a:stretch>
            <a:fillRect/>
          </a:stretch>
        </p:blipFill>
        <p:spPr bwMode="auto">
          <a:xfrm>
            <a:off x="1295400" y="990601"/>
            <a:ext cx="6383655" cy="4038600"/>
          </a:xfrm>
          <a:prstGeom prst="rect">
            <a:avLst/>
          </a:prstGeom>
          <a:noFill/>
          <a:ln w="9525">
            <a:noFill/>
            <a:miter lim="800000"/>
            <a:headEnd/>
            <a:tailEnd/>
          </a:ln>
        </p:spPr>
      </p:pic>
      <p:sp>
        <p:nvSpPr>
          <p:cNvPr id="2" name="Title 1"/>
          <p:cNvSpPr>
            <a:spLocks noGrp="1"/>
          </p:cNvSpPr>
          <p:nvPr>
            <p:ph type="title"/>
          </p:nvPr>
        </p:nvSpPr>
        <p:spPr>
          <a:xfrm>
            <a:off x="304800" y="228600"/>
            <a:ext cx="8610600" cy="639762"/>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solidFill>
                  <a:srgbClr val="FF0000"/>
                </a:solidFill>
                <a:latin typeface="Arial" pitchFamily="34" charset="0"/>
                <a:cs typeface="Arial" pitchFamily="34" charset="0"/>
              </a:rPr>
              <a:t>6B. Do you know how to go through Android?    2</a:t>
            </a:r>
            <a:endParaRPr lang="en-US" sz="2800" dirty="0">
              <a:solidFill>
                <a:srgbClr val="FF0000"/>
              </a:solidFill>
            </a:endParaRPr>
          </a:p>
        </p:txBody>
      </p:sp>
      <p:sp>
        <p:nvSpPr>
          <p:cNvPr id="3" name="Footer Placeholder 2"/>
          <p:cNvSpPr>
            <a:spLocks noGrp="1"/>
          </p:cNvSpPr>
          <p:nvPr>
            <p:ph type="ftr" sz="quarter" idx="11"/>
          </p:nvPr>
        </p:nvSpPr>
        <p:spPr>
          <a:xfrm>
            <a:off x="4495800" y="6172200"/>
            <a:ext cx="38100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324600"/>
            <a:ext cx="365760" cy="365125"/>
          </a:xfrm>
        </p:spPr>
        <p:txBody>
          <a:bodyPr/>
          <a:lstStyle/>
          <a:p>
            <a:fld id="{B6F15528-21DE-4FAA-801E-634DDDAF4B2B}" type="slidenum">
              <a:rPr lang="en-US" smtClean="0">
                <a:solidFill>
                  <a:schemeClr val="tx2">
                    <a:lumMod val="25000"/>
                  </a:schemeClr>
                </a:solidFill>
              </a:rPr>
              <a:pPr/>
              <a:t>33</a:t>
            </a:fld>
            <a:endParaRPr lang="en-US" dirty="0">
              <a:solidFill>
                <a:schemeClr val="tx2">
                  <a:lumMod val="25000"/>
                </a:schemeClr>
              </a:solidFill>
            </a:endParaRPr>
          </a:p>
        </p:txBody>
      </p:sp>
      <p:sp>
        <p:nvSpPr>
          <p:cNvPr id="6" name="Content Placeholder 5"/>
          <p:cNvSpPr>
            <a:spLocks noGrp="1"/>
          </p:cNvSpPr>
          <p:nvPr>
            <p:ph sz="quarter" idx="2"/>
          </p:nvPr>
        </p:nvSpPr>
        <p:spPr>
          <a:xfrm>
            <a:off x="304800" y="5181600"/>
            <a:ext cx="8534400" cy="7620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1600" dirty="0" smtClean="0">
                <a:latin typeface="Arial" pitchFamily="34" charset="0"/>
                <a:cs typeface="Arial" pitchFamily="34" charset="0"/>
              </a:rPr>
              <a:t>From Professional Point of View:</a:t>
            </a:r>
          </a:p>
          <a:p>
            <a:pPr>
              <a:buNone/>
            </a:pPr>
            <a:r>
              <a:rPr lang="en-US" sz="1600" dirty="0" smtClean="0">
                <a:latin typeface="Arial" pitchFamily="34" charset="0"/>
                <a:cs typeface="Arial" pitchFamily="34" charset="0"/>
              </a:rPr>
              <a:t>     use the provided link below to “35 Android Apps to Monitor Usage Stats and Tweak System Utilities”</a:t>
            </a:r>
          </a:p>
          <a:p>
            <a:endParaRPr lang="en-US" dirty="0"/>
          </a:p>
        </p:txBody>
      </p:sp>
      <p:sp>
        <p:nvSpPr>
          <p:cNvPr id="2051" name="Rectangle 3"/>
          <p:cNvSpPr>
            <a:spLocks noChangeArrowheads="1"/>
          </p:cNvSpPr>
          <p:nvPr/>
        </p:nvSpPr>
        <p:spPr bwMode="auto">
          <a:xfrm>
            <a:off x="457200" y="6019800"/>
            <a:ext cx="4191000" cy="646331"/>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Verdana" pitchFamily="34" charset="0"/>
                <a:ea typeface="Times New Roman" pitchFamily="18" charset="0"/>
                <a:cs typeface="Times New Roman" pitchFamily="18" charset="0"/>
              </a:rPr>
              <a:t>http://android.appstorm.net/roundups/utilities-roundups/35-android-apps-to-monitor-usage-stats-and-tweak-system-utilities/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1752600"/>
            <a:ext cx="3505200" cy="41910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r>
              <a:rPr lang="en-US" dirty="0" smtClean="0">
                <a:latin typeface="Arial" pitchFamily="34" charset="0"/>
                <a:cs typeface="Arial" pitchFamily="34" charset="0"/>
              </a:rPr>
              <a:t>Use Wi-Fi, GPRS, LTE, Bluetooth </a:t>
            </a:r>
          </a:p>
          <a:p>
            <a:r>
              <a:rPr lang="en-US" dirty="0" smtClean="0">
                <a:latin typeface="Arial" pitchFamily="34" charset="0"/>
                <a:cs typeface="Arial" pitchFamily="34" charset="0"/>
              </a:rPr>
              <a:t>Check out how you can format or perform Factory reset on your device (Be careful).</a:t>
            </a:r>
          </a:p>
          <a:p>
            <a:r>
              <a:rPr lang="en-US" dirty="0" smtClean="0">
                <a:latin typeface="Arial" pitchFamily="34" charset="0"/>
                <a:cs typeface="Arial" pitchFamily="34" charset="0"/>
              </a:rPr>
              <a:t>Check what is the IMEI number of your phone. </a:t>
            </a:r>
          </a:p>
          <a:p>
            <a:r>
              <a:rPr lang="en-US" dirty="0" smtClean="0">
                <a:latin typeface="Arial" pitchFamily="34" charset="0"/>
                <a:cs typeface="Arial" pitchFamily="34" charset="0"/>
              </a:rPr>
              <a:t>Try to upgrade OS version of your Android device. </a:t>
            </a:r>
          </a:p>
          <a:p>
            <a:r>
              <a:rPr lang="en-US" dirty="0" smtClean="0">
                <a:latin typeface="Arial" pitchFamily="34" charset="0"/>
                <a:cs typeface="Arial" pitchFamily="34" charset="0"/>
              </a:rPr>
              <a:t>Experiment with different settings and user permissions on your phone.</a:t>
            </a:r>
          </a:p>
          <a:p>
            <a:r>
              <a:rPr lang="en-US" dirty="0" smtClean="0">
                <a:latin typeface="Arial" pitchFamily="34" charset="0"/>
                <a:cs typeface="Arial" pitchFamily="34" charset="0"/>
              </a:rPr>
              <a:t> In short, be familiar with all the features and functions of your mobile handset and it will surely help you to dig out more scenarios while testing any mobile app or any mobile Handset you are given to test .</a:t>
            </a:r>
          </a:p>
          <a:p>
            <a:pPr>
              <a:buNone/>
            </a:pPr>
            <a:endParaRPr lang="en-US" dirty="0"/>
          </a:p>
        </p:txBody>
      </p:sp>
      <p:sp>
        <p:nvSpPr>
          <p:cNvPr id="4" name="Footer Placeholder 3"/>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34</a:t>
            </a:fld>
            <a:endParaRPr lang="en-US" dirty="0">
              <a:solidFill>
                <a:schemeClr val="accent1">
                  <a:lumMod val="50000"/>
                </a:schemeClr>
              </a:solidFill>
            </a:endParaRPr>
          </a:p>
        </p:txBody>
      </p:sp>
      <p:sp>
        <p:nvSpPr>
          <p:cNvPr id="7" name="Title 5"/>
          <p:cNvSpPr>
            <a:spLocks noGrp="1"/>
          </p:cNvSpPr>
          <p:nvPr>
            <p:ph type="title"/>
          </p:nvPr>
        </p:nvSpPr>
        <p:spPr>
          <a:xfrm>
            <a:off x="228600" y="274638"/>
            <a:ext cx="87630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b="1" dirty="0" smtClean="0">
                <a:solidFill>
                  <a:srgbClr val="FF0000"/>
                </a:solidFill>
                <a:latin typeface="Arial" pitchFamily="34" charset="0"/>
                <a:cs typeface="Arial" pitchFamily="34" charset="0"/>
              </a:rPr>
              <a:t>6B. Do you know how to go through Android?  1   </a:t>
            </a:r>
            <a:endParaRPr lang="en-US" sz="3200" b="1" dirty="0">
              <a:solidFill>
                <a:srgbClr val="FF0000"/>
              </a:solidFill>
            </a:endParaRPr>
          </a:p>
        </p:txBody>
      </p:sp>
      <p:pic>
        <p:nvPicPr>
          <p:cNvPr id="242690" name="Picture 2" descr="http://1.androidauthority.com/wp-content/uploads/2012/05/galaxy-s3-vs-best-android-phones.jpg"/>
          <p:cNvPicPr>
            <a:picLocks noChangeAspect="1" noChangeArrowheads="1"/>
          </p:cNvPicPr>
          <p:nvPr/>
        </p:nvPicPr>
        <p:blipFill>
          <a:blip r:embed="rId2" cstate="print"/>
          <a:srcRect/>
          <a:stretch>
            <a:fillRect/>
          </a:stretch>
        </p:blipFill>
        <p:spPr bwMode="auto">
          <a:xfrm>
            <a:off x="4114800" y="2438400"/>
            <a:ext cx="4876800" cy="333375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35</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6.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Do you know how to use </a:t>
            </a:r>
            <a:r>
              <a:rPr lang="en-US" sz="2400" dirty="0" err="1" smtClean="0">
                <a:solidFill>
                  <a:schemeClr val="bg1">
                    <a:lumMod val="65000"/>
                  </a:schemeClr>
                </a:solidFill>
                <a:latin typeface="Arial" pitchFamily="34" charset="0"/>
                <a:cs typeface="Arial" pitchFamily="34" charset="0"/>
              </a:rPr>
              <a:t>iPhone</a:t>
            </a:r>
            <a:r>
              <a:rPr lang="en-US" sz="2400" dirty="0" smtClean="0">
                <a:solidFill>
                  <a:schemeClr val="bg1">
                    <a:lumMod val="65000"/>
                  </a:schemeClr>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7. </a:t>
            </a:r>
            <a:r>
              <a:rPr lang="en-US" sz="2400" b="1" dirty="0" smtClean="0">
                <a:solidFill>
                  <a:srgbClr val="FF0000"/>
                </a:solidFill>
                <a:latin typeface="Arial" pitchFamily="34" charset="0"/>
                <a:cs typeface="Arial" pitchFamily="34" charset="0"/>
              </a:rPr>
              <a:t>A/B</a:t>
            </a:r>
            <a:r>
              <a:rPr lang="en-US" sz="2400" dirty="0" smtClean="0">
                <a:solidFill>
                  <a:srgbClr val="FF0000"/>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8.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5415240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8382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solidFill>
                  <a:srgbClr val="FF0000"/>
                </a:solidFill>
                <a:latin typeface="Arial Rounded MT Bold" pitchFamily="34" charset="0"/>
                <a:cs typeface="Arial" pitchFamily="34" charset="0"/>
              </a:rPr>
              <a:t>7A. Where you can find the current version of your Mobile Device?</a:t>
            </a:r>
            <a:endParaRPr lang="en-US" sz="2800" b="1" dirty="0">
              <a:solidFill>
                <a:srgbClr val="FF0000"/>
              </a:solidFill>
              <a:latin typeface="Arial Rounded MT Bold" pitchFamily="34" charset="0"/>
            </a:endParaRPr>
          </a:p>
        </p:txBody>
      </p:sp>
      <p:sp>
        <p:nvSpPr>
          <p:cNvPr id="3" name="Footer Placeholder 2"/>
          <p:cNvSpPr>
            <a:spLocks noGrp="1"/>
          </p:cNvSpPr>
          <p:nvPr>
            <p:ph type="ftr" sz="quarter" idx="11"/>
          </p:nvPr>
        </p:nvSpPr>
        <p:spPr>
          <a:xfrm>
            <a:off x="4419600" y="6400800"/>
            <a:ext cx="3886200" cy="457200"/>
          </a:xfrm>
        </p:spPr>
        <p:txBody>
          <a:bodyPr/>
          <a:lstStyle/>
          <a:p>
            <a:r>
              <a:rPr lang="en-US" smtClean="0"/>
              <a:t>Copyright Portnov Computer School   2013</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
        <p:nvSpPr>
          <p:cNvPr id="6" name="Content Placeholder 5"/>
          <p:cNvSpPr>
            <a:spLocks noGrp="1"/>
          </p:cNvSpPr>
          <p:nvPr>
            <p:ph sz="quarter" idx="1"/>
          </p:nvPr>
        </p:nvSpPr>
        <p:spPr>
          <a:xfrm>
            <a:off x="457200" y="5029200"/>
            <a:ext cx="8229600" cy="45720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en-US" sz="3200" b="1" dirty="0" err="1" smtClean="0">
                <a:solidFill>
                  <a:srgbClr val="C00000"/>
                </a:solidFill>
                <a:latin typeface="Arial" pitchFamily="34" charset="0"/>
                <a:cs typeface="Arial" pitchFamily="34" charset="0"/>
              </a:rPr>
              <a:t>iPhone</a:t>
            </a:r>
            <a:r>
              <a:rPr lang="en-US" sz="2800" dirty="0" smtClean="0">
                <a:latin typeface="Arial" pitchFamily="34" charset="0"/>
                <a:cs typeface="Arial" pitchFamily="34" charset="0"/>
              </a:rPr>
              <a:t>: 1</a:t>
            </a:r>
            <a:r>
              <a:rPr lang="en-US" sz="2800" baseline="30000" dirty="0" smtClean="0">
                <a:latin typeface="Arial" pitchFamily="34" charset="0"/>
                <a:cs typeface="Arial" pitchFamily="34" charset="0"/>
              </a:rPr>
              <a:t>st</a:t>
            </a:r>
            <a:r>
              <a:rPr lang="en-US" sz="2800" dirty="0" smtClean="0">
                <a:latin typeface="Arial" pitchFamily="34" charset="0"/>
                <a:cs typeface="Arial" pitchFamily="34" charset="0"/>
              </a:rPr>
              <a:t> Page Screen – Settings - General – About </a:t>
            </a:r>
            <a:endParaRPr lang="en-US" sz="2800" dirty="0">
              <a:latin typeface="Arial" pitchFamily="34" charset="0"/>
              <a:cs typeface="Arial" pitchFamily="34" charset="0"/>
            </a:endParaRPr>
          </a:p>
        </p:txBody>
      </p:sp>
      <p:pic>
        <p:nvPicPr>
          <p:cNvPr id="71684" name="Picture 4" descr="C:\Users\IVA\Pictures\MOBILE TESTING\ICONS\iPOD TOUCH 027.PNG"/>
          <p:cNvPicPr>
            <a:picLocks noChangeAspect="1" noChangeArrowheads="1"/>
          </p:cNvPicPr>
          <p:nvPr/>
        </p:nvPicPr>
        <p:blipFill>
          <a:blip r:embed="rId2" cstate="print"/>
          <a:srcRect/>
          <a:stretch>
            <a:fillRect/>
          </a:stretch>
        </p:blipFill>
        <p:spPr bwMode="auto">
          <a:xfrm>
            <a:off x="381000" y="1752600"/>
            <a:ext cx="2000250" cy="2819400"/>
          </a:xfrm>
          <a:prstGeom prst="rect">
            <a:avLst/>
          </a:prstGeom>
          <a:noFill/>
        </p:spPr>
      </p:pic>
      <p:pic>
        <p:nvPicPr>
          <p:cNvPr id="71685" name="Picture 5" descr="C:\Users\IVA\Pictures\MOBILE TESTING\ICONS\iPOD TOUCH 028.PNG"/>
          <p:cNvPicPr>
            <a:picLocks noChangeAspect="1" noChangeArrowheads="1"/>
          </p:cNvPicPr>
          <p:nvPr/>
        </p:nvPicPr>
        <p:blipFill>
          <a:blip r:embed="rId3" cstate="print"/>
          <a:srcRect/>
          <a:stretch>
            <a:fillRect/>
          </a:stretch>
        </p:blipFill>
        <p:spPr bwMode="auto">
          <a:xfrm>
            <a:off x="2590800" y="1752600"/>
            <a:ext cx="1930400" cy="2895600"/>
          </a:xfrm>
          <a:prstGeom prst="rect">
            <a:avLst/>
          </a:prstGeom>
          <a:noFill/>
        </p:spPr>
      </p:pic>
      <p:pic>
        <p:nvPicPr>
          <p:cNvPr id="71686" name="Picture 6" descr="C:\Users\IVA\Pictures\MOBILE TESTING\ICONS\iPOD TOUCH 029.PNG"/>
          <p:cNvPicPr>
            <a:picLocks noChangeAspect="1" noChangeArrowheads="1"/>
          </p:cNvPicPr>
          <p:nvPr/>
        </p:nvPicPr>
        <p:blipFill>
          <a:blip r:embed="rId4" cstate="print"/>
          <a:srcRect/>
          <a:stretch>
            <a:fillRect/>
          </a:stretch>
        </p:blipFill>
        <p:spPr bwMode="auto">
          <a:xfrm>
            <a:off x="4724400" y="1752600"/>
            <a:ext cx="1905000" cy="2857500"/>
          </a:xfrm>
          <a:prstGeom prst="rect">
            <a:avLst/>
          </a:prstGeom>
          <a:noFill/>
        </p:spPr>
      </p:pic>
      <p:pic>
        <p:nvPicPr>
          <p:cNvPr id="71687" name="Picture 7" descr="C:\Users\IVA\Pictures\MOBILE TESTING\ICONS\iPOD TOUCH 030.PNG"/>
          <p:cNvPicPr>
            <a:picLocks noChangeAspect="1" noChangeArrowheads="1"/>
          </p:cNvPicPr>
          <p:nvPr/>
        </p:nvPicPr>
        <p:blipFill>
          <a:blip r:embed="rId5" cstate="print"/>
          <a:srcRect/>
          <a:stretch>
            <a:fillRect/>
          </a:stretch>
        </p:blipFill>
        <p:spPr bwMode="auto">
          <a:xfrm>
            <a:off x="6858000" y="1752600"/>
            <a:ext cx="1930400" cy="28956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solidFill>
                  <a:srgbClr val="FF0000"/>
                </a:solidFill>
                <a:latin typeface="Arial Rounded MT Bold" pitchFamily="34" charset="0"/>
                <a:cs typeface="Arial" pitchFamily="34" charset="0"/>
              </a:rPr>
              <a:t>7B. Where you can find the current version of your Mobile Device?</a:t>
            </a:r>
            <a:endParaRPr lang="en-US" sz="2800" dirty="0">
              <a:solidFill>
                <a:srgbClr val="FF0000"/>
              </a:solidFill>
              <a:latin typeface="Arial Rounded MT Bold" pitchFamily="34" charset="0"/>
            </a:endParaRPr>
          </a:p>
        </p:txBody>
      </p:sp>
      <p:sp>
        <p:nvSpPr>
          <p:cNvPr id="3" name="Footer Placeholder 2"/>
          <p:cNvSpPr>
            <a:spLocks noGrp="1"/>
          </p:cNvSpPr>
          <p:nvPr>
            <p:ph type="ftr" sz="quarter" idx="11"/>
          </p:nvPr>
        </p:nvSpPr>
        <p:spPr>
          <a:xfrm>
            <a:off x="4724400" y="6172200"/>
            <a:ext cx="3733800" cy="457200"/>
          </a:xfrm>
        </p:spPr>
        <p:txBody>
          <a:bodyPr/>
          <a:lstStyle/>
          <a:p>
            <a:r>
              <a:rPr lang="en-US" smtClean="0"/>
              <a:t>Copyright Portnov Computer School   2013</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
        <p:nvSpPr>
          <p:cNvPr id="5" name="Content Placeholder 4"/>
          <p:cNvSpPr>
            <a:spLocks noGrp="1"/>
          </p:cNvSpPr>
          <p:nvPr>
            <p:ph sz="quarter" idx="1"/>
          </p:nvPr>
        </p:nvSpPr>
        <p:spPr>
          <a:xfrm>
            <a:off x="685800" y="5181600"/>
            <a:ext cx="7696200" cy="6096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b="1" dirty="0" smtClean="0">
                <a:solidFill>
                  <a:srgbClr val="00B050"/>
                </a:solidFill>
                <a:latin typeface="Arial" pitchFamily="34" charset="0"/>
                <a:cs typeface="Arial" pitchFamily="34" charset="0"/>
              </a:rPr>
              <a:t>Android</a:t>
            </a:r>
            <a:r>
              <a:rPr lang="en-US" sz="2400" dirty="0" smtClean="0">
                <a:latin typeface="Arial" pitchFamily="34" charset="0"/>
                <a:cs typeface="Arial" pitchFamily="34" charset="0"/>
              </a:rPr>
              <a:t>: Menu Button – Settings – About Phone</a:t>
            </a:r>
            <a:endParaRPr lang="en-US" sz="2400" dirty="0">
              <a:latin typeface="Arial" pitchFamily="34" charset="0"/>
              <a:cs typeface="Arial" pitchFamily="34" charset="0"/>
            </a:endParaRPr>
          </a:p>
        </p:txBody>
      </p:sp>
      <p:pic>
        <p:nvPicPr>
          <p:cNvPr id="72708" name="Picture 4" descr="C:\Users\IVA\Pictures\MOBILE TESTING\ICONS\29690_800[1].jpg"/>
          <p:cNvPicPr>
            <a:picLocks noChangeAspect="1" noChangeArrowheads="1"/>
          </p:cNvPicPr>
          <p:nvPr/>
        </p:nvPicPr>
        <p:blipFill>
          <a:blip r:embed="rId2" cstate="print"/>
          <a:srcRect/>
          <a:stretch>
            <a:fillRect/>
          </a:stretch>
        </p:blipFill>
        <p:spPr bwMode="auto">
          <a:xfrm>
            <a:off x="228600" y="1447800"/>
            <a:ext cx="1904999" cy="3276600"/>
          </a:xfrm>
          <a:prstGeom prst="rect">
            <a:avLst/>
          </a:prstGeom>
          <a:noFill/>
        </p:spPr>
      </p:pic>
      <p:pic>
        <p:nvPicPr>
          <p:cNvPr id="72709" name="Picture 5" descr="C:\Users\IVA\Pictures\MOBILE TESTING\ICONS\android-menu-button[1].jpg"/>
          <p:cNvPicPr>
            <a:picLocks noChangeAspect="1" noChangeArrowheads="1"/>
          </p:cNvPicPr>
          <p:nvPr/>
        </p:nvPicPr>
        <p:blipFill>
          <a:blip r:embed="rId3" cstate="print"/>
          <a:srcRect/>
          <a:stretch>
            <a:fillRect/>
          </a:stretch>
        </p:blipFill>
        <p:spPr bwMode="auto">
          <a:xfrm>
            <a:off x="2286000" y="2362200"/>
            <a:ext cx="2362200" cy="2374900"/>
          </a:xfrm>
          <a:prstGeom prst="rect">
            <a:avLst/>
          </a:prstGeom>
          <a:noFill/>
        </p:spPr>
      </p:pic>
      <p:pic>
        <p:nvPicPr>
          <p:cNvPr id="72712" name="Picture 8" descr="C:\Users\IVA\Pictures\MOBILE TESTING\ICONS\Samsung-Galaxy-S2-GT-I9100-GT-I9100G-About-Phone-Ver[1].jpg"/>
          <p:cNvPicPr>
            <a:picLocks noChangeAspect="1" noChangeArrowheads="1"/>
          </p:cNvPicPr>
          <p:nvPr/>
        </p:nvPicPr>
        <p:blipFill>
          <a:blip r:embed="rId4" cstate="print"/>
          <a:srcRect/>
          <a:stretch>
            <a:fillRect/>
          </a:stretch>
        </p:blipFill>
        <p:spPr bwMode="auto">
          <a:xfrm>
            <a:off x="6934200" y="1524000"/>
            <a:ext cx="1918951" cy="3200399"/>
          </a:xfrm>
          <a:prstGeom prst="rect">
            <a:avLst/>
          </a:prstGeom>
          <a:noFill/>
        </p:spPr>
      </p:pic>
      <p:pic>
        <p:nvPicPr>
          <p:cNvPr id="72713" name="Picture 9" descr="C:\Users\IVA\Pictures\MOBILE TESTING\ICONS\android-about-phone[1].png"/>
          <p:cNvPicPr>
            <a:picLocks noChangeAspect="1" noChangeArrowheads="1"/>
          </p:cNvPicPr>
          <p:nvPr/>
        </p:nvPicPr>
        <p:blipFill>
          <a:blip r:embed="rId5" cstate="print"/>
          <a:srcRect/>
          <a:stretch>
            <a:fillRect/>
          </a:stretch>
        </p:blipFill>
        <p:spPr bwMode="auto">
          <a:xfrm>
            <a:off x="4800600" y="1524000"/>
            <a:ext cx="1920240" cy="32004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38</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6.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Do you know how to use </a:t>
            </a:r>
            <a:r>
              <a:rPr lang="en-US" sz="2400" dirty="0" err="1" smtClean="0">
                <a:solidFill>
                  <a:schemeClr val="bg1">
                    <a:lumMod val="65000"/>
                  </a:schemeClr>
                </a:solidFill>
                <a:latin typeface="Arial" pitchFamily="34" charset="0"/>
                <a:cs typeface="Arial" pitchFamily="34" charset="0"/>
              </a:rPr>
              <a:t>iPhone</a:t>
            </a:r>
            <a:r>
              <a:rPr lang="en-US" sz="2400" dirty="0" smtClean="0">
                <a:solidFill>
                  <a:schemeClr val="bg1">
                    <a:lumMod val="65000"/>
                  </a:schemeClr>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7.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8. Tell me about  the different uses of HOME button on </a:t>
            </a:r>
            <a:r>
              <a:rPr lang="en-US" sz="2400" dirty="0" err="1" smtClean="0">
                <a:solidFill>
                  <a:srgbClr val="FF0000"/>
                </a:solidFill>
                <a:latin typeface="Arial" pitchFamily="34" charset="0"/>
                <a:cs typeface="Arial" pitchFamily="34" charset="0"/>
              </a:rPr>
              <a:t>iPhone</a:t>
            </a:r>
            <a:endParaRPr lang="en-US" sz="2400" dirty="0" smtClean="0">
              <a:solidFill>
                <a:srgbClr val="FF0000"/>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36028157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763000" cy="7620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solidFill>
                  <a:srgbClr val="FF0000"/>
                </a:solidFill>
                <a:latin typeface="Arial Rounded MT Bold" pitchFamily="34" charset="0"/>
                <a:cs typeface="Arial" pitchFamily="34" charset="0"/>
              </a:rPr>
              <a:t>8. Tell me about  the different uses of HOME button on </a:t>
            </a:r>
            <a:r>
              <a:rPr lang="en-US" sz="2800" dirty="0" err="1" smtClean="0">
                <a:solidFill>
                  <a:srgbClr val="FF0000"/>
                </a:solidFill>
                <a:latin typeface="Arial Rounded MT Bold" pitchFamily="34" charset="0"/>
                <a:cs typeface="Arial" pitchFamily="34" charset="0"/>
              </a:rPr>
              <a:t>iPhone</a:t>
            </a:r>
            <a:r>
              <a:rPr lang="en-US" sz="2800" dirty="0" smtClean="0">
                <a:solidFill>
                  <a:srgbClr val="FF0000"/>
                </a:solidFill>
                <a:latin typeface="Arial Rounded MT Bold" pitchFamily="34" charset="0"/>
                <a:cs typeface="Arial" pitchFamily="34" charset="0"/>
              </a:rPr>
              <a:t>.</a:t>
            </a:r>
            <a:endParaRPr lang="en-US" sz="2800" dirty="0">
              <a:solidFill>
                <a:srgbClr val="FF0000"/>
              </a:solidFill>
              <a:latin typeface="Arial Rounded MT Bold" pitchFamily="34" charset="0"/>
            </a:endParaRPr>
          </a:p>
        </p:txBody>
      </p:sp>
      <p:sp>
        <p:nvSpPr>
          <p:cNvPr id="3" name="Footer Placeholder 2"/>
          <p:cNvSpPr>
            <a:spLocks noGrp="1"/>
          </p:cNvSpPr>
          <p:nvPr>
            <p:ph type="ftr" sz="quarter" idx="11"/>
          </p:nvPr>
        </p:nvSpPr>
        <p:spPr>
          <a:xfrm>
            <a:off x="4724400" y="6400800"/>
            <a:ext cx="3352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515100"/>
            <a:ext cx="457200" cy="342900"/>
          </a:xfrm>
        </p:spPr>
        <p:txBody>
          <a:bodyPr/>
          <a:lstStyle/>
          <a:p>
            <a:fld id="{B6F15528-21DE-4FAA-801E-634DDDAF4B2B}" type="slidenum">
              <a:rPr lang="en-US" smtClean="0">
                <a:solidFill>
                  <a:schemeClr val="tx2">
                    <a:lumMod val="25000"/>
                  </a:schemeClr>
                </a:solidFill>
              </a:rPr>
              <a:pPr/>
              <a:t>39</a:t>
            </a:fld>
            <a:endParaRPr lang="en-US" dirty="0">
              <a:solidFill>
                <a:schemeClr val="tx2">
                  <a:lumMod val="25000"/>
                </a:schemeClr>
              </a:solidFill>
            </a:endParaRPr>
          </a:p>
        </p:txBody>
      </p:sp>
      <p:sp>
        <p:nvSpPr>
          <p:cNvPr id="7" name="Content Placeholder 6"/>
          <p:cNvSpPr>
            <a:spLocks noGrp="1"/>
          </p:cNvSpPr>
          <p:nvPr>
            <p:ph sz="quarter" idx="1"/>
          </p:nvPr>
        </p:nvSpPr>
        <p:spPr>
          <a:xfrm>
            <a:off x="304800" y="1143000"/>
            <a:ext cx="5029200" cy="54102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600" b="1" dirty="0" smtClean="0">
                <a:latin typeface="Arial" pitchFamily="34" charset="0"/>
                <a:cs typeface="Arial" pitchFamily="34" charset="0"/>
              </a:rPr>
              <a:t>For Search</a:t>
            </a:r>
          </a:p>
          <a:p>
            <a:r>
              <a:rPr lang="en-US" sz="1600" dirty="0" smtClean="0">
                <a:latin typeface="Arial" pitchFamily="34" charset="0"/>
                <a:cs typeface="Arial" pitchFamily="34" charset="0"/>
              </a:rPr>
              <a:t>When on the home screen, if you click the Home button once, it will bring up the phone's Spotlight search tool.</a:t>
            </a:r>
          </a:p>
          <a:p>
            <a:r>
              <a:rPr lang="en-US" sz="1600" b="1" dirty="0" smtClean="0">
                <a:latin typeface="Arial" pitchFamily="34" charset="0"/>
                <a:cs typeface="Arial" pitchFamily="34" charset="0"/>
              </a:rPr>
              <a:t>Fast app switcher</a:t>
            </a:r>
          </a:p>
          <a:p>
            <a:r>
              <a:rPr lang="en-US" sz="1600" b="1" dirty="0" smtClean="0">
                <a:latin typeface="Arial" pitchFamily="34" charset="0"/>
                <a:cs typeface="Arial" pitchFamily="34" charset="0"/>
              </a:rPr>
              <a:t> </a:t>
            </a:r>
            <a:r>
              <a:rPr lang="en-US" sz="1600" dirty="0" smtClean="0">
                <a:latin typeface="Arial" pitchFamily="34" charset="0"/>
                <a:cs typeface="Arial" pitchFamily="34" charset="0"/>
              </a:rPr>
              <a:t>Double clicked to move between apps and close programs.</a:t>
            </a:r>
          </a:p>
          <a:p>
            <a:r>
              <a:rPr lang="en-US" sz="1600" b="1" dirty="0" smtClean="0">
                <a:latin typeface="Arial" pitchFamily="34" charset="0"/>
                <a:cs typeface="Arial" pitchFamily="34" charset="0"/>
              </a:rPr>
              <a:t>For Voice Control</a:t>
            </a:r>
          </a:p>
          <a:p>
            <a:r>
              <a:rPr lang="en-US" sz="1600" dirty="0" smtClean="0">
                <a:latin typeface="Arial" pitchFamily="34" charset="0"/>
                <a:cs typeface="Arial" pitchFamily="34" charset="0"/>
              </a:rPr>
              <a:t>On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3GS and higher, holding down the home button for a few seconds activates Voice Control, a program that allows the user to speak the names of people to call or songs to play.</a:t>
            </a:r>
          </a:p>
          <a:p>
            <a:r>
              <a:rPr lang="en-US" sz="1600" b="1" dirty="0" err="1" smtClean="0">
                <a:latin typeface="Arial" pitchFamily="34" charset="0"/>
                <a:cs typeface="Arial" pitchFamily="34" charset="0"/>
              </a:rPr>
              <a:t>Siri</a:t>
            </a:r>
            <a:endParaRPr lang="en-US" sz="1600" b="1" dirty="0" smtClean="0">
              <a:latin typeface="Arial" pitchFamily="34" charset="0"/>
              <a:cs typeface="Arial" pitchFamily="34" charset="0"/>
            </a:endParaRPr>
          </a:p>
          <a:p>
            <a:r>
              <a:rPr lang="en-US" sz="1600" dirty="0" smtClean="0">
                <a:latin typeface="Arial" pitchFamily="34" charset="0"/>
                <a:cs typeface="Arial" pitchFamily="34" charset="0"/>
              </a:rPr>
              <a:t>Holding down the home button--whether the phone is locked or unlocked--until the </a:t>
            </a:r>
            <a:r>
              <a:rPr lang="en-US" sz="1600" dirty="0" err="1" smtClean="0">
                <a:latin typeface="Arial" pitchFamily="34" charset="0"/>
                <a:cs typeface="Arial" pitchFamily="34" charset="0"/>
              </a:rPr>
              <a:t>Siri</a:t>
            </a:r>
            <a:r>
              <a:rPr lang="en-US" sz="1600" dirty="0" smtClean="0">
                <a:latin typeface="Arial" pitchFamily="34" charset="0"/>
                <a:cs typeface="Arial" pitchFamily="34" charset="0"/>
              </a:rPr>
              <a:t> icon (a round microphone) pops up from the bottom of the screen.</a:t>
            </a:r>
          </a:p>
          <a:p>
            <a:r>
              <a:rPr lang="en-US" sz="1600" b="1" dirty="0" smtClean="0">
                <a:latin typeface="Arial" pitchFamily="34" charset="0"/>
                <a:cs typeface="Arial" pitchFamily="34" charset="0"/>
              </a:rPr>
              <a:t>For iPod Controls</a:t>
            </a:r>
          </a:p>
          <a:p>
            <a:r>
              <a:rPr lang="en-US" sz="1600" dirty="0" smtClean="0">
                <a:latin typeface="Arial" pitchFamily="34" charset="0"/>
                <a:cs typeface="Arial" pitchFamily="34" charset="0"/>
              </a:rPr>
              <a:t>When the phone is locked and the iPod playing, a double click of the home button will bring up the iPod controls.</a:t>
            </a: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None/>
            </a:pPr>
            <a:endParaRPr lang="en-US" sz="1600" b="1" dirty="0" smtClean="0">
              <a:latin typeface="Arial" pitchFamily="34" charset="0"/>
              <a:cs typeface="Arial" pitchFamily="34" charset="0"/>
            </a:endParaRPr>
          </a:p>
          <a:p>
            <a:endParaRPr lang="en-US" sz="1600" b="1" dirty="0" smtClean="0">
              <a:latin typeface="Arial" pitchFamily="34" charset="0"/>
              <a:cs typeface="Arial" pitchFamily="34" charset="0"/>
            </a:endParaRPr>
          </a:p>
          <a:p>
            <a:endParaRPr lang="en-US" dirty="0"/>
          </a:p>
        </p:txBody>
      </p:sp>
      <p:pic>
        <p:nvPicPr>
          <p:cNvPr id="73730" name="Picture 2" descr="C:\Users\IVA\Pictures\MOBILE TESTING\ICONS\iphone-home-button[1].jpg"/>
          <p:cNvPicPr>
            <a:picLocks noGrp="1" noChangeAspect="1" noChangeArrowheads="1"/>
          </p:cNvPicPr>
          <p:nvPr>
            <p:ph sz="quarter" idx="2"/>
          </p:nvPr>
        </p:nvPicPr>
        <p:blipFill>
          <a:blip r:embed="rId2" cstate="print"/>
          <a:srcRect/>
          <a:stretch>
            <a:fillRect/>
          </a:stretch>
        </p:blipFill>
        <p:spPr bwMode="auto">
          <a:xfrm>
            <a:off x="5943600" y="1143000"/>
            <a:ext cx="2740025" cy="4521041"/>
          </a:xfrm>
          <a:prstGeom prst="rect">
            <a:avLst/>
          </a:prstGeom>
          <a:noFill/>
        </p:spPr>
      </p:pic>
      <p:sp>
        <p:nvSpPr>
          <p:cNvPr id="10" name="Rectangle 9"/>
          <p:cNvSpPr/>
          <p:nvPr/>
        </p:nvSpPr>
        <p:spPr>
          <a:xfrm>
            <a:off x="5638800" y="5791200"/>
            <a:ext cx="3200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http://www.youtube.com/watch?feature=player_embedded&amp;v=J9rlK-hBW3g</a:t>
            </a:r>
            <a:endParaRPr lang="en-US"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838200"/>
            <a:ext cx="8534400" cy="57150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lvl="0"/>
            <a:endParaRPr lang="en-US" sz="2900" b="1" dirty="0" smtClean="0">
              <a:latin typeface="Arial" pitchFamily="34" charset="0"/>
              <a:cs typeface="Arial" pitchFamily="34" charset="0"/>
            </a:endParaRPr>
          </a:p>
          <a:p>
            <a:pPr lvl="0"/>
            <a:r>
              <a:rPr lang="en-US" sz="2900" b="1" dirty="0" smtClean="0">
                <a:solidFill>
                  <a:srgbClr val="002060"/>
                </a:solidFill>
                <a:latin typeface="Arial" pitchFamily="34" charset="0"/>
                <a:cs typeface="Arial" pitchFamily="34" charset="0"/>
              </a:rPr>
              <a:t>Basics of Software Testing: </a:t>
            </a:r>
            <a:r>
              <a:rPr lang="en-US" sz="2900" dirty="0" smtClean="0">
                <a:solidFill>
                  <a:srgbClr val="002060"/>
                </a:solidFill>
                <a:latin typeface="Arial" pitchFamily="34" charset="0"/>
                <a:cs typeface="Arial" pitchFamily="34" charset="0"/>
              </a:rPr>
              <a:t>Software testing principles, Software Testing Techniques, Types of Software Testing, Objective of Testing, Creation of Defect Report</a:t>
            </a:r>
          </a:p>
          <a:p>
            <a:pPr lvl="0"/>
            <a:r>
              <a:rPr lang="en-US" sz="2900" b="1" dirty="0" smtClean="0">
                <a:solidFill>
                  <a:srgbClr val="002060"/>
                </a:solidFill>
                <a:latin typeface="Arial" pitchFamily="34" charset="0"/>
                <a:cs typeface="Arial" pitchFamily="34" charset="0"/>
              </a:rPr>
              <a:t>Basics of Telecommunication/Network: </a:t>
            </a:r>
            <a:r>
              <a:rPr lang="en-US" sz="2900" dirty="0" smtClean="0">
                <a:solidFill>
                  <a:srgbClr val="002060"/>
                </a:solidFill>
                <a:latin typeface="Arial" pitchFamily="34" charset="0"/>
                <a:cs typeface="Arial" pitchFamily="34" charset="0"/>
              </a:rPr>
              <a:t>CDMA, GSM, SIM, 3G, 4G, WAP 2.0,etc</a:t>
            </a:r>
          </a:p>
          <a:p>
            <a:r>
              <a:rPr lang="en-US" sz="2900" b="1" dirty="0" smtClean="0">
                <a:solidFill>
                  <a:srgbClr val="002060"/>
                </a:solidFill>
                <a:latin typeface="Arial" pitchFamily="34" charset="0"/>
                <a:cs typeface="Arial" pitchFamily="34" charset="0"/>
              </a:rPr>
              <a:t>Awareness about Mobile OS/Platforms: </a:t>
            </a:r>
            <a:r>
              <a:rPr lang="en-US" sz="2900" dirty="0" smtClean="0">
                <a:solidFill>
                  <a:srgbClr val="002060"/>
                </a:solidFill>
                <a:latin typeface="Arial" pitchFamily="34" charset="0"/>
                <a:cs typeface="Arial" pitchFamily="34" charset="0"/>
              </a:rPr>
              <a:t>the capabilities and limitations of these platforms gives confidence to differentiate application bug with platform/OS limitations.</a:t>
            </a:r>
          </a:p>
          <a:p>
            <a:r>
              <a:rPr lang="en-US" sz="2900" b="1" dirty="0" smtClean="0">
                <a:latin typeface="Arial" pitchFamily="34" charset="0"/>
                <a:cs typeface="Arial" pitchFamily="34" charset="0"/>
              </a:rPr>
              <a:t>Get familiar with your own Mobile Phone: </a:t>
            </a:r>
            <a:r>
              <a:rPr lang="en-US" sz="2900" dirty="0" smtClean="0">
                <a:latin typeface="Arial" pitchFamily="34" charset="0"/>
                <a:cs typeface="Arial" pitchFamily="34" charset="0"/>
              </a:rPr>
              <a:t>Use Wi-Fi, GPRS. Check what is the IMEI number, OS version of your phone. Experiment with different settings and user permissions on your phone. It will help you to dig out more scenarios while testing any mobile app or any mobile Handset you are given to test. </a:t>
            </a:r>
          </a:p>
          <a:p>
            <a:r>
              <a:rPr lang="en-US" sz="2900" b="1" dirty="0" smtClean="0">
                <a:latin typeface="Arial" pitchFamily="34" charset="0"/>
                <a:cs typeface="Arial" pitchFamily="34" charset="0"/>
              </a:rPr>
              <a:t>Get aware of Testing in Mobile Domain: </a:t>
            </a:r>
            <a:r>
              <a:rPr lang="en-US" sz="2900" dirty="0" smtClean="0">
                <a:latin typeface="Arial" pitchFamily="34" charset="0"/>
                <a:cs typeface="Arial" pitchFamily="34" charset="0"/>
              </a:rPr>
              <a:t>Downloadable Mobile Application Testing, Mobile Handset Testing, Mobile Website Testing</a:t>
            </a:r>
          </a:p>
          <a:p>
            <a:pPr lvl="0"/>
            <a:r>
              <a:rPr lang="en-US" sz="2900" b="1" dirty="0" smtClean="0">
                <a:latin typeface="Arial" pitchFamily="34" charset="0"/>
                <a:cs typeface="Arial" pitchFamily="34" charset="0"/>
              </a:rPr>
              <a:t>Get Aware of Types of Mobile Apps Testing: </a:t>
            </a:r>
            <a:r>
              <a:rPr lang="en-US" sz="2900" dirty="0" smtClean="0">
                <a:latin typeface="Arial" pitchFamily="34" charset="0"/>
                <a:cs typeface="Arial" pitchFamily="34" charset="0"/>
              </a:rPr>
              <a:t>User Interface Testing, Functional Testing, Performance &amp; Stress Testing, Usability Testing</a:t>
            </a:r>
          </a:p>
          <a:p>
            <a:r>
              <a:rPr lang="en-US" sz="2900" b="1" dirty="0" smtClean="0">
                <a:latin typeface="Arial" pitchFamily="34" charset="0"/>
                <a:cs typeface="Arial" pitchFamily="34" charset="0"/>
              </a:rPr>
              <a:t>Get Aware of  Specific Types of Mobile Apps Testing:-</a:t>
            </a:r>
            <a:r>
              <a:rPr lang="en-US" sz="2900" dirty="0" smtClean="0">
                <a:latin typeface="Arial" pitchFamily="34" charset="0"/>
                <a:cs typeface="Arial" pitchFamily="34" charset="0"/>
              </a:rPr>
              <a:t>Testing for Compatibility, Certification Compliance Testing, Submission Guidelines Compliance Testing, Interruption Testing , Monkey/Soap Testing, Low Network/No Network case Testing</a:t>
            </a:r>
          </a:p>
          <a:p>
            <a:r>
              <a:rPr lang="en-US" sz="2900" b="1" dirty="0" smtClean="0">
                <a:latin typeface="Arial" pitchFamily="34" charset="0"/>
                <a:cs typeface="Arial" pitchFamily="34" charset="0"/>
              </a:rPr>
              <a:t>Go through the Sample Test Cases for Mobile Application</a:t>
            </a:r>
            <a:endParaRPr lang="en-US" sz="2900" dirty="0" smtClean="0">
              <a:latin typeface="Arial" pitchFamily="34" charset="0"/>
              <a:cs typeface="Arial" pitchFamily="34" charset="0"/>
            </a:endParaRPr>
          </a:p>
          <a:p>
            <a:r>
              <a:rPr lang="en-US" sz="2900" b="1" dirty="0" smtClean="0">
                <a:latin typeface="Arial" pitchFamily="34" charset="0"/>
                <a:cs typeface="Arial" pitchFamily="34" charset="0"/>
              </a:rPr>
              <a:t>Explore the Necessities and Capabilities of Simulator:-</a:t>
            </a:r>
            <a:r>
              <a:rPr lang="en-US" sz="2900" dirty="0" smtClean="0">
                <a:latin typeface="Arial" pitchFamily="34" charset="0"/>
                <a:cs typeface="Arial" pitchFamily="34" charset="0"/>
              </a:rPr>
              <a:t>Simulators always play big role when there are no mobile devices available for testing. Though Device testing is always preferred as it represents more likely end user scenarios, the importance of simulators cannot be ignored. </a:t>
            </a:r>
          </a:p>
          <a:p>
            <a:r>
              <a:rPr lang="en-US" sz="2900" b="1" dirty="0" smtClean="0">
                <a:latin typeface="Arial" pitchFamily="34" charset="0"/>
                <a:cs typeface="Arial" pitchFamily="34" charset="0"/>
              </a:rPr>
              <a:t>Popularity of Remote Device Access Service-</a:t>
            </a:r>
            <a:r>
              <a:rPr lang="en-US" sz="2900" dirty="0" smtClean="0">
                <a:latin typeface="Arial" pitchFamily="34" charset="0"/>
                <a:cs typeface="Arial" pitchFamily="34" charset="0"/>
              </a:rPr>
              <a:t>Due to a large number of devices available in the market, it is not feasible to buy a new device every time. At the same time Simulators are not completely reliable enough to launch a mobile app based on testing conducted only on simulators. RDA (Remote device services) can be a good solution to deal with these challenges. The remote device access services enable access to a live device over the Internet. </a:t>
            </a:r>
          </a:p>
          <a:p>
            <a:r>
              <a:rPr lang="en-US" sz="2900" b="1" dirty="0" smtClean="0">
                <a:latin typeface="Arial" pitchFamily="34" charset="0"/>
                <a:cs typeface="Arial" pitchFamily="34" charset="0"/>
              </a:rPr>
              <a:t>Self-Explore Tools and Utilities</a:t>
            </a:r>
            <a:endParaRPr lang="en-US" sz="2900" dirty="0" smtClean="0">
              <a:latin typeface="Arial" pitchFamily="34" charset="0"/>
              <a:cs typeface="Arial" pitchFamily="34" charset="0"/>
            </a:endParaRPr>
          </a:p>
          <a:p>
            <a:r>
              <a:rPr lang="en-US" sz="2900" b="1" dirty="0" smtClean="0">
                <a:latin typeface="Arial" pitchFamily="34" charset="0"/>
                <a:cs typeface="Arial" pitchFamily="34" charset="0"/>
              </a:rPr>
              <a:t>Self-Explore Automation Tools for Mobile</a:t>
            </a:r>
          </a:p>
          <a:p>
            <a:r>
              <a:rPr lang="en-US" sz="2900" b="1" dirty="0" smtClean="0">
                <a:latin typeface="Arial" pitchFamily="34" charset="0"/>
                <a:cs typeface="Arial" pitchFamily="34" charset="0"/>
              </a:rPr>
              <a:t>Self- Explore Communities, Forums, Blogs </a:t>
            </a:r>
            <a:endParaRPr lang="en-US" sz="2900" dirty="0" smtClean="0">
              <a:latin typeface="Arial" pitchFamily="34" charset="0"/>
              <a:cs typeface="Arial" pitchFamily="34" charset="0"/>
            </a:endParaRPr>
          </a:p>
          <a:p>
            <a:pPr lvl="0"/>
            <a:endParaRPr lang="en-US" dirty="0" smtClean="0"/>
          </a:p>
          <a:p>
            <a:endParaRPr lang="en-US" dirty="0"/>
          </a:p>
        </p:txBody>
      </p:sp>
      <p:sp>
        <p:nvSpPr>
          <p:cNvPr id="2" name="Footer Placeholder 1"/>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a:t>
            </a:fld>
            <a:endParaRPr lang="en-US" dirty="0">
              <a:solidFill>
                <a:schemeClr val="accent1">
                  <a:lumMod val="50000"/>
                </a:schemeClr>
              </a:solidFill>
            </a:endParaRPr>
          </a:p>
        </p:txBody>
      </p:sp>
      <p:sp>
        <p:nvSpPr>
          <p:cNvPr id="4" name="Title 3"/>
          <p:cNvSpPr>
            <a:spLocks noGrp="1"/>
          </p:cNvSpPr>
          <p:nvPr>
            <p:ph type="title"/>
          </p:nvPr>
        </p:nvSpPr>
        <p:spPr>
          <a:xfrm>
            <a:off x="381000" y="152400"/>
            <a:ext cx="6553200" cy="563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Quick Starter for </a:t>
            </a:r>
            <a:r>
              <a:rPr lang="en-US" dirty="0" err="1" smtClean="0"/>
              <a:t>Newbies</a:t>
            </a:r>
            <a:r>
              <a:rPr lang="en-US" dirty="0" smtClean="0"/>
              <a:t>:</a:t>
            </a:r>
            <a:endParaRPr lang="en-US" dirty="0"/>
          </a:p>
        </p:txBody>
      </p:sp>
    </p:spTree>
    <p:extLst>
      <p:ext uri="{BB962C8B-B14F-4D97-AF65-F5344CB8AC3E}">
        <p14:creationId xmlns:p14="http://schemas.microsoft.com/office/powerpoint/2010/main" val="818726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40</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6.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Do you know how to use </a:t>
            </a:r>
            <a:r>
              <a:rPr lang="en-US" sz="2400" dirty="0" err="1" smtClean="0">
                <a:solidFill>
                  <a:schemeClr val="bg1">
                    <a:lumMod val="65000"/>
                  </a:schemeClr>
                </a:solidFill>
                <a:latin typeface="Arial" pitchFamily="34" charset="0"/>
                <a:cs typeface="Arial" pitchFamily="34" charset="0"/>
              </a:rPr>
              <a:t>iPhone</a:t>
            </a:r>
            <a:r>
              <a:rPr lang="en-US" sz="2400" dirty="0" smtClean="0">
                <a:solidFill>
                  <a:schemeClr val="bg1">
                    <a:lumMod val="65000"/>
                  </a:schemeClr>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7.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8. Tell me about  the different uses of HOME button on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9.  </a:t>
            </a:r>
            <a:r>
              <a:rPr lang="en-US" sz="2400" b="1" dirty="0" smtClean="0">
                <a:solidFill>
                  <a:srgbClr val="FF0000"/>
                </a:solidFill>
                <a:latin typeface="Arial" pitchFamily="34" charset="0"/>
                <a:cs typeface="Arial" pitchFamily="34" charset="0"/>
              </a:rPr>
              <a:t>A/B</a:t>
            </a:r>
            <a:r>
              <a:rPr lang="en-US" sz="2400" dirty="0" smtClean="0">
                <a:solidFill>
                  <a:srgbClr val="FF0000"/>
                </a:solidFill>
                <a:latin typeface="Arial" pitchFamily="34" charset="0"/>
                <a:cs typeface="Arial" pitchFamily="34" charset="0"/>
              </a:rPr>
              <a:t> How to see and kill the last process on </a:t>
            </a:r>
            <a:r>
              <a:rPr lang="en-US" sz="2400" dirty="0" err="1" smtClean="0">
                <a:solidFill>
                  <a:srgbClr val="FF0000"/>
                </a:solidFill>
                <a:latin typeface="Arial" pitchFamily="34" charset="0"/>
                <a:cs typeface="Arial" pitchFamily="34" charset="0"/>
              </a:rPr>
              <a:t>iPhone</a:t>
            </a:r>
            <a:r>
              <a:rPr lang="en-US" sz="2400" dirty="0" smtClean="0">
                <a:solidFill>
                  <a:srgbClr val="FF0000"/>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2090731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52400"/>
            <a:ext cx="85344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b="1" dirty="0" smtClean="0">
                <a:solidFill>
                  <a:srgbClr val="FF0000"/>
                </a:solidFill>
                <a:latin typeface="Arial" pitchFamily="34" charset="0"/>
                <a:cs typeface="Arial" pitchFamily="34" charset="0"/>
              </a:rPr>
              <a:t>9A.  How to see and kill the last process on </a:t>
            </a:r>
            <a:r>
              <a:rPr lang="en-US" sz="2700" b="1" dirty="0" err="1" smtClean="0">
                <a:solidFill>
                  <a:srgbClr val="FF0000"/>
                </a:solidFill>
                <a:latin typeface="Arial" pitchFamily="34" charset="0"/>
                <a:cs typeface="Arial" pitchFamily="34" charset="0"/>
              </a:rPr>
              <a:t>iPhone</a:t>
            </a:r>
            <a:r>
              <a:rPr lang="en-US" sz="2700" b="1" dirty="0" smtClean="0">
                <a:solidFill>
                  <a:srgbClr val="FF0000"/>
                </a:solidFill>
                <a:latin typeface="Arial" pitchFamily="34" charset="0"/>
                <a:cs typeface="Arial" pitchFamily="34" charset="0"/>
              </a:rPr>
              <a:t>?     1 </a:t>
            </a:r>
            <a:endParaRPr lang="en-US" b="1" dirty="0">
              <a:solidFill>
                <a:srgbClr val="FF0000"/>
              </a:solidFill>
            </a:endParaRPr>
          </a:p>
        </p:txBody>
      </p:sp>
      <p:sp>
        <p:nvSpPr>
          <p:cNvPr id="3" name="Footer Placeholder 2"/>
          <p:cNvSpPr>
            <a:spLocks noGrp="1"/>
          </p:cNvSpPr>
          <p:nvPr>
            <p:ph type="ftr" sz="quarter" idx="11"/>
          </p:nvPr>
        </p:nvSpPr>
        <p:spPr>
          <a:xfrm>
            <a:off x="4495800" y="6400800"/>
            <a:ext cx="35814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tx2">
                    <a:lumMod val="25000"/>
                  </a:schemeClr>
                </a:solidFill>
              </a:rPr>
              <a:pPr/>
              <a:t>41</a:t>
            </a:fld>
            <a:endParaRPr lang="en-US" dirty="0">
              <a:solidFill>
                <a:schemeClr val="tx2">
                  <a:lumMod val="25000"/>
                </a:schemeClr>
              </a:solidFill>
            </a:endParaRPr>
          </a:p>
        </p:txBody>
      </p:sp>
      <p:sp>
        <p:nvSpPr>
          <p:cNvPr id="10" name="Content Placeholder 9"/>
          <p:cNvSpPr>
            <a:spLocks noGrp="1"/>
          </p:cNvSpPr>
          <p:nvPr>
            <p:ph sz="quarter" idx="2"/>
          </p:nvPr>
        </p:nvSpPr>
        <p:spPr>
          <a:xfrm>
            <a:off x="4953000" y="1295400"/>
            <a:ext cx="3749040" cy="47244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a:buNone/>
            </a:pPr>
            <a:endParaRPr lang="en-US" b="1" dirty="0" smtClean="0"/>
          </a:p>
          <a:p>
            <a:r>
              <a:rPr lang="en-US" dirty="0" smtClean="0">
                <a:latin typeface="Arial" pitchFamily="34" charset="0"/>
                <a:cs typeface="Arial" pitchFamily="34" charset="0"/>
              </a:rPr>
              <a:t>In </a:t>
            </a:r>
            <a:r>
              <a:rPr lang="en-US" dirty="0" err="1" smtClean="0">
                <a:latin typeface="Arial" pitchFamily="34" charset="0"/>
                <a:cs typeface="Arial" pitchFamily="34" charset="0"/>
              </a:rPr>
              <a:t>iOS</a:t>
            </a:r>
            <a:r>
              <a:rPr lang="en-US" dirty="0" smtClean="0">
                <a:latin typeface="Arial" pitchFamily="34" charset="0"/>
                <a:cs typeface="Arial" pitchFamily="34" charset="0"/>
              </a:rPr>
              <a:t> 4 or higher, it's easy to kill the offending app by taking advantage of the built-in </a:t>
            </a:r>
            <a:r>
              <a:rPr lang="en-US" b="1" dirty="0" smtClean="0">
                <a:latin typeface="Arial" pitchFamily="34" charset="0"/>
                <a:cs typeface="Arial" pitchFamily="34" charset="0"/>
              </a:rPr>
              <a:t>Fast App Switcher</a:t>
            </a:r>
            <a:r>
              <a:rPr lang="en-US" dirty="0" smtClean="0">
                <a:latin typeface="Arial" pitchFamily="34" charset="0"/>
                <a:cs typeface="Arial" pitchFamily="34" charset="0"/>
              </a:rPr>
              <a:t>.</a:t>
            </a:r>
          </a:p>
          <a:p>
            <a:r>
              <a:rPr lang="en-US" dirty="0" smtClean="0">
                <a:latin typeface="Arial" pitchFamily="34" charset="0"/>
                <a:cs typeface="Arial" pitchFamily="34" charset="0"/>
              </a:rPr>
              <a:t>To access this, </a:t>
            </a:r>
            <a:r>
              <a:rPr lang="en-US" b="1" dirty="0" smtClean="0">
                <a:latin typeface="Arial" pitchFamily="34" charset="0"/>
                <a:cs typeface="Arial" pitchFamily="34" charset="0"/>
              </a:rPr>
              <a:t>double click the home button</a:t>
            </a:r>
            <a:r>
              <a:rPr lang="en-US" dirty="0" smtClean="0">
                <a:latin typeface="Arial" pitchFamily="34" charset="0"/>
                <a:cs typeface="Arial" pitchFamily="34" charset="0"/>
              </a:rPr>
              <a:t> to reveal the row of apps below the dock</a:t>
            </a:r>
          </a:p>
          <a:p>
            <a:r>
              <a:rPr lang="en-US" dirty="0" smtClean="0">
                <a:latin typeface="Arial" pitchFamily="34" charset="0"/>
                <a:cs typeface="Arial" pitchFamily="34" charset="0"/>
              </a:rPr>
              <a:t>Slide the apps from side to side to find the one you want to quit</a:t>
            </a:r>
          </a:p>
          <a:p>
            <a:r>
              <a:rPr lang="en-US" dirty="0" smtClean="0">
                <a:latin typeface="Arial" pitchFamily="34" charset="0"/>
                <a:cs typeface="Arial" pitchFamily="34" charset="0"/>
              </a:rPr>
              <a:t>When you find it, tap and hold the app until a red badge with a line through it appears. The apps will also wiggle like they do when you're rearranging them</a:t>
            </a:r>
          </a:p>
          <a:p>
            <a:r>
              <a:rPr lang="en-US" dirty="0" smtClean="0">
                <a:latin typeface="Arial" pitchFamily="34" charset="0"/>
                <a:cs typeface="Arial" pitchFamily="34" charset="0"/>
              </a:rPr>
              <a:t>When the red badge appears, tap it to kill the app and any background processes it might be running</a:t>
            </a:r>
          </a:p>
          <a:p>
            <a:r>
              <a:rPr lang="en-US" dirty="0" smtClean="0">
                <a:latin typeface="Arial" pitchFamily="34" charset="0"/>
                <a:cs typeface="Arial" pitchFamily="34" charset="0"/>
              </a:rPr>
              <a:t>When you're killed all the apps you want, click the home button again to return to using your </a:t>
            </a:r>
            <a:r>
              <a:rPr lang="en-US" dirty="0" err="1" smtClean="0">
                <a:latin typeface="Arial" pitchFamily="34" charset="0"/>
                <a:cs typeface="Arial" pitchFamily="34" charset="0"/>
              </a:rPr>
              <a:t>iPhone</a:t>
            </a:r>
            <a:r>
              <a:rPr lang="en-US" dirty="0" smtClean="0">
                <a:latin typeface="Arial" pitchFamily="34" charset="0"/>
                <a:cs typeface="Arial" pitchFamily="34" charset="0"/>
              </a:rPr>
              <a:t>.</a:t>
            </a:r>
          </a:p>
          <a:p>
            <a:endParaRPr lang="en-US" dirty="0"/>
          </a:p>
        </p:txBody>
      </p:sp>
      <p:pic>
        <p:nvPicPr>
          <p:cNvPr id="74754" name="Picture 2" descr="C:\Users\IVA\Pictures\MOBILE TESTING\ICONS\Ihpone add 007.PNG"/>
          <p:cNvPicPr>
            <a:picLocks noGrp="1" noChangeAspect="1" noChangeArrowheads="1"/>
          </p:cNvPicPr>
          <p:nvPr>
            <p:ph sz="quarter" idx="1"/>
          </p:nvPr>
        </p:nvPicPr>
        <p:blipFill>
          <a:blip r:embed="rId2" cstate="print"/>
          <a:srcRect/>
          <a:stretch>
            <a:fillRect/>
          </a:stretch>
        </p:blipFill>
        <p:spPr bwMode="auto">
          <a:xfrm>
            <a:off x="457200" y="1181100"/>
            <a:ext cx="1955800" cy="2933700"/>
          </a:xfrm>
          <a:prstGeom prst="rect">
            <a:avLst/>
          </a:prstGeom>
          <a:noFill/>
        </p:spPr>
      </p:pic>
      <p:pic>
        <p:nvPicPr>
          <p:cNvPr id="74755" name="Picture 3" descr="C:\Users\IVA\Pictures\MOBILE TESTING\ICONS\Ihpone add 008.PNG"/>
          <p:cNvPicPr>
            <a:picLocks noChangeAspect="1" noChangeArrowheads="1"/>
          </p:cNvPicPr>
          <p:nvPr/>
        </p:nvPicPr>
        <p:blipFill>
          <a:blip r:embed="rId3" cstate="print"/>
          <a:srcRect/>
          <a:stretch>
            <a:fillRect/>
          </a:stretch>
        </p:blipFill>
        <p:spPr bwMode="auto">
          <a:xfrm>
            <a:off x="2590800" y="3124200"/>
            <a:ext cx="2133600" cy="3200400"/>
          </a:xfrm>
          <a:prstGeom prst="rect">
            <a:avLst/>
          </a:prstGeom>
          <a:noFill/>
        </p:spPr>
      </p:pic>
      <p:sp>
        <p:nvSpPr>
          <p:cNvPr id="13" name="Oval 12"/>
          <p:cNvSpPr/>
          <p:nvPr/>
        </p:nvSpPr>
        <p:spPr>
          <a:xfrm>
            <a:off x="533400" y="1295400"/>
            <a:ext cx="914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1</a:t>
            </a:r>
            <a:endParaRPr lang="en-US" sz="2400" b="1" dirty="0">
              <a:solidFill>
                <a:schemeClr val="bg1"/>
              </a:solidFill>
            </a:endParaRPr>
          </a:p>
        </p:txBody>
      </p:sp>
      <p:sp>
        <p:nvSpPr>
          <p:cNvPr id="14" name="Oval 13"/>
          <p:cNvSpPr/>
          <p:nvPr/>
        </p:nvSpPr>
        <p:spPr>
          <a:xfrm>
            <a:off x="2667000" y="3276600"/>
            <a:ext cx="914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2</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9A.  How to see and kill the last process on </a:t>
            </a:r>
            <a:r>
              <a:rPr lang="en-US" sz="2400" b="1" dirty="0" err="1" smtClean="0">
                <a:solidFill>
                  <a:srgbClr val="FF0000"/>
                </a:solidFill>
                <a:latin typeface="Arial" pitchFamily="34" charset="0"/>
                <a:cs typeface="Arial" pitchFamily="34" charset="0"/>
              </a:rPr>
              <a:t>iPhone</a:t>
            </a:r>
            <a:r>
              <a:rPr lang="en-US" sz="2400" b="1" dirty="0" smtClean="0">
                <a:solidFill>
                  <a:srgbClr val="FF0000"/>
                </a:solidFill>
                <a:latin typeface="Arial" pitchFamily="34" charset="0"/>
                <a:cs typeface="Arial" pitchFamily="34" charset="0"/>
              </a:rPr>
              <a:t>?      2 </a:t>
            </a:r>
            <a:endParaRPr lang="en-US" sz="2400" dirty="0">
              <a:solidFill>
                <a:srgbClr val="FF0000"/>
              </a:solidFill>
            </a:endParaRPr>
          </a:p>
        </p:txBody>
      </p:sp>
      <p:sp>
        <p:nvSpPr>
          <p:cNvPr id="3" name="Footer Placeholder 2"/>
          <p:cNvSpPr>
            <a:spLocks noGrp="1"/>
          </p:cNvSpPr>
          <p:nvPr>
            <p:ph type="ftr" sz="quarter" idx="11"/>
          </p:nvPr>
        </p:nvSpPr>
        <p:spPr>
          <a:xfrm>
            <a:off x="4114800" y="6400800"/>
            <a:ext cx="41910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42</a:t>
            </a:fld>
            <a:endParaRPr lang="en-US" dirty="0">
              <a:solidFill>
                <a:schemeClr val="tx2">
                  <a:lumMod val="25000"/>
                </a:schemeClr>
              </a:solidFill>
            </a:endParaRPr>
          </a:p>
        </p:txBody>
      </p:sp>
      <p:sp>
        <p:nvSpPr>
          <p:cNvPr id="7" name="Content Placeholder 7"/>
          <p:cNvSpPr>
            <a:spLocks noGrp="1"/>
          </p:cNvSpPr>
          <p:nvPr>
            <p:ph sz="quarter" idx="1"/>
          </p:nvPr>
        </p:nvSpPr>
        <p:spPr>
          <a:xfrm>
            <a:off x="304800" y="1600200"/>
            <a:ext cx="4114800" cy="44196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Force Quit the unresponsive App</a:t>
            </a:r>
          </a:p>
          <a:p>
            <a:r>
              <a:rPr lang="en-US" sz="1800" dirty="0" smtClean="0">
                <a:latin typeface="Arial" pitchFamily="34" charset="0"/>
                <a:cs typeface="Arial" pitchFamily="34" charset="0"/>
              </a:rPr>
              <a:t>Press and hold the </a:t>
            </a:r>
            <a:r>
              <a:rPr lang="en-US" sz="1800" b="1" dirty="0" smtClean="0">
                <a:latin typeface="Arial" pitchFamily="34" charset="0"/>
                <a:cs typeface="Arial" pitchFamily="34" charset="0"/>
              </a:rPr>
              <a:t>Sleep/Wake</a:t>
            </a:r>
            <a:r>
              <a:rPr lang="en-US" sz="1800" dirty="0" smtClean="0">
                <a:latin typeface="Arial" pitchFamily="34" charset="0"/>
                <a:cs typeface="Arial" pitchFamily="34" charset="0"/>
              </a:rPr>
              <a:t> button until you see the red slider.</a:t>
            </a:r>
          </a:p>
          <a:p>
            <a:r>
              <a:rPr lang="en-US" sz="1800" dirty="0" smtClean="0">
                <a:latin typeface="Arial" pitchFamily="34" charset="0"/>
                <a:cs typeface="Arial" pitchFamily="34" charset="0"/>
              </a:rPr>
              <a:t>Normally, this is what you would do to power down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or iPod touch. </a:t>
            </a:r>
          </a:p>
          <a:p>
            <a:r>
              <a:rPr lang="en-US" sz="1800" dirty="0" smtClean="0">
                <a:latin typeface="Arial" pitchFamily="34" charset="0"/>
                <a:cs typeface="Arial" pitchFamily="34" charset="0"/>
              </a:rPr>
              <a:t>In this case however, when the slider appears, release the sleep/wake button and then press and hold the </a:t>
            </a:r>
            <a:r>
              <a:rPr lang="en-US" sz="1800" b="1" dirty="0" smtClean="0">
                <a:latin typeface="Arial" pitchFamily="34" charset="0"/>
                <a:cs typeface="Arial" pitchFamily="34" charset="0"/>
              </a:rPr>
              <a:t>Home button</a:t>
            </a:r>
            <a:r>
              <a:rPr lang="en-US" sz="1800" dirty="0" smtClean="0">
                <a:latin typeface="Arial" pitchFamily="34" charset="0"/>
                <a:cs typeface="Arial" pitchFamily="34" charset="0"/>
              </a:rPr>
              <a:t>. </a:t>
            </a:r>
          </a:p>
          <a:p>
            <a:r>
              <a:rPr lang="en-US" sz="1800" dirty="0" smtClean="0">
                <a:latin typeface="Arial" pitchFamily="34" charset="0"/>
                <a:cs typeface="Arial" pitchFamily="34" charset="0"/>
              </a:rPr>
              <a:t>If it works correctly,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 will forcefully quit the unresponsive app and return you to your home screen. </a:t>
            </a:r>
            <a:endParaRPr lang="en-US" sz="1800" dirty="0">
              <a:latin typeface="Arial" pitchFamily="34" charset="0"/>
              <a:cs typeface="Arial" pitchFamily="34" charset="0"/>
            </a:endParaRPr>
          </a:p>
        </p:txBody>
      </p:sp>
      <p:pic>
        <p:nvPicPr>
          <p:cNvPr id="75780" name="Picture 4" descr="C:\Users\IVA\Pictures\MOBILE TESTING\ICONS\iphone-ipod[1].jpg"/>
          <p:cNvPicPr>
            <a:picLocks noGrp="1" noChangeAspect="1" noChangeArrowheads="1"/>
          </p:cNvPicPr>
          <p:nvPr>
            <p:ph sz="quarter" idx="2"/>
          </p:nvPr>
        </p:nvPicPr>
        <p:blipFill>
          <a:blip r:embed="rId2" cstate="print"/>
          <a:srcRect/>
          <a:stretch>
            <a:fillRect/>
          </a:stretch>
        </p:blipFill>
        <p:spPr bwMode="auto">
          <a:xfrm>
            <a:off x="4648200" y="1447800"/>
            <a:ext cx="4190999" cy="46482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9B.  How to see and kill the last process on Android?   1 </a:t>
            </a:r>
            <a:endParaRPr lang="en-US" sz="2400" dirty="0">
              <a:solidFill>
                <a:srgbClr val="FF0000"/>
              </a:solidFill>
            </a:endParaRPr>
          </a:p>
        </p:txBody>
      </p:sp>
      <p:sp>
        <p:nvSpPr>
          <p:cNvPr id="3" name="Footer Placeholder 2"/>
          <p:cNvSpPr>
            <a:spLocks noGrp="1"/>
          </p:cNvSpPr>
          <p:nvPr>
            <p:ph type="ftr" sz="quarter" idx="11"/>
          </p:nvPr>
        </p:nvSpPr>
        <p:spPr>
          <a:xfrm>
            <a:off x="4800600" y="6248400"/>
            <a:ext cx="3352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43</a:t>
            </a:fld>
            <a:endParaRPr lang="en-US" dirty="0">
              <a:solidFill>
                <a:schemeClr val="tx2">
                  <a:lumMod val="25000"/>
                </a:schemeClr>
              </a:solidFill>
            </a:endParaRPr>
          </a:p>
        </p:txBody>
      </p:sp>
      <p:sp>
        <p:nvSpPr>
          <p:cNvPr id="5" name="Content Placeholder 4"/>
          <p:cNvSpPr>
            <a:spLocks noGrp="1"/>
          </p:cNvSpPr>
          <p:nvPr>
            <p:ph sz="quarter" idx="1"/>
          </p:nvPr>
        </p:nvSpPr>
        <p:spPr>
          <a:xfrm>
            <a:off x="304800" y="2819400"/>
            <a:ext cx="3749040" cy="1905000"/>
          </a:xfrm>
        </p:spPr>
        <p:style>
          <a:lnRef idx="1">
            <a:schemeClr val="accent1"/>
          </a:lnRef>
          <a:fillRef idx="2">
            <a:schemeClr val="accent1"/>
          </a:fillRef>
          <a:effectRef idx="1">
            <a:schemeClr val="accent1"/>
          </a:effectRef>
          <a:fontRef idx="minor">
            <a:schemeClr val="dk1"/>
          </a:fontRef>
        </p:style>
        <p:txBody>
          <a:bodyPr/>
          <a:lstStyle/>
          <a:p>
            <a:r>
              <a:rPr lang="en-US" sz="1800" dirty="0" smtClean="0">
                <a:latin typeface="Arial" pitchFamily="34" charset="0"/>
                <a:cs typeface="Arial" pitchFamily="34" charset="0"/>
              </a:rPr>
              <a:t>Tap and Hold Home Button – Task Manager window appears (1)</a:t>
            </a:r>
          </a:p>
          <a:p>
            <a:r>
              <a:rPr lang="en-US" sz="1800" dirty="0" smtClean="0">
                <a:latin typeface="Arial" pitchFamily="34" charset="0"/>
                <a:cs typeface="Arial" pitchFamily="34" charset="0"/>
              </a:rPr>
              <a:t>Tap Active Application – View Active Applications –Exit/End it individually or Exit/End all</a:t>
            </a:r>
          </a:p>
          <a:p>
            <a:endParaRPr lang="en-US" dirty="0"/>
          </a:p>
        </p:txBody>
      </p:sp>
      <p:sp>
        <p:nvSpPr>
          <p:cNvPr id="7" name="Rectangle 6"/>
          <p:cNvSpPr/>
          <p:nvPr/>
        </p:nvSpPr>
        <p:spPr>
          <a:xfrm>
            <a:off x="381000" y="5410200"/>
            <a:ext cx="5257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http://smallbusiness.chron.com/kill-frozen-processes-android-32776.html</a:t>
            </a:r>
            <a:endParaRPr lang="en-US" sz="1200" dirty="0">
              <a:solidFill>
                <a:schemeClr val="bg1"/>
              </a:solidFill>
              <a:latin typeface="Arial" pitchFamily="34" charset="0"/>
              <a:cs typeface="Arial" pitchFamily="34" charset="0"/>
            </a:endParaRPr>
          </a:p>
        </p:txBody>
      </p:sp>
      <p:pic>
        <p:nvPicPr>
          <p:cNvPr id="77826" name="Picture 2" descr="C:\Users\IVA\Pictures\MOBILE TESTING\ICONS\task-switcher-e1305220647629[1].jpg"/>
          <p:cNvPicPr>
            <a:picLocks noGrp="1" noChangeAspect="1" noChangeArrowheads="1"/>
          </p:cNvPicPr>
          <p:nvPr>
            <p:ph sz="quarter" idx="2"/>
          </p:nvPr>
        </p:nvPicPr>
        <p:blipFill>
          <a:blip r:embed="rId2" cstate="print"/>
          <a:srcRect/>
          <a:stretch>
            <a:fillRect/>
          </a:stretch>
        </p:blipFill>
        <p:spPr bwMode="auto">
          <a:xfrm>
            <a:off x="4191000" y="1143000"/>
            <a:ext cx="2209800" cy="3533437"/>
          </a:xfrm>
          <a:prstGeom prst="rect">
            <a:avLst/>
          </a:prstGeom>
          <a:noFill/>
        </p:spPr>
      </p:pic>
      <p:pic>
        <p:nvPicPr>
          <p:cNvPr id="77827" name="Picture 3" descr="C:\Users\IVA\Pictures\MOBILE TESTING\ICONS\taskmanager_home[0][1].gif"/>
          <p:cNvPicPr>
            <a:picLocks noChangeAspect="1" noChangeArrowheads="1"/>
          </p:cNvPicPr>
          <p:nvPr/>
        </p:nvPicPr>
        <p:blipFill>
          <a:blip r:embed="rId3" cstate="print"/>
          <a:srcRect/>
          <a:stretch>
            <a:fillRect/>
          </a:stretch>
        </p:blipFill>
        <p:spPr bwMode="auto">
          <a:xfrm>
            <a:off x="6629400" y="2514600"/>
            <a:ext cx="2209800" cy="354795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715962"/>
          </a:xfrm>
        </p:spPr>
        <p:style>
          <a:lnRef idx="1">
            <a:schemeClr val="accent1"/>
          </a:lnRef>
          <a:fillRef idx="2">
            <a:schemeClr val="accent1"/>
          </a:fillRef>
          <a:effectRef idx="1">
            <a:schemeClr val="accent1"/>
          </a:effectRef>
          <a:fontRef idx="minor">
            <a:schemeClr val="dk1"/>
          </a:fontRef>
        </p:style>
        <p:txBody>
          <a:bodyPr>
            <a:noAutofit/>
          </a:bodyPr>
          <a:lstStyle/>
          <a:p>
            <a:r>
              <a:rPr lang="en-US" sz="2400" b="1" dirty="0" smtClean="0">
                <a:solidFill>
                  <a:srgbClr val="FF0000"/>
                </a:solidFill>
                <a:latin typeface="Arial" pitchFamily="34" charset="0"/>
                <a:cs typeface="Arial" pitchFamily="34" charset="0"/>
              </a:rPr>
              <a:t>9B.  How to see and kill the last process on Android?    2 </a:t>
            </a:r>
            <a:endParaRPr lang="en-US" sz="2400" dirty="0">
              <a:solidFill>
                <a:srgbClr val="FF0000"/>
              </a:solidFill>
            </a:endParaRPr>
          </a:p>
        </p:txBody>
      </p:sp>
      <p:sp>
        <p:nvSpPr>
          <p:cNvPr id="3" name="Footer Placeholder 2"/>
          <p:cNvSpPr>
            <a:spLocks noGrp="1"/>
          </p:cNvSpPr>
          <p:nvPr>
            <p:ph type="ftr" sz="quarter" idx="11"/>
          </p:nvPr>
        </p:nvSpPr>
        <p:spPr>
          <a:xfrm>
            <a:off x="4572000" y="6248400"/>
            <a:ext cx="3733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44</a:t>
            </a:fld>
            <a:endParaRPr lang="en-US" dirty="0">
              <a:solidFill>
                <a:schemeClr val="tx2">
                  <a:lumMod val="25000"/>
                </a:schemeClr>
              </a:solidFill>
            </a:endParaRPr>
          </a:p>
        </p:txBody>
      </p:sp>
      <p:sp>
        <p:nvSpPr>
          <p:cNvPr id="6" name="Content Placeholder 5"/>
          <p:cNvSpPr>
            <a:spLocks noGrp="1"/>
          </p:cNvSpPr>
          <p:nvPr>
            <p:ph sz="quarter" idx="2"/>
          </p:nvPr>
        </p:nvSpPr>
        <p:spPr>
          <a:xfrm>
            <a:off x="4933950" y="1295400"/>
            <a:ext cx="3749040" cy="46482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700" b="1" dirty="0" smtClean="0">
                <a:latin typeface="Arial" pitchFamily="34" charset="0"/>
                <a:cs typeface="Arial" pitchFamily="34" charset="0"/>
              </a:rPr>
              <a:t>Kill Android Apps with Built-In Tools</a:t>
            </a:r>
          </a:p>
          <a:p>
            <a:r>
              <a:rPr lang="en-US" sz="1700" dirty="0" smtClean="0">
                <a:latin typeface="Arial" pitchFamily="34" charset="0"/>
                <a:cs typeface="Arial" pitchFamily="34" charset="0"/>
              </a:rPr>
              <a:t>Start by opening up the </a:t>
            </a:r>
            <a:r>
              <a:rPr lang="en-US" sz="1700" b="1" dirty="0" smtClean="0">
                <a:latin typeface="Arial" pitchFamily="34" charset="0"/>
                <a:cs typeface="Arial" pitchFamily="34" charset="0"/>
              </a:rPr>
              <a:t>Settings</a:t>
            </a:r>
            <a:r>
              <a:rPr lang="en-US" sz="1700" dirty="0" smtClean="0">
                <a:latin typeface="Arial" pitchFamily="34" charset="0"/>
                <a:cs typeface="Arial" pitchFamily="34" charset="0"/>
              </a:rPr>
              <a:t> panel on your phone, and then head into </a:t>
            </a:r>
            <a:r>
              <a:rPr lang="en-US" sz="1700" b="1" dirty="0" smtClean="0">
                <a:latin typeface="Arial" pitchFamily="34" charset="0"/>
                <a:cs typeface="Arial" pitchFamily="34" charset="0"/>
              </a:rPr>
              <a:t>Applications –&gt; Manage applications</a:t>
            </a:r>
          </a:p>
          <a:p>
            <a:r>
              <a:rPr lang="en-US" sz="1700" dirty="0" smtClean="0">
                <a:latin typeface="Arial" pitchFamily="34" charset="0"/>
                <a:cs typeface="Arial" pitchFamily="34" charset="0"/>
              </a:rPr>
              <a:t>Now switch over to the </a:t>
            </a:r>
            <a:r>
              <a:rPr lang="en-US" sz="1700" b="1" dirty="0" smtClean="0">
                <a:latin typeface="Arial" pitchFamily="34" charset="0"/>
                <a:cs typeface="Arial" pitchFamily="34" charset="0"/>
              </a:rPr>
              <a:t>Running </a:t>
            </a:r>
            <a:r>
              <a:rPr lang="en-US" sz="1700" dirty="0" smtClean="0">
                <a:latin typeface="Arial" pitchFamily="34" charset="0"/>
                <a:cs typeface="Arial" pitchFamily="34" charset="0"/>
              </a:rPr>
              <a:t>tab, where you’ll see all the applications that are currently running on the system. You could find the application in one of the other tabs as well, but it’s often easier to filter through the Running list.</a:t>
            </a:r>
          </a:p>
          <a:p>
            <a:r>
              <a:rPr lang="en-US" sz="1700" dirty="0" smtClean="0">
                <a:latin typeface="Arial" pitchFamily="34" charset="0"/>
                <a:cs typeface="Arial" pitchFamily="34" charset="0"/>
              </a:rPr>
              <a:t>Once you’re on the application that’s causing the problems, you can simply click the </a:t>
            </a:r>
            <a:r>
              <a:rPr lang="en-US" sz="1700" b="1" dirty="0" smtClean="0">
                <a:latin typeface="Arial" pitchFamily="34" charset="0"/>
                <a:cs typeface="Arial" pitchFamily="34" charset="0"/>
              </a:rPr>
              <a:t>Force stop </a:t>
            </a:r>
            <a:r>
              <a:rPr lang="en-US" sz="1700" dirty="0" smtClean="0">
                <a:latin typeface="Arial" pitchFamily="34" charset="0"/>
                <a:cs typeface="Arial" pitchFamily="34" charset="0"/>
              </a:rPr>
              <a:t>button to kill the process.</a:t>
            </a:r>
          </a:p>
          <a:p>
            <a:endParaRPr lang="en-US" dirty="0"/>
          </a:p>
        </p:txBody>
      </p:sp>
      <p:pic>
        <p:nvPicPr>
          <p:cNvPr id="76802" name="Picture 2" descr="C:\Users\IVA\Pictures\MOBILE TESTING\ICONS\image89[1].png"/>
          <p:cNvPicPr>
            <a:picLocks noGrp="1" noChangeAspect="1" noChangeArrowheads="1"/>
          </p:cNvPicPr>
          <p:nvPr>
            <p:ph sz="quarter" idx="1"/>
          </p:nvPr>
        </p:nvPicPr>
        <p:blipFill>
          <a:blip r:embed="rId2" cstate="print"/>
          <a:srcRect/>
          <a:stretch>
            <a:fillRect/>
          </a:stretch>
        </p:blipFill>
        <p:spPr bwMode="auto">
          <a:xfrm>
            <a:off x="228601" y="990600"/>
            <a:ext cx="3048000" cy="2694845"/>
          </a:xfrm>
          <a:prstGeom prst="rect">
            <a:avLst/>
          </a:prstGeom>
          <a:noFill/>
        </p:spPr>
      </p:pic>
      <p:pic>
        <p:nvPicPr>
          <p:cNvPr id="76803" name="Picture 3" descr="C:\Users\IVA\Pictures\MOBILE TESTING\ICONS\image90[1].png"/>
          <p:cNvPicPr>
            <a:picLocks noChangeAspect="1" noChangeArrowheads="1"/>
          </p:cNvPicPr>
          <p:nvPr/>
        </p:nvPicPr>
        <p:blipFill>
          <a:blip r:embed="rId3" cstate="print"/>
          <a:srcRect/>
          <a:stretch>
            <a:fillRect/>
          </a:stretch>
        </p:blipFill>
        <p:spPr bwMode="auto">
          <a:xfrm>
            <a:off x="1447800" y="3581400"/>
            <a:ext cx="3202943" cy="2819400"/>
          </a:xfrm>
          <a:prstGeom prst="rect">
            <a:avLst/>
          </a:prstGeom>
          <a:noFill/>
        </p:spPr>
      </p:pic>
      <p:sp>
        <p:nvSpPr>
          <p:cNvPr id="9" name="Oval 8"/>
          <p:cNvSpPr/>
          <p:nvPr/>
        </p:nvSpPr>
        <p:spPr>
          <a:xfrm>
            <a:off x="3429000" y="12192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10" name="Oval 9"/>
          <p:cNvSpPr/>
          <p:nvPr/>
        </p:nvSpPr>
        <p:spPr>
          <a:xfrm>
            <a:off x="381000" y="42672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33400" y="2438400"/>
            <a:ext cx="4343400" cy="990600"/>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dirty="0" smtClean="0"/>
              <a:t>1. Remove the Battery (cold Reboot)</a:t>
            </a:r>
          </a:p>
          <a:p>
            <a:r>
              <a:rPr lang="en-US" sz="1600" dirty="0" smtClean="0"/>
              <a:t>2. Using USB cable – open “secure android” and clean files directory.</a:t>
            </a:r>
            <a:endParaRPr lang="en-US" sz="1600" dirty="0"/>
          </a:p>
        </p:txBody>
      </p:sp>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tx2">
                    <a:lumMod val="10000"/>
                  </a:schemeClr>
                </a:solidFill>
              </a:rPr>
              <a:t>Copyright Portnov Computer School   2013</a:t>
            </a:r>
            <a:endParaRPr lang="en-US" dirty="0">
              <a:solidFill>
                <a:schemeClr val="tx2">
                  <a:lumMod val="1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10000"/>
                  </a:schemeClr>
                </a:solidFill>
              </a:rPr>
              <a:pPr/>
              <a:t>45</a:t>
            </a:fld>
            <a:endParaRPr lang="en-US" dirty="0">
              <a:solidFill>
                <a:schemeClr val="tx2">
                  <a:lumMod val="10000"/>
                </a:schemeClr>
              </a:solidFill>
            </a:endParaRPr>
          </a:p>
        </p:txBody>
      </p:sp>
      <p:sp>
        <p:nvSpPr>
          <p:cNvPr id="6" name="Title 5"/>
          <p:cNvSpPr>
            <a:spLocks noGrp="1"/>
          </p:cNvSpPr>
          <p:nvPr>
            <p:ph type="title"/>
          </p:nvPr>
        </p:nvSpPr>
        <p:spPr>
          <a:xfrm>
            <a:off x="457200" y="304800"/>
            <a:ext cx="8229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solidFill>
                  <a:srgbClr val="FF0000"/>
                </a:solidFill>
              </a:rPr>
              <a:t>How to kill frozen App on Android</a:t>
            </a:r>
            <a:endParaRPr lang="en-US" dirty="0">
              <a:solidFill>
                <a:srgbClr val="FF0000"/>
              </a:solidFill>
            </a:endParaRPr>
          </a:p>
        </p:txBody>
      </p:sp>
      <p:pic>
        <p:nvPicPr>
          <p:cNvPr id="1026" name="Picture 2" descr="http://m.img.brothersoft.com/android/226/116226_screenshot0.jpg"/>
          <p:cNvPicPr>
            <a:picLocks noChangeAspect="1" noChangeArrowheads="1"/>
          </p:cNvPicPr>
          <p:nvPr/>
        </p:nvPicPr>
        <p:blipFill>
          <a:blip r:embed="rId2" cstate="print"/>
          <a:srcRect/>
          <a:stretch>
            <a:fillRect/>
          </a:stretch>
        </p:blipFill>
        <p:spPr bwMode="auto">
          <a:xfrm>
            <a:off x="5410200" y="1600200"/>
            <a:ext cx="3048000" cy="4572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46</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6.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Do you know how to use </a:t>
            </a:r>
            <a:r>
              <a:rPr lang="en-US" sz="2400" dirty="0" err="1" smtClean="0">
                <a:solidFill>
                  <a:schemeClr val="bg1">
                    <a:lumMod val="65000"/>
                  </a:schemeClr>
                </a:solidFill>
                <a:latin typeface="Arial" pitchFamily="34" charset="0"/>
                <a:cs typeface="Arial" pitchFamily="34" charset="0"/>
              </a:rPr>
              <a:t>iPhone</a:t>
            </a:r>
            <a:r>
              <a:rPr lang="en-US" sz="2400" dirty="0" smtClean="0">
                <a:solidFill>
                  <a:schemeClr val="bg1">
                    <a:lumMod val="65000"/>
                  </a:schemeClr>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7.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8. Tell me about  the different uses of HOME button on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9.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How to see and kill the last process on </a:t>
            </a:r>
            <a:r>
              <a:rPr lang="en-US" sz="2400" dirty="0" err="1" smtClean="0">
                <a:solidFill>
                  <a:schemeClr val="bg1">
                    <a:lumMod val="65000"/>
                  </a:schemeClr>
                </a:solidFill>
                <a:latin typeface="Arial" pitchFamily="34" charset="0"/>
                <a:cs typeface="Arial" pitchFamily="34" charset="0"/>
              </a:rPr>
              <a:t>iPhone</a:t>
            </a:r>
            <a:r>
              <a:rPr lang="en-US" sz="2400" dirty="0" smtClean="0">
                <a:solidFill>
                  <a:schemeClr val="bg1">
                    <a:lumMod val="65000"/>
                  </a:schemeClr>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10. </a:t>
            </a:r>
            <a:r>
              <a:rPr lang="en-US" sz="2400" b="1" dirty="0" smtClean="0">
                <a:solidFill>
                  <a:srgbClr val="FF0000"/>
                </a:solidFill>
                <a:latin typeface="Arial" pitchFamily="34" charset="0"/>
                <a:cs typeface="Arial" pitchFamily="34" charset="0"/>
              </a:rPr>
              <a:t>A/B</a:t>
            </a:r>
            <a:r>
              <a:rPr lang="en-US" sz="2400" dirty="0" smtClean="0">
                <a:solidFill>
                  <a:srgbClr val="FF0000"/>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11095608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74638"/>
            <a:ext cx="83820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10A. Show me how to activate “Flight” Mode on </a:t>
            </a:r>
            <a:r>
              <a:rPr lang="en-US" sz="2400" b="1" dirty="0" err="1" smtClean="0">
                <a:solidFill>
                  <a:srgbClr val="FF0000"/>
                </a:solidFill>
                <a:latin typeface="Arial" pitchFamily="34" charset="0"/>
                <a:cs typeface="Arial" pitchFamily="34" charset="0"/>
              </a:rPr>
              <a:t>iPhone</a:t>
            </a:r>
            <a:r>
              <a:rPr lang="en-US" sz="2400" b="1" dirty="0" smtClean="0">
                <a:solidFill>
                  <a:srgbClr val="FF0000"/>
                </a:solidFill>
                <a:latin typeface="Arial" pitchFamily="34" charset="0"/>
                <a:cs typeface="Arial" pitchFamily="34" charset="0"/>
              </a:rPr>
              <a:t>.</a:t>
            </a:r>
            <a:endParaRPr lang="en-US" sz="2400" b="1" dirty="0">
              <a:solidFill>
                <a:srgbClr val="FF0000"/>
              </a:solidFill>
            </a:endParaRPr>
          </a:p>
        </p:txBody>
      </p:sp>
      <p:sp>
        <p:nvSpPr>
          <p:cNvPr id="3" name="Footer Placeholder 2"/>
          <p:cNvSpPr>
            <a:spLocks noGrp="1"/>
          </p:cNvSpPr>
          <p:nvPr>
            <p:ph type="ftr" sz="quarter" idx="11"/>
          </p:nvPr>
        </p:nvSpPr>
        <p:spPr>
          <a:xfrm>
            <a:off x="4724400" y="6324600"/>
            <a:ext cx="3429000" cy="3810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05800" y="6248400"/>
            <a:ext cx="539496" cy="457200"/>
          </a:xfrm>
        </p:spPr>
        <p:txBody>
          <a:bodyPr/>
          <a:lstStyle/>
          <a:p>
            <a:fld id="{B6F15528-21DE-4FAA-801E-634DDDAF4B2B}" type="slidenum">
              <a:rPr lang="en-US" smtClean="0">
                <a:solidFill>
                  <a:schemeClr val="tx2">
                    <a:lumMod val="25000"/>
                  </a:schemeClr>
                </a:solidFill>
              </a:rPr>
              <a:pPr/>
              <a:t>47</a:t>
            </a:fld>
            <a:endParaRPr lang="en-US" dirty="0">
              <a:solidFill>
                <a:schemeClr val="tx2">
                  <a:lumMod val="25000"/>
                </a:schemeClr>
              </a:solidFill>
            </a:endParaRPr>
          </a:p>
        </p:txBody>
      </p:sp>
      <p:sp>
        <p:nvSpPr>
          <p:cNvPr id="7" name="Content Placeholder 6"/>
          <p:cNvSpPr>
            <a:spLocks noGrp="1"/>
          </p:cNvSpPr>
          <p:nvPr>
            <p:ph sz="quarter" idx="1"/>
          </p:nvPr>
        </p:nvSpPr>
        <p:spPr>
          <a:xfrm>
            <a:off x="4800600" y="4648200"/>
            <a:ext cx="4038600" cy="1524000"/>
          </a:xfrm>
        </p:spPr>
        <p:style>
          <a:lnRef idx="1">
            <a:schemeClr val="accent1"/>
          </a:lnRef>
          <a:fillRef idx="2">
            <a:schemeClr val="accent1"/>
          </a:fillRef>
          <a:effectRef idx="1">
            <a:schemeClr val="accent1"/>
          </a:effectRef>
          <a:fontRef idx="minor">
            <a:schemeClr val="dk1"/>
          </a:fontRef>
        </p:style>
        <p:txBody>
          <a:bodyPr>
            <a:normAutofit/>
          </a:bodyPr>
          <a:lstStyle/>
          <a:p>
            <a:r>
              <a:rPr lang="en-US" sz="2000" dirty="0" smtClean="0">
                <a:latin typeface="Arial" pitchFamily="34" charset="0"/>
                <a:cs typeface="Arial" pitchFamily="34" charset="0"/>
              </a:rPr>
              <a:t>Go to Home Screen (page 1) – Click on Settings – Top line of Settings Menu is Airplane Mode – Switch it OFF/ON.</a:t>
            </a:r>
            <a:endParaRPr lang="en-US" sz="2000" dirty="0">
              <a:latin typeface="Arial" pitchFamily="34" charset="0"/>
              <a:cs typeface="Arial" pitchFamily="34" charset="0"/>
            </a:endParaRPr>
          </a:p>
        </p:txBody>
      </p:sp>
      <p:pic>
        <p:nvPicPr>
          <p:cNvPr id="78851" name="Picture 3" descr="C:\Users\IVA\Pictures\MOBILE TESTING\ICONS\Settings.png"/>
          <p:cNvPicPr>
            <a:picLocks noGrp="1" noChangeAspect="1" noChangeArrowheads="1"/>
          </p:cNvPicPr>
          <p:nvPr>
            <p:ph sz="quarter" idx="2"/>
          </p:nvPr>
        </p:nvPicPr>
        <p:blipFill>
          <a:blip r:embed="rId2" cstate="print"/>
          <a:srcRect/>
          <a:stretch>
            <a:fillRect/>
          </a:stretch>
        </p:blipFill>
        <p:spPr bwMode="auto">
          <a:xfrm>
            <a:off x="1905000" y="1066800"/>
            <a:ext cx="2387600" cy="3429000"/>
          </a:xfrm>
          <a:prstGeom prst="rect">
            <a:avLst/>
          </a:prstGeom>
          <a:noFill/>
        </p:spPr>
      </p:pic>
      <p:pic>
        <p:nvPicPr>
          <p:cNvPr id="78852" name="Picture 4" descr="C:\Users\IVA\Pictures\MOBILE TESTING\ICONS\ipod 001.PNG"/>
          <p:cNvPicPr>
            <a:picLocks noChangeAspect="1" noChangeArrowheads="1"/>
          </p:cNvPicPr>
          <p:nvPr/>
        </p:nvPicPr>
        <p:blipFill>
          <a:blip r:embed="rId3" cstate="print"/>
          <a:srcRect/>
          <a:stretch>
            <a:fillRect/>
          </a:stretch>
        </p:blipFill>
        <p:spPr bwMode="auto">
          <a:xfrm>
            <a:off x="6172200" y="1066800"/>
            <a:ext cx="2362200" cy="3276600"/>
          </a:xfrm>
          <a:prstGeom prst="rect">
            <a:avLst/>
          </a:prstGeom>
          <a:noFill/>
        </p:spPr>
      </p:pic>
      <p:sp>
        <p:nvSpPr>
          <p:cNvPr id="13" name="Oval 12"/>
          <p:cNvSpPr/>
          <p:nvPr/>
        </p:nvSpPr>
        <p:spPr>
          <a:xfrm>
            <a:off x="533400" y="1143000"/>
            <a:ext cx="990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14" name="Oval 13"/>
          <p:cNvSpPr/>
          <p:nvPr/>
        </p:nvSpPr>
        <p:spPr>
          <a:xfrm>
            <a:off x="4876800" y="11430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2</a:t>
            </a:r>
            <a:endParaRPr lang="en-US" sz="2400" b="1" dirty="0">
              <a:solidFill>
                <a:schemeClr val="tx1"/>
              </a:solidFill>
            </a:endParaRPr>
          </a:p>
        </p:txBody>
      </p:sp>
      <p:sp>
        <p:nvSpPr>
          <p:cNvPr id="10" name="Rectangle 9"/>
          <p:cNvSpPr/>
          <p:nvPr/>
        </p:nvSpPr>
        <p:spPr>
          <a:xfrm>
            <a:off x="228600" y="4572000"/>
            <a:ext cx="4343400"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None/>
            </a:pPr>
            <a:r>
              <a:rPr lang="en-US" sz="1600" dirty="0" smtClean="0">
                <a:latin typeface="Arial" pitchFamily="34" charset="0"/>
                <a:cs typeface="Arial" pitchFamily="34" charset="0"/>
              </a:rPr>
              <a:t>Flight/Airplane Mode turns off the wireless radio parts of the device, for safe use on airplane where radio transmitters are not allowed.</a:t>
            </a:r>
          </a:p>
          <a:p>
            <a:pPr>
              <a:buNone/>
            </a:pPr>
            <a:r>
              <a:rPr lang="en-US" sz="1600" dirty="0" smtClean="0">
                <a:latin typeface="Arial" pitchFamily="34" charset="0"/>
                <a:cs typeface="Arial" pitchFamily="34" charset="0"/>
              </a:rPr>
              <a:t>This Mode allows users to safely use the none-wireless functions of the phone (such as music,  games, organizers functions) on an airplane during the flight.</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400" b="1" dirty="0" smtClean="0">
                <a:solidFill>
                  <a:srgbClr val="FF0000"/>
                </a:solidFill>
                <a:latin typeface="Arial" pitchFamily="34" charset="0"/>
                <a:cs typeface="Arial" pitchFamily="34" charset="0"/>
              </a:rPr>
              <a:t>10B. Show me how to activate “Flight” Mode on Android</a:t>
            </a:r>
            <a:endParaRPr lang="en-US" sz="2400" b="1" dirty="0">
              <a:solidFill>
                <a:srgbClr val="FF0000"/>
              </a:solidFill>
            </a:endParaRPr>
          </a:p>
        </p:txBody>
      </p:sp>
      <p:sp>
        <p:nvSpPr>
          <p:cNvPr id="3" name="Footer Placeholder 2"/>
          <p:cNvSpPr>
            <a:spLocks noGrp="1"/>
          </p:cNvSpPr>
          <p:nvPr>
            <p:ph type="ftr" sz="quarter" idx="11"/>
          </p:nvPr>
        </p:nvSpPr>
        <p:spPr>
          <a:xfrm>
            <a:off x="4800600" y="6400800"/>
            <a:ext cx="33528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48</a:t>
            </a:fld>
            <a:endParaRPr lang="en-US" dirty="0">
              <a:solidFill>
                <a:schemeClr val="tx2">
                  <a:lumMod val="25000"/>
                </a:schemeClr>
              </a:solidFill>
            </a:endParaRPr>
          </a:p>
        </p:txBody>
      </p:sp>
      <p:sp>
        <p:nvSpPr>
          <p:cNvPr id="6" name="Content Placeholder 5"/>
          <p:cNvSpPr>
            <a:spLocks noGrp="1"/>
          </p:cNvSpPr>
          <p:nvPr>
            <p:ph sz="quarter" idx="2"/>
          </p:nvPr>
        </p:nvSpPr>
        <p:spPr>
          <a:xfrm>
            <a:off x="5029200" y="1524000"/>
            <a:ext cx="3749040" cy="3581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1. </a:t>
            </a:r>
            <a:r>
              <a:rPr lang="en-US" sz="1800" dirty="0" smtClean="0">
                <a:latin typeface="Arial" pitchFamily="34" charset="0"/>
                <a:cs typeface="Arial" pitchFamily="34" charset="0"/>
              </a:rPr>
              <a:t>Hold (long) the Start Button (upper right, side corner of the phone) – “Phone Options” window will appeared – Select “Flight Mode” – it will go ON automatically.</a:t>
            </a:r>
          </a:p>
          <a:p>
            <a:r>
              <a:rPr lang="en-US" sz="1800" b="1" dirty="0" smtClean="0">
                <a:latin typeface="Arial" pitchFamily="34" charset="0"/>
                <a:cs typeface="Arial" pitchFamily="34" charset="0"/>
              </a:rPr>
              <a:t>2. </a:t>
            </a:r>
            <a:r>
              <a:rPr lang="en-US" sz="1800" dirty="0" smtClean="0">
                <a:latin typeface="Arial" pitchFamily="34" charset="0"/>
                <a:cs typeface="Arial" pitchFamily="34" charset="0"/>
              </a:rPr>
              <a:t>Tap “Menu” (on the bottom) – Settings – Wireless and Network – Check “Flight Mode” box.</a:t>
            </a:r>
            <a:endParaRPr lang="en-US" sz="1800" dirty="0">
              <a:latin typeface="Arial" pitchFamily="34" charset="0"/>
              <a:cs typeface="Arial" pitchFamily="34" charset="0"/>
            </a:endParaRPr>
          </a:p>
        </p:txBody>
      </p:sp>
      <p:pic>
        <p:nvPicPr>
          <p:cNvPr id="79874" name="Picture 2" descr="C:\Users\IVA\Pictures\MOBILE TESTING\ICONS\flight-mode[1].png"/>
          <p:cNvPicPr>
            <a:picLocks noGrp="1" noChangeAspect="1" noChangeArrowheads="1"/>
          </p:cNvPicPr>
          <p:nvPr>
            <p:ph sz="quarter" idx="1"/>
          </p:nvPr>
        </p:nvPicPr>
        <p:blipFill>
          <a:blip r:embed="rId2" cstate="print"/>
          <a:srcRect/>
          <a:stretch>
            <a:fillRect/>
          </a:stretch>
        </p:blipFill>
        <p:spPr bwMode="auto">
          <a:xfrm>
            <a:off x="1219200" y="1219200"/>
            <a:ext cx="3276599" cy="2285999"/>
          </a:xfrm>
          <a:prstGeom prst="rect">
            <a:avLst/>
          </a:prstGeom>
          <a:noFill/>
        </p:spPr>
      </p:pic>
      <p:sp>
        <p:nvSpPr>
          <p:cNvPr id="8" name="Oval 7"/>
          <p:cNvSpPr/>
          <p:nvPr/>
        </p:nvSpPr>
        <p:spPr>
          <a:xfrm>
            <a:off x="228600" y="1219200"/>
            <a:ext cx="838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pic>
        <p:nvPicPr>
          <p:cNvPr id="79875" name="Picture 3" descr="C:\Users\IVA\Pictures\MOBILE TESTING\ICONS\02[1].jpg"/>
          <p:cNvPicPr>
            <a:picLocks noChangeAspect="1" noChangeArrowheads="1"/>
          </p:cNvPicPr>
          <p:nvPr/>
        </p:nvPicPr>
        <p:blipFill>
          <a:blip r:embed="rId3" cstate="print"/>
          <a:srcRect/>
          <a:stretch>
            <a:fillRect/>
          </a:stretch>
        </p:blipFill>
        <p:spPr bwMode="auto">
          <a:xfrm>
            <a:off x="381000" y="3581400"/>
            <a:ext cx="2419350" cy="2270923"/>
          </a:xfrm>
          <a:prstGeom prst="rect">
            <a:avLst/>
          </a:prstGeom>
          <a:noFill/>
        </p:spPr>
      </p:pic>
      <p:pic>
        <p:nvPicPr>
          <p:cNvPr id="79876" name="Picture 4" descr="C:\Users\IVA\Pictures\MOBILE TESTING\ICONS\disable-flight-mode[1].png"/>
          <p:cNvPicPr>
            <a:picLocks noChangeAspect="1" noChangeArrowheads="1"/>
          </p:cNvPicPr>
          <p:nvPr/>
        </p:nvPicPr>
        <p:blipFill>
          <a:blip r:embed="rId4" cstate="print"/>
          <a:srcRect/>
          <a:stretch>
            <a:fillRect/>
          </a:stretch>
        </p:blipFill>
        <p:spPr bwMode="auto">
          <a:xfrm>
            <a:off x="2895600" y="4800600"/>
            <a:ext cx="2514600" cy="1839913"/>
          </a:xfrm>
          <a:prstGeom prst="rect">
            <a:avLst/>
          </a:prstGeom>
          <a:noFill/>
        </p:spPr>
      </p:pic>
      <p:sp>
        <p:nvSpPr>
          <p:cNvPr id="11" name="Oval 10"/>
          <p:cNvSpPr/>
          <p:nvPr/>
        </p:nvSpPr>
        <p:spPr>
          <a:xfrm>
            <a:off x="2895600" y="40386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49</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 Describe Android vs.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6.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Do you know how to use </a:t>
            </a:r>
            <a:r>
              <a:rPr lang="en-US" sz="2400" dirty="0" err="1" smtClean="0">
                <a:solidFill>
                  <a:schemeClr val="bg1">
                    <a:lumMod val="65000"/>
                  </a:schemeClr>
                </a:solidFill>
                <a:latin typeface="Arial" pitchFamily="34" charset="0"/>
                <a:cs typeface="Arial" pitchFamily="34" charset="0"/>
              </a:rPr>
              <a:t>iPhone</a:t>
            </a:r>
            <a:r>
              <a:rPr lang="en-US" sz="2400" dirty="0" smtClean="0">
                <a:solidFill>
                  <a:schemeClr val="bg1">
                    <a:lumMod val="65000"/>
                  </a:schemeClr>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7.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8. Tell me about  the different uses of HOME button on </a:t>
            </a:r>
            <a:r>
              <a:rPr lang="en-US" sz="2400" dirty="0" err="1" smtClean="0">
                <a:solidFill>
                  <a:schemeClr val="bg1">
                    <a:lumMod val="65000"/>
                  </a:schemeClr>
                </a:solidFill>
                <a:latin typeface="Arial" pitchFamily="34" charset="0"/>
                <a:cs typeface="Arial" pitchFamily="34" charset="0"/>
              </a:rPr>
              <a:t>iPhone</a:t>
            </a:r>
            <a:endParaRPr lang="en-US" sz="2400" dirty="0" smtClean="0">
              <a:solidFill>
                <a:schemeClr val="bg1">
                  <a:lumMod val="65000"/>
                </a:schemeClr>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9.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How to see and kill the last process on </a:t>
            </a:r>
            <a:r>
              <a:rPr lang="en-US" sz="2400" dirty="0" err="1" smtClean="0">
                <a:solidFill>
                  <a:schemeClr val="bg1">
                    <a:lumMod val="65000"/>
                  </a:schemeClr>
                </a:solidFill>
                <a:latin typeface="Arial" pitchFamily="34" charset="0"/>
                <a:cs typeface="Arial" pitchFamily="34" charset="0"/>
              </a:rPr>
              <a:t>iPhone</a:t>
            </a:r>
            <a:r>
              <a:rPr lang="en-US" sz="2400" dirty="0" smtClean="0">
                <a:solidFill>
                  <a:schemeClr val="bg1">
                    <a:lumMod val="65000"/>
                  </a:schemeClr>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bg1">
                    <a:lumMod val="65000"/>
                  </a:schemeClr>
                </a:solidFill>
                <a:latin typeface="Arial" pitchFamily="34" charset="0"/>
                <a:cs typeface="Arial" pitchFamily="34" charset="0"/>
              </a:rPr>
              <a:t>10. </a:t>
            </a:r>
            <a:r>
              <a:rPr lang="en-US" sz="2400" b="1" dirty="0" smtClean="0">
                <a:solidFill>
                  <a:schemeClr val="bg1">
                    <a:lumMod val="65000"/>
                  </a:schemeClr>
                </a:solidFill>
                <a:latin typeface="Arial" pitchFamily="34" charset="0"/>
                <a:cs typeface="Arial" pitchFamily="34" charset="0"/>
              </a:rPr>
              <a:t>A/B</a:t>
            </a:r>
            <a:r>
              <a:rPr lang="en-US" sz="2400" dirty="0" smtClean="0">
                <a:solidFill>
                  <a:schemeClr val="bg1">
                    <a:lumMod val="65000"/>
                  </a:schemeClr>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rgbClr val="FF0000"/>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359259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5</a:t>
            </a:fld>
            <a:endParaRPr lang="en-US" dirty="0">
              <a:solidFill>
                <a:schemeClr val="bg2">
                  <a:lumMod val="25000"/>
                </a:schemeClr>
              </a:solidFill>
            </a:endParaRPr>
          </a:p>
        </p:txBody>
      </p:sp>
      <p:sp>
        <p:nvSpPr>
          <p:cNvPr id="7" name="Title 6"/>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How well you know Mobile Devices</a:t>
            </a:r>
            <a:endParaRPr lang="en-US" sz="3600" dirty="0"/>
          </a:p>
        </p:txBody>
      </p:sp>
      <p:pic>
        <p:nvPicPr>
          <p:cNvPr id="115715" name="Picture 3" descr="C:\Users\IVA\Pictures\LOGOS\Mobile-Ecosystems-Web[1].jpg"/>
          <p:cNvPicPr>
            <a:picLocks noGrp="1" noChangeAspect="1" noChangeArrowheads="1"/>
          </p:cNvPicPr>
          <p:nvPr>
            <p:ph idx="1"/>
          </p:nvPr>
        </p:nvPicPr>
        <p:blipFill>
          <a:blip r:embed="rId2" cstate="print"/>
          <a:srcRect/>
          <a:stretch>
            <a:fillRect/>
          </a:stretch>
        </p:blipFill>
        <p:spPr bwMode="auto">
          <a:xfrm>
            <a:off x="1981200" y="1447800"/>
            <a:ext cx="4929981" cy="4701381"/>
          </a:xfrm>
          <a:prstGeom prst="rect">
            <a:avLst/>
          </a:prstGeom>
          <a:noFill/>
        </p:spPr>
      </p:pic>
    </p:spTree>
    <p:extLst>
      <p:ext uri="{BB962C8B-B14F-4D97-AF65-F5344CB8AC3E}">
        <p14:creationId xmlns:p14="http://schemas.microsoft.com/office/powerpoint/2010/main" val="34528373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481329"/>
            <a:ext cx="4038600" cy="2176272"/>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600" b="1" dirty="0" smtClean="0">
                <a:latin typeface="Arial" pitchFamily="34" charset="0"/>
                <a:cs typeface="Arial" pitchFamily="34" charset="0"/>
              </a:rPr>
              <a:t>1. Android 4.0 (ICS) and UP</a:t>
            </a:r>
          </a:p>
          <a:p>
            <a:r>
              <a:rPr lang="en-US" sz="1600" dirty="0" smtClean="0">
                <a:latin typeface="Arial" pitchFamily="34" charset="0"/>
                <a:cs typeface="Arial" pitchFamily="34" charset="0"/>
              </a:rPr>
              <a:t>Press and hold the Volume Down and Power buttons at the same time. You’ll see an animation on the screen, indicating that the screenshot was saved. Android will save the screenshot to your Gallery.</a:t>
            </a:r>
          </a:p>
        </p:txBody>
      </p:sp>
      <p:sp>
        <p:nvSpPr>
          <p:cNvPr id="3" name="Footer Placeholder 2"/>
          <p:cNvSpPr>
            <a:spLocks noGrp="1"/>
          </p:cNvSpPr>
          <p:nvPr>
            <p:ph type="ftr" sz="quarter" idx="11"/>
          </p:nvPr>
        </p:nvSpPr>
        <p:spPr>
          <a:xfrm>
            <a:off x="4380072" y="6407944"/>
            <a:ext cx="3773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50</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3100" dirty="0" smtClean="0">
                <a:solidFill>
                  <a:srgbClr val="FF0000"/>
                </a:solidFill>
                <a:latin typeface="Arial" pitchFamily="34" charset="0"/>
                <a:cs typeface="Arial" pitchFamily="34" charset="0"/>
              </a:rPr>
              <a:t>11. How take screenshot with Android?	</a:t>
            </a:r>
            <a:r>
              <a:rPr lang="en-US" sz="2700" dirty="0" smtClean="0">
                <a:solidFill>
                  <a:srgbClr val="FF0000"/>
                </a:solidFill>
                <a:latin typeface="Arial" pitchFamily="34" charset="0"/>
                <a:cs typeface="Arial" pitchFamily="34" charset="0"/>
              </a:rPr>
              <a:t>  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1026" name="Picture 2" descr="C:\Users\ivettedo\Pictures\android-galaxy-nexus[1].jpg"/>
          <p:cNvPicPr>
            <a:picLocks noGrp="1" noChangeAspect="1" noChangeArrowheads="1"/>
          </p:cNvPicPr>
          <p:nvPr>
            <p:ph sz="half" idx="2"/>
          </p:nvPr>
        </p:nvPicPr>
        <p:blipFill>
          <a:blip r:embed="rId2" cstate="print"/>
          <a:srcRect/>
          <a:stretch>
            <a:fillRect/>
          </a:stretch>
        </p:blipFill>
        <p:spPr bwMode="auto">
          <a:xfrm>
            <a:off x="4202498" y="3048000"/>
            <a:ext cx="4484302" cy="29718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219200"/>
            <a:ext cx="3581400" cy="52578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a:buNone/>
            </a:pPr>
            <a:r>
              <a:rPr lang="en-US" sz="2600" b="1" dirty="0" smtClean="0">
                <a:solidFill>
                  <a:schemeClr val="bg1"/>
                </a:solidFill>
                <a:latin typeface="Arial" pitchFamily="34" charset="0"/>
                <a:cs typeface="Arial" pitchFamily="34" charset="0"/>
              </a:rPr>
              <a:t>3. Manufacturer Shortcuts</a:t>
            </a:r>
          </a:p>
          <a:p>
            <a:r>
              <a:rPr lang="en-US" sz="2600" dirty="0" smtClean="0">
                <a:solidFill>
                  <a:schemeClr val="bg1"/>
                </a:solidFill>
                <a:latin typeface="Arial" pitchFamily="34" charset="0"/>
                <a:cs typeface="Arial" pitchFamily="34" charset="0"/>
              </a:rPr>
              <a:t>Some manufacturers build special screenshot shortcuts into their pre-Android 4.0 devices.</a:t>
            </a:r>
          </a:p>
          <a:p>
            <a:r>
              <a:rPr lang="en-US" sz="2600" dirty="0" smtClean="0">
                <a:solidFill>
                  <a:schemeClr val="bg1"/>
                </a:solidFill>
                <a:latin typeface="Arial" pitchFamily="34" charset="0"/>
                <a:cs typeface="Arial" pitchFamily="34" charset="0"/>
              </a:rPr>
              <a:t> For example, on many </a:t>
            </a:r>
            <a:r>
              <a:rPr lang="en-US" sz="2600" b="1" dirty="0" smtClean="0">
                <a:solidFill>
                  <a:schemeClr val="bg1"/>
                </a:solidFill>
                <a:latin typeface="Arial" pitchFamily="34" charset="0"/>
                <a:cs typeface="Arial" pitchFamily="34" charset="0"/>
              </a:rPr>
              <a:t>Samsung Android </a:t>
            </a:r>
            <a:r>
              <a:rPr lang="en-US" sz="2600" dirty="0" smtClean="0">
                <a:solidFill>
                  <a:schemeClr val="bg1"/>
                </a:solidFill>
                <a:latin typeface="Arial" pitchFamily="34" charset="0"/>
                <a:cs typeface="Arial" pitchFamily="34" charset="0"/>
              </a:rPr>
              <a:t>devices, including the Galaxy Note and Galaxy S II (pre-Ice Cream Sandwich versions), you can press the </a:t>
            </a:r>
            <a:r>
              <a:rPr lang="en-US" sz="2600" b="1" dirty="0" smtClean="0">
                <a:solidFill>
                  <a:schemeClr val="bg1"/>
                </a:solidFill>
                <a:latin typeface="Arial" pitchFamily="34" charset="0"/>
                <a:cs typeface="Arial" pitchFamily="34" charset="0"/>
              </a:rPr>
              <a:t>Home</a:t>
            </a:r>
            <a:r>
              <a:rPr lang="en-US" sz="2600" dirty="0" smtClean="0">
                <a:solidFill>
                  <a:schemeClr val="bg1"/>
                </a:solidFill>
                <a:latin typeface="Arial" pitchFamily="34" charset="0"/>
                <a:cs typeface="Arial" pitchFamily="34" charset="0"/>
              </a:rPr>
              <a:t> and </a:t>
            </a:r>
            <a:r>
              <a:rPr lang="en-US" sz="2600" b="1" dirty="0" smtClean="0">
                <a:solidFill>
                  <a:schemeClr val="bg1"/>
                </a:solidFill>
                <a:latin typeface="Arial" pitchFamily="34" charset="0"/>
                <a:cs typeface="Arial" pitchFamily="34" charset="0"/>
              </a:rPr>
              <a:t>Power buttons </a:t>
            </a:r>
            <a:r>
              <a:rPr lang="en-US" sz="2600" dirty="0" smtClean="0">
                <a:solidFill>
                  <a:schemeClr val="bg1"/>
                </a:solidFill>
                <a:latin typeface="Arial" pitchFamily="34" charset="0"/>
                <a:cs typeface="Arial" pitchFamily="34" charset="0"/>
              </a:rPr>
              <a:t>at the same time to take a screenshot – in practice, you’ll press and hold the Home button, then quickly press the Power button. </a:t>
            </a:r>
          </a:p>
          <a:p>
            <a:r>
              <a:rPr lang="en-US" sz="2600" dirty="0" smtClean="0">
                <a:solidFill>
                  <a:schemeClr val="bg1"/>
                </a:solidFill>
                <a:latin typeface="Arial" pitchFamily="34" charset="0"/>
                <a:cs typeface="Arial" pitchFamily="34" charset="0"/>
              </a:rPr>
              <a:t>On the Galaxy S, press and hold the </a:t>
            </a:r>
            <a:r>
              <a:rPr lang="en-US" sz="2600" b="1" dirty="0" smtClean="0">
                <a:solidFill>
                  <a:schemeClr val="bg1"/>
                </a:solidFill>
                <a:latin typeface="Arial" pitchFamily="34" charset="0"/>
                <a:cs typeface="Arial" pitchFamily="34" charset="0"/>
              </a:rPr>
              <a:t>Back button and the Power button</a:t>
            </a:r>
            <a:r>
              <a:rPr lang="en-US" sz="2600" dirty="0" smtClean="0">
                <a:solidFill>
                  <a:schemeClr val="bg1"/>
                </a:solidFill>
                <a:latin typeface="Arial" pitchFamily="34" charset="0"/>
                <a:cs typeface="Arial" pitchFamily="34" charset="0"/>
              </a:rPr>
              <a:t>, or try pressing the </a:t>
            </a:r>
            <a:r>
              <a:rPr lang="en-US" sz="2600" b="1" dirty="0" smtClean="0">
                <a:solidFill>
                  <a:schemeClr val="bg1"/>
                </a:solidFill>
                <a:latin typeface="Arial" pitchFamily="34" charset="0"/>
                <a:cs typeface="Arial" pitchFamily="34" charset="0"/>
              </a:rPr>
              <a:t>Back button and double-tapping the Home button</a:t>
            </a:r>
          </a:p>
          <a:p>
            <a:endParaRPr lang="en-US" dirty="0"/>
          </a:p>
        </p:txBody>
      </p:sp>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51</a:t>
            </a:fld>
            <a:endParaRPr lang="en-US" dirty="0">
              <a:solidFill>
                <a:schemeClr val="tx2">
                  <a:lumMod val="25000"/>
                </a:schemeClr>
              </a:solidFill>
            </a:endParaRPr>
          </a:p>
        </p:txBody>
      </p:sp>
      <p:sp>
        <p:nvSpPr>
          <p:cNvPr id="6" name="Title 5"/>
          <p:cNvSpPr>
            <a:spLocks noGrp="1"/>
          </p:cNvSpPr>
          <p:nvPr>
            <p:ph type="title"/>
          </p:nvPr>
        </p:nvSpPr>
        <p:spPr>
          <a:xfrm>
            <a:off x="228600" y="274638"/>
            <a:ext cx="84582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11. How take screenshot with Android		2</a:t>
            </a:r>
            <a:endParaRPr lang="en-US" sz="2400" dirty="0"/>
          </a:p>
        </p:txBody>
      </p:sp>
      <p:pic>
        <p:nvPicPr>
          <p:cNvPr id="4098" name="Picture 2" descr="C:\Users\ivettedo\Pictures\How To Take Screenshot on Samsung Galaxy Android Series[7][1].jpg"/>
          <p:cNvPicPr>
            <a:picLocks noGrp="1" noChangeAspect="1" noChangeArrowheads="1"/>
          </p:cNvPicPr>
          <p:nvPr>
            <p:ph sz="half" idx="2"/>
          </p:nvPr>
        </p:nvPicPr>
        <p:blipFill>
          <a:blip r:embed="rId2" cstate="print"/>
          <a:srcRect/>
          <a:stretch>
            <a:fillRect/>
          </a:stretch>
        </p:blipFill>
        <p:spPr bwMode="auto">
          <a:xfrm>
            <a:off x="4038600" y="2514601"/>
            <a:ext cx="2362200" cy="3886200"/>
          </a:xfrm>
          <a:prstGeom prst="rect">
            <a:avLst/>
          </a:prstGeom>
          <a:noFill/>
        </p:spPr>
      </p:pic>
      <p:pic>
        <p:nvPicPr>
          <p:cNvPr id="4099" name="Picture 3" descr="C:\Users\ivettedo\Pictures\images[8].jpg"/>
          <p:cNvPicPr>
            <a:picLocks noChangeAspect="1" noChangeArrowheads="1"/>
          </p:cNvPicPr>
          <p:nvPr/>
        </p:nvPicPr>
        <p:blipFill>
          <a:blip r:embed="rId3" cstate="print"/>
          <a:srcRect/>
          <a:stretch>
            <a:fillRect/>
          </a:stretch>
        </p:blipFill>
        <p:spPr bwMode="auto">
          <a:xfrm>
            <a:off x="6019800" y="1143000"/>
            <a:ext cx="2895600" cy="3097644"/>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2133600"/>
            <a:ext cx="4038600" cy="3471672"/>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1900" b="1" dirty="0" smtClean="0">
                <a:solidFill>
                  <a:schemeClr val="bg1"/>
                </a:solidFill>
                <a:latin typeface="Arial" pitchFamily="34" charset="0"/>
                <a:cs typeface="Arial" pitchFamily="34" charset="0"/>
              </a:rPr>
              <a:t>Device-Specific Apps</a:t>
            </a:r>
          </a:p>
          <a:p>
            <a:r>
              <a:rPr lang="en-US" sz="1900" dirty="0" smtClean="0">
                <a:solidFill>
                  <a:schemeClr val="bg1"/>
                </a:solidFill>
                <a:latin typeface="Arial" pitchFamily="34" charset="0"/>
                <a:cs typeface="Arial" pitchFamily="34" charset="0"/>
              </a:rPr>
              <a:t>These manufacturer-specific hooks into the OS allow some apps to provide an easy-to-use, on-device way to take screenshots. </a:t>
            </a:r>
          </a:p>
          <a:p>
            <a:r>
              <a:rPr lang="en-US" sz="1900" dirty="0" smtClean="0">
                <a:solidFill>
                  <a:schemeClr val="bg1"/>
                </a:solidFill>
                <a:latin typeface="Arial" pitchFamily="34" charset="0"/>
                <a:cs typeface="Arial" pitchFamily="34" charset="0"/>
              </a:rPr>
              <a:t>For example, Samsung Galaxy S, Galaxy Tab, and Galaxy S II (pre-ICS) users can use </a:t>
            </a:r>
            <a:r>
              <a:rPr lang="en-US" sz="1900" b="1" dirty="0" smtClean="0">
                <a:solidFill>
                  <a:schemeClr val="bg1"/>
                </a:solidFill>
                <a:latin typeface="Arial" pitchFamily="34" charset="0"/>
                <a:cs typeface="Arial" pitchFamily="34" charset="0"/>
              </a:rPr>
              <a:t>Screen Capture Shortcut Free</a:t>
            </a:r>
            <a:r>
              <a:rPr lang="en-US" sz="1900" dirty="0" smtClean="0">
                <a:solidFill>
                  <a:schemeClr val="bg1"/>
                </a:solidFill>
                <a:latin typeface="Arial" pitchFamily="34" charset="0"/>
                <a:cs typeface="Arial" pitchFamily="34" charset="0"/>
              </a:rPr>
              <a:t> to capture screenshots without rooting their phones.</a:t>
            </a:r>
          </a:p>
          <a:p>
            <a:endParaRPr lang="en-US" dirty="0"/>
          </a:p>
        </p:txBody>
      </p:sp>
      <p:sp>
        <p:nvSpPr>
          <p:cNvPr id="4" name="Footer Placeholder 3"/>
          <p:cNvSpPr>
            <a:spLocks noGrp="1"/>
          </p:cNvSpPr>
          <p:nvPr>
            <p:ph type="ftr" sz="quarter" idx="11"/>
          </p:nvPr>
        </p:nvSpPr>
        <p:spPr>
          <a:xfrm>
            <a:off x="4380072" y="6407944"/>
            <a:ext cx="3544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tx2">
                    <a:lumMod val="25000"/>
                  </a:schemeClr>
                </a:solidFill>
              </a:rPr>
              <a:pPr/>
              <a:t>52</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11. How take screenshot with Android   	</a:t>
            </a:r>
            <a:r>
              <a:rPr lang="en-US" sz="2800" dirty="0">
                <a:solidFill>
                  <a:srgbClr val="FF0000"/>
                </a:solidFill>
                <a:latin typeface="Arial" pitchFamily="34" charset="0"/>
                <a:cs typeface="Arial" pitchFamily="34" charset="0"/>
              </a:rPr>
              <a:t>3</a:t>
            </a:r>
            <a:endParaRPr lang="en-US" sz="2400" dirty="0"/>
          </a:p>
        </p:txBody>
      </p:sp>
      <p:pic>
        <p:nvPicPr>
          <p:cNvPr id="5122" name="Picture 2" descr="C:\Users\ivettedo\Pictures\free-screenshot-unrooted-android-app[1].bmp"/>
          <p:cNvPicPr>
            <a:picLocks noGrp="1" noChangeAspect="1" noChangeArrowheads="1"/>
          </p:cNvPicPr>
          <p:nvPr>
            <p:ph sz="half" idx="2"/>
          </p:nvPr>
        </p:nvPicPr>
        <p:blipFill>
          <a:blip r:embed="rId2" cstate="print"/>
          <a:srcRect/>
          <a:stretch>
            <a:fillRect/>
          </a:stretch>
        </p:blipFill>
        <p:spPr bwMode="auto">
          <a:xfrm>
            <a:off x="5302931" y="1481138"/>
            <a:ext cx="2729138" cy="4525962"/>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1371600"/>
            <a:ext cx="5029200" cy="1066800"/>
          </a:xfrm>
          <a:gradFill flip="none" rotWithShape="1">
            <a:gsLst>
              <a:gs pos="0">
                <a:schemeClr val="bg2">
                  <a:lumMod val="9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a:normAutofit fontScale="90000"/>
          </a:bodyPr>
          <a:lstStyle/>
          <a:p>
            <a:r>
              <a:rPr lang="en-US" dirty="0" smtClean="0"/>
              <a:t>Mobile Testing III</a:t>
            </a:r>
            <a:br>
              <a:rPr lang="en-US" dirty="0" smtClean="0"/>
            </a:br>
            <a:r>
              <a:rPr lang="en-US" sz="2400" dirty="0" smtClean="0"/>
              <a:t>In questions and Answers</a:t>
            </a:r>
            <a:endParaRPr lang="en-US" sz="2400" dirty="0"/>
          </a:p>
        </p:txBody>
      </p:sp>
      <p:sp>
        <p:nvSpPr>
          <p:cNvPr id="4" name="Footer Placeholder 3"/>
          <p:cNvSpPr>
            <a:spLocks noGrp="1"/>
          </p:cNvSpPr>
          <p:nvPr>
            <p:ph type="ftr" sz="quarter" idx="11"/>
          </p:nvPr>
        </p:nvSpPr>
        <p:spPr>
          <a:xfrm>
            <a:off x="4380072" y="6407944"/>
            <a:ext cx="4001928" cy="365125"/>
          </a:xfrm>
        </p:spPr>
        <p:txBody>
          <a:bodyPr/>
          <a:lstStyle/>
          <a:p>
            <a:r>
              <a:rPr lang="en-US" dirty="0" smtClean="0"/>
              <a:t>Copyright </a:t>
            </a:r>
            <a:r>
              <a:rPr lang="en-US" dirty="0" err="1" smtClean="0"/>
              <a:t>Portnov</a:t>
            </a:r>
            <a:r>
              <a:rPr lang="en-US" smtClean="0"/>
              <a:t> Computer School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53</a:t>
            </a:fld>
            <a:endParaRPr lang="en-US"/>
          </a:p>
        </p:txBody>
      </p:sp>
      <p:pic>
        <p:nvPicPr>
          <p:cNvPr id="165892" name="Picture 4" descr="http://tulaneict4d.files.wordpress.com/2012/10/africa_mobile_phone_industry_2011_11_10_0.jpeg"/>
          <p:cNvPicPr>
            <a:picLocks noChangeAspect="1" noChangeArrowheads="1"/>
          </p:cNvPicPr>
          <p:nvPr/>
        </p:nvPicPr>
        <p:blipFill>
          <a:blip r:embed="rId2" cstate="print"/>
          <a:srcRect/>
          <a:stretch>
            <a:fillRect/>
          </a:stretch>
        </p:blipFill>
        <p:spPr bwMode="auto">
          <a:xfrm>
            <a:off x="2590800" y="3048000"/>
            <a:ext cx="3676650" cy="2133600"/>
          </a:xfrm>
          <a:prstGeom prst="rect">
            <a:avLst/>
          </a:prstGeom>
          <a:noFill/>
        </p:spPr>
      </p:pic>
      <p:pic>
        <p:nvPicPr>
          <p:cNvPr id="165890" name="Picture 2" descr="http://dawncompk.files.wordpress.com/2012/11/67011.jpg?w=670&amp;h=350"/>
          <p:cNvPicPr>
            <a:picLocks noChangeAspect="1" noChangeArrowheads="1"/>
          </p:cNvPicPr>
          <p:nvPr/>
        </p:nvPicPr>
        <p:blipFill>
          <a:blip r:embed="rId3" cstate="print"/>
          <a:srcRect/>
          <a:stretch>
            <a:fillRect/>
          </a:stretch>
        </p:blipFill>
        <p:spPr bwMode="auto">
          <a:xfrm>
            <a:off x="152400" y="1676400"/>
            <a:ext cx="3610247" cy="1885950"/>
          </a:xfrm>
          <a:prstGeom prst="rect">
            <a:avLst/>
          </a:prstGeom>
          <a:noFill/>
        </p:spPr>
      </p:pic>
      <p:pic>
        <p:nvPicPr>
          <p:cNvPr id="165894" name="Picture 6" descr="http://media2.apnonline.com.au/img/media/images/2011/10/04/IQT_05-10-2011_NEWS_10_TEXT05B.1_fct1025x631x63_t460.jpg"/>
          <p:cNvPicPr>
            <a:picLocks noChangeAspect="1" noChangeArrowheads="1"/>
          </p:cNvPicPr>
          <p:nvPr/>
        </p:nvPicPr>
        <p:blipFill>
          <a:blip r:embed="rId4" cstate="print"/>
          <a:srcRect/>
          <a:stretch>
            <a:fillRect/>
          </a:stretch>
        </p:blipFill>
        <p:spPr bwMode="auto">
          <a:xfrm>
            <a:off x="5715000" y="4114800"/>
            <a:ext cx="3238500" cy="1992382"/>
          </a:xfrm>
          <a:prstGeom prst="rect">
            <a:avLst/>
          </a:prstGeom>
          <a:noFill/>
        </p:spPr>
      </p:pic>
    </p:spTree>
    <p:extLst>
      <p:ext uri="{BB962C8B-B14F-4D97-AF65-F5344CB8AC3E}">
        <p14:creationId xmlns:p14="http://schemas.microsoft.com/office/powerpoint/2010/main" val="18846019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54</a:t>
            </a:fld>
            <a:endParaRPr lang="en-US" dirty="0">
              <a:solidFill>
                <a:schemeClr val="bg2">
                  <a:lumMod val="25000"/>
                </a:schemeClr>
              </a:solidFill>
            </a:endParaRPr>
          </a:p>
        </p:txBody>
      </p:sp>
      <p:sp>
        <p:nvSpPr>
          <p:cNvPr id="7" name="Title 6"/>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Mobile/Software Literacy</a:t>
            </a:r>
            <a:endParaRPr lang="en-US" sz="3600" dirty="0">
              <a:latin typeface="Arial" pitchFamily="34" charset="0"/>
              <a:cs typeface="Arial" pitchFamily="34" charset="0"/>
            </a:endParaRPr>
          </a:p>
        </p:txBody>
      </p:sp>
      <p:pic>
        <p:nvPicPr>
          <p:cNvPr id="2" name="Picture 2" descr="C:\Users\IVA\Pictures\MOBILE TESTING\ApplicationDevelopment[1].jpg"/>
          <p:cNvPicPr>
            <a:picLocks noChangeAspect="1" noChangeArrowheads="1"/>
          </p:cNvPicPr>
          <p:nvPr/>
        </p:nvPicPr>
        <p:blipFill>
          <a:blip r:embed="rId2" cstate="print"/>
          <a:srcRect/>
          <a:stretch>
            <a:fillRect/>
          </a:stretch>
        </p:blipFill>
        <p:spPr bwMode="auto">
          <a:xfrm>
            <a:off x="1676400" y="1524000"/>
            <a:ext cx="5918200" cy="4438650"/>
          </a:xfrm>
          <a:prstGeom prst="rect">
            <a:avLst/>
          </a:prstGeom>
          <a:noFill/>
        </p:spPr>
      </p:pic>
    </p:spTree>
    <p:extLst>
      <p:ext uri="{BB962C8B-B14F-4D97-AF65-F5344CB8AC3E}">
        <p14:creationId xmlns:p14="http://schemas.microsoft.com/office/powerpoint/2010/main" val="1381046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rgbClr val="FF0000"/>
                </a:solidFill>
                <a:latin typeface="Arial" pitchFamily="34" charset="0"/>
                <a:cs typeface="Arial" pitchFamily="34" charset="0"/>
              </a:rPr>
              <a:t>1. Describe Smartphone vs. Feature phone</a:t>
            </a:r>
          </a:p>
          <a:p>
            <a:pPr>
              <a:buFont typeface="Wingdings" pitchFamily="2" charset="2"/>
              <a:buChar char="§"/>
            </a:pPr>
            <a:r>
              <a:rPr lang="en-US" sz="2400" dirty="0" smtClean="0">
                <a:latin typeface="Arial" pitchFamily="34" charset="0"/>
                <a:cs typeface="Arial" pitchFamily="34" charset="0"/>
              </a:rPr>
              <a:t>2. What is the about Smartphone that change everything?</a:t>
            </a:r>
          </a:p>
          <a:p>
            <a:pPr>
              <a:buFont typeface="Wingdings" pitchFamily="2" charset="2"/>
              <a:buChar char="§"/>
            </a:pPr>
            <a:r>
              <a:rPr lang="en-US" sz="2400" dirty="0" smtClean="0">
                <a:latin typeface="Arial" pitchFamily="34" charset="0"/>
                <a:cs typeface="Arial" pitchFamily="34" charset="0"/>
              </a:rPr>
              <a:t>3. What is a Mobile application?</a:t>
            </a:r>
          </a:p>
          <a:p>
            <a:pPr>
              <a:buFont typeface="Wingdings" pitchFamily="2" charset="2"/>
              <a:buChar char="§"/>
            </a:pPr>
            <a:r>
              <a:rPr lang="en-US" sz="2400" dirty="0" smtClean="0">
                <a:latin typeface="Arial" pitchFamily="34" charset="0"/>
                <a:cs typeface="Arial" pitchFamily="34" charset="0"/>
              </a:rPr>
              <a:t>4. What is the Native app? What is the Web app?</a:t>
            </a:r>
          </a:p>
          <a:p>
            <a:pPr>
              <a:buFont typeface="Wingdings" pitchFamily="2" charset="2"/>
              <a:buChar char="§"/>
            </a:pPr>
            <a:r>
              <a:rPr lang="en-US" sz="2400" dirty="0" smtClean="0">
                <a:solidFill>
                  <a:schemeClr val="tx1"/>
                </a:solidFill>
                <a:latin typeface="Arial" pitchFamily="34" charset="0"/>
                <a:cs typeface="Arial" pitchFamily="34" charset="0"/>
              </a:rPr>
              <a:t>5. Native vs. Web Application</a:t>
            </a:r>
          </a:p>
          <a:p>
            <a:pPr>
              <a:buFont typeface="Wingdings" pitchFamily="2" charset="2"/>
              <a:buChar char="§"/>
            </a:pPr>
            <a:r>
              <a:rPr lang="en-US" sz="2400" dirty="0" smtClean="0">
                <a:latin typeface="Arial" pitchFamily="34" charset="0"/>
                <a:cs typeface="Arial" pitchFamily="34" charset="0"/>
              </a:rPr>
              <a:t>6. What came first for the mobile phone – the Native or Web apps?</a:t>
            </a:r>
          </a:p>
          <a:p>
            <a:pPr>
              <a:buFont typeface="Wingdings" pitchFamily="2" charset="2"/>
              <a:buChar char="§"/>
            </a:pPr>
            <a:r>
              <a:rPr lang="en-US" sz="2400" dirty="0" smtClean="0">
                <a:latin typeface="Arial" pitchFamily="34" charset="0"/>
                <a:cs typeface="Arial" pitchFamily="34" charset="0"/>
              </a:rPr>
              <a:t>7. What is a Hybrid Application?</a:t>
            </a:r>
          </a:p>
          <a:p>
            <a:pPr>
              <a:buFont typeface="Wingdings" pitchFamily="2" charset="2"/>
              <a:buChar char="§"/>
            </a:pPr>
            <a:r>
              <a:rPr lang="en-US" sz="2400" dirty="0" smtClean="0">
                <a:solidFill>
                  <a:schemeClr val="tx1"/>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55</a:t>
            </a:fld>
            <a:endParaRPr lang="en-US" dirty="0">
              <a:solidFill>
                <a:schemeClr val="bg2">
                  <a:lumMod val="10000"/>
                </a:schemeClr>
              </a:solidFill>
            </a:endParaRPr>
          </a:p>
        </p:txBody>
      </p:sp>
    </p:spTree>
    <p:extLst>
      <p:ext uri="{BB962C8B-B14F-4D97-AF65-F5344CB8AC3E}">
        <p14:creationId xmlns:p14="http://schemas.microsoft.com/office/powerpoint/2010/main" val="12445827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19200"/>
            <a:ext cx="3352800" cy="5029200"/>
          </a:xfrm>
        </p:spPr>
        <p:style>
          <a:lnRef idx="1">
            <a:schemeClr val="accent1"/>
          </a:lnRef>
          <a:fillRef idx="2">
            <a:schemeClr val="accent1"/>
          </a:fillRef>
          <a:effectRef idx="1">
            <a:schemeClr val="accent1"/>
          </a:effectRef>
          <a:fontRef idx="minor">
            <a:schemeClr val="dk1"/>
          </a:fontRef>
        </p:style>
        <p:txBody>
          <a:bodyPr>
            <a:normAutofit fontScale="25000" lnSpcReduction="20000"/>
          </a:bodyPr>
          <a:lstStyle/>
          <a:p>
            <a:endParaRPr lang="en-US" sz="6400" dirty="0" smtClean="0">
              <a:latin typeface="Arial" pitchFamily="34" charset="0"/>
              <a:cs typeface="Arial" pitchFamily="34" charset="0"/>
            </a:endParaRPr>
          </a:p>
          <a:p>
            <a:r>
              <a:rPr lang="en-US" sz="7200" b="1" dirty="0" smtClean="0">
                <a:latin typeface="Arial" pitchFamily="34" charset="0"/>
                <a:cs typeface="Arial" pitchFamily="34" charset="0"/>
              </a:rPr>
              <a:t>The Smartphone</a:t>
            </a:r>
            <a:r>
              <a:rPr lang="en-US" sz="7200" dirty="0" smtClean="0">
                <a:latin typeface="Arial" pitchFamily="34" charset="0"/>
                <a:cs typeface="Arial" pitchFamily="34" charset="0"/>
              </a:rPr>
              <a:t> have more advanced API for running third-party applications that allows to have better integration and performance of those apps with the phone's OS and hardware.</a:t>
            </a:r>
          </a:p>
          <a:p>
            <a:r>
              <a:rPr lang="en-US" sz="7200" b="1" dirty="0" smtClean="0">
                <a:latin typeface="Arial" pitchFamily="34" charset="0"/>
                <a:cs typeface="Arial" pitchFamily="34" charset="0"/>
              </a:rPr>
              <a:t>Feature Phones </a:t>
            </a:r>
            <a:r>
              <a:rPr lang="en-US" sz="7200" dirty="0" smtClean="0">
                <a:latin typeface="Arial" pitchFamily="34" charset="0"/>
                <a:cs typeface="Arial" pitchFamily="34" charset="0"/>
              </a:rPr>
              <a:t>usually have a limited proprietary operating system, and not all feature phones support third-party software.</a:t>
            </a:r>
          </a:p>
          <a:p>
            <a:r>
              <a:rPr lang="en-US" sz="7200" dirty="0" smtClean="0">
                <a:latin typeface="Arial" pitchFamily="34" charset="0"/>
                <a:cs typeface="Arial" pitchFamily="34" charset="0"/>
              </a:rPr>
              <a:t> If they do, they're usually run on Java or BREW and are often standalone items that don't integrate with other features of the phone.</a:t>
            </a:r>
          </a:p>
          <a:p>
            <a:endParaRPr lang="en-US" sz="6600" dirty="0" smtClean="0"/>
          </a:p>
          <a:p>
            <a:endParaRPr lang="en-US" sz="6400" dirty="0" smtClean="0"/>
          </a:p>
          <a:p>
            <a:endParaRPr lang="en-US" sz="6400" dirty="0" smtClean="0"/>
          </a:p>
          <a:p>
            <a:endParaRPr lang="en-US" dirty="0"/>
          </a:p>
        </p:txBody>
      </p:sp>
      <p:sp>
        <p:nvSpPr>
          <p:cNvPr id="4" name="Footer Placeholder 3"/>
          <p:cNvSpPr>
            <a:spLocks noGrp="1"/>
          </p:cNvSpPr>
          <p:nvPr>
            <p:ph type="ftr" sz="quarter" idx="11"/>
          </p:nvPr>
        </p:nvSpPr>
        <p:spPr>
          <a:xfrm>
            <a:off x="5867400" y="6407944"/>
            <a:ext cx="32766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152400" y="6324600"/>
            <a:ext cx="554832" cy="365125"/>
          </a:xfrm>
        </p:spPr>
        <p:txBody>
          <a:bodyPr/>
          <a:lstStyle/>
          <a:p>
            <a:fld id="{B6F15528-21DE-4FAA-801E-634DDDAF4B2B}" type="slidenum">
              <a:rPr lang="en-US" smtClean="0">
                <a:solidFill>
                  <a:schemeClr val="tx2">
                    <a:lumMod val="25000"/>
                  </a:schemeClr>
                </a:solidFill>
              </a:rPr>
              <a:pPr/>
              <a:t>56</a:t>
            </a:fld>
            <a:endParaRPr lang="en-US" dirty="0">
              <a:solidFill>
                <a:schemeClr val="tx2">
                  <a:lumMod val="25000"/>
                </a:schemeClr>
              </a:solidFill>
            </a:endParaRPr>
          </a:p>
        </p:txBody>
      </p:sp>
      <p:sp>
        <p:nvSpPr>
          <p:cNvPr id="6" name="Title 5"/>
          <p:cNvSpPr>
            <a:spLocks noGrp="1"/>
          </p:cNvSpPr>
          <p:nvPr>
            <p:ph type="title"/>
          </p:nvPr>
        </p:nvSpPr>
        <p:spPr>
          <a:xfrm>
            <a:off x="457200" y="304800"/>
            <a:ext cx="8229600" cy="6858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solidFill>
                  <a:srgbClr val="FF0000"/>
                </a:solidFill>
                <a:latin typeface="Arial" pitchFamily="34" charset="0"/>
                <a:cs typeface="Arial" pitchFamily="34" charset="0"/>
              </a:rPr>
              <a:t>1. Describe Smartphone vs. Feature phone</a:t>
            </a:r>
            <a:endParaRPr lang="en-US" sz="2800" b="1" dirty="0">
              <a:solidFill>
                <a:srgbClr val="FF0000"/>
              </a:solidFill>
              <a:latin typeface="Arial" pitchFamily="34" charset="0"/>
              <a:cs typeface="Arial" pitchFamily="34" charset="0"/>
            </a:endParaRPr>
          </a:p>
        </p:txBody>
      </p:sp>
      <p:pic>
        <p:nvPicPr>
          <p:cNvPr id="217090" name="Picture 2" descr="C:\Users\IVA\Pictures\LOGOS\nokia-cell-phone-for-sale-with-camera-attached1[1].jpg"/>
          <p:cNvPicPr>
            <a:picLocks noChangeAspect="1" noChangeArrowheads="1"/>
          </p:cNvPicPr>
          <p:nvPr/>
        </p:nvPicPr>
        <p:blipFill>
          <a:blip r:embed="rId3" cstate="print"/>
          <a:srcRect/>
          <a:stretch>
            <a:fillRect/>
          </a:stretch>
        </p:blipFill>
        <p:spPr bwMode="auto">
          <a:xfrm>
            <a:off x="3962400" y="1143000"/>
            <a:ext cx="2971800" cy="2596602"/>
          </a:xfrm>
          <a:prstGeom prst="rect">
            <a:avLst/>
          </a:prstGeom>
          <a:noFill/>
        </p:spPr>
      </p:pic>
      <p:pic>
        <p:nvPicPr>
          <p:cNvPr id="217091" name="Picture 3" descr="C:\Users\IVA\Pictures\LOGOS\how_not_to_fix[1].jpg"/>
          <p:cNvPicPr>
            <a:picLocks noChangeAspect="1" noChangeArrowheads="1"/>
          </p:cNvPicPr>
          <p:nvPr/>
        </p:nvPicPr>
        <p:blipFill>
          <a:blip r:embed="rId4" cstate="print"/>
          <a:srcRect/>
          <a:stretch>
            <a:fillRect/>
          </a:stretch>
        </p:blipFill>
        <p:spPr bwMode="auto">
          <a:xfrm>
            <a:off x="5334000" y="3809999"/>
            <a:ext cx="3514725" cy="2639949"/>
          </a:xfrm>
          <a:prstGeom prst="rect">
            <a:avLst/>
          </a:prstGeom>
          <a:noFill/>
        </p:spPr>
      </p:pic>
    </p:spTree>
    <p:extLst>
      <p:ext uri="{BB962C8B-B14F-4D97-AF65-F5344CB8AC3E}">
        <p14:creationId xmlns:p14="http://schemas.microsoft.com/office/powerpoint/2010/main" val="2780322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rgbClr val="FF0000"/>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latin typeface="Arial" pitchFamily="34" charset="0"/>
                <a:cs typeface="Arial" pitchFamily="34" charset="0"/>
              </a:rPr>
              <a:t>3. What is a Mobile application?</a:t>
            </a:r>
          </a:p>
          <a:p>
            <a:pPr>
              <a:buFont typeface="Wingdings" pitchFamily="2" charset="2"/>
              <a:buChar char="§"/>
            </a:pPr>
            <a:r>
              <a:rPr lang="en-US" sz="2400" dirty="0" smtClean="0">
                <a:latin typeface="Arial" pitchFamily="34" charset="0"/>
                <a:cs typeface="Arial" pitchFamily="34" charset="0"/>
              </a:rPr>
              <a:t>4. What is the Native app? What is the Web app?</a:t>
            </a:r>
          </a:p>
          <a:p>
            <a:pPr>
              <a:buFont typeface="Wingdings" pitchFamily="2" charset="2"/>
              <a:buChar char="§"/>
            </a:pPr>
            <a:r>
              <a:rPr lang="en-US" sz="2400" dirty="0" smtClean="0">
                <a:solidFill>
                  <a:schemeClr val="tx1"/>
                </a:solidFill>
                <a:latin typeface="Arial" pitchFamily="34" charset="0"/>
                <a:cs typeface="Arial" pitchFamily="34" charset="0"/>
              </a:rPr>
              <a:t>5. Native vs. Web Application</a:t>
            </a:r>
          </a:p>
          <a:p>
            <a:pPr>
              <a:buFont typeface="Wingdings" pitchFamily="2" charset="2"/>
              <a:buChar char="§"/>
            </a:pPr>
            <a:r>
              <a:rPr lang="en-US" sz="2400" dirty="0" smtClean="0">
                <a:latin typeface="Arial" pitchFamily="34" charset="0"/>
                <a:cs typeface="Arial" pitchFamily="34" charset="0"/>
              </a:rPr>
              <a:t>6. What came first for the mobile phone – the Native or Web apps?</a:t>
            </a:r>
          </a:p>
          <a:p>
            <a:pPr>
              <a:buFont typeface="Wingdings" pitchFamily="2" charset="2"/>
              <a:buChar char="§"/>
            </a:pPr>
            <a:r>
              <a:rPr lang="en-US" sz="2400" dirty="0" smtClean="0">
                <a:latin typeface="Arial" pitchFamily="34" charset="0"/>
                <a:cs typeface="Arial" pitchFamily="34" charset="0"/>
              </a:rPr>
              <a:t>7. What is a Hybrid Application?</a:t>
            </a:r>
          </a:p>
          <a:p>
            <a:pPr>
              <a:buFont typeface="Wingdings" pitchFamily="2" charset="2"/>
              <a:buChar char="§"/>
            </a:pPr>
            <a:r>
              <a:rPr lang="en-US" sz="2400" dirty="0" smtClean="0">
                <a:solidFill>
                  <a:schemeClr val="tx1"/>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57</a:t>
            </a:fld>
            <a:endParaRPr lang="en-US" dirty="0">
              <a:solidFill>
                <a:schemeClr val="bg2">
                  <a:lumMod val="10000"/>
                </a:schemeClr>
              </a:solidFill>
            </a:endParaRPr>
          </a:p>
        </p:txBody>
      </p:sp>
    </p:spTree>
    <p:extLst>
      <p:ext uri="{BB962C8B-B14F-4D97-AF65-F5344CB8AC3E}">
        <p14:creationId xmlns:p14="http://schemas.microsoft.com/office/powerpoint/2010/main" val="34252863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76800" y="1371600"/>
            <a:ext cx="3886200" cy="4419600"/>
          </a:xfrm>
        </p:spPr>
        <p:style>
          <a:lnRef idx="1">
            <a:schemeClr val="accent4"/>
          </a:lnRef>
          <a:fillRef idx="2">
            <a:schemeClr val="accent4"/>
          </a:fillRef>
          <a:effectRef idx="1">
            <a:schemeClr val="accent4"/>
          </a:effectRef>
          <a:fontRef idx="minor">
            <a:schemeClr val="dk1"/>
          </a:fontRef>
        </p:style>
        <p:txBody>
          <a:bodyPr>
            <a:normAutofit/>
          </a:bodyPr>
          <a:lstStyle/>
          <a:p>
            <a:endParaRPr lang="en-US" sz="1800" b="1" dirty="0" smtClean="0">
              <a:latin typeface="Arial" pitchFamily="34" charset="0"/>
              <a:cs typeface="Arial" pitchFamily="34" charset="0"/>
            </a:endParaRPr>
          </a:p>
          <a:p>
            <a:r>
              <a:rPr lang="en-US" sz="1800" dirty="0" smtClean="0">
                <a:latin typeface="Arial" pitchFamily="34" charset="0"/>
                <a:cs typeface="Arial" pitchFamily="34" charset="0"/>
              </a:rPr>
              <a:t>1. When Apple introduced the App Store in 2008, shortly after opening up the </a:t>
            </a:r>
            <a:r>
              <a:rPr lang="en-US" sz="1800" dirty="0" err="1" smtClean="0">
                <a:latin typeface="Arial" pitchFamily="34" charset="0"/>
                <a:cs typeface="Arial" pitchFamily="34" charset="0"/>
              </a:rPr>
              <a:t>iOS</a:t>
            </a:r>
            <a:r>
              <a:rPr lang="en-US" sz="1800" dirty="0" smtClean="0">
                <a:latin typeface="Arial" pitchFamily="34" charset="0"/>
                <a:cs typeface="Arial" pitchFamily="34" charset="0"/>
              </a:rPr>
              <a:t> SDK to third-party developers, it has </a:t>
            </a:r>
            <a:r>
              <a:rPr lang="en-US" sz="1800" b="1" dirty="0" smtClean="0">
                <a:latin typeface="Arial" pitchFamily="34" charset="0"/>
                <a:cs typeface="Arial" pitchFamily="34" charset="0"/>
              </a:rPr>
              <a:t>permanently switched the mobile apps distribution from the mobile carriers to the handset manufacturer’s app-store environments.</a:t>
            </a:r>
          </a:p>
          <a:p>
            <a:r>
              <a:rPr lang="en-US" sz="1800" dirty="0" smtClean="0">
                <a:latin typeface="Arial" pitchFamily="34" charset="0"/>
                <a:cs typeface="Arial" pitchFamily="34" charset="0"/>
              </a:rPr>
              <a:t>2. Another big challenge is that the modern Smartphone become a general platform for running more specific third-party apps and tools</a:t>
            </a:r>
            <a:endParaRPr lang="en-US" sz="1800" dirty="0"/>
          </a:p>
        </p:txBody>
      </p:sp>
      <p:sp>
        <p:nvSpPr>
          <p:cNvPr id="4" name="Footer Placeholder 3"/>
          <p:cNvSpPr>
            <a:spLocks noGrp="1"/>
          </p:cNvSpPr>
          <p:nvPr>
            <p:ph type="ftr" sz="quarter" idx="11"/>
          </p:nvPr>
        </p:nvSpPr>
        <p:spPr>
          <a:xfrm>
            <a:off x="4419600" y="6407944"/>
            <a:ext cx="36576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324600"/>
            <a:ext cx="478632" cy="365125"/>
          </a:xfrm>
        </p:spPr>
        <p:txBody>
          <a:bodyPr/>
          <a:lstStyle/>
          <a:p>
            <a:fld id="{B6F15528-21DE-4FAA-801E-634DDDAF4B2B}" type="slidenum">
              <a:rPr lang="en-US" smtClean="0">
                <a:solidFill>
                  <a:schemeClr val="tx2">
                    <a:lumMod val="25000"/>
                  </a:schemeClr>
                </a:solidFill>
              </a:rPr>
              <a:pPr/>
              <a:t>58</a:t>
            </a:fld>
            <a:endParaRPr lang="en-US" dirty="0">
              <a:solidFill>
                <a:schemeClr val="tx2">
                  <a:lumMod val="25000"/>
                </a:schemeClr>
              </a:solidFill>
            </a:endParaRPr>
          </a:p>
        </p:txBody>
      </p:sp>
      <p:sp>
        <p:nvSpPr>
          <p:cNvPr id="6" name="Title 5"/>
          <p:cNvSpPr>
            <a:spLocks noGrp="1"/>
          </p:cNvSpPr>
          <p:nvPr>
            <p:ph type="title"/>
          </p:nvPr>
        </p:nvSpPr>
        <p:spPr>
          <a:xfrm>
            <a:off x="304800" y="304800"/>
            <a:ext cx="86106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solidFill>
                  <a:srgbClr val="FF0000"/>
                </a:solidFill>
                <a:latin typeface="Arial" pitchFamily="34" charset="0"/>
                <a:cs typeface="Arial" pitchFamily="34" charset="0"/>
              </a:rPr>
              <a:t>2. What is the about Smartphone that change everything?</a:t>
            </a:r>
            <a:endParaRPr lang="en-US" sz="2400" b="1" dirty="0">
              <a:solidFill>
                <a:srgbClr val="FF0000"/>
              </a:solidFill>
              <a:latin typeface="Arial" pitchFamily="34" charset="0"/>
              <a:cs typeface="Arial" pitchFamily="34" charset="0"/>
            </a:endParaRPr>
          </a:p>
        </p:txBody>
      </p:sp>
      <p:pic>
        <p:nvPicPr>
          <p:cNvPr id="1026" name="Picture 2" descr="C:\Users\IVA\Pictures\LOGOS\smartphone-evolution[1].jpg"/>
          <p:cNvPicPr>
            <a:picLocks noChangeAspect="1" noChangeArrowheads="1"/>
          </p:cNvPicPr>
          <p:nvPr/>
        </p:nvPicPr>
        <p:blipFill>
          <a:blip r:embed="rId2" cstate="print"/>
          <a:srcRect/>
          <a:stretch>
            <a:fillRect/>
          </a:stretch>
        </p:blipFill>
        <p:spPr bwMode="auto">
          <a:xfrm>
            <a:off x="228600" y="2133600"/>
            <a:ext cx="4426213" cy="3149600"/>
          </a:xfrm>
          <a:prstGeom prst="rect">
            <a:avLst/>
          </a:prstGeom>
          <a:noFill/>
        </p:spPr>
      </p:pic>
    </p:spTree>
    <p:extLst>
      <p:ext uri="{BB962C8B-B14F-4D97-AF65-F5344CB8AC3E}">
        <p14:creationId xmlns:p14="http://schemas.microsoft.com/office/powerpoint/2010/main" val="4487290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solidFill>
                  <a:srgbClr val="FF0000"/>
                </a:solidFill>
                <a:latin typeface="Arial" pitchFamily="34" charset="0"/>
                <a:cs typeface="Arial" pitchFamily="34" charset="0"/>
              </a:rPr>
              <a:t>3. What is a Mobile application? </a:t>
            </a:r>
          </a:p>
          <a:p>
            <a:pPr>
              <a:buFont typeface="Wingdings" pitchFamily="2" charset="2"/>
              <a:buChar char="§"/>
            </a:pPr>
            <a:r>
              <a:rPr lang="en-US" sz="2400" dirty="0" smtClean="0">
                <a:latin typeface="Arial" pitchFamily="34" charset="0"/>
                <a:cs typeface="Arial" pitchFamily="34" charset="0"/>
              </a:rPr>
              <a:t>4. What is the Native app? What is the Web app?</a:t>
            </a:r>
            <a:endParaRPr lang="en-US" sz="2400" dirty="0" smtClean="0">
              <a:solidFill>
                <a:srgbClr val="FF0000"/>
              </a:solidFill>
              <a:latin typeface="Arial" pitchFamily="34" charset="0"/>
              <a:cs typeface="Arial" pitchFamily="34" charset="0"/>
            </a:endParaRPr>
          </a:p>
          <a:p>
            <a:pPr>
              <a:buFont typeface="Wingdings" pitchFamily="2" charset="2"/>
              <a:buChar char="§"/>
            </a:pPr>
            <a:r>
              <a:rPr lang="en-US" sz="2400" dirty="0" smtClean="0">
                <a:solidFill>
                  <a:schemeClr val="tx1"/>
                </a:solidFill>
                <a:latin typeface="Arial" pitchFamily="34" charset="0"/>
                <a:cs typeface="Arial" pitchFamily="34" charset="0"/>
              </a:rPr>
              <a:t>5. Native vs. Web Application</a:t>
            </a:r>
          </a:p>
          <a:p>
            <a:pPr>
              <a:buFont typeface="Wingdings" pitchFamily="2" charset="2"/>
              <a:buChar char="§"/>
            </a:pPr>
            <a:r>
              <a:rPr lang="en-US" sz="2400" dirty="0" smtClean="0">
                <a:latin typeface="Arial" pitchFamily="34" charset="0"/>
                <a:cs typeface="Arial" pitchFamily="34" charset="0"/>
              </a:rPr>
              <a:t>6. What came first for the mobile phone – the Native or Web apps?</a:t>
            </a:r>
          </a:p>
          <a:p>
            <a:pPr lvl="0">
              <a:buFont typeface="Wingdings" pitchFamily="2" charset="2"/>
              <a:buChar char="§"/>
            </a:pPr>
            <a:r>
              <a:rPr lang="en-US" sz="2400" dirty="0" smtClean="0">
                <a:solidFill>
                  <a:schemeClr val="tx1"/>
                </a:solidFill>
                <a:latin typeface="Arial" pitchFamily="34" charset="0"/>
                <a:cs typeface="Arial" pitchFamily="34" charset="0"/>
              </a:rPr>
              <a:t>7. </a:t>
            </a:r>
            <a:r>
              <a:rPr lang="en-US" sz="2400" dirty="0" smtClean="0">
                <a:latin typeface="Arial" pitchFamily="34" charset="0"/>
                <a:cs typeface="Arial" pitchFamily="34" charset="0"/>
              </a:rPr>
              <a:t>What is a Hybrid Application?</a:t>
            </a:r>
          </a:p>
          <a:p>
            <a:pPr>
              <a:buFont typeface="Wingdings" pitchFamily="2" charset="2"/>
              <a:buChar char="§"/>
            </a:pPr>
            <a:r>
              <a:rPr lang="en-US" sz="2400" dirty="0" smtClean="0">
                <a:solidFill>
                  <a:schemeClr val="tx1"/>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59</a:t>
            </a:fld>
            <a:endParaRPr lang="en-US" dirty="0">
              <a:solidFill>
                <a:schemeClr val="bg2">
                  <a:lumMod val="10000"/>
                </a:schemeClr>
              </a:solidFill>
            </a:endParaRPr>
          </a:p>
        </p:txBody>
      </p:sp>
    </p:spTree>
    <p:extLst>
      <p:ext uri="{BB962C8B-B14F-4D97-AF65-F5344CB8AC3E}">
        <p14:creationId xmlns:p14="http://schemas.microsoft.com/office/powerpoint/2010/main" val="363837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79913" y="6408738"/>
            <a:ext cx="4154487" cy="365125"/>
          </a:xfrm>
        </p:spPr>
        <p:txBody>
          <a:bodyPr/>
          <a:lstStyle/>
          <a:p>
            <a:pPr>
              <a:defRPr/>
            </a:pPr>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8738"/>
            <a:ext cx="479425" cy="365125"/>
          </a:xfrm>
        </p:spPr>
        <p:txBody>
          <a:bodyPr/>
          <a:lstStyle/>
          <a:p>
            <a:pPr>
              <a:defRPr/>
            </a:pPr>
            <a:fld id="{4D15A2CA-8CA5-4FA8-B50F-414CF239685C}" type="slidenum">
              <a:rPr lang="en-US" smtClean="0">
                <a:solidFill>
                  <a:schemeClr val="bg2">
                    <a:lumMod val="25000"/>
                  </a:schemeClr>
                </a:solidFill>
              </a:rPr>
              <a:pPr>
                <a:defRPr/>
              </a:pPr>
              <a:t>6</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defRPr/>
            </a:pPr>
            <a:r>
              <a:rPr lang="en-US" sz="2800" dirty="0" smtClean="0">
                <a:latin typeface="Arial" pitchFamily="34" charset="0"/>
                <a:cs typeface="Arial" pitchFamily="34" charset="0"/>
              </a:rPr>
              <a:t>What you should know at the end of today:</a:t>
            </a:r>
            <a:endParaRPr lang="en-US" sz="2800" dirty="0">
              <a:latin typeface="Arial" pitchFamily="34" charset="0"/>
              <a:cs typeface="Arial" pitchFamily="34" charset="0"/>
            </a:endParaRPr>
          </a:p>
        </p:txBody>
      </p:sp>
      <p:sp>
        <p:nvSpPr>
          <p:cNvPr id="8" name="Content Placeholder 1"/>
          <p:cNvSpPr>
            <a:spLocks noGrp="1"/>
          </p:cNvSpPr>
          <p:nvPr>
            <p:ph idx="1"/>
          </p:nvPr>
        </p:nvSpPr>
        <p:spPr>
          <a:xfrm>
            <a:off x="381000" y="1219200"/>
            <a:ext cx="8382000" cy="5257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 </a:t>
            </a:r>
            <a:r>
              <a:rPr lang="en-US" sz="2400" dirty="0" smtClean="0">
                <a:solidFill>
                  <a:srgbClr val="FF0000"/>
                </a:solidFill>
                <a:latin typeface="Arial" pitchFamily="34" charset="0"/>
                <a:cs typeface="Arial" pitchFamily="34" charset="0"/>
              </a:rPr>
              <a:t>Describe Android vs. </a:t>
            </a:r>
            <a:r>
              <a:rPr lang="en-US" sz="2400" dirty="0" err="1" smtClean="0">
                <a:solidFill>
                  <a:srgbClr val="FF0000"/>
                </a:solidFill>
                <a:latin typeface="Arial" pitchFamily="34" charset="0"/>
                <a:cs typeface="Arial" pitchFamily="34" charset="0"/>
              </a:rPr>
              <a:t>iPhone</a:t>
            </a:r>
            <a:endParaRPr lang="en-US" sz="2400" dirty="0" smtClean="0">
              <a:solidFill>
                <a:srgbClr val="FF0000"/>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2. What phone do you use right now?</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3. What devices  do you use for testing?</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4. What Android devices do you used for Testing?</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5. How familiar you are with Apple devices?</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6.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Do you know how to use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 Do you know how to go through Android?</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7.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Where to find the current version of Mobile Device?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8. Tell me about  the different uses of HOME button on </a:t>
            </a:r>
            <a:r>
              <a:rPr lang="en-US" sz="2400" dirty="0" err="1" smtClean="0">
                <a:solidFill>
                  <a:schemeClr val="tx1"/>
                </a:solidFill>
                <a:latin typeface="Arial" pitchFamily="34" charset="0"/>
                <a:cs typeface="Arial" pitchFamily="34" charset="0"/>
              </a:rPr>
              <a:t>iPhone</a:t>
            </a:r>
            <a:endParaRPr lang="en-US" sz="2400" dirty="0" smtClean="0">
              <a:solidFill>
                <a:schemeClr val="tx1"/>
              </a:solidFill>
              <a:latin typeface="Arial" pitchFamily="34" charset="0"/>
              <a:cs typeface="Arial" pitchFamily="34" charset="0"/>
            </a:endParaRP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9.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How to see and kill the last process on </a:t>
            </a:r>
            <a:r>
              <a:rPr lang="en-US" sz="2400" dirty="0" err="1" smtClean="0">
                <a:solidFill>
                  <a:schemeClr val="tx1"/>
                </a:solidFill>
                <a:latin typeface="Arial" pitchFamily="34" charset="0"/>
                <a:cs typeface="Arial" pitchFamily="34" charset="0"/>
              </a:rPr>
              <a:t>iPhone</a:t>
            </a:r>
            <a:r>
              <a:rPr lang="en-US" sz="2400" dirty="0" smtClean="0">
                <a:solidFill>
                  <a:schemeClr val="tx1"/>
                </a:solidFill>
                <a:latin typeface="Arial" pitchFamily="34" charset="0"/>
                <a:cs typeface="Arial" pitchFamily="34" charset="0"/>
              </a:rPr>
              <a:t>/Android? </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10. </a:t>
            </a:r>
            <a:r>
              <a:rPr lang="en-US" sz="2400" b="1" dirty="0" smtClean="0">
                <a:solidFill>
                  <a:schemeClr val="tx1"/>
                </a:solidFill>
                <a:latin typeface="Arial" pitchFamily="34" charset="0"/>
                <a:cs typeface="Arial" pitchFamily="34" charset="0"/>
              </a:rPr>
              <a:t>A/B</a:t>
            </a:r>
            <a:r>
              <a:rPr lang="en-US" sz="2400" dirty="0" smtClean="0">
                <a:solidFill>
                  <a:schemeClr val="tx1"/>
                </a:solidFill>
                <a:latin typeface="Arial" pitchFamily="34" charset="0"/>
                <a:cs typeface="Arial" pitchFamily="34" charset="0"/>
              </a:rPr>
              <a:t> Show me how to activate “Flight” Mode on Android/iPhone</a:t>
            </a:r>
          </a:p>
          <a:p>
            <a:pPr marL="624078" indent="-514350" eaLnBrk="1" hangingPunct="1">
              <a:buFont typeface="Wingdings 2" pitchFamily="18" charset="2"/>
              <a:buNone/>
              <a:defRPr/>
            </a:pPr>
            <a:r>
              <a:rPr lang="en-US" sz="2400" dirty="0" smtClean="0">
                <a:solidFill>
                  <a:schemeClr val="tx1"/>
                </a:solidFill>
                <a:latin typeface="Arial" pitchFamily="34" charset="0"/>
                <a:cs typeface="Arial" pitchFamily="34" charset="0"/>
              </a:rPr>
              <a:t>11. How to take Screenshots on Android</a:t>
            </a:r>
          </a:p>
          <a:p>
            <a:pPr marL="624078" indent="-514350" eaLnBrk="1" hangingPunct="1">
              <a:buFont typeface="Wingdings 2" pitchFamily="18" charset="2"/>
              <a:buNone/>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000" dirty="0" smtClean="0">
              <a:latin typeface="Arial" pitchFamily="34" charset="0"/>
              <a:cs typeface="Arial" pitchFamily="34" charset="0"/>
            </a:endParaRPr>
          </a:p>
          <a:p>
            <a:pPr marL="624078" indent="-514350" eaLnBrk="1" hangingPunct="1">
              <a:buFont typeface="+mj-lt"/>
              <a:buAutoNum type="arabicPeriod"/>
              <a:defRPr/>
            </a:pPr>
            <a:endParaRPr lang="en-US" sz="2400" dirty="0" smtClean="0">
              <a:latin typeface="Arial" pitchFamily="34" charset="0"/>
              <a:cs typeface="Arial" pitchFamily="34" charset="0"/>
            </a:endParaRPr>
          </a:p>
          <a:p>
            <a:pPr eaLnBrk="1" hangingPunct="1">
              <a:defRPr/>
            </a:pPr>
            <a:endParaRPr lang="en-US" dirty="0" smtClean="0"/>
          </a:p>
          <a:p>
            <a:pPr eaLnBrk="1" hangingPunct="1">
              <a:defRPr/>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74638"/>
            <a:ext cx="81534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3. What is a Mobile application?</a:t>
            </a:r>
            <a:endParaRPr lang="en-US" sz="3200" b="1" dirty="0"/>
          </a:p>
        </p:txBody>
      </p:sp>
      <p:sp>
        <p:nvSpPr>
          <p:cNvPr id="3" name="Footer Placeholder 2"/>
          <p:cNvSpPr>
            <a:spLocks noGrp="1"/>
          </p:cNvSpPr>
          <p:nvPr>
            <p:ph type="ftr" sz="quarter" idx="11"/>
          </p:nvPr>
        </p:nvSpPr>
        <p:spPr>
          <a:xfrm>
            <a:off x="4038600" y="6172200"/>
            <a:ext cx="40386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248400"/>
            <a:ext cx="518160" cy="381000"/>
          </a:xfrm>
        </p:spPr>
        <p:txBody>
          <a:bodyPr/>
          <a:lstStyle/>
          <a:p>
            <a:fld id="{B6F15528-21DE-4FAA-801E-634DDDAF4B2B}" type="slidenum">
              <a:rPr lang="en-US" smtClean="0">
                <a:solidFill>
                  <a:schemeClr val="tx2">
                    <a:lumMod val="25000"/>
                  </a:schemeClr>
                </a:solidFill>
              </a:rPr>
              <a:pPr/>
              <a:t>60</a:t>
            </a:fld>
            <a:endParaRPr lang="en-US" dirty="0">
              <a:solidFill>
                <a:schemeClr val="tx2">
                  <a:lumMod val="25000"/>
                </a:schemeClr>
              </a:solidFill>
            </a:endParaRPr>
          </a:p>
        </p:txBody>
      </p:sp>
      <p:sp>
        <p:nvSpPr>
          <p:cNvPr id="7" name="Content Placeholder 6"/>
          <p:cNvSpPr>
            <a:spLocks noGrp="1"/>
          </p:cNvSpPr>
          <p:nvPr>
            <p:ph sz="quarter" idx="1"/>
          </p:nvPr>
        </p:nvSpPr>
        <p:spPr>
          <a:xfrm>
            <a:off x="228600" y="1371600"/>
            <a:ext cx="3977640" cy="480060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endParaRPr lang="en-US" sz="2300" b="1" dirty="0" smtClean="0">
              <a:latin typeface="Arial" pitchFamily="34" charset="0"/>
              <a:cs typeface="Arial" pitchFamily="34" charset="0"/>
            </a:endParaRPr>
          </a:p>
          <a:p>
            <a:r>
              <a:rPr lang="en-US" sz="2300" b="1" dirty="0" smtClean="0">
                <a:latin typeface="Arial" pitchFamily="34" charset="0"/>
                <a:cs typeface="Arial" pitchFamily="34" charset="0"/>
              </a:rPr>
              <a:t>A Mobile app is a software that runs </a:t>
            </a:r>
            <a:r>
              <a:rPr lang="en-US" sz="2300" dirty="0" smtClean="0">
                <a:latin typeface="Arial" pitchFamily="34" charset="0"/>
                <a:cs typeface="Arial" pitchFamily="34" charset="0"/>
              </a:rPr>
              <a:t>on a handheld device, which can connect to Wi-Fi or wireless carrier networks and has an OS to support standalone software.</a:t>
            </a:r>
          </a:p>
          <a:p>
            <a:r>
              <a:rPr lang="en-US" sz="2300" dirty="0" smtClean="0">
                <a:latin typeface="Arial" pitchFamily="34" charset="0"/>
                <a:cs typeface="Arial" pitchFamily="34" charset="0"/>
              </a:rPr>
              <a:t>Mobile Apps were originally intended for productivity: </a:t>
            </a:r>
            <a:r>
              <a:rPr lang="en-US" sz="2300" b="1" dirty="0" smtClean="0">
                <a:latin typeface="Arial" pitchFamily="34" charset="0"/>
                <a:cs typeface="Arial" pitchFamily="34" charset="0"/>
              </a:rPr>
              <a:t>email, calendar and contact databases</a:t>
            </a:r>
            <a:r>
              <a:rPr lang="en-US" sz="2300" dirty="0" smtClean="0">
                <a:latin typeface="Arial" pitchFamily="34" charset="0"/>
                <a:cs typeface="Arial" pitchFamily="34" charset="0"/>
              </a:rPr>
              <a:t>, but public demand caused rapid expansion into other areas such as mobile games, location-based services, banking, order-tracking, and ticket purchases.</a:t>
            </a:r>
          </a:p>
          <a:p>
            <a:endParaRPr lang="en-US" dirty="0"/>
          </a:p>
        </p:txBody>
      </p:sp>
      <p:pic>
        <p:nvPicPr>
          <p:cNvPr id="3074" name="Picture 2" descr="C:\Users\IVA\Pictures\MOBILE TESTING\application-development[2].jpg"/>
          <p:cNvPicPr>
            <a:picLocks noGrp="1" noChangeAspect="1" noChangeArrowheads="1"/>
          </p:cNvPicPr>
          <p:nvPr>
            <p:ph sz="quarter" idx="2"/>
          </p:nvPr>
        </p:nvPicPr>
        <p:blipFill>
          <a:blip r:embed="rId2" cstate="print"/>
          <a:srcRect/>
          <a:stretch>
            <a:fillRect/>
          </a:stretch>
        </p:blipFill>
        <p:spPr bwMode="auto">
          <a:xfrm>
            <a:off x="4343400" y="2133600"/>
            <a:ext cx="4572000" cy="2819400"/>
          </a:xfrm>
          <a:prstGeom prst="rect">
            <a:avLst/>
          </a:prstGeom>
          <a:noFill/>
        </p:spPr>
      </p:pic>
    </p:spTree>
    <p:extLst>
      <p:ext uri="{BB962C8B-B14F-4D97-AF65-F5344CB8AC3E}">
        <p14:creationId xmlns:p14="http://schemas.microsoft.com/office/powerpoint/2010/main" val="12433433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latin typeface="Arial" pitchFamily="34" charset="0"/>
                <a:cs typeface="Arial" pitchFamily="34" charset="0"/>
              </a:rPr>
              <a:t>Examples of Mobile Apps:</a:t>
            </a:r>
            <a:endParaRPr lang="en-US" sz="3200" b="1" dirty="0"/>
          </a:p>
        </p:txBody>
      </p:sp>
      <p:sp>
        <p:nvSpPr>
          <p:cNvPr id="3" name="Footer Placeholder 2"/>
          <p:cNvSpPr>
            <a:spLocks noGrp="1"/>
          </p:cNvSpPr>
          <p:nvPr>
            <p:ph type="ftr" sz="quarter" idx="11"/>
          </p:nvPr>
        </p:nvSpPr>
        <p:spPr>
          <a:xfrm>
            <a:off x="5181600" y="6477000"/>
            <a:ext cx="3276600" cy="2286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61</a:t>
            </a:fld>
            <a:endParaRPr lang="en-US" dirty="0">
              <a:solidFill>
                <a:schemeClr val="tx2">
                  <a:lumMod val="25000"/>
                </a:schemeClr>
              </a:solidFill>
            </a:endParaRPr>
          </a:p>
        </p:txBody>
      </p:sp>
      <p:pic>
        <p:nvPicPr>
          <p:cNvPr id="4098" name="Picture 2" descr="C:\Users\IVA\Pictures\MOBILE TESTING\caltrain-times-lg.jpg.adimg.mw.138[1].png"/>
          <p:cNvPicPr>
            <a:picLocks noGrp="1" noChangeAspect="1" noChangeArrowheads="1"/>
          </p:cNvPicPr>
          <p:nvPr>
            <p:ph sz="quarter" idx="1"/>
          </p:nvPr>
        </p:nvPicPr>
        <p:blipFill>
          <a:blip r:embed="rId2" cstate="print"/>
          <a:srcRect/>
          <a:stretch>
            <a:fillRect/>
          </a:stretch>
        </p:blipFill>
        <p:spPr bwMode="auto">
          <a:xfrm>
            <a:off x="304800" y="1219200"/>
            <a:ext cx="1314450" cy="1314450"/>
          </a:xfrm>
          <a:prstGeom prst="rect">
            <a:avLst/>
          </a:prstGeom>
          <a:noFill/>
        </p:spPr>
      </p:pic>
      <p:sp>
        <p:nvSpPr>
          <p:cNvPr id="8" name="Rectangle 7"/>
          <p:cNvSpPr/>
          <p:nvPr/>
        </p:nvSpPr>
        <p:spPr>
          <a:xfrm>
            <a:off x="1752600" y="1371600"/>
            <a:ext cx="31242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err="1" smtClean="0">
                <a:solidFill>
                  <a:schemeClr val="tx2">
                    <a:lumMod val="25000"/>
                  </a:schemeClr>
                </a:solidFill>
                <a:latin typeface="Arial" pitchFamily="34" charset="0"/>
                <a:cs typeface="Arial" pitchFamily="34" charset="0"/>
              </a:rPr>
              <a:t>Caltrain</a:t>
            </a:r>
            <a:r>
              <a:rPr lang="en-US" sz="1400" b="1" dirty="0" smtClean="0">
                <a:solidFill>
                  <a:schemeClr val="tx2">
                    <a:lumMod val="25000"/>
                  </a:schemeClr>
                </a:solidFill>
                <a:latin typeface="Arial" pitchFamily="34" charset="0"/>
                <a:cs typeface="Arial" pitchFamily="34" charset="0"/>
              </a:rPr>
              <a:t> Times</a:t>
            </a:r>
          </a:p>
          <a:p>
            <a:r>
              <a:rPr lang="en-US" sz="1400" dirty="0" smtClean="0">
                <a:latin typeface="Arial" pitchFamily="34" charset="0"/>
                <a:cs typeface="Arial" pitchFamily="34" charset="0"/>
              </a:rPr>
              <a:t>The </a:t>
            </a:r>
            <a:r>
              <a:rPr lang="en-US" sz="1400" dirty="0" err="1" smtClean="0">
                <a:latin typeface="Arial" pitchFamily="34" charset="0"/>
                <a:cs typeface="Arial" pitchFamily="34" charset="0"/>
              </a:rPr>
              <a:t>Caltrain</a:t>
            </a:r>
            <a:r>
              <a:rPr lang="en-US" sz="1400" dirty="0" smtClean="0">
                <a:latin typeface="Arial" pitchFamily="34" charset="0"/>
                <a:cs typeface="Arial" pitchFamily="34" charset="0"/>
              </a:rPr>
              <a:t> Times app is a train schedule viewer for the </a:t>
            </a:r>
            <a:r>
              <a:rPr lang="en-US" sz="1400" dirty="0" err="1" smtClean="0">
                <a:latin typeface="Arial" pitchFamily="34" charset="0"/>
                <a:cs typeface="Arial" pitchFamily="34" charset="0"/>
              </a:rPr>
              <a:t>Caltrain</a:t>
            </a:r>
            <a:r>
              <a:rPr lang="en-US" sz="1400" dirty="0" smtClean="0">
                <a:latin typeface="Arial" pitchFamily="34" charset="0"/>
                <a:cs typeface="Arial" pitchFamily="34" charset="0"/>
              </a:rPr>
              <a:t> commuter rail system in California</a:t>
            </a:r>
            <a:endParaRPr lang="en-US" sz="1400" dirty="0">
              <a:latin typeface="Arial" pitchFamily="34" charset="0"/>
              <a:cs typeface="Arial" pitchFamily="34" charset="0"/>
            </a:endParaRPr>
          </a:p>
        </p:txBody>
      </p:sp>
      <p:pic>
        <p:nvPicPr>
          <p:cNvPr id="4100" name="Picture 4" descr="PolitiFact showcase app"/>
          <p:cNvPicPr>
            <a:picLocks noChangeAspect="1" noChangeArrowheads="1"/>
          </p:cNvPicPr>
          <p:nvPr/>
        </p:nvPicPr>
        <p:blipFill>
          <a:blip r:embed="rId3" cstate="print"/>
          <a:srcRect/>
          <a:stretch>
            <a:fillRect/>
          </a:stretch>
        </p:blipFill>
        <p:spPr bwMode="auto">
          <a:xfrm>
            <a:off x="2286000" y="2667000"/>
            <a:ext cx="1390650" cy="1390651"/>
          </a:xfrm>
          <a:prstGeom prst="rect">
            <a:avLst/>
          </a:prstGeom>
          <a:noFill/>
        </p:spPr>
      </p:pic>
      <p:sp>
        <p:nvSpPr>
          <p:cNvPr id="10" name="Rectangle 9"/>
          <p:cNvSpPr/>
          <p:nvPr/>
        </p:nvSpPr>
        <p:spPr>
          <a:xfrm>
            <a:off x="3886200" y="2590800"/>
            <a:ext cx="3124200" cy="160043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err="1" smtClean="0">
                <a:latin typeface="Arial" pitchFamily="34" charset="0"/>
                <a:cs typeface="Arial" pitchFamily="34" charset="0"/>
              </a:rPr>
              <a:t>PolitiFact</a:t>
            </a:r>
            <a:r>
              <a:rPr lang="en-US" sz="1400" b="1" dirty="0" smtClean="0">
                <a:latin typeface="Arial" pitchFamily="34" charset="0"/>
                <a:cs typeface="Arial" pitchFamily="34" charset="0"/>
              </a:rPr>
              <a:t> showcase app</a:t>
            </a:r>
          </a:p>
          <a:p>
            <a:r>
              <a:rPr lang="en-US" sz="1400" dirty="0" err="1" smtClean="0">
                <a:latin typeface="Arial" pitchFamily="34" charset="0"/>
                <a:cs typeface="Arial" pitchFamily="34" charset="0"/>
              </a:rPr>
              <a:t>PolitiFact</a:t>
            </a:r>
            <a:r>
              <a:rPr lang="en-US" sz="1400" dirty="0" smtClean="0">
                <a:latin typeface="Arial" pitchFamily="34" charset="0"/>
                <a:cs typeface="Arial" pitchFamily="34" charset="0"/>
              </a:rPr>
              <a:t> app helps users find the truth in politics by rating the accuracy of people's statements on the Truth-O-Meter: True, Mostly True, Half True, Barely True, False, and Pants on Fire (the lowest rating).</a:t>
            </a:r>
            <a:endParaRPr lang="en-US" sz="1400" dirty="0">
              <a:latin typeface="Arial" pitchFamily="34" charset="0"/>
              <a:cs typeface="Arial" pitchFamily="34" charset="0"/>
            </a:endParaRPr>
          </a:p>
        </p:txBody>
      </p:sp>
      <p:pic>
        <p:nvPicPr>
          <p:cNvPr id="4102" name="Picture 6" descr="Netflix Queue Manager showcase app"/>
          <p:cNvPicPr>
            <a:picLocks noChangeAspect="1" noChangeArrowheads="1"/>
          </p:cNvPicPr>
          <p:nvPr/>
        </p:nvPicPr>
        <p:blipFill>
          <a:blip r:embed="rId4" cstate="print"/>
          <a:srcRect/>
          <a:stretch>
            <a:fillRect/>
          </a:stretch>
        </p:blipFill>
        <p:spPr bwMode="auto">
          <a:xfrm>
            <a:off x="3810000" y="4495800"/>
            <a:ext cx="1314450" cy="1314451"/>
          </a:xfrm>
          <a:prstGeom prst="rect">
            <a:avLst/>
          </a:prstGeom>
          <a:noFill/>
        </p:spPr>
      </p:pic>
      <p:sp>
        <p:nvSpPr>
          <p:cNvPr id="12" name="Rectangle 11"/>
          <p:cNvSpPr/>
          <p:nvPr/>
        </p:nvSpPr>
        <p:spPr>
          <a:xfrm>
            <a:off x="5334000" y="4419600"/>
            <a:ext cx="350520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smtClean="0">
                <a:latin typeface="Arial" pitchFamily="34" charset="0"/>
                <a:cs typeface="Arial" pitchFamily="34" charset="0"/>
              </a:rPr>
              <a:t>Netflix Queue Manager showcase app</a:t>
            </a:r>
          </a:p>
          <a:p>
            <a:r>
              <a:rPr lang="en-US" sz="1400" dirty="0" smtClean="0">
                <a:latin typeface="Arial" pitchFamily="34" charset="0"/>
                <a:cs typeface="Arial" pitchFamily="34" charset="0"/>
              </a:rPr>
              <a:t>This app makes it easy for users to connect and manage their Netflix queue, search for new titles, check out recommendations, and view titles based on their favorite movie stars. </a:t>
            </a:r>
            <a:endParaRPr lang="en-US" sz="1400" dirty="0">
              <a:latin typeface="Arial" pitchFamily="34" charset="0"/>
              <a:cs typeface="Arial" pitchFamily="34" charset="0"/>
            </a:endParaRPr>
          </a:p>
        </p:txBody>
      </p:sp>
      <p:sp>
        <p:nvSpPr>
          <p:cNvPr id="13" name="Rectangle 12"/>
          <p:cNvSpPr/>
          <p:nvPr/>
        </p:nvSpPr>
        <p:spPr>
          <a:xfrm>
            <a:off x="1219200" y="6400800"/>
            <a:ext cx="35814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http://www.youtube.com/watch?v=A7fuMrRyLNE</a:t>
            </a:r>
            <a:endParaRPr lang="en-US" sz="1200" dirty="0">
              <a:solidFill>
                <a:schemeClr val="bg1"/>
              </a:solidFill>
              <a:latin typeface="Arial" pitchFamily="34" charset="0"/>
              <a:cs typeface="Arial" pitchFamily="34" charset="0"/>
            </a:endParaRPr>
          </a:p>
        </p:txBody>
      </p:sp>
      <p:sp>
        <p:nvSpPr>
          <p:cNvPr id="14" name="Rectangle 13"/>
          <p:cNvSpPr/>
          <p:nvPr/>
        </p:nvSpPr>
        <p:spPr>
          <a:xfrm>
            <a:off x="152400" y="5943600"/>
            <a:ext cx="3429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http://www.youtube.com/watch?v=AceHvef-8T</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27134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295400"/>
            <a:ext cx="4038600" cy="48768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r>
              <a:rPr lang="en-US" sz="2900" dirty="0" smtClean="0"/>
              <a:t>To minimize the fantastic development cost, there are two alternative ways:</a:t>
            </a:r>
          </a:p>
          <a:p>
            <a:r>
              <a:rPr lang="en-US" sz="2900" dirty="0" smtClean="0"/>
              <a:t>1. Create </a:t>
            </a:r>
            <a:r>
              <a:rPr lang="en-US" sz="2900" dirty="0" smtClean="0"/>
              <a:t>apps for only one platform, such as the iPhone or Android.</a:t>
            </a:r>
          </a:p>
          <a:p>
            <a:r>
              <a:rPr lang="en-US" sz="2900" dirty="0" smtClean="0"/>
              <a:t>On minimum number of platforms where developer has to support and utilizing modern application frameworks, the time and cost of creation go down significantly. </a:t>
            </a:r>
            <a:endParaRPr lang="en-US" sz="2900" dirty="0" smtClean="0"/>
          </a:p>
          <a:p>
            <a:r>
              <a:rPr lang="en-US" sz="2900" dirty="0" smtClean="0"/>
              <a:t>2. Create Mobile Web Application.</a:t>
            </a:r>
          </a:p>
          <a:p>
            <a:r>
              <a:rPr lang="en-US" sz="2900" dirty="0" smtClean="0"/>
              <a:t>The </a:t>
            </a:r>
            <a:r>
              <a:rPr lang="en-US" sz="2900" dirty="0" smtClean="0"/>
              <a:t>mobile web browser is an application that renders content that is device-, platform-, and operating-system-independent.</a:t>
            </a:r>
          </a:p>
          <a:p>
            <a:r>
              <a:rPr lang="en-US" sz="2900" dirty="0" smtClean="0"/>
              <a:t> The web browser knows its limitations, enabling content to scale gracefully across multiple screen sizes.</a:t>
            </a:r>
            <a:endParaRPr lang="en-US" sz="2900" dirty="0"/>
          </a:p>
        </p:txBody>
      </p:sp>
      <p:sp>
        <p:nvSpPr>
          <p:cNvPr id="4" name="Footer Placeholder 3"/>
          <p:cNvSpPr>
            <a:spLocks noGrp="1"/>
          </p:cNvSpPr>
          <p:nvPr>
            <p:ph type="ftr" sz="quarter" idx="11"/>
          </p:nvPr>
        </p:nvSpPr>
        <p:spPr>
          <a:xfrm>
            <a:off x="4380072" y="6407944"/>
            <a:ext cx="3773328" cy="365125"/>
          </a:xfrm>
        </p:spPr>
        <p:txBody>
          <a:bodyPr/>
          <a:lstStyle/>
          <a:p>
            <a:r>
              <a:rPr lang="en-US" dirty="0" smtClean="0">
                <a:solidFill>
                  <a:schemeClr val="accent1">
                    <a:lumMod val="50000"/>
                  </a:schemeClr>
                </a:solidFill>
              </a:rPr>
              <a:t>Copyright Portnov Computer School 2012</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62</a:t>
            </a:fld>
            <a:endParaRPr lang="en-US" dirty="0">
              <a:solidFill>
                <a:schemeClr val="accent1">
                  <a:lumMod val="50000"/>
                </a:schemeClr>
              </a:solidFill>
            </a:endParaRPr>
          </a:p>
        </p:txBody>
      </p:sp>
      <p:sp>
        <p:nvSpPr>
          <p:cNvPr id="6" name="Title 5"/>
          <p:cNvSpPr>
            <a:spLocks noGrp="1"/>
          </p:cNvSpPr>
          <p:nvPr>
            <p:ph type="title"/>
          </p:nvPr>
        </p:nvSpPr>
        <p:spPr>
          <a:xfrm>
            <a:off x="457200" y="274638"/>
            <a:ext cx="52578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Applications</a:t>
            </a:r>
            <a:endParaRPr lang="en-US" dirty="0"/>
          </a:p>
        </p:txBody>
      </p:sp>
      <p:pic>
        <p:nvPicPr>
          <p:cNvPr id="210946" name="Picture 2" descr="C:\Users\IVA\Pictures\LOGOS\browser[1].bmp"/>
          <p:cNvPicPr>
            <a:picLocks noGrp="1" noChangeAspect="1" noChangeArrowheads="1"/>
          </p:cNvPicPr>
          <p:nvPr>
            <p:ph sz="half" idx="1"/>
          </p:nvPr>
        </p:nvPicPr>
        <p:blipFill>
          <a:blip r:embed="rId2" cstate="print"/>
          <a:srcRect/>
          <a:stretch>
            <a:fillRect/>
          </a:stretch>
        </p:blipFill>
        <p:spPr bwMode="auto">
          <a:xfrm>
            <a:off x="381000" y="3657600"/>
            <a:ext cx="3876675" cy="2857500"/>
          </a:xfrm>
          <a:prstGeom prst="rect">
            <a:avLst/>
          </a:prstGeom>
          <a:noFill/>
        </p:spPr>
      </p:pic>
      <p:pic>
        <p:nvPicPr>
          <p:cNvPr id="1026" name="Picture 2" descr="http://www.hub.rs/wp-content/uploads/2012/03/MobilePlatfor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7195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6859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3. What is a Mobile application?</a:t>
            </a:r>
          </a:p>
          <a:p>
            <a:pPr>
              <a:buFont typeface="Wingdings" pitchFamily="2" charset="2"/>
              <a:buChar char="§"/>
            </a:pPr>
            <a:r>
              <a:rPr lang="en-US" sz="2400" dirty="0" smtClean="0">
                <a:solidFill>
                  <a:srgbClr val="FF0000"/>
                </a:solidFill>
                <a:latin typeface="Arial" pitchFamily="34" charset="0"/>
                <a:cs typeface="Arial" pitchFamily="34" charset="0"/>
              </a:rPr>
              <a:t>4. What is the Native app? What is the Web app?</a:t>
            </a:r>
          </a:p>
          <a:p>
            <a:pPr>
              <a:buFont typeface="Wingdings" pitchFamily="2" charset="2"/>
              <a:buChar char="§"/>
            </a:pPr>
            <a:r>
              <a:rPr lang="en-US" sz="2400" dirty="0" smtClean="0">
                <a:solidFill>
                  <a:schemeClr val="tx1"/>
                </a:solidFill>
                <a:latin typeface="Arial" pitchFamily="34" charset="0"/>
                <a:cs typeface="Arial" pitchFamily="34" charset="0"/>
              </a:rPr>
              <a:t>5. Native vs. Web Application</a:t>
            </a:r>
          </a:p>
          <a:p>
            <a:pPr>
              <a:buFont typeface="Wingdings" pitchFamily="2" charset="2"/>
              <a:buChar char="§"/>
            </a:pPr>
            <a:r>
              <a:rPr lang="en-US" sz="2400" dirty="0" smtClean="0">
                <a:latin typeface="Arial" pitchFamily="34" charset="0"/>
                <a:cs typeface="Arial" pitchFamily="34" charset="0"/>
              </a:rPr>
              <a:t>6. What came first for the mobile phone – the Native or Web apps?</a:t>
            </a:r>
          </a:p>
          <a:p>
            <a:pPr lvl="0">
              <a:buFont typeface="Wingdings" pitchFamily="2" charset="2"/>
              <a:buChar char="§"/>
            </a:pPr>
            <a:r>
              <a:rPr lang="en-US" sz="2400" dirty="0" smtClean="0">
                <a:solidFill>
                  <a:schemeClr val="tx1"/>
                </a:solidFill>
                <a:latin typeface="Arial" pitchFamily="34" charset="0"/>
                <a:cs typeface="Arial" pitchFamily="34" charset="0"/>
              </a:rPr>
              <a:t>7. </a:t>
            </a:r>
            <a:r>
              <a:rPr lang="en-US" sz="2400" dirty="0" smtClean="0">
                <a:latin typeface="Arial" pitchFamily="34" charset="0"/>
                <a:cs typeface="Arial" pitchFamily="34" charset="0"/>
              </a:rPr>
              <a:t>What is a Hybrid Application?</a:t>
            </a:r>
          </a:p>
          <a:p>
            <a:pPr>
              <a:buFont typeface="Wingdings" pitchFamily="2" charset="2"/>
              <a:buChar char="§"/>
            </a:pPr>
            <a:r>
              <a:rPr lang="en-US" sz="2400" dirty="0" smtClean="0">
                <a:solidFill>
                  <a:schemeClr val="tx1"/>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63</a:t>
            </a:fld>
            <a:endParaRPr lang="en-US" dirty="0">
              <a:solidFill>
                <a:schemeClr val="bg2">
                  <a:lumMod val="10000"/>
                </a:schemeClr>
              </a:solidFill>
            </a:endParaRPr>
          </a:p>
        </p:txBody>
      </p:sp>
    </p:spTree>
    <p:extLst>
      <p:ext uri="{BB962C8B-B14F-4D97-AF65-F5344CB8AC3E}">
        <p14:creationId xmlns:p14="http://schemas.microsoft.com/office/powerpoint/2010/main" val="4365082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Users\IVA\Pictures\MOBILE TESTING\11831498-native-application-development-india[1].jpg"/>
          <p:cNvPicPr>
            <a:picLocks noChangeAspect="1" noChangeArrowheads="1"/>
          </p:cNvPicPr>
          <p:nvPr/>
        </p:nvPicPr>
        <p:blipFill>
          <a:blip r:embed="rId2" cstate="print"/>
          <a:srcRect/>
          <a:stretch>
            <a:fillRect/>
          </a:stretch>
        </p:blipFill>
        <p:spPr bwMode="auto">
          <a:xfrm>
            <a:off x="381000" y="1600200"/>
            <a:ext cx="3200400" cy="4010501"/>
          </a:xfrm>
          <a:prstGeom prst="rect">
            <a:avLst/>
          </a:prstGeom>
          <a:noFill/>
        </p:spPr>
      </p:pic>
      <p:sp>
        <p:nvSpPr>
          <p:cNvPr id="4" name="Footer Placeholder 3"/>
          <p:cNvSpPr>
            <a:spLocks noGrp="1"/>
          </p:cNvSpPr>
          <p:nvPr>
            <p:ph type="ftr" sz="quarter" idx="11"/>
          </p:nvPr>
        </p:nvSpPr>
        <p:spPr>
          <a:xfrm>
            <a:off x="4800600" y="6407944"/>
            <a:ext cx="31242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416675"/>
            <a:ext cx="478632" cy="365125"/>
          </a:xfrm>
        </p:spPr>
        <p:txBody>
          <a:bodyPr/>
          <a:lstStyle/>
          <a:p>
            <a:fld id="{B6F15528-21DE-4FAA-801E-634DDDAF4B2B}" type="slidenum">
              <a:rPr lang="en-US" smtClean="0">
                <a:solidFill>
                  <a:schemeClr val="tx2">
                    <a:lumMod val="25000"/>
                  </a:schemeClr>
                </a:solidFill>
              </a:rPr>
              <a:pPr/>
              <a:t>64</a:t>
            </a:fld>
            <a:endParaRPr lang="en-US" dirty="0">
              <a:solidFill>
                <a:schemeClr val="tx2">
                  <a:lumMod val="25000"/>
                </a:schemeClr>
              </a:solidFill>
            </a:endParaRPr>
          </a:p>
        </p:txBody>
      </p:sp>
      <p:sp>
        <p:nvSpPr>
          <p:cNvPr id="6" name="Title 5"/>
          <p:cNvSpPr>
            <a:spLocks noGrp="1"/>
          </p:cNvSpPr>
          <p:nvPr>
            <p:ph type="title"/>
          </p:nvPr>
        </p:nvSpPr>
        <p:spPr>
          <a:xfrm>
            <a:off x="304800" y="228600"/>
            <a:ext cx="85344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4. What is a Native Mobile Application? </a:t>
            </a:r>
            <a:endParaRPr lang="en-US" sz="3200" b="1" dirty="0"/>
          </a:p>
        </p:txBody>
      </p:sp>
      <p:sp>
        <p:nvSpPr>
          <p:cNvPr id="10" name="Content Placeholder 9"/>
          <p:cNvSpPr>
            <a:spLocks noGrp="1"/>
          </p:cNvSpPr>
          <p:nvPr>
            <p:ph sz="quarter" idx="2"/>
          </p:nvPr>
        </p:nvSpPr>
        <p:spPr>
          <a:xfrm>
            <a:off x="4038600" y="3276600"/>
            <a:ext cx="4724400" cy="3048000"/>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endParaRPr lang="en-US" sz="2300" b="1" dirty="0" smtClean="0">
              <a:latin typeface="Arial" pitchFamily="34" charset="0"/>
              <a:cs typeface="Arial" pitchFamily="34" charset="0"/>
            </a:endParaRPr>
          </a:p>
          <a:p>
            <a:r>
              <a:rPr lang="en-US" sz="2300" b="1" dirty="0" smtClean="0">
                <a:latin typeface="Arial" pitchFamily="34" charset="0"/>
                <a:cs typeface="Arial" pitchFamily="34" charset="0"/>
              </a:rPr>
              <a:t>Native apps </a:t>
            </a:r>
            <a:r>
              <a:rPr lang="en-US" sz="2300" dirty="0" smtClean="0">
                <a:latin typeface="Arial" pitchFamily="34" charset="0"/>
                <a:cs typeface="Arial" pitchFamily="34" charset="0"/>
              </a:rPr>
              <a:t>are built for a specific SDK platform, tools and languages, typically provided by the platform vendor (e.g. </a:t>
            </a:r>
            <a:r>
              <a:rPr lang="en-US" sz="2300" dirty="0" err="1" smtClean="0">
                <a:latin typeface="Arial" pitchFamily="34" charset="0"/>
                <a:cs typeface="Arial" pitchFamily="34" charset="0"/>
              </a:rPr>
              <a:t>xCode</a:t>
            </a:r>
            <a:r>
              <a:rPr lang="en-US" sz="2300" dirty="0" smtClean="0">
                <a:latin typeface="Arial" pitchFamily="34" charset="0"/>
                <a:cs typeface="Arial" pitchFamily="34" charset="0"/>
              </a:rPr>
              <a:t>/Objective-C for </a:t>
            </a:r>
            <a:r>
              <a:rPr lang="en-US" sz="2300" dirty="0" err="1" smtClean="0">
                <a:latin typeface="Arial" pitchFamily="34" charset="0"/>
                <a:cs typeface="Arial" pitchFamily="34" charset="0"/>
              </a:rPr>
              <a:t>iOS</a:t>
            </a:r>
            <a:r>
              <a:rPr lang="en-US" sz="2300" dirty="0" smtClean="0">
                <a:latin typeface="Arial" pitchFamily="34" charset="0"/>
                <a:cs typeface="Arial" pitchFamily="34" charset="0"/>
              </a:rPr>
              <a:t>, Eclipse/Java for Android, Visual Studio/C# for Windows Phone). </a:t>
            </a:r>
          </a:p>
          <a:p>
            <a:r>
              <a:rPr lang="en-US" sz="2300" dirty="0" smtClean="0">
                <a:latin typeface="Arial" pitchFamily="34" charset="0"/>
                <a:cs typeface="Arial" pitchFamily="34" charset="0"/>
              </a:rPr>
              <a:t>That means you must duplicate them using the appropriate programming language in order to target another mobile platform. </a:t>
            </a:r>
          </a:p>
          <a:p>
            <a:r>
              <a:rPr lang="en-US" sz="2300" b="1" dirty="0" smtClean="0">
                <a:latin typeface="Arial" pitchFamily="34" charset="0"/>
                <a:cs typeface="Arial" pitchFamily="34" charset="0"/>
              </a:rPr>
              <a:t>Nearly all games are native apps.</a:t>
            </a:r>
            <a:endParaRPr lang="en-US" sz="2300" b="1" dirty="0">
              <a:latin typeface="Arial" pitchFamily="34" charset="0"/>
              <a:cs typeface="Arial" pitchFamily="34" charset="0"/>
            </a:endParaRPr>
          </a:p>
        </p:txBody>
      </p:sp>
      <p:sp>
        <p:nvSpPr>
          <p:cNvPr id="11" name="Content Placeholder 2"/>
          <p:cNvSpPr>
            <a:spLocks noGrp="1"/>
          </p:cNvSpPr>
          <p:nvPr>
            <p:ph sz="quarter" idx="1"/>
          </p:nvPr>
        </p:nvSpPr>
        <p:spPr>
          <a:xfrm>
            <a:off x="4038600" y="1371600"/>
            <a:ext cx="4724400" cy="1752600"/>
          </a:xfrm>
        </p:spPr>
        <p:style>
          <a:lnRef idx="1">
            <a:schemeClr val="accent4"/>
          </a:lnRef>
          <a:fillRef idx="2">
            <a:schemeClr val="accent4"/>
          </a:fillRef>
          <a:effectRef idx="1">
            <a:schemeClr val="accent4"/>
          </a:effectRef>
          <a:fontRef idx="minor">
            <a:schemeClr val="dk1"/>
          </a:fontRef>
        </p:style>
        <p:txBody>
          <a:bodyPr>
            <a:normAutofit fontScale="77500" lnSpcReduction="20000"/>
          </a:bodyPr>
          <a:lstStyle/>
          <a:p>
            <a:pPr>
              <a:buNone/>
            </a:pPr>
            <a:endParaRPr lang="en-US" b="1" dirty="0" smtClean="0"/>
          </a:p>
          <a:p>
            <a:r>
              <a:rPr lang="en-US" sz="2300" b="1" dirty="0" smtClean="0">
                <a:latin typeface="Arial" pitchFamily="34" charset="0"/>
                <a:cs typeface="Arial" pitchFamily="34" charset="0"/>
              </a:rPr>
              <a:t>Native app</a:t>
            </a:r>
            <a:r>
              <a:rPr lang="en-US" sz="2300" dirty="0" smtClean="0">
                <a:latin typeface="Arial" pitchFamily="34" charset="0"/>
                <a:cs typeface="Arial" pitchFamily="34" charset="0"/>
              </a:rPr>
              <a:t> is the one that is specifically designed to run on a device’s operating system and machine firmware, and typically needs to be adapted for different devices.</a:t>
            </a:r>
          </a:p>
          <a:p>
            <a:endParaRPr lang="en-US" dirty="0"/>
          </a:p>
        </p:txBody>
      </p:sp>
    </p:spTree>
    <p:extLst>
      <p:ext uri="{BB962C8B-B14F-4D97-AF65-F5344CB8AC3E}">
        <p14:creationId xmlns:p14="http://schemas.microsoft.com/office/powerpoint/2010/main" val="31492451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Examples of Native Apps:</a:t>
            </a:r>
            <a:endParaRPr lang="en-US" sz="3200" dirty="0">
              <a:latin typeface="Arial" pitchFamily="34" charset="0"/>
              <a:cs typeface="Arial" pitchFamily="34" charset="0"/>
            </a:endParaRPr>
          </a:p>
        </p:txBody>
      </p:sp>
      <p:sp>
        <p:nvSpPr>
          <p:cNvPr id="3" name="Footer Placeholder 2"/>
          <p:cNvSpPr>
            <a:spLocks noGrp="1"/>
          </p:cNvSpPr>
          <p:nvPr>
            <p:ph type="ftr" sz="quarter" idx="11"/>
          </p:nvPr>
        </p:nvSpPr>
        <p:spPr>
          <a:xfrm>
            <a:off x="4953000" y="6400800"/>
            <a:ext cx="3352800" cy="304800"/>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65</a:t>
            </a:fld>
            <a:endParaRPr lang="en-US" dirty="0">
              <a:solidFill>
                <a:schemeClr val="tx2">
                  <a:lumMod val="25000"/>
                </a:schemeClr>
              </a:solidFill>
            </a:endParaRPr>
          </a:p>
        </p:txBody>
      </p:sp>
      <p:sp>
        <p:nvSpPr>
          <p:cNvPr id="5" name="Content Placeholder 4"/>
          <p:cNvSpPr>
            <a:spLocks noGrp="1"/>
          </p:cNvSpPr>
          <p:nvPr>
            <p:ph sz="quarter" idx="1"/>
          </p:nvPr>
        </p:nvSpPr>
        <p:spPr>
          <a:xfrm>
            <a:off x="533400" y="1295400"/>
            <a:ext cx="3749040" cy="31242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 Native Email Apps</a:t>
            </a:r>
            <a:br>
              <a:rPr lang="en-US" dirty="0" smtClean="0">
                <a:latin typeface="Arial" pitchFamily="34" charset="0"/>
                <a:cs typeface="Arial" pitchFamily="34" charset="0"/>
              </a:rPr>
            </a:br>
            <a:r>
              <a:rPr lang="en-US" dirty="0" smtClean="0">
                <a:latin typeface="Arial" pitchFamily="34" charset="0"/>
                <a:cs typeface="Arial" pitchFamily="34" charset="0"/>
              </a:rPr>
              <a:t>• Native Calendar Apps</a:t>
            </a:r>
            <a:br>
              <a:rPr lang="en-US" dirty="0" smtClean="0">
                <a:latin typeface="Arial" pitchFamily="34" charset="0"/>
                <a:cs typeface="Arial" pitchFamily="34" charset="0"/>
              </a:rPr>
            </a:br>
            <a:r>
              <a:rPr lang="en-US" dirty="0" smtClean="0">
                <a:latin typeface="Arial" pitchFamily="34" charset="0"/>
                <a:cs typeface="Arial" pitchFamily="34" charset="0"/>
              </a:rPr>
              <a:t>• Native Push Notifications   Apps</a:t>
            </a:r>
            <a:br>
              <a:rPr lang="en-US" dirty="0" smtClean="0">
                <a:latin typeface="Arial" pitchFamily="34" charset="0"/>
                <a:cs typeface="Arial" pitchFamily="34" charset="0"/>
              </a:rPr>
            </a:br>
            <a:r>
              <a:rPr lang="en-US" dirty="0" smtClean="0">
                <a:latin typeface="Arial" pitchFamily="34" charset="0"/>
                <a:cs typeface="Arial" pitchFamily="34" charset="0"/>
              </a:rPr>
              <a:t>• Native SMS Apps</a:t>
            </a:r>
            <a:br>
              <a:rPr lang="en-US" dirty="0" smtClean="0">
                <a:latin typeface="Arial" pitchFamily="34" charset="0"/>
                <a:cs typeface="Arial" pitchFamily="34" charset="0"/>
              </a:rPr>
            </a:br>
            <a:r>
              <a:rPr lang="en-US" dirty="0" smtClean="0">
                <a:latin typeface="Arial" pitchFamily="34" charset="0"/>
                <a:cs typeface="Arial" pitchFamily="34" charset="0"/>
              </a:rPr>
              <a:t>• Native Alarm Clock Apps</a:t>
            </a:r>
            <a:br>
              <a:rPr lang="en-US" dirty="0" smtClean="0">
                <a:latin typeface="Arial" pitchFamily="34" charset="0"/>
                <a:cs typeface="Arial" pitchFamily="34" charset="0"/>
              </a:rPr>
            </a:br>
            <a:r>
              <a:rPr lang="en-US" dirty="0" smtClean="0">
                <a:latin typeface="Arial" pitchFamily="34" charset="0"/>
                <a:cs typeface="Arial" pitchFamily="34" charset="0"/>
              </a:rPr>
              <a:t>• Native Game Apps</a:t>
            </a:r>
            <a:br>
              <a:rPr lang="en-US" dirty="0" smtClean="0">
                <a:latin typeface="Arial" pitchFamily="34" charset="0"/>
                <a:cs typeface="Arial" pitchFamily="34" charset="0"/>
              </a:rPr>
            </a:br>
            <a:r>
              <a:rPr lang="en-US" dirty="0" smtClean="0">
                <a:latin typeface="Arial" pitchFamily="34" charset="0"/>
                <a:cs typeface="Arial" pitchFamily="34" charset="0"/>
              </a:rPr>
              <a:t>• Native GPS Navigation Apps</a:t>
            </a:r>
            <a:br>
              <a:rPr lang="en-US" dirty="0" smtClean="0">
                <a:latin typeface="Arial" pitchFamily="34" charset="0"/>
                <a:cs typeface="Arial" pitchFamily="34" charset="0"/>
              </a:rPr>
            </a:br>
            <a:r>
              <a:rPr lang="en-US" dirty="0" smtClean="0">
                <a:latin typeface="Arial" pitchFamily="34" charset="0"/>
                <a:cs typeface="Arial" pitchFamily="34" charset="0"/>
              </a:rPr>
              <a:t>• Native Photo Gallery Apps</a:t>
            </a:r>
            <a:br>
              <a:rPr lang="en-US" dirty="0" smtClean="0">
                <a:latin typeface="Arial" pitchFamily="34" charset="0"/>
                <a:cs typeface="Arial" pitchFamily="34" charset="0"/>
              </a:rPr>
            </a:br>
            <a:r>
              <a:rPr lang="en-US" dirty="0" smtClean="0">
                <a:latin typeface="Arial" pitchFamily="34" charset="0"/>
                <a:cs typeface="Arial" pitchFamily="34" charset="0"/>
              </a:rPr>
              <a:t>• Native Planner / Organizer / To-Do App</a:t>
            </a:r>
            <a:br>
              <a:rPr lang="en-US" dirty="0" smtClean="0">
                <a:latin typeface="Arial" pitchFamily="34" charset="0"/>
                <a:cs typeface="Arial" pitchFamily="34" charset="0"/>
              </a:rPr>
            </a:br>
            <a:endParaRPr lang="en-US" dirty="0">
              <a:latin typeface="Arial" pitchFamily="34" charset="0"/>
              <a:cs typeface="Arial" pitchFamily="34" charset="0"/>
            </a:endParaRPr>
          </a:p>
        </p:txBody>
      </p:sp>
      <p:pic>
        <p:nvPicPr>
          <p:cNvPr id="62465" name="Picture 1" descr="C:\Users\IVA\Pictures\MOBILE TESTING\iStock_000017973241Large[1].jpg"/>
          <p:cNvPicPr>
            <a:picLocks noGrp="1" noChangeAspect="1" noChangeArrowheads="1"/>
          </p:cNvPicPr>
          <p:nvPr>
            <p:ph sz="quarter" idx="2"/>
          </p:nvPr>
        </p:nvPicPr>
        <p:blipFill>
          <a:blip r:embed="rId2" cstate="print"/>
          <a:srcRect/>
          <a:stretch>
            <a:fillRect/>
          </a:stretch>
        </p:blipFill>
        <p:spPr bwMode="auto">
          <a:xfrm>
            <a:off x="4724400" y="1371600"/>
            <a:ext cx="3657600" cy="3401568"/>
          </a:xfrm>
          <a:prstGeom prst="rect">
            <a:avLst/>
          </a:prstGeom>
          <a:noFill/>
        </p:spPr>
      </p:pic>
      <p:sp>
        <p:nvSpPr>
          <p:cNvPr id="7" name="Rounded Rectangle 6"/>
          <p:cNvSpPr/>
          <p:nvPr/>
        </p:nvSpPr>
        <p:spPr>
          <a:xfrm>
            <a:off x="381000" y="4724400"/>
            <a:ext cx="4191000" cy="1905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 pitchFamily="34" charset="0"/>
                <a:cs typeface="Arial" pitchFamily="34" charset="0"/>
              </a:rPr>
              <a:t>Examples: </a:t>
            </a:r>
            <a:r>
              <a:rPr lang="en-US" b="1" dirty="0" err="1" smtClean="0">
                <a:solidFill>
                  <a:srgbClr val="FFFF00"/>
                </a:solidFill>
                <a:latin typeface="Arial" pitchFamily="34" charset="0"/>
                <a:cs typeface="Arial" pitchFamily="34" charset="0"/>
              </a:rPr>
              <a:t>AngryBirds</a:t>
            </a:r>
            <a:r>
              <a:rPr lang="en-US" b="1" dirty="0" smtClean="0">
                <a:solidFill>
                  <a:srgbClr val="FFFF00"/>
                </a:solidFill>
                <a:latin typeface="Arial" pitchFamily="34" charset="0"/>
                <a:cs typeface="Arial" pitchFamily="34" charset="0"/>
              </a:rPr>
              <a:t>, </a:t>
            </a:r>
            <a:r>
              <a:rPr lang="en-US" b="1" dirty="0" err="1" smtClean="0">
                <a:solidFill>
                  <a:srgbClr val="FFFF00"/>
                </a:solidFill>
                <a:latin typeface="Arial" pitchFamily="34" charset="0"/>
                <a:cs typeface="Arial" pitchFamily="34" charset="0"/>
              </a:rPr>
              <a:t>RxFiles</a:t>
            </a:r>
            <a:r>
              <a:rPr lang="en-US" b="1" dirty="0" smtClean="0">
                <a:solidFill>
                  <a:srgbClr val="FFFF00"/>
                </a:solidFill>
                <a:latin typeface="Arial" pitchFamily="34" charset="0"/>
                <a:cs typeface="Arial" pitchFamily="34" charset="0"/>
              </a:rPr>
              <a:t>, </a:t>
            </a:r>
            <a:r>
              <a:rPr lang="en-US" b="1" dirty="0" err="1" smtClean="0">
                <a:solidFill>
                  <a:srgbClr val="FFFF00"/>
                </a:solidFill>
                <a:latin typeface="Arial" pitchFamily="34" charset="0"/>
                <a:cs typeface="Arial" pitchFamily="34" charset="0"/>
              </a:rPr>
              <a:t>Evernote</a:t>
            </a:r>
            <a:endParaRPr lang="en-US" b="1" dirty="0" smtClean="0">
              <a:solidFill>
                <a:srgbClr val="FFFF00"/>
              </a:solidFill>
              <a:latin typeface="Arial" pitchFamily="34" charset="0"/>
              <a:cs typeface="Arial" pitchFamily="34" charset="0"/>
            </a:endParaRPr>
          </a:p>
          <a:p>
            <a:pPr algn="ctr"/>
            <a:r>
              <a:rPr lang="en-US" b="1" dirty="0" smtClean="0">
                <a:solidFill>
                  <a:srgbClr val="FF0000"/>
                </a:solidFill>
                <a:latin typeface="Arial" pitchFamily="34" charset="0"/>
                <a:cs typeface="Arial" pitchFamily="34" charset="0"/>
              </a:rPr>
              <a:t>Examples</a:t>
            </a:r>
            <a:r>
              <a:rPr lang="en-US" sz="1600" b="1" dirty="0" smtClean="0">
                <a:solidFill>
                  <a:srgbClr val="FFFF00"/>
                </a:solidFill>
                <a:latin typeface="Arial" pitchFamily="34" charset="0"/>
                <a:cs typeface="Arial" pitchFamily="34" charset="0"/>
              </a:rPr>
              <a:t> of native apps are Camera+ for </a:t>
            </a:r>
            <a:r>
              <a:rPr lang="en-US" sz="1600" b="1" dirty="0" err="1" smtClean="0">
                <a:solidFill>
                  <a:srgbClr val="FFFF00"/>
                </a:solidFill>
                <a:latin typeface="Arial" pitchFamily="34" charset="0"/>
                <a:cs typeface="Arial" pitchFamily="34" charset="0"/>
              </a:rPr>
              <a:t>iOS</a:t>
            </a:r>
            <a:r>
              <a:rPr lang="en-US" sz="1600" b="1" dirty="0" smtClean="0">
                <a:solidFill>
                  <a:srgbClr val="FFFF00"/>
                </a:solidFill>
                <a:latin typeface="Arial" pitchFamily="34" charset="0"/>
                <a:cs typeface="Arial" pitchFamily="34" charset="0"/>
              </a:rPr>
              <a:t> devices and </a:t>
            </a:r>
            <a:r>
              <a:rPr lang="en-US" sz="1600" b="1" dirty="0" err="1" smtClean="0">
                <a:solidFill>
                  <a:srgbClr val="FFFF00"/>
                </a:solidFill>
                <a:latin typeface="Arial" pitchFamily="34" charset="0"/>
                <a:cs typeface="Arial" pitchFamily="34" charset="0"/>
              </a:rPr>
              <a:t>KeePassDroid</a:t>
            </a:r>
            <a:r>
              <a:rPr lang="en-US" sz="1600" b="1" dirty="0" smtClean="0">
                <a:solidFill>
                  <a:srgbClr val="FFFF00"/>
                </a:solidFill>
                <a:latin typeface="Arial" pitchFamily="34" charset="0"/>
                <a:cs typeface="Arial" pitchFamily="34" charset="0"/>
              </a:rPr>
              <a:t> for Android devices.</a:t>
            </a:r>
            <a:endParaRPr lang="en-US" sz="1600" b="1" dirty="0">
              <a:solidFill>
                <a:srgbClr val="FFFF00"/>
              </a:solidFill>
              <a:latin typeface="Arial" pitchFamily="34" charset="0"/>
              <a:cs typeface="Arial" pitchFamily="34" charset="0"/>
            </a:endParaRPr>
          </a:p>
        </p:txBody>
      </p:sp>
      <p:pic>
        <p:nvPicPr>
          <p:cNvPr id="29698" name="Picture 2" descr="http://appstore.appadvice.com/static/generated/appguideimages/iphone/gps-navigation-for-ipad2x.png?842_041_276_290_007"/>
          <p:cNvPicPr>
            <a:picLocks noChangeAspect="1" noChangeArrowheads="1"/>
          </p:cNvPicPr>
          <p:nvPr/>
        </p:nvPicPr>
        <p:blipFill>
          <a:blip r:embed="rId3" cstate="print"/>
          <a:srcRect/>
          <a:stretch>
            <a:fillRect/>
          </a:stretch>
        </p:blipFill>
        <p:spPr bwMode="auto">
          <a:xfrm>
            <a:off x="4876800" y="4953000"/>
            <a:ext cx="3429000" cy="1173080"/>
          </a:xfrm>
          <a:prstGeom prst="rect">
            <a:avLst/>
          </a:prstGeom>
          <a:noFill/>
        </p:spPr>
      </p:pic>
    </p:spTree>
    <p:extLst>
      <p:ext uri="{BB962C8B-B14F-4D97-AF65-F5344CB8AC3E}">
        <p14:creationId xmlns:p14="http://schemas.microsoft.com/office/powerpoint/2010/main" val="10790376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274638"/>
            <a:ext cx="8305800" cy="639762"/>
          </a:xfrm>
        </p:spPr>
        <p:style>
          <a:lnRef idx="1">
            <a:schemeClr val="accent1"/>
          </a:lnRef>
          <a:fillRef idx="2">
            <a:schemeClr val="accent1"/>
          </a:fillRef>
          <a:effectRef idx="1">
            <a:schemeClr val="accent1"/>
          </a:effectRef>
          <a:fontRef idx="minor">
            <a:schemeClr val="dk1"/>
          </a:fontRef>
        </p:style>
        <p:txBody>
          <a:bodyPr>
            <a:normAutofit/>
          </a:bodyPr>
          <a:lstStyle/>
          <a:p>
            <a:pPr lvl="0"/>
            <a:r>
              <a:rPr lang="en-US" sz="3200" b="1" dirty="0" smtClean="0">
                <a:solidFill>
                  <a:srgbClr val="FF0000"/>
                </a:solidFill>
                <a:latin typeface="Arial" pitchFamily="34" charset="0"/>
                <a:cs typeface="Arial" pitchFamily="34" charset="0"/>
              </a:rPr>
              <a:t>6. What is a Mobile Web Application?</a:t>
            </a:r>
            <a:endParaRPr lang="en-US" sz="3200" b="1" dirty="0">
              <a:solidFill>
                <a:srgbClr val="FF0000"/>
              </a:solidFill>
            </a:endParaRPr>
          </a:p>
        </p:txBody>
      </p:sp>
      <p:sp>
        <p:nvSpPr>
          <p:cNvPr id="3" name="Footer Placeholder 2"/>
          <p:cNvSpPr>
            <a:spLocks noGrp="1"/>
          </p:cNvSpPr>
          <p:nvPr>
            <p:ph type="ftr" sz="quarter" idx="11"/>
          </p:nvPr>
        </p:nvSpPr>
        <p:spPr>
          <a:xfrm>
            <a:off x="4419600" y="6172200"/>
            <a:ext cx="4038600" cy="4572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66</a:t>
            </a:fld>
            <a:endParaRPr lang="en-US" dirty="0">
              <a:solidFill>
                <a:schemeClr val="tx2">
                  <a:lumMod val="25000"/>
                </a:schemeClr>
              </a:solidFill>
            </a:endParaRPr>
          </a:p>
        </p:txBody>
      </p:sp>
      <p:sp>
        <p:nvSpPr>
          <p:cNvPr id="8" name="Content Placeholder 7"/>
          <p:cNvSpPr>
            <a:spLocks noGrp="1"/>
          </p:cNvSpPr>
          <p:nvPr>
            <p:ph sz="quarter" idx="2"/>
          </p:nvPr>
        </p:nvSpPr>
        <p:spPr>
          <a:xfrm>
            <a:off x="5029200" y="2438400"/>
            <a:ext cx="3749040" cy="2590800"/>
          </a:xfrm>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A Web app</a:t>
            </a:r>
            <a:r>
              <a:rPr lang="en-US" sz="1800" dirty="0" smtClean="0">
                <a:latin typeface="Arial" pitchFamily="34" charset="0"/>
                <a:cs typeface="Arial" pitchFamily="34" charset="0"/>
              </a:rPr>
              <a:t>, or Browser application, is the Internet-enabled apps that have specific functionality for mobile devices.</a:t>
            </a:r>
          </a:p>
          <a:p>
            <a:r>
              <a:rPr lang="en-US" sz="1800" dirty="0" smtClean="0">
                <a:latin typeface="Arial" pitchFamily="34" charset="0"/>
                <a:cs typeface="Arial" pitchFamily="34" charset="0"/>
              </a:rPr>
              <a:t>The Application or the parts of the software are streams from the Web each time it is run. </a:t>
            </a:r>
          </a:p>
          <a:p>
            <a:r>
              <a:rPr lang="en-US" sz="1800" dirty="0" smtClean="0">
                <a:latin typeface="Arial" pitchFamily="34" charset="0"/>
                <a:cs typeface="Arial" pitchFamily="34" charset="0"/>
              </a:rPr>
              <a:t>They don’t need to be downloaded and installed on the device.</a:t>
            </a:r>
          </a:p>
          <a:p>
            <a:endParaRPr lang="en-US" sz="1800" b="1" dirty="0" smtClean="0">
              <a:latin typeface="Arial" pitchFamily="34" charset="0"/>
              <a:cs typeface="Arial" pitchFamily="34" charset="0"/>
            </a:endParaRPr>
          </a:p>
          <a:p>
            <a:endParaRPr lang="en-US" sz="1800" dirty="0">
              <a:latin typeface="Arial" pitchFamily="34" charset="0"/>
              <a:cs typeface="Arial" pitchFamily="34" charset="0"/>
            </a:endParaRPr>
          </a:p>
        </p:txBody>
      </p:sp>
      <p:pic>
        <p:nvPicPr>
          <p:cNvPr id="2050" name="Picture 2" descr="C:\Users\IVA\Pictures\MOBILE TESTING\Website-Program-Design[1].jpg"/>
          <p:cNvPicPr>
            <a:picLocks noGrp="1" noChangeAspect="1" noChangeArrowheads="1"/>
          </p:cNvPicPr>
          <p:nvPr>
            <p:ph sz="quarter" idx="1"/>
          </p:nvPr>
        </p:nvPicPr>
        <p:blipFill>
          <a:blip r:embed="rId2" cstate="print"/>
          <a:srcRect/>
          <a:stretch>
            <a:fillRect/>
          </a:stretch>
        </p:blipFill>
        <p:spPr bwMode="auto">
          <a:xfrm>
            <a:off x="304800" y="1066800"/>
            <a:ext cx="4495800" cy="3716332"/>
          </a:xfrm>
          <a:prstGeom prst="rect">
            <a:avLst/>
          </a:prstGeom>
          <a:noFill/>
        </p:spPr>
      </p:pic>
      <p:sp>
        <p:nvSpPr>
          <p:cNvPr id="9" name="Rectangle 8"/>
          <p:cNvSpPr/>
          <p:nvPr/>
        </p:nvSpPr>
        <p:spPr>
          <a:xfrm>
            <a:off x="533400" y="6248400"/>
            <a:ext cx="36576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http://www.youtube.com/watch?v=4VUWrZRCtI8</a:t>
            </a:r>
            <a:endParaRPr lang="en-US" sz="1200" dirty="0">
              <a:solidFill>
                <a:schemeClr val="bg1"/>
              </a:solidFill>
              <a:latin typeface="Arial" pitchFamily="34" charset="0"/>
              <a:cs typeface="Arial" pitchFamily="34" charset="0"/>
            </a:endParaRPr>
          </a:p>
        </p:txBody>
      </p:sp>
      <p:pic>
        <p:nvPicPr>
          <p:cNvPr id="2051" name="Picture 3" descr="C:\Users\IVA\Pictures\MOBILE TESTING\website-development[1].jpg"/>
          <p:cNvPicPr>
            <a:picLocks noChangeAspect="1" noChangeArrowheads="1"/>
          </p:cNvPicPr>
          <p:nvPr/>
        </p:nvPicPr>
        <p:blipFill>
          <a:blip r:embed="rId3" cstate="print"/>
          <a:srcRect/>
          <a:stretch>
            <a:fillRect/>
          </a:stretch>
        </p:blipFill>
        <p:spPr bwMode="auto">
          <a:xfrm>
            <a:off x="1371600" y="4038600"/>
            <a:ext cx="2438400" cy="1828800"/>
          </a:xfrm>
          <a:prstGeom prst="rect">
            <a:avLst/>
          </a:prstGeom>
          <a:noFill/>
        </p:spPr>
      </p:pic>
    </p:spTree>
    <p:extLst>
      <p:ext uri="{BB962C8B-B14F-4D97-AF65-F5344CB8AC3E}">
        <p14:creationId xmlns:p14="http://schemas.microsoft.com/office/powerpoint/2010/main" val="22203874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3.cdn.memeburn.com/wp-content/uploads/TED_image.jpg"/>
          <p:cNvPicPr>
            <a:picLocks noChangeAspect="1" noChangeArrowheads="1"/>
          </p:cNvPicPr>
          <p:nvPr/>
        </p:nvPicPr>
        <p:blipFill>
          <a:blip r:embed="rId2" cstate="print"/>
          <a:srcRect/>
          <a:stretch>
            <a:fillRect/>
          </a:stretch>
        </p:blipFill>
        <p:spPr bwMode="auto">
          <a:xfrm>
            <a:off x="3352800" y="1524000"/>
            <a:ext cx="2084717" cy="2209800"/>
          </a:xfrm>
          <a:prstGeom prst="rect">
            <a:avLst/>
          </a:prstGeom>
          <a:noFill/>
        </p:spPr>
      </p:pic>
      <p:sp>
        <p:nvSpPr>
          <p:cNvPr id="2" name="Title 1"/>
          <p:cNvSpPr>
            <a:spLocks noGrp="1"/>
          </p:cNvSpPr>
          <p:nvPr>
            <p:ph type="title"/>
          </p:nvPr>
        </p:nvSpPr>
        <p:spPr>
          <a:xfrm>
            <a:off x="914400" y="274638"/>
            <a:ext cx="77724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Examples of Mobile Web apps</a:t>
            </a:r>
            <a:endParaRPr lang="en-US" sz="3600" dirty="0">
              <a:latin typeface="Arial" pitchFamily="34" charset="0"/>
              <a:cs typeface="Arial" pitchFamily="34" charset="0"/>
            </a:endParaRPr>
          </a:p>
        </p:txBody>
      </p:sp>
      <p:sp>
        <p:nvSpPr>
          <p:cNvPr id="3" name="Footer Placeholder 2"/>
          <p:cNvSpPr>
            <a:spLocks noGrp="1"/>
          </p:cNvSpPr>
          <p:nvPr>
            <p:ph type="ftr" sz="quarter" idx="11"/>
          </p:nvPr>
        </p:nvSpPr>
        <p:spPr>
          <a:xfrm>
            <a:off x="4419600" y="6400800"/>
            <a:ext cx="3810000" cy="304800"/>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67</a:t>
            </a:fld>
            <a:endParaRPr lang="en-US" dirty="0">
              <a:solidFill>
                <a:schemeClr val="tx2">
                  <a:lumMod val="25000"/>
                </a:schemeClr>
              </a:solidFill>
            </a:endParaRPr>
          </a:p>
        </p:txBody>
      </p:sp>
      <p:pic>
        <p:nvPicPr>
          <p:cNvPr id="67586" name="Picture 2" descr="http://www.pixelfreeway.com/images/mobile-phones.png"/>
          <p:cNvPicPr>
            <a:picLocks noChangeAspect="1" noChangeArrowheads="1"/>
          </p:cNvPicPr>
          <p:nvPr/>
        </p:nvPicPr>
        <p:blipFill>
          <a:blip r:embed="rId3" cstate="print"/>
          <a:srcRect/>
          <a:stretch>
            <a:fillRect/>
          </a:stretch>
        </p:blipFill>
        <p:spPr bwMode="auto">
          <a:xfrm>
            <a:off x="228602" y="1219201"/>
            <a:ext cx="3371848" cy="2514599"/>
          </a:xfrm>
          <a:prstGeom prst="rect">
            <a:avLst/>
          </a:prstGeom>
          <a:noFill/>
        </p:spPr>
      </p:pic>
      <p:pic>
        <p:nvPicPr>
          <p:cNvPr id="67589" name="Picture 5" descr="C:\Users\IVA\Pictures\MOBILE TESTING\mobile-website-optimization[1].png"/>
          <p:cNvPicPr>
            <a:picLocks noChangeAspect="1" noChangeArrowheads="1"/>
          </p:cNvPicPr>
          <p:nvPr/>
        </p:nvPicPr>
        <p:blipFill>
          <a:blip r:embed="rId4" cstate="print"/>
          <a:srcRect/>
          <a:stretch>
            <a:fillRect/>
          </a:stretch>
        </p:blipFill>
        <p:spPr bwMode="auto">
          <a:xfrm>
            <a:off x="5391966" y="1447800"/>
            <a:ext cx="3506736" cy="2209800"/>
          </a:xfrm>
          <a:prstGeom prst="rect">
            <a:avLst/>
          </a:prstGeom>
          <a:noFill/>
        </p:spPr>
      </p:pic>
      <p:pic>
        <p:nvPicPr>
          <p:cNvPr id="1026" name="Picture 2" descr="C:\Users\IVA\Pictures\MOBILE TESTING\youtube127[1].jpg"/>
          <p:cNvPicPr>
            <a:picLocks noChangeAspect="1" noChangeArrowheads="1"/>
          </p:cNvPicPr>
          <p:nvPr/>
        </p:nvPicPr>
        <p:blipFill>
          <a:blip r:embed="rId5" cstate="print"/>
          <a:srcRect/>
          <a:stretch>
            <a:fillRect/>
          </a:stretch>
        </p:blipFill>
        <p:spPr bwMode="auto">
          <a:xfrm>
            <a:off x="457200" y="4038600"/>
            <a:ext cx="2652887" cy="1828799"/>
          </a:xfrm>
          <a:prstGeom prst="rect">
            <a:avLst/>
          </a:prstGeom>
          <a:noFill/>
        </p:spPr>
      </p:pic>
      <p:sp>
        <p:nvSpPr>
          <p:cNvPr id="9" name="Rectangle 8"/>
          <p:cNvSpPr/>
          <p:nvPr/>
        </p:nvSpPr>
        <p:spPr>
          <a:xfrm>
            <a:off x="381000" y="6019800"/>
            <a:ext cx="2183162"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http://www.sencha.com/apps/</a:t>
            </a:r>
            <a:endParaRPr lang="en-US" sz="1200" dirty="0">
              <a:solidFill>
                <a:schemeClr val="bg1"/>
              </a:solidFill>
              <a:latin typeface="Arial" pitchFamily="34" charset="0"/>
              <a:cs typeface="Arial" pitchFamily="34" charset="0"/>
            </a:endParaRPr>
          </a:p>
        </p:txBody>
      </p:sp>
      <p:pic>
        <p:nvPicPr>
          <p:cNvPr id="1029" name="Picture 5" descr="C:\Users\IVA\Pictures\MOBILE TESTING\icd9-search-fy-2011-icon[1].jpg"/>
          <p:cNvPicPr>
            <a:picLocks noChangeAspect="1" noChangeArrowheads="1"/>
          </p:cNvPicPr>
          <p:nvPr/>
        </p:nvPicPr>
        <p:blipFill>
          <a:blip r:embed="rId6" cstate="print"/>
          <a:srcRect/>
          <a:stretch>
            <a:fillRect/>
          </a:stretch>
        </p:blipFill>
        <p:spPr bwMode="auto">
          <a:xfrm>
            <a:off x="6705600" y="4191000"/>
            <a:ext cx="1981200" cy="1981200"/>
          </a:xfrm>
          <a:prstGeom prst="rect">
            <a:avLst/>
          </a:prstGeom>
          <a:noFill/>
        </p:spPr>
      </p:pic>
      <p:sp>
        <p:nvSpPr>
          <p:cNvPr id="11" name="Rectangle 10"/>
          <p:cNvSpPr/>
          <p:nvPr/>
        </p:nvSpPr>
        <p:spPr>
          <a:xfrm>
            <a:off x="1524000" y="6400800"/>
            <a:ext cx="2157514"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http://www.openappmkt.com/</a:t>
            </a:r>
            <a:endParaRPr lang="en-US" sz="1200" dirty="0">
              <a:solidFill>
                <a:schemeClr val="bg1"/>
              </a:solidFill>
              <a:latin typeface="Arial" pitchFamily="34" charset="0"/>
              <a:cs typeface="Arial" pitchFamily="34" charset="0"/>
            </a:endParaRPr>
          </a:p>
        </p:txBody>
      </p:sp>
      <p:pic>
        <p:nvPicPr>
          <p:cNvPr id="25602" name="Picture 2" descr="http://beerwithmeto.com/wordpress/wp-content/uploads/2012/05/untappd.jpg"/>
          <p:cNvPicPr>
            <a:picLocks noChangeAspect="1" noChangeArrowheads="1"/>
          </p:cNvPicPr>
          <p:nvPr/>
        </p:nvPicPr>
        <p:blipFill>
          <a:blip r:embed="rId7" cstate="print"/>
          <a:srcRect/>
          <a:stretch>
            <a:fillRect/>
          </a:stretch>
        </p:blipFill>
        <p:spPr bwMode="auto">
          <a:xfrm>
            <a:off x="3429000" y="4286250"/>
            <a:ext cx="2819400" cy="1762125"/>
          </a:xfrm>
          <a:prstGeom prst="rect">
            <a:avLst/>
          </a:prstGeom>
          <a:noFill/>
        </p:spPr>
      </p:pic>
    </p:spTree>
    <p:extLst>
      <p:ext uri="{BB962C8B-B14F-4D97-AF65-F5344CB8AC3E}">
        <p14:creationId xmlns:p14="http://schemas.microsoft.com/office/powerpoint/2010/main" val="22600529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3. What is a Mobile application?</a:t>
            </a:r>
          </a:p>
          <a:p>
            <a:pPr>
              <a:buFont typeface="Wingdings" pitchFamily="2" charset="2"/>
              <a:buChar char="§"/>
            </a:pPr>
            <a:r>
              <a:rPr lang="en-US" sz="2400" dirty="0" smtClean="0">
                <a:solidFill>
                  <a:schemeClr val="tx1"/>
                </a:solidFill>
                <a:latin typeface="Arial" pitchFamily="34" charset="0"/>
                <a:cs typeface="Arial" pitchFamily="34" charset="0"/>
              </a:rPr>
              <a:t>4. What is the Native app? What is the Web app?</a:t>
            </a:r>
          </a:p>
          <a:p>
            <a:pPr>
              <a:buFont typeface="Wingdings" pitchFamily="2" charset="2"/>
              <a:buChar char="§"/>
            </a:pPr>
            <a:r>
              <a:rPr lang="en-US" sz="2400" dirty="0" smtClean="0">
                <a:solidFill>
                  <a:srgbClr val="FF0000"/>
                </a:solidFill>
                <a:latin typeface="Arial" pitchFamily="34" charset="0"/>
                <a:cs typeface="Arial" pitchFamily="34" charset="0"/>
              </a:rPr>
              <a:t>5. Comparison of Native </a:t>
            </a:r>
            <a:r>
              <a:rPr lang="en-US" sz="2400" dirty="0" err="1" smtClean="0">
                <a:solidFill>
                  <a:srgbClr val="FF0000"/>
                </a:solidFill>
                <a:latin typeface="Arial" pitchFamily="34" charset="0"/>
                <a:cs typeface="Arial" pitchFamily="34" charset="0"/>
              </a:rPr>
              <a:t>vs.Web</a:t>
            </a:r>
            <a:r>
              <a:rPr lang="en-US" sz="2400" dirty="0" smtClean="0">
                <a:solidFill>
                  <a:srgbClr val="FF0000"/>
                </a:solidFill>
                <a:latin typeface="Arial" pitchFamily="34" charset="0"/>
                <a:cs typeface="Arial" pitchFamily="34" charset="0"/>
              </a:rPr>
              <a:t> Application</a:t>
            </a:r>
          </a:p>
          <a:p>
            <a:pPr>
              <a:buFont typeface="Wingdings" pitchFamily="2" charset="2"/>
              <a:buChar char="§"/>
            </a:pPr>
            <a:r>
              <a:rPr lang="en-US" sz="2400" dirty="0" smtClean="0">
                <a:latin typeface="Arial" pitchFamily="34" charset="0"/>
                <a:cs typeface="Arial" pitchFamily="34" charset="0"/>
              </a:rPr>
              <a:t>6. What came first for the mobile phone – the Native or Web apps?</a:t>
            </a:r>
          </a:p>
          <a:p>
            <a:pPr lvl="0">
              <a:buFont typeface="Wingdings" pitchFamily="2" charset="2"/>
              <a:buChar char="§"/>
            </a:pPr>
            <a:r>
              <a:rPr lang="en-US" sz="2400" dirty="0" smtClean="0">
                <a:solidFill>
                  <a:schemeClr val="tx1"/>
                </a:solidFill>
                <a:latin typeface="Arial" pitchFamily="34" charset="0"/>
                <a:cs typeface="Arial" pitchFamily="34" charset="0"/>
              </a:rPr>
              <a:t>7. </a:t>
            </a:r>
            <a:r>
              <a:rPr lang="en-US" sz="2400" dirty="0" smtClean="0">
                <a:latin typeface="Arial" pitchFamily="34" charset="0"/>
                <a:cs typeface="Arial" pitchFamily="34" charset="0"/>
              </a:rPr>
              <a:t>What is a Hybrid Application?</a:t>
            </a:r>
          </a:p>
          <a:p>
            <a:pPr>
              <a:buFont typeface="Wingdings" pitchFamily="2" charset="2"/>
              <a:buChar char="§"/>
            </a:pPr>
            <a:r>
              <a:rPr lang="en-US" sz="2400" dirty="0" smtClean="0">
                <a:solidFill>
                  <a:schemeClr val="tx1"/>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68</a:t>
            </a:fld>
            <a:endParaRPr lang="en-US" dirty="0">
              <a:solidFill>
                <a:schemeClr val="bg2">
                  <a:lumMod val="10000"/>
                </a:schemeClr>
              </a:solidFill>
            </a:endParaRPr>
          </a:p>
        </p:txBody>
      </p:sp>
    </p:spTree>
    <p:extLst>
      <p:ext uri="{BB962C8B-B14F-4D97-AF65-F5344CB8AC3E}">
        <p14:creationId xmlns:p14="http://schemas.microsoft.com/office/powerpoint/2010/main" val="3761449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524000"/>
            <a:ext cx="4038600" cy="2286000"/>
          </a:xfrm>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sz="2300" b="1" dirty="0" smtClean="0"/>
          </a:p>
          <a:p>
            <a:r>
              <a:rPr lang="en-US" sz="2300" b="1" dirty="0" smtClean="0"/>
              <a:t>A Web app</a:t>
            </a:r>
            <a:r>
              <a:rPr lang="en-US" sz="2300" dirty="0" smtClean="0"/>
              <a:t> is built using HTML5 technology that describe the latest generation of Web standards, including HTML, CSS, and JavaScript, along with several dozen other technologies. </a:t>
            </a:r>
          </a:p>
          <a:p>
            <a:r>
              <a:rPr lang="en-US" sz="2300" dirty="0" smtClean="0"/>
              <a:t>As they are not owned by any one corporation, they are universally well supported</a:t>
            </a:r>
            <a:r>
              <a:rPr lang="en-US" dirty="0" smtClean="0"/>
              <a:t>.</a:t>
            </a:r>
            <a:endParaRPr lang="en-US" dirty="0"/>
          </a:p>
        </p:txBody>
      </p:sp>
      <p:sp>
        <p:nvSpPr>
          <p:cNvPr id="3" name="Content Placeholder 2"/>
          <p:cNvSpPr>
            <a:spLocks noGrp="1"/>
          </p:cNvSpPr>
          <p:nvPr>
            <p:ph sz="half" idx="2"/>
          </p:nvPr>
        </p:nvSpPr>
        <p:spPr>
          <a:xfrm>
            <a:off x="4648200" y="1219200"/>
            <a:ext cx="4038600" cy="2971800"/>
          </a:xfrm>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a:noAutofit/>
          </a:bodyPr>
          <a:lstStyle/>
          <a:p>
            <a:endParaRPr lang="en-US" sz="1400" b="1" dirty="0" smtClean="0"/>
          </a:p>
          <a:p>
            <a:r>
              <a:rPr lang="en-US" sz="1600" b="1" dirty="0" smtClean="0"/>
              <a:t>Native apps</a:t>
            </a:r>
            <a:r>
              <a:rPr lang="en-US" sz="1600" dirty="0" smtClean="0"/>
              <a:t> are built using the preferred technology of one specific platform and operating device, so Apple, Android and BlackBerry devices all have different technologies to work with. </a:t>
            </a:r>
          </a:p>
          <a:p>
            <a:r>
              <a:rPr lang="en-US" sz="1600" dirty="0" smtClean="0"/>
              <a:t>We can compare it to building a train for a particular gauge of track.</a:t>
            </a:r>
            <a:endParaRPr lang="en-US" sz="1600" dirty="0"/>
          </a:p>
        </p:txBody>
      </p:sp>
      <p:sp>
        <p:nvSpPr>
          <p:cNvPr id="4" name="Footer Placeholder 3"/>
          <p:cNvSpPr>
            <a:spLocks noGrp="1"/>
          </p:cNvSpPr>
          <p:nvPr>
            <p:ph type="ftr" sz="quarter" idx="11"/>
          </p:nvPr>
        </p:nvSpPr>
        <p:spPr>
          <a:xfrm>
            <a:off x="4380072" y="6407944"/>
            <a:ext cx="3925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2012</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69</a:t>
            </a:fld>
            <a:endParaRPr lang="en-US" dirty="0">
              <a:solidFill>
                <a:schemeClr val="accent1">
                  <a:lumMod val="50000"/>
                </a:schemeClr>
              </a:solidFill>
            </a:endParaRPr>
          </a:p>
        </p:txBody>
      </p:sp>
      <p:sp>
        <p:nvSpPr>
          <p:cNvPr id="6" name="Title 5"/>
          <p:cNvSpPr>
            <a:spLocks noGrp="1"/>
          </p:cNvSpPr>
          <p:nvPr>
            <p:ph type="title"/>
          </p:nvPr>
        </p:nvSpPr>
        <p:spPr>
          <a:xfrm>
            <a:off x="304800" y="152400"/>
            <a:ext cx="85344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200" dirty="0" smtClean="0">
                <a:solidFill>
                  <a:srgbClr val="C00000"/>
                </a:solidFill>
              </a:rPr>
              <a:t/>
            </a:r>
            <a:br>
              <a:rPr lang="en-US" sz="2200" dirty="0" smtClean="0">
                <a:solidFill>
                  <a:srgbClr val="C00000"/>
                </a:solidFill>
              </a:rPr>
            </a:br>
            <a:r>
              <a:rPr lang="en-US" sz="2200" dirty="0" smtClean="0">
                <a:solidFill>
                  <a:srgbClr val="C00000"/>
                </a:solidFill>
              </a:rPr>
              <a:t/>
            </a:r>
            <a:br>
              <a:rPr lang="en-US" sz="2200" dirty="0" smtClean="0">
                <a:solidFill>
                  <a:srgbClr val="C00000"/>
                </a:solidFill>
              </a:rPr>
            </a:br>
            <a:r>
              <a:rPr lang="en-US" sz="3600" dirty="0" smtClean="0">
                <a:solidFill>
                  <a:schemeClr val="bg1"/>
                </a:solidFill>
              </a:rPr>
              <a:t>Comparison of </a:t>
            </a:r>
            <a:r>
              <a:rPr lang="en-US" sz="3600" dirty="0" smtClean="0"/>
              <a:t>Native vs. Web Application</a:t>
            </a:r>
            <a:r>
              <a:rPr lang="en-US" sz="2200" dirty="0" smtClean="0"/>
              <a:t>	</a:t>
            </a:r>
            <a:r>
              <a:rPr lang="en-US" dirty="0" smtClean="0"/>
              <a:t>	</a:t>
            </a:r>
            <a:endParaRPr lang="en-US" sz="1200" dirty="0"/>
          </a:p>
        </p:txBody>
      </p:sp>
      <p:sp>
        <p:nvSpPr>
          <p:cNvPr id="7" name="Rounded Rectangle 6"/>
          <p:cNvSpPr/>
          <p:nvPr/>
        </p:nvSpPr>
        <p:spPr>
          <a:xfrm>
            <a:off x="152400" y="4343400"/>
            <a:ext cx="8763000" cy="2133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u="sng" dirty="0" smtClean="0"/>
              <a:t>Native apps and Web apps differ not just in how they are made but how they are accessed.</a:t>
            </a:r>
            <a:r>
              <a:rPr lang="en-US" sz="1400" b="1" dirty="0" smtClean="0"/>
              <a:t> </a:t>
            </a:r>
          </a:p>
          <a:p>
            <a:pPr algn="ctr"/>
            <a:endParaRPr lang="en-US" sz="1400" dirty="0" smtClean="0"/>
          </a:p>
          <a:p>
            <a:pPr algn="ctr"/>
            <a:r>
              <a:rPr lang="en-US" sz="1400" dirty="0" smtClean="0"/>
              <a:t>An HTML5 app is simply a Website – you visit it in your browser, and you’re done. </a:t>
            </a:r>
          </a:p>
          <a:p>
            <a:pPr algn="ctr"/>
            <a:endParaRPr lang="en-US" sz="1400" dirty="0" smtClean="0"/>
          </a:p>
          <a:p>
            <a:pPr algn="ctr"/>
            <a:r>
              <a:rPr lang="en-US" sz="1400" dirty="0" smtClean="0"/>
              <a:t>A native app must be downloaded and installed on the device, generally through an app store like the Apple App Store or Google’s Android Market. These app stores are controlled by their owner and may apply charges, rules and policies – these are never a constraint with HTML5, distributed purely via the Web.</a:t>
            </a:r>
            <a:endParaRPr lang="en-US" sz="1400" dirty="0"/>
          </a:p>
        </p:txBody>
      </p:sp>
    </p:spTree>
    <p:extLst>
      <p:ext uri="{BB962C8B-B14F-4D97-AF65-F5344CB8AC3E}">
        <p14:creationId xmlns:p14="http://schemas.microsoft.com/office/powerpoint/2010/main" val="2981004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050"/>
            <a:ext cx="8229600" cy="64135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C00000"/>
                </a:solidFill>
                <a:latin typeface="Arial" pitchFamily="34" charset="0"/>
                <a:cs typeface="Arial" pitchFamily="34" charset="0"/>
              </a:rPr>
              <a:t>1. Describe Android vs. </a:t>
            </a:r>
            <a:r>
              <a:rPr lang="en-US" sz="3200" dirty="0" err="1" smtClean="0">
                <a:solidFill>
                  <a:srgbClr val="C00000"/>
                </a:solidFill>
                <a:latin typeface="Arial" pitchFamily="34" charset="0"/>
                <a:cs typeface="Arial" pitchFamily="34" charset="0"/>
              </a:rPr>
              <a:t>iPhone</a:t>
            </a:r>
            <a:r>
              <a:rPr lang="en-US" sz="3200" dirty="0" smtClean="0">
                <a:solidFill>
                  <a:srgbClr val="C00000"/>
                </a:solidFill>
                <a:latin typeface="Arial" pitchFamily="34" charset="0"/>
                <a:cs typeface="Arial" pitchFamily="34" charset="0"/>
              </a:rPr>
              <a:t>	</a:t>
            </a:r>
            <a:r>
              <a:rPr lang="en-US" sz="3600" dirty="0" smtClean="0">
                <a:solidFill>
                  <a:srgbClr val="C00000"/>
                </a:solidFill>
                <a:latin typeface="Arial" pitchFamily="34" charset="0"/>
                <a:cs typeface="Arial" pitchFamily="34" charset="0"/>
              </a:rPr>
              <a:t>	</a:t>
            </a:r>
            <a:r>
              <a:rPr lang="en-US" sz="2400" dirty="0" smtClean="0">
                <a:solidFill>
                  <a:srgbClr val="C00000"/>
                </a:solidFill>
                <a:latin typeface="Arial" pitchFamily="34" charset="0"/>
                <a:cs typeface="Arial" pitchFamily="34" charset="0"/>
              </a:rPr>
              <a:t>1</a:t>
            </a:r>
            <a:endParaRPr lang="en-US" sz="2400" dirty="0">
              <a:solidFill>
                <a:srgbClr val="C00000"/>
              </a:solidFill>
              <a:latin typeface="Arial" pitchFamily="34" charset="0"/>
              <a:cs typeface="Arial" pitchFamily="34" charset="0"/>
            </a:endParaRPr>
          </a:p>
        </p:txBody>
      </p:sp>
      <p:sp>
        <p:nvSpPr>
          <p:cNvPr id="15" name="Text Placeholder 14"/>
          <p:cNvSpPr>
            <a:spLocks noGrp="1"/>
          </p:cNvSpPr>
          <p:nvPr>
            <p:ph type="body" idx="1"/>
          </p:nvPr>
        </p:nvSpPr>
        <p:spPr>
          <a:xfrm>
            <a:off x="5867400" y="5181600"/>
            <a:ext cx="2667000" cy="762000"/>
          </a:xfrm>
        </p:spPr>
        <p:txBody>
          <a:bodyPr/>
          <a:lstStyle/>
          <a:p>
            <a:r>
              <a:rPr lang="en-US" dirty="0" smtClean="0">
                <a:latin typeface="Arial" pitchFamily="34" charset="0"/>
                <a:cs typeface="Arial" pitchFamily="34" charset="0"/>
              </a:rPr>
              <a:t>     Android</a:t>
            </a:r>
            <a:endParaRPr lang="en-US" dirty="0">
              <a:latin typeface="Arial" pitchFamily="34" charset="0"/>
              <a:cs typeface="Arial" pitchFamily="34" charset="0"/>
            </a:endParaRPr>
          </a:p>
        </p:txBody>
      </p:sp>
      <p:sp>
        <p:nvSpPr>
          <p:cNvPr id="16" name="Text Placeholder 15"/>
          <p:cNvSpPr>
            <a:spLocks noGrp="1"/>
          </p:cNvSpPr>
          <p:nvPr>
            <p:ph type="body" sz="half" idx="3"/>
          </p:nvPr>
        </p:nvSpPr>
        <p:spPr>
          <a:xfrm>
            <a:off x="304800" y="5181600"/>
            <a:ext cx="2895601" cy="762000"/>
          </a:xfrm>
        </p:spPr>
        <p:txBody>
          <a:bodyPr/>
          <a:lstStyle/>
          <a:p>
            <a:r>
              <a:rPr lang="en-US" dirty="0" smtClean="0"/>
              <a:t>        </a:t>
            </a:r>
            <a:r>
              <a:rPr lang="en-US" dirty="0" err="1" smtClean="0">
                <a:latin typeface="Arial" pitchFamily="34" charset="0"/>
                <a:cs typeface="Arial" pitchFamily="34" charset="0"/>
              </a:rPr>
              <a:t>iPhone</a:t>
            </a:r>
            <a:endParaRPr lang="en-US" dirty="0">
              <a:latin typeface="Arial" pitchFamily="34" charset="0"/>
              <a:cs typeface="Arial" pitchFamily="34" charset="0"/>
            </a:endParaRPr>
          </a:p>
        </p:txBody>
      </p:sp>
      <p:sp>
        <p:nvSpPr>
          <p:cNvPr id="8" name="Content Placeholder 7"/>
          <p:cNvSpPr>
            <a:spLocks noGrp="1"/>
          </p:cNvSpPr>
          <p:nvPr>
            <p:ph sz="quarter" idx="2"/>
          </p:nvPr>
        </p:nvSpPr>
        <p:spPr>
          <a:xfrm>
            <a:off x="3429000" y="1143000"/>
            <a:ext cx="1981200" cy="533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None/>
            </a:pPr>
            <a:r>
              <a:rPr lang="en-US" sz="1600" dirty="0" smtClean="0">
                <a:latin typeface="Arial" pitchFamily="34" charset="0"/>
                <a:cs typeface="Arial" pitchFamily="34" charset="0"/>
              </a:rPr>
              <a:t>User Interface</a:t>
            </a:r>
          </a:p>
          <a:p>
            <a:pPr algn="ctr">
              <a:buNone/>
            </a:pPr>
            <a:r>
              <a:rPr lang="en-US" sz="1600" dirty="0" smtClean="0">
                <a:latin typeface="Arial" pitchFamily="34" charset="0"/>
                <a:cs typeface="Arial" pitchFamily="34" charset="0"/>
              </a:rPr>
              <a:t>Framework</a:t>
            </a:r>
            <a:endParaRPr lang="en-US" sz="16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bg2">
                    <a:lumMod val="25000"/>
                  </a:schemeClr>
                </a:solidFill>
              </a:rPr>
              <a:pPr/>
              <a:t>7</a:t>
            </a:fld>
            <a:endParaRPr lang="en-US" dirty="0">
              <a:solidFill>
                <a:schemeClr val="bg2">
                  <a:lumMod val="25000"/>
                </a:schemeClr>
              </a:solidFill>
            </a:endParaRPr>
          </a:p>
        </p:txBody>
      </p:sp>
      <p:sp>
        <p:nvSpPr>
          <p:cNvPr id="7" name="Rectangle 6"/>
          <p:cNvSpPr/>
          <p:nvPr/>
        </p:nvSpPr>
        <p:spPr>
          <a:xfrm>
            <a:off x="228600" y="6400800"/>
            <a:ext cx="35814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http://www.youtube.com/watch?v=9Yv17sQnV6k</a:t>
            </a:r>
            <a:endParaRPr lang="en-US" sz="1200" dirty="0">
              <a:latin typeface="Arial" pitchFamily="34" charset="0"/>
              <a:cs typeface="Arial" pitchFamily="34" charset="0"/>
            </a:endParaRPr>
          </a:p>
        </p:txBody>
      </p:sp>
      <p:sp>
        <p:nvSpPr>
          <p:cNvPr id="9" name="Rounded Rectangle 8"/>
          <p:cNvSpPr/>
          <p:nvPr/>
        </p:nvSpPr>
        <p:spPr>
          <a:xfrm>
            <a:off x="3429000" y="1828800"/>
            <a:ext cx="1981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itchFamily="34" charset="0"/>
                <a:cs typeface="Arial" pitchFamily="34" charset="0"/>
              </a:rPr>
              <a:t>Users Controls/Navigations</a:t>
            </a:r>
            <a:endParaRPr lang="en-US" sz="1400" dirty="0">
              <a:latin typeface="Arial" pitchFamily="34" charset="0"/>
              <a:cs typeface="Arial" pitchFamily="34" charset="0"/>
            </a:endParaRPr>
          </a:p>
        </p:txBody>
      </p:sp>
      <p:sp>
        <p:nvSpPr>
          <p:cNvPr id="10" name="Rounded Rectangle 9"/>
          <p:cNvSpPr/>
          <p:nvPr/>
        </p:nvSpPr>
        <p:spPr>
          <a:xfrm>
            <a:off x="3429000" y="3581400"/>
            <a:ext cx="1981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OS Openness</a:t>
            </a:r>
            <a:endParaRPr lang="en-US" dirty="0">
              <a:latin typeface="Arial" pitchFamily="34" charset="0"/>
              <a:cs typeface="Arial" pitchFamily="34" charset="0"/>
            </a:endParaRPr>
          </a:p>
        </p:txBody>
      </p:sp>
      <p:sp>
        <p:nvSpPr>
          <p:cNvPr id="11" name="Rounded Rectangle 10"/>
          <p:cNvSpPr/>
          <p:nvPr/>
        </p:nvSpPr>
        <p:spPr>
          <a:xfrm>
            <a:off x="3429000" y="2514600"/>
            <a:ext cx="1981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Application Store</a:t>
            </a:r>
            <a:endParaRPr lang="en-US" dirty="0">
              <a:latin typeface="Arial" pitchFamily="34" charset="0"/>
              <a:cs typeface="Arial" pitchFamily="34" charset="0"/>
            </a:endParaRPr>
          </a:p>
        </p:txBody>
      </p:sp>
      <p:sp>
        <p:nvSpPr>
          <p:cNvPr id="12" name="Rounded Rectangle 11"/>
          <p:cNvSpPr/>
          <p:nvPr/>
        </p:nvSpPr>
        <p:spPr>
          <a:xfrm>
            <a:off x="3429000" y="3048000"/>
            <a:ext cx="1981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Hardware</a:t>
            </a:r>
            <a:endParaRPr lang="en-US" dirty="0">
              <a:latin typeface="Arial" pitchFamily="34" charset="0"/>
              <a:cs typeface="Arial" pitchFamily="34" charset="0"/>
            </a:endParaRPr>
          </a:p>
        </p:txBody>
      </p:sp>
      <p:sp>
        <p:nvSpPr>
          <p:cNvPr id="13" name="Rounded Rectangle 12"/>
          <p:cNvSpPr/>
          <p:nvPr/>
        </p:nvSpPr>
        <p:spPr>
          <a:xfrm>
            <a:off x="3429000" y="4114800"/>
            <a:ext cx="198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Hardware &amp; OS lifecycle</a:t>
            </a:r>
            <a:endParaRPr lang="en-US" sz="1600" dirty="0">
              <a:latin typeface="Arial" pitchFamily="34" charset="0"/>
              <a:cs typeface="Arial" pitchFamily="34" charset="0"/>
            </a:endParaRPr>
          </a:p>
        </p:txBody>
      </p:sp>
      <p:sp>
        <p:nvSpPr>
          <p:cNvPr id="14" name="Rounded Rectangle 13"/>
          <p:cNvSpPr/>
          <p:nvPr/>
        </p:nvSpPr>
        <p:spPr>
          <a:xfrm>
            <a:off x="3276600" y="4724400"/>
            <a:ext cx="2286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itchFamily="34" charset="0"/>
                <a:cs typeface="Arial" pitchFamily="34" charset="0"/>
              </a:rPr>
              <a:t>Features &amp; Services</a:t>
            </a:r>
            <a:endParaRPr lang="en-US" dirty="0">
              <a:latin typeface="Arial" pitchFamily="34" charset="0"/>
              <a:cs typeface="Arial" pitchFamily="34" charset="0"/>
            </a:endParaRPr>
          </a:p>
        </p:txBody>
      </p:sp>
      <p:pic>
        <p:nvPicPr>
          <p:cNvPr id="4097" name="Picture 1" descr="C:\Users\IVA\Pictures\LOGOS\android_vs_apple-wide[1].jpg"/>
          <p:cNvPicPr>
            <a:picLocks noChangeAspect="1" noChangeArrowheads="1"/>
          </p:cNvPicPr>
          <p:nvPr/>
        </p:nvPicPr>
        <p:blipFill>
          <a:blip r:embed="rId2" cstate="print"/>
          <a:srcRect/>
          <a:stretch>
            <a:fillRect/>
          </a:stretch>
        </p:blipFill>
        <p:spPr bwMode="auto">
          <a:xfrm>
            <a:off x="152400" y="2286000"/>
            <a:ext cx="3052516" cy="1981200"/>
          </a:xfrm>
          <a:prstGeom prst="rect">
            <a:avLst/>
          </a:prstGeom>
          <a:noFill/>
        </p:spPr>
      </p:pic>
      <p:pic>
        <p:nvPicPr>
          <p:cNvPr id="4098" name="Picture 2" descr="C:\Users\IVA\Pictures\LOGOS\lightsaber[1].jpg"/>
          <p:cNvPicPr>
            <a:picLocks noGrp="1" noChangeAspect="1" noChangeArrowheads="1"/>
          </p:cNvPicPr>
          <p:nvPr>
            <p:ph sz="quarter" idx="4"/>
          </p:nvPr>
        </p:nvPicPr>
        <p:blipFill>
          <a:blip r:embed="rId3" cstate="print"/>
          <a:srcRect/>
          <a:stretch>
            <a:fillRect/>
          </a:stretch>
        </p:blipFill>
        <p:spPr bwMode="auto">
          <a:xfrm>
            <a:off x="5638800" y="2209800"/>
            <a:ext cx="3276600" cy="2184995"/>
          </a:xfrm>
          <a:prstGeom prst="rect">
            <a:avLst/>
          </a:prstGeom>
          <a:noFill/>
        </p:spPr>
      </p:pic>
      <p:pic>
        <p:nvPicPr>
          <p:cNvPr id="49153" name="Picture 1" descr="C:\Users\IVA\Pictures\LOGOS\droid-v-iphone[1].jpg"/>
          <p:cNvPicPr>
            <a:picLocks noChangeAspect="1" noChangeArrowheads="1"/>
          </p:cNvPicPr>
          <p:nvPr/>
        </p:nvPicPr>
        <p:blipFill>
          <a:blip r:embed="rId4" cstate="print"/>
          <a:srcRect/>
          <a:stretch>
            <a:fillRect/>
          </a:stretch>
        </p:blipFill>
        <p:spPr bwMode="auto">
          <a:xfrm>
            <a:off x="3429000" y="5257800"/>
            <a:ext cx="2196481" cy="1071563"/>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715000" y="1600200"/>
            <a:ext cx="3200400" cy="4038599"/>
          </a:xfrm>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Some companies choose to develop both a native app and a mobile web app. </a:t>
            </a:r>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Here’s </a:t>
            </a:r>
            <a:r>
              <a:rPr lang="en-US" sz="1800" dirty="0" smtClean="0">
                <a:latin typeface="Arial" pitchFamily="34" charset="0"/>
                <a:cs typeface="Arial" pitchFamily="34" charset="0"/>
              </a:rPr>
              <a:t>a side-by-side look at Facebook’s native app and mobile web app:</a:t>
            </a:r>
          </a:p>
          <a:p>
            <a:r>
              <a:rPr lang="en-US" sz="1800" dirty="0" smtClean="0">
                <a:latin typeface="Arial" pitchFamily="34" charset="0"/>
                <a:cs typeface="Arial" pitchFamily="34" charset="0"/>
              </a:rPr>
              <a:t>Notice that, in terms of the general look-and-feel, there’s little difference between the two, making for a consistent user experience.</a:t>
            </a:r>
            <a:endParaRPr lang="en-US" sz="1800" dirty="0">
              <a:latin typeface="Arial" pitchFamily="34" charset="0"/>
              <a:cs typeface="Arial" pitchFamily="34" charset="0"/>
            </a:endParaRPr>
          </a:p>
        </p:txBody>
      </p:sp>
      <p:sp>
        <p:nvSpPr>
          <p:cNvPr id="4" name="Footer Placeholder 3"/>
          <p:cNvSpPr>
            <a:spLocks noGrp="1"/>
          </p:cNvSpPr>
          <p:nvPr>
            <p:ph type="ftr" sz="quarter" idx="11"/>
          </p:nvPr>
        </p:nvSpPr>
        <p:spPr>
          <a:xfrm>
            <a:off x="5334000" y="6407944"/>
            <a:ext cx="3276600"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70</a:t>
            </a:fld>
            <a:endParaRPr lang="en-US" dirty="0">
              <a:solidFill>
                <a:schemeClr val="accent1">
                  <a:lumMod val="50000"/>
                </a:schemeClr>
              </a:solidFill>
            </a:endParaRPr>
          </a:p>
        </p:txBody>
      </p:sp>
      <p:sp>
        <p:nvSpPr>
          <p:cNvPr id="6" name="Title 5"/>
          <p:cNvSpPr>
            <a:spLocks noGrp="1"/>
          </p:cNvSpPr>
          <p:nvPr>
            <p:ph type="title"/>
          </p:nvPr>
        </p:nvSpPr>
        <p:spPr>
          <a:xfrm>
            <a:off x="457200" y="152400"/>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Native vs. Web Mobile Application</a:t>
            </a:r>
            <a:endParaRPr lang="en-US" dirty="0"/>
          </a:p>
        </p:txBody>
      </p:sp>
      <p:pic>
        <p:nvPicPr>
          <p:cNvPr id="1026" name="Picture 2" descr="http://cdn.sixrevisions.com/0274-02_facebook_native_mobile_web_app.jpg"/>
          <p:cNvPicPr>
            <a:picLocks noChangeAspect="1" noChangeArrowheads="1"/>
          </p:cNvPicPr>
          <p:nvPr/>
        </p:nvPicPr>
        <p:blipFill>
          <a:blip r:embed="rId2" cstate="print"/>
          <a:srcRect/>
          <a:stretch>
            <a:fillRect/>
          </a:stretch>
        </p:blipFill>
        <p:spPr bwMode="auto">
          <a:xfrm>
            <a:off x="228600" y="1524000"/>
            <a:ext cx="5238750" cy="4362451"/>
          </a:xfrm>
          <a:prstGeom prst="rect">
            <a:avLst/>
          </a:prstGeom>
          <a:noFill/>
        </p:spPr>
      </p:pic>
    </p:spTree>
    <p:extLst>
      <p:ext uri="{BB962C8B-B14F-4D97-AF65-F5344CB8AC3E}">
        <p14:creationId xmlns:p14="http://schemas.microsoft.com/office/powerpoint/2010/main" val="11403891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71</a:t>
            </a:fld>
            <a:endParaRPr lang="en-US" dirty="0">
              <a:solidFill>
                <a:schemeClr val="accent1">
                  <a:lumMod val="50000"/>
                </a:schemeClr>
              </a:solidFill>
            </a:endParaRPr>
          </a:p>
        </p:txBody>
      </p:sp>
      <p:sp>
        <p:nvSpPr>
          <p:cNvPr id="7"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Native vs. Web Mobile Application</a:t>
            </a:r>
            <a:endParaRPr lang="en-US" dirty="0"/>
          </a:p>
        </p:txBody>
      </p:sp>
      <p:pic>
        <p:nvPicPr>
          <p:cNvPr id="64515" name="Picture 3" descr="C:\Users\IVA\Pictures\MOBILE TESTING\NAt vs Web.png"/>
          <p:cNvPicPr>
            <a:picLocks noChangeAspect="1" noChangeArrowheads="1"/>
          </p:cNvPicPr>
          <p:nvPr/>
        </p:nvPicPr>
        <p:blipFill>
          <a:blip r:embed="rId2" cstate="print"/>
          <a:srcRect/>
          <a:stretch>
            <a:fillRect/>
          </a:stretch>
        </p:blipFill>
        <p:spPr bwMode="auto">
          <a:xfrm>
            <a:off x="914400" y="1066800"/>
            <a:ext cx="7402252" cy="5334000"/>
          </a:xfrm>
          <a:prstGeom prst="rect">
            <a:avLst/>
          </a:prstGeom>
          <a:noFill/>
        </p:spPr>
      </p:pic>
    </p:spTree>
    <p:extLst>
      <p:ext uri="{BB962C8B-B14F-4D97-AF65-F5344CB8AC3E}">
        <p14:creationId xmlns:p14="http://schemas.microsoft.com/office/powerpoint/2010/main" val="21478777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72</a:t>
            </a:fld>
            <a:endParaRPr lang="en-US" dirty="0">
              <a:solidFill>
                <a:schemeClr val="accent1">
                  <a:lumMod val="50000"/>
                </a:schemeClr>
              </a:solidFill>
            </a:endParaRPr>
          </a:p>
        </p:txBody>
      </p:sp>
      <p:sp>
        <p:nvSpPr>
          <p:cNvPr id="7"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Native vs. Web Mobile Application</a:t>
            </a:r>
            <a:endParaRPr lang="en-US" dirty="0"/>
          </a:p>
        </p:txBody>
      </p:sp>
      <p:pic>
        <p:nvPicPr>
          <p:cNvPr id="65538" name="Picture 2" descr="C:\Users\IVA\Pictures\MOBILE TESTING\NAt vs Web 2.png"/>
          <p:cNvPicPr>
            <a:picLocks noChangeAspect="1" noChangeArrowheads="1"/>
          </p:cNvPicPr>
          <p:nvPr/>
        </p:nvPicPr>
        <p:blipFill>
          <a:blip r:embed="rId2" cstate="print"/>
          <a:srcRect/>
          <a:stretch>
            <a:fillRect/>
          </a:stretch>
        </p:blipFill>
        <p:spPr bwMode="auto">
          <a:xfrm>
            <a:off x="762000" y="1371601"/>
            <a:ext cx="7744547" cy="4876800"/>
          </a:xfrm>
          <a:prstGeom prst="rect">
            <a:avLst/>
          </a:prstGeom>
          <a:noFill/>
        </p:spPr>
      </p:pic>
    </p:spTree>
    <p:extLst>
      <p:ext uri="{BB962C8B-B14F-4D97-AF65-F5344CB8AC3E}">
        <p14:creationId xmlns:p14="http://schemas.microsoft.com/office/powerpoint/2010/main" val="26833533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73</a:t>
            </a:fld>
            <a:endParaRPr lang="en-US" dirty="0">
              <a:solidFill>
                <a:schemeClr val="accent1">
                  <a:lumMod val="50000"/>
                </a:schemeClr>
              </a:solidFill>
            </a:endParaRPr>
          </a:p>
        </p:txBody>
      </p:sp>
      <p:sp>
        <p:nvSpPr>
          <p:cNvPr id="7"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Native vs. Web Mobile Application</a:t>
            </a:r>
            <a:endParaRPr lang="en-US" dirty="0"/>
          </a:p>
        </p:txBody>
      </p:sp>
      <p:pic>
        <p:nvPicPr>
          <p:cNvPr id="66562" name="Picture 2" descr="C:\Users\IVA\Pictures\MOBILE TESTING\NAt vs Web 3.png"/>
          <p:cNvPicPr>
            <a:picLocks noChangeAspect="1" noChangeArrowheads="1"/>
          </p:cNvPicPr>
          <p:nvPr/>
        </p:nvPicPr>
        <p:blipFill>
          <a:blip r:embed="rId2" cstate="print"/>
          <a:srcRect/>
          <a:stretch>
            <a:fillRect/>
          </a:stretch>
        </p:blipFill>
        <p:spPr bwMode="auto">
          <a:xfrm>
            <a:off x="762000" y="1219200"/>
            <a:ext cx="7620000" cy="4982357"/>
          </a:xfrm>
          <a:prstGeom prst="rect">
            <a:avLst/>
          </a:prstGeom>
          <a:noFill/>
        </p:spPr>
      </p:pic>
    </p:spTree>
    <p:extLst>
      <p:ext uri="{BB962C8B-B14F-4D97-AF65-F5344CB8AC3E}">
        <p14:creationId xmlns:p14="http://schemas.microsoft.com/office/powerpoint/2010/main" val="35229204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304800"/>
            <a:ext cx="8839200" cy="6096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b="1" dirty="0" smtClean="0">
                <a:solidFill>
                  <a:srgbClr val="FF0000"/>
                </a:solidFill>
                <a:latin typeface="Arial" pitchFamily="34" charset="0"/>
                <a:cs typeface="Arial" pitchFamily="34" charset="0"/>
              </a:rPr>
              <a:t>8. What is a difference between Web and Native app?	1</a:t>
            </a:r>
            <a:endParaRPr lang="en-US" sz="2400" b="1" dirty="0">
              <a:solidFill>
                <a:srgbClr val="FF0000"/>
              </a:solidFill>
              <a:latin typeface="Arial" pitchFamily="34" charset="0"/>
              <a:cs typeface="Arial" pitchFamily="34" charset="0"/>
            </a:endParaRPr>
          </a:p>
        </p:txBody>
      </p:sp>
      <p:sp>
        <p:nvSpPr>
          <p:cNvPr id="3" name="Footer Placeholder 2"/>
          <p:cNvSpPr>
            <a:spLocks noGrp="1"/>
          </p:cNvSpPr>
          <p:nvPr>
            <p:ph type="ftr" sz="quarter" idx="11"/>
          </p:nvPr>
        </p:nvSpPr>
        <p:spPr>
          <a:xfrm>
            <a:off x="4343400" y="6248400"/>
            <a:ext cx="3886200" cy="457200"/>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74</a:t>
            </a:fld>
            <a:endParaRPr lang="en-US" dirty="0">
              <a:solidFill>
                <a:schemeClr val="bg2">
                  <a:lumMod val="25000"/>
                </a:schemeClr>
              </a:solidFill>
            </a:endParaRPr>
          </a:p>
        </p:txBody>
      </p:sp>
      <p:graphicFrame>
        <p:nvGraphicFramePr>
          <p:cNvPr id="8" name="Table 7"/>
          <p:cNvGraphicFramePr>
            <a:graphicFrameLocks noGrp="1"/>
          </p:cNvGraphicFramePr>
          <p:nvPr/>
        </p:nvGraphicFramePr>
        <p:xfrm>
          <a:off x="609600" y="1295401"/>
          <a:ext cx="8001000" cy="4983410"/>
        </p:xfrm>
        <a:graphic>
          <a:graphicData uri="http://schemas.openxmlformats.org/drawingml/2006/table">
            <a:tbl>
              <a:tblPr firstRow="1" bandRow="1">
                <a:tableStyleId>{5C22544A-7EE6-4342-B048-85BDC9FD1C3A}</a:tableStyleId>
              </a:tblPr>
              <a:tblGrid>
                <a:gridCol w="2667000"/>
                <a:gridCol w="2667000"/>
                <a:gridCol w="2667000"/>
              </a:tblGrid>
              <a:tr h="395222">
                <a:tc>
                  <a:txBody>
                    <a:bodyPr/>
                    <a:lstStyle/>
                    <a:p>
                      <a:r>
                        <a:rPr lang="en-US" sz="2000" b="1" dirty="0" smtClean="0">
                          <a:solidFill>
                            <a:srgbClr val="002060"/>
                          </a:solidFill>
                          <a:latin typeface="Arial" pitchFamily="34" charset="0"/>
                          <a:cs typeface="Arial" pitchFamily="34" charset="0"/>
                        </a:rPr>
                        <a:t>Category</a:t>
                      </a:r>
                      <a:endParaRPr lang="en-US" sz="2000" b="1" dirty="0">
                        <a:solidFill>
                          <a:srgbClr val="002060"/>
                        </a:solidFill>
                        <a:latin typeface="Arial" pitchFamily="34" charset="0"/>
                        <a:cs typeface="Arial" pitchFamily="34" charset="0"/>
                      </a:endParaRPr>
                    </a:p>
                  </a:txBody>
                  <a:tcPr>
                    <a:solidFill>
                      <a:srgbClr val="00B050"/>
                    </a:solidFill>
                  </a:tcPr>
                </a:tc>
                <a:tc>
                  <a:txBody>
                    <a:bodyPr/>
                    <a:lstStyle/>
                    <a:p>
                      <a:r>
                        <a:rPr lang="en-US" sz="1800" dirty="0" smtClean="0">
                          <a:solidFill>
                            <a:srgbClr val="002060"/>
                          </a:solidFill>
                          <a:latin typeface="Arial" pitchFamily="34" charset="0"/>
                          <a:cs typeface="Arial" pitchFamily="34" charset="0"/>
                        </a:rPr>
                        <a:t>Mobile Native App</a:t>
                      </a:r>
                      <a:endParaRPr lang="en-US" sz="1800" dirty="0">
                        <a:solidFill>
                          <a:srgbClr val="002060"/>
                        </a:solidFill>
                        <a:latin typeface="Arial" pitchFamily="34" charset="0"/>
                        <a:cs typeface="Arial" pitchFamily="34" charset="0"/>
                      </a:endParaRPr>
                    </a:p>
                  </a:txBody>
                  <a:tcPr>
                    <a:solidFill>
                      <a:schemeClr val="accent3">
                        <a:lumMod val="60000"/>
                        <a:lumOff val="40000"/>
                      </a:schemeClr>
                    </a:solidFill>
                  </a:tcPr>
                </a:tc>
                <a:tc>
                  <a:txBody>
                    <a:bodyPr/>
                    <a:lstStyle/>
                    <a:p>
                      <a:r>
                        <a:rPr lang="en-US" sz="1800" dirty="0" smtClean="0">
                          <a:solidFill>
                            <a:srgbClr val="002060"/>
                          </a:solidFill>
                          <a:latin typeface="Arial" pitchFamily="34" charset="0"/>
                          <a:cs typeface="Arial" pitchFamily="34" charset="0"/>
                        </a:rPr>
                        <a:t>Mobile Web App</a:t>
                      </a:r>
                      <a:endParaRPr lang="en-US" sz="1800" dirty="0">
                        <a:solidFill>
                          <a:srgbClr val="002060"/>
                        </a:solidFill>
                        <a:latin typeface="Arial" pitchFamily="34" charset="0"/>
                        <a:cs typeface="Arial" pitchFamily="34" charset="0"/>
                      </a:endParaRPr>
                    </a:p>
                  </a:txBody>
                  <a:tcPr>
                    <a:solidFill>
                      <a:schemeClr val="tx2">
                        <a:lumMod val="20000"/>
                        <a:lumOff val="80000"/>
                      </a:schemeClr>
                    </a:solidFill>
                  </a:tcPr>
                </a:tc>
              </a:tr>
              <a:tr h="1266125">
                <a:tc>
                  <a:txBody>
                    <a:bodyPr/>
                    <a:lstStyle/>
                    <a:p>
                      <a:r>
                        <a:rPr lang="en-US" sz="2000" b="1" dirty="0" smtClean="0">
                          <a:solidFill>
                            <a:schemeClr val="bg1"/>
                          </a:solidFill>
                          <a:latin typeface="Arial" pitchFamily="34" charset="0"/>
                          <a:cs typeface="Arial" pitchFamily="34" charset="0"/>
                        </a:rPr>
                        <a:t>Performance</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Runs locally</a:t>
                      </a:r>
                      <a:r>
                        <a:rPr lang="en-US" sz="1600" baseline="0" dirty="0" smtClean="0">
                          <a:latin typeface="Arial" pitchFamily="34" charset="0"/>
                          <a:cs typeface="Arial" pitchFamily="34" charset="0"/>
                        </a:rPr>
                        <a:t> with quick loading &amp; fluid interaction using OS and other installed software </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Internet reliance results in slower load and response. Rendering of HTML and JS slower in compare with Native</a:t>
                      </a:r>
                      <a:endParaRPr lang="en-US" sz="1600" dirty="0">
                        <a:latin typeface="Arial" pitchFamily="34" charset="0"/>
                        <a:cs typeface="Arial" pitchFamily="34" charset="0"/>
                      </a:endParaRPr>
                    </a:p>
                  </a:txBody>
                  <a:tcPr>
                    <a:solidFill>
                      <a:schemeClr val="tx2">
                        <a:lumMod val="20000"/>
                        <a:lumOff val="80000"/>
                      </a:schemeClr>
                    </a:solidFill>
                  </a:tcPr>
                </a:tc>
              </a:tr>
              <a:tr h="610054">
                <a:tc>
                  <a:txBody>
                    <a:bodyPr/>
                    <a:lstStyle/>
                    <a:p>
                      <a:r>
                        <a:rPr lang="en-US" sz="2000" b="1" dirty="0" smtClean="0">
                          <a:solidFill>
                            <a:schemeClr val="bg1"/>
                          </a:solidFill>
                          <a:latin typeface="Arial" pitchFamily="34" charset="0"/>
                          <a:cs typeface="Arial" pitchFamily="34" charset="0"/>
                        </a:rPr>
                        <a:t>Cost</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More investment due to resource &amp; time demand</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Less investment</a:t>
                      </a:r>
                      <a:r>
                        <a:rPr lang="en-US" sz="1600" baseline="0" dirty="0" smtClean="0">
                          <a:latin typeface="Arial" pitchFamily="34" charset="0"/>
                          <a:cs typeface="Arial" pitchFamily="34" charset="0"/>
                        </a:rPr>
                        <a:t> as it’s quick and easy to develop</a:t>
                      </a:r>
                      <a:endParaRPr lang="en-US" sz="1600" dirty="0">
                        <a:latin typeface="Arial" pitchFamily="34" charset="0"/>
                        <a:cs typeface="Arial" pitchFamily="34" charset="0"/>
                      </a:endParaRPr>
                    </a:p>
                  </a:txBody>
                  <a:tcPr>
                    <a:solidFill>
                      <a:schemeClr val="tx2">
                        <a:lumMod val="20000"/>
                        <a:lumOff val="80000"/>
                      </a:schemeClr>
                    </a:solidFill>
                  </a:tcPr>
                </a:tc>
              </a:tr>
              <a:tr h="868156">
                <a:tc>
                  <a:txBody>
                    <a:bodyPr/>
                    <a:lstStyle/>
                    <a:p>
                      <a:r>
                        <a:rPr lang="en-US" sz="2000" b="1" dirty="0" smtClean="0">
                          <a:solidFill>
                            <a:schemeClr val="bg1"/>
                          </a:solidFill>
                          <a:latin typeface="Arial" pitchFamily="34" charset="0"/>
                          <a:cs typeface="Arial" pitchFamily="34" charset="0"/>
                        </a:rPr>
                        <a:t>Maintenance</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Updated through new versions for user to download</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Relatively simple to maintain with instant updates</a:t>
                      </a:r>
                      <a:endParaRPr lang="en-US" sz="1600" dirty="0">
                        <a:latin typeface="Arial" pitchFamily="34" charset="0"/>
                        <a:cs typeface="Arial" pitchFamily="34" charset="0"/>
                      </a:endParaRPr>
                    </a:p>
                  </a:txBody>
                  <a:tcPr>
                    <a:solidFill>
                      <a:schemeClr val="tx2">
                        <a:lumMod val="20000"/>
                        <a:lumOff val="80000"/>
                      </a:schemeClr>
                    </a:solidFill>
                  </a:tcPr>
                </a:tc>
              </a:tr>
              <a:tr h="1737242">
                <a:tc>
                  <a:txBody>
                    <a:bodyPr/>
                    <a:lstStyle/>
                    <a:p>
                      <a:r>
                        <a:rPr lang="en-US" sz="2000" b="1" dirty="0" smtClean="0">
                          <a:solidFill>
                            <a:schemeClr val="bg1"/>
                          </a:solidFill>
                          <a:latin typeface="Arial" pitchFamily="34" charset="0"/>
                          <a:cs typeface="Arial" pitchFamily="34" charset="0"/>
                        </a:rPr>
                        <a:t>Compatibility</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Separate version required for each Operation System</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Easy creation of cross-platform</a:t>
                      </a:r>
                      <a:r>
                        <a:rPr lang="en-US" sz="1600" baseline="0" dirty="0" smtClean="0">
                          <a:latin typeface="Arial" pitchFamily="34" charset="0"/>
                          <a:cs typeface="Arial" pitchFamily="34" charset="0"/>
                        </a:rPr>
                        <a:t> &amp; Browser versions.</a:t>
                      </a:r>
                      <a:r>
                        <a:rPr lang="en-US" sz="1600" dirty="0" smtClean="0">
                          <a:latin typeface="Arial" pitchFamily="34" charset="0"/>
                          <a:cs typeface="Arial" pitchFamily="34" charset="0"/>
                        </a:rPr>
                        <a:t> Build once</a:t>
                      </a:r>
                      <a:r>
                        <a:rPr lang="en-US" sz="1600" baseline="0" dirty="0" smtClean="0">
                          <a:latin typeface="Arial" pitchFamily="34" charset="0"/>
                          <a:cs typeface="Arial" pitchFamily="34" charset="0"/>
                        </a:rPr>
                        <a:t> and it will be available to all devices irrespective of the configuration and platform with few changes.</a:t>
                      </a:r>
                      <a:endParaRPr lang="en-US" sz="1600" dirty="0">
                        <a:latin typeface="Arial" pitchFamily="34" charset="0"/>
                        <a:cs typeface="Arial" pitchFamily="34" charset="0"/>
                      </a:endParaRPr>
                    </a:p>
                  </a:txBody>
                  <a:tcPr>
                    <a:solidFill>
                      <a:schemeClr val="tx2">
                        <a:lumMod val="20000"/>
                        <a:lumOff val="80000"/>
                      </a:schemeClr>
                    </a:solidFill>
                  </a:tcPr>
                </a:tc>
              </a:tr>
            </a:tbl>
          </a:graphicData>
        </a:graphic>
      </p:graphicFrame>
    </p:spTree>
    <p:extLst>
      <p:ext uri="{BB962C8B-B14F-4D97-AF65-F5344CB8AC3E}">
        <p14:creationId xmlns:p14="http://schemas.microsoft.com/office/powerpoint/2010/main" val="3684160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304800"/>
            <a:ext cx="8839200" cy="6096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b="1" dirty="0" smtClean="0">
                <a:solidFill>
                  <a:srgbClr val="FF0000"/>
                </a:solidFill>
                <a:latin typeface="Arial" pitchFamily="34" charset="0"/>
                <a:cs typeface="Arial" pitchFamily="34" charset="0"/>
              </a:rPr>
              <a:t>8. What is a difference between Web and Native app?	2</a:t>
            </a:r>
            <a:endParaRPr lang="en-US" sz="2400" b="1" dirty="0">
              <a:solidFill>
                <a:srgbClr val="FF0000"/>
              </a:solidFill>
              <a:latin typeface="Arial" pitchFamily="34" charset="0"/>
              <a:cs typeface="Arial" pitchFamily="34" charset="0"/>
            </a:endParaRPr>
          </a:p>
        </p:txBody>
      </p:sp>
      <p:sp>
        <p:nvSpPr>
          <p:cNvPr id="3" name="Footer Placeholder 2"/>
          <p:cNvSpPr>
            <a:spLocks noGrp="1"/>
          </p:cNvSpPr>
          <p:nvPr>
            <p:ph type="ftr" sz="quarter" idx="11"/>
          </p:nvPr>
        </p:nvSpPr>
        <p:spPr>
          <a:xfrm>
            <a:off x="4343400" y="6324600"/>
            <a:ext cx="3886200" cy="381000"/>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75</a:t>
            </a:fld>
            <a:endParaRPr lang="en-US" dirty="0">
              <a:solidFill>
                <a:schemeClr val="bg2">
                  <a:lumMod val="25000"/>
                </a:schemeClr>
              </a:solidFill>
            </a:endParaRPr>
          </a:p>
        </p:txBody>
      </p:sp>
      <p:graphicFrame>
        <p:nvGraphicFramePr>
          <p:cNvPr id="8" name="Table 7"/>
          <p:cNvGraphicFramePr>
            <a:graphicFrameLocks noGrp="1"/>
          </p:cNvGraphicFramePr>
          <p:nvPr/>
        </p:nvGraphicFramePr>
        <p:xfrm>
          <a:off x="609600" y="1295400"/>
          <a:ext cx="8001000" cy="4876800"/>
        </p:xfrm>
        <a:graphic>
          <a:graphicData uri="http://schemas.openxmlformats.org/drawingml/2006/table">
            <a:tbl>
              <a:tblPr firstRow="1" bandRow="1">
                <a:tableStyleId>{5C22544A-7EE6-4342-B048-85BDC9FD1C3A}</a:tableStyleId>
              </a:tblPr>
              <a:tblGrid>
                <a:gridCol w="2667000"/>
                <a:gridCol w="2667000"/>
                <a:gridCol w="2667000"/>
              </a:tblGrid>
              <a:tr h="517459">
                <a:tc>
                  <a:txBody>
                    <a:bodyPr/>
                    <a:lstStyle/>
                    <a:p>
                      <a:r>
                        <a:rPr lang="en-US" sz="2000" b="1" dirty="0" smtClean="0">
                          <a:solidFill>
                            <a:srgbClr val="002060"/>
                          </a:solidFill>
                          <a:latin typeface="Arial" pitchFamily="34" charset="0"/>
                          <a:cs typeface="Arial" pitchFamily="34" charset="0"/>
                        </a:rPr>
                        <a:t>Category</a:t>
                      </a:r>
                      <a:endParaRPr lang="en-US" sz="2000" b="1" dirty="0">
                        <a:solidFill>
                          <a:srgbClr val="002060"/>
                        </a:solidFill>
                        <a:latin typeface="Arial" pitchFamily="34" charset="0"/>
                        <a:cs typeface="Arial" pitchFamily="34" charset="0"/>
                      </a:endParaRPr>
                    </a:p>
                  </a:txBody>
                  <a:tcPr>
                    <a:solidFill>
                      <a:srgbClr val="00B050"/>
                    </a:solidFill>
                  </a:tcPr>
                </a:tc>
                <a:tc>
                  <a:txBody>
                    <a:bodyPr/>
                    <a:lstStyle/>
                    <a:p>
                      <a:r>
                        <a:rPr lang="en-US" sz="1800" dirty="0" smtClean="0">
                          <a:solidFill>
                            <a:srgbClr val="002060"/>
                          </a:solidFill>
                          <a:latin typeface="Arial" pitchFamily="34" charset="0"/>
                          <a:cs typeface="Arial" pitchFamily="34" charset="0"/>
                        </a:rPr>
                        <a:t>Mobile Native App</a:t>
                      </a:r>
                      <a:endParaRPr lang="en-US" sz="1800" dirty="0">
                        <a:solidFill>
                          <a:srgbClr val="002060"/>
                        </a:solidFill>
                        <a:latin typeface="Arial" pitchFamily="34" charset="0"/>
                        <a:cs typeface="Arial" pitchFamily="34" charset="0"/>
                      </a:endParaRPr>
                    </a:p>
                  </a:txBody>
                  <a:tcPr>
                    <a:solidFill>
                      <a:schemeClr val="accent3">
                        <a:lumMod val="60000"/>
                        <a:lumOff val="40000"/>
                      </a:schemeClr>
                    </a:solidFill>
                  </a:tcPr>
                </a:tc>
                <a:tc>
                  <a:txBody>
                    <a:bodyPr/>
                    <a:lstStyle/>
                    <a:p>
                      <a:r>
                        <a:rPr lang="en-US" sz="1800" dirty="0" smtClean="0">
                          <a:solidFill>
                            <a:srgbClr val="002060"/>
                          </a:solidFill>
                          <a:latin typeface="Arial" pitchFamily="34" charset="0"/>
                          <a:cs typeface="Arial" pitchFamily="34" charset="0"/>
                        </a:rPr>
                        <a:t>Mobile Web App</a:t>
                      </a:r>
                      <a:endParaRPr lang="en-US" sz="1800" dirty="0">
                        <a:solidFill>
                          <a:srgbClr val="002060"/>
                        </a:solidFill>
                        <a:latin typeface="Arial" pitchFamily="34" charset="0"/>
                        <a:cs typeface="Arial" pitchFamily="34" charset="0"/>
                      </a:endParaRPr>
                    </a:p>
                  </a:txBody>
                  <a:tcPr>
                    <a:solidFill>
                      <a:schemeClr val="tx2">
                        <a:lumMod val="20000"/>
                        <a:lumOff val="80000"/>
                      </a:schemeClr>
                    </a:solidFill>
                  </a:tcPr>
                </a:tc>
              </a:tr>
              <a:tr h="1393162">
                <a:tc>
                  <a:txBody>
                    <a:bodyPr/>
                    <a:lstStyle/>
                    <a:p>
                      <a:r>
                        <a:rPr lang="en-US" sz="2000" b="1" dirty="0" smtClean="0">
                          <a:solidFill>
                            <a:schemeClr val="bg1"/>
                          </a:solidFill>
                          <a:latin typeface="Arial" pitchFamily="34" charset="0"/>
                          <a:cs typeface="Arial" pitchFamily="34" charset="0"/>
                        </a:rPr>
                        <a:t>Rich User Interface</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Integrated with the phone in such way that gives the feel of built-in functionality of the device</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The</a:t>
                      </a:r>
                      <a:r>
                        <a:rPr lang="en-US" sz="1600" baseline="0" dirty="0" smtClean="0">
                          <a:latin typeface="Arial" pitchFamily="34" charset="0"/>
                          <a:cs typeface="Arial" pitchFamily="34" charset="0"/>
                        </a:rPr>
                        <a:t> improvement in Mobile Web technology  go gradually up</a:t>
                      </a:r>
                      <a:endParaRPr lang="en-US" sz="1600" dirty="0">
                        <a:latin typeface="Arial" pitchFamily="34" charset="0"/>
                        <a:cs typeface="Arial" pitchFamily="34" charset="0"/>
                      </a:endParaRPr>
                    </a:p>
                  </a:txBody>
                  <a:tcPr>
                    <a:solidFill>
                      <a:schemeClr val="tx2">
                        <a:lumMod val="20000"/>
                        <a:lumOff val="80000"/>
                      </a:schemeClr>
                    </a:solidFill>
                  </a:tcPr>
                </a:tc>
              </a:tr>
              <a:tr h="1009001">
                <a:tc>
                  <a:txBody>
                    <a:bodyPr/>
                    <a:lstStyle/>
                    <a:p>
                      <a:r>
                        <a:rPr lang="en-US" sz="2000" b="1" dirty="0" smtClean="0">
                          <a:solidFill>
                            <a:schemeClr val="bg1"/>
                          </a:solidFill>
                          <a:latin typeface="Arial" pitchFamily="34" charset="0"/>
                          <a:cs typeface="Arial" pitchFamily="34" charset="0"/>
                        </a:rPr>
                        <a:t>Connectivity </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Could be used to some extent even no data connectivity available</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Require</a:t>
                      </a:r>
                      <a:r>
                        <a:rPr lang="en-US" sz="1600" baseline="0" dirty="0" smtClean="0">
                          <a:latin typeface="Arial" pitchFamily="34" charset="0"/>
                          <a:cs typeface="Arial" pitchFamily="34" charset="0"/>
                        </a:rPr>
                        <a:t> connection to Internet to functioning.</a:t>
                      </a:r>
                      <a:endParaRPr lang="en-US" sz="1600" dirty="0">
                        <a:latin typeface="Arial" pitchFamily="34" charset="0"/>
                        <a:cs typeface="Arial" pitchFamily="34" charset="0"/>
                      </a:endParaRPr>
                    </a:p>
                  </a:txBody>
                  <a:tcPr>
                    <a:solidFill>
                      <a:schemeClr val="tx2">
                        <a:lumMod val="20000"/>
                        <a:lumOff val="80000"/>
                      </a:schemeClr>
                    </a:solidFill>
                  </a:tcPr>
                </a:tc>
              </a:tr>
              <a:tr h="1136665">
                <a:tc>
                  <a:txBody>
                    <a:bodyPr/>
                    <a:lstStyle/>
                    <a:p>
                      <a:r>
                        <a:rPr lang="en-US" sz="2000" b="1" dirty="0" smtClean="0">
                          <a:solidFill>
                            <a:schemeClr val="bg1"/>
                          </a:solidFill>
                          <a:latin typeface="Arial" pitchFamily="34" charset="0"/>
                          <a:cs typeface="Arial" pitchFamily="34" charset="0"/>
                        </a:rPr>
                        <a:t>Availability</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Dependency on App/Play Store approvals,</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requirements and renewals</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Accessible</a:t>
                      </a:r>
                      <a:r>
                        <a:rPr lang="en-US" sz="1600" baseline="0" dirty="0" smtClean="0">
                          <a:latin typeface="Arial" pitchFamily="34" charset="0"/>
                          <a:cs typeface="Arial" pitchFamily="34" charset="0"/>
                        </a:rPr>
                        <a:t> from any device without any restrictions</a:t>
                      </a:r>
                      <a:endParaRPr lang="en-US" sz="1600" dirty="0">
                        <a:latin typeface="Arial" pitchFamily="34" charset="0"/>
                        <a:cs typeface="Arial" pitchFamily="34" charset="0"/>
                      </a:endParaRPr>
                    </a:p>
                  </a:txBody>
                  <a:tcPr>
                    <a:solidFill>
                      <a:schemeClr val="tx2">
                        <a:lumMod val="20000"/>
                        <a:lumOff val="80000"/>
                      </a:schemeClr>
                    </a:solidFill>
                  </a:tcPr>
                </a:tc>
              </a:tr>
              <a:tr h="820513">
                <a:tc>
                  <a:txBody>
                    <a:bodyPr/>
                    <a:lstStyle/>
                    <a:p>
                      <a:r>
                        <a:rPr lang="en-US" sz="2000" b="1" dirty="0" smtClean="0">
                          <a:solidFill>
                            <a:schemeClr val="bg1"/>
                          </a:solidFill>
                          <a:latin typeface="Arial" pitchFamily="34" charset="0"/>
                          <a:cs typeface="Arial" pitchFamily="34" charset="0"/>
                        </a:rPr>
                        <a:t>User</a:t>
                      </a:r>
                      <a:r>
                        <a:rPr lang="en-US" sz="2000" b="1" baseline="0" dirty="0" smtClean="0">
                          <a:solidFill>
                            <a:schemeClr val="bg1"/>
                          </a:solidFill>
                          <a:latin typeface="Arial" pitchFamily="34" charset="0"/>
                          <a:cs typeface="Arial" pitchFamily="34" charset="0"/>
                        </a:rPr>
                        <a:t> Experience</a:t>
                      </a:r>
                      <a:endParaRPr lang="en-US" sz="2000" b="1" dirty="0">
                        <a:solidFill>
                          <a:schemeClr val="bg1"/>
                        </a:solidFill>
                        <a:latin typeface="Arial" pitchFamily="34" charset="0"/>
                        <a:cs typeface="Arial" pitchFamily="34" charset="0"/>
                      </a:endParaRPr>
                    </a:p>
                  </a:txBody>
                  <a:tcPr>
                    <a:solidFill>
                      <a:srgbClr val="00B050"/>
                    </a:solidFill>
                  </a:tcPr>
                </a:tc>
                <a:tc>
                  <a:txBody>
                    <a:bodyPr/>
                    <a:lstStyle/>
                    <a:p>
                      <a:r>
                        <a:rPr lang="en-US" sz="1600" dirty="0" smtClean="0">
                          <a:latin typeface="Arial" pitchFamily="34" charset="0"/>
                          <a:cs typeface="Arial" pitchFamily="34" charset="0"/>
                        </a:rPr>
                        <a:t>Made for Mobile: smooth, fast &amp; intuitive to use</a:t>
                      </a:r>
                      <a:endParaRPr lang="en-US" sz="1600" dirty="0">
                        <a:latin typeface="Arial" pitchFamily="34" charset="0"/>
                        <a:cs typeface="Arial" pitchFamily="34" charset="0"/>
                      </a:endParaRPr>
                    </a:p>
                  </a:txBody>
                  <a:tcPr>
                    <a:solidFill>
                      <a:schemeClr val="accent3">
                        <a:lumMod val="60000"/>
                        <a:lumOff val="40000"/>
                      </a:schemeClr>
                    </a:solidFill>
                  </a:tcPr>
                </a:tc>
                <a:tc>
                  <a:txBody>
                    <a:bodyPr/>
                    <a:lstStyle/>
                    <a:p>
                      <a:r>
                        <a:rPr lang="en-US" sz="1600" dirty="0" smtClean="0">
                          <a:latin typeface="Arial" pitchFamily="34" charset="0"/>
                          <a:cs typeface="Arial" pitchFamily="34" charset="0"/>
                        </a:rPr>
                        <a:t>Optimized from desktop website so less satisfying</a:t>
                      </a:r>
                      <a:endParaRPr lang="en-US" sz="1600" dirty="0">
                        <a:latin typeface="Arial" pitchFamily="34" charset="0"/>
                        <a:cs typeface="Arial" pitchFamily="34" charset="0"/>
                      </a:endParaRPr>
                    </a:p>
                  </a:txBody>
                  <a:tcPr>
                    <a:solidFill>
                      <a:schemeClr val="tx2">
                        <a:lumMod val="20000"/>
                        <a:lumOff val="80000"/>
                      </a:schemeClr>
                    </a:solidFill>
                  </a:tcPr>
                </a:tc>
              </a:tr>
            </a:tbl>
          </a:graphicData>
        </a:graphic>
      </p:graphicFrame>
    </p:spTree>
    <p:extLst>
      <p:ext uri="{BB962C8B-B14F-4D97-AF65-F5344CB8AC3E}">
        <p14:creationId xmlns:p14="http://schemas.microsoft.com/office/powerpoint/2010/main" val="11686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3. What is a Mobile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4. What is the Native app? What is the Web app?</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5. Comparison of Native </a:t>
            </a:r>
            <a:r>
              <a:rPr lang="en-US" sz="2400" dirty="0" err="1" smtClean="0">
                <a:solidFill>
                  <a:schemeClr val="bg1">
                    <a:lumMod val="65000"/>
                  </a:schemeClr>
                </a:solidFill>
                <a:latin typeface="Arial" pitchFamily="34" charset="0"/>
                <a:cs typeface="Arial" pitchFamily="34" charset="0"/>
              </a:rPr>
              <a:t>vs.Web</a:t>
            </a:r>
            <a:r>
              <a:rPr lang="en-US" sz="2400" dirty="0" smtClean="0">
                <a:solidFill>
                  <a:schemeClr val="bg1">
                    <a:lumMod val="65000"/>
                  </a:schemeClr>
                </a:solidFill>
                <a:latin typeface="Arial" pitchFamily="34" charset="0"/>
                <a:cs typeface="Arial" pitchFamily="34" charset="0"/>
              </a:rPr>
              <a:t> Application</a:t>
            </a:r>
          </a:p>
          <a:p>
            <a:pPr>
              <a:buFont typeface="Wingdings" pitchFamily="2" charset="2"/>
              <a:buChar char="§"/>
            </a:pPr>
            <a:r>
              <a:rPr lang="en-US" sz="2400" dirty="0" smtClean="0">
                <a:solidFill>
                  <a:srgbClr val="FF0000"/>
                </a:solidFill>
                <a:latin typeface="Arial" pitchFamily="34" charset="0"/>
                <a:cs typeface="Arial" pitchFamily="34" charset="0"/>
              </a:rPr>
              <a:t>6. What came first for the mobile phone – the Native or Web apps?</a:t>
            </a:r>
          </a:p>
          <a:p>
            <a:pPr lvl="0">
              <a:buFont typeface="Wingdings" pitchFamily="2" charset="2"/>
              <a:buChar char="§"/>
            </a:pPr>
            <a:r>
              <a:rPr lang="en-US" sz="2400" dirty="0" smtClean="0">
                <a:solidFill>
                  <a:schemeClr val="tx1"/>
                </a:solidFill>
                <a:latin typeface="Arial" pitchFamily="34" charset="0"/>
                <a:cs typeface="Arial" pitchFamily="34" charset="0"/>
              </a:rPr>
              <a:t>7. </a:t>
            </a:r>
            <a:r>
              <a:rPr lang="en-US" sz="2400" dirty="0" smtClean="0">
                <a:latin typeface="Arial" pitchFamily="34" charset="0"/>
                <a:cs typeface="Arial" pitchFamily="34" charset="0"/>
              </a:rPr>
              <a:t>What is a Hybrid Application?</a:t>
            </a:r>
          </a:p>
          <a:p>
            <a:pPr>
              <a:buFont typeface="Wingdings" pitchFamily="2" charset="2"/>
              <a:buChar char="§"/>
            </a:pPr>
            <a:r>
              <a:rPr lang="en-US" sz="2400" dirty="0" smtClean="0">
                <a:solidFill>
                  <a:schemeClr val="tx1"/>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76</a:t>
            </a:fld>
            <a:endParaRPr lang="en-US" dirty="0">
              <a:solidFill>
                <a:schemeClr val="bg2">
                  <a:lumMod val="10000"/>
                </a:schemeClr>
              </a:solidFill>
            </a:endParaRPr>
          </a:p>
        </p:txBody>
      </p:sp>
    </p:spTree>
    <p:extLst>
      <p:ext uri="{BB962C8B-B14F-4D97-AF65-F5344CB8AC3E}">
        <p14:creationId xmlns:p14="http://schemas.microsoft.com/office/powerpoint/2010/main" val="24507779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715962"/>
          </a:xfrm>
        </p:spPr>
        <p:style>
          <a:lnRef idx="1">
            <a:schemeClr val="accent1"/>
          </a:lnRef>
          <a:fillRef idx="2">
            <a:schemeClr val="accent1"/>
          </a:fillRef>
          <a:effectRef idx="1">
            <a:schemeClr val="accent1"/>
          </a:effectRef>
          <a:fontRef idx="minor">
            <a:schemeClr val="dk1"/>
          </a:fontRef>
        </p:style>
        <p:txBody>
          <a:bodyPr>
            <a:noAutofit/>
          </a:bodyPr>
          <a:lstStyle/>
          <a:p>
            <a:r>
              <a:rPr lang="en-US" sz="2400" b="1" dirty="0" smtClean="0">
                <a:solidFill>
                  <a:srgbClr val="FF0000"/>
                </a:solidFill>
                <a:latin typeface="Arial" pitchFamily="34" charset="0"/>
                <a:cs typeface="Arial" pitchFamily="34" charset="0"/>
              </a:rPr>
              <a:t>7. What came first on the Mobile: the Native or Web apps?</a:t>
            </a:r>
            <a:endParaRPr lang="en-US" sz="2400" b="1" dirty="0">
              <a:solidFill>
                <a:srgbClr val="FF0000"/>
              </a:solidFill>
            </a:endParaRPr>
          </a:p>
        </p:txBody>
      </p:sp>
      <p:sp>
        <p:nvSpPr>
          <p:cNvPr id="3" name="Footer Placeholder 2"/>
          <p:cNvSpPr>
            <a:spLocks noGrp="1"/>
          </p:cNvSpPr>
          <p:nvPr>
            <p:ph type="ftr" sz="quarter" idx="11"/>
          </p:nvPr>
        </p:nvSpPr>
        <p:spPr>
          <a:xfrm>
            <a:off x="4343400" y="6477000"/>
            <a:ext cx="3733800" cy="381000"/>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bg2">
                    <a:lumMod val="25000"/>
                  </a:schemeClr>
                </a:solidFill>
              </a:rPr>
              <a:pPr/>
              <a:t>77</a:t>
            </a:fld>
            <a:endParaRPr lang="en-US" dirty="0">
              <a:solidFill>
                <a:schemeClr val="bg2">
                  <a:lumMod val="25000"/>
                </a:schemeClr>
              </a:solidFill>
            </a:endParaRPr>
          </a:p>
        </p:txBody>
      </p:sp>
      <p:pic>
        <p:nvPicPr>
          <p:cNvPr id="69634" name="Picture 2" descr="C:\Users\IVA\Pictures\MOBILE TESTING\app[1].jpg"/>
          <p:cNvPicPr>
            <a:picLocks noGrp="1" noChangeAspect="1" noChangeArrowheads="1"/>
          </p:cNvPicPr>
          <p:nvPr>
            <p:ph sz="quarter" idx="1"/>
          </p:nvPr>
        </p:nvPicPr>
        <p:blipFill>
          <a:blip r:embed="rId2" cstate="print"/>
          <a:srcRect/>
          <a:stretch>
            <a:fillRect/>
          </a:stretch>
        </p:blipFill>
        <p:spPr bwMode="auto">
          <a:xfrm>
            <a:off x="1371600" y="1066800"/>
            <a:ext cx="6095999" cy="4109663"/>
          </a:xfrm>
          <a:prstGeom prst="rect">
            <a:avLst/>
          </a:prstGeom>
          <a:noFill/>
        </p:spPr>
      </p:pic>
      <p:sp>
        <p:nvSpPr>
          <p:cNvPr id="7" name="Rounded Rectangle 6"/>
          <p:cNvSpPr/>
          <p:nvPr/>
        </p:nvSpPr>
        <p:spPr>
          <a:xfrm>
            <a:off x="4800600" y="1371600"/>
            <a:ext cx="3810000" cy="685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smtClean="0">
                <a:solidFill>
                  <a:srgbClr val="FF0000"/>
                </a:solidFill>
                <a:latin typeface="Arial" pitchFamily="34" charset="0"/>
                <a:cs typeface="Arial" pitchFamily="34" charset="0"/>
              </a:rPr>
              <a:t>NATIVE</a:t>
            </a:r>
            <a:endParaRPr lang="en-US" sz="2800" b="1" dirty="0">
              <a:solidFill>
                <a:srgbClr val="FF0000"/>
              </a:solidFill>
              <a:latin typeface="Arial" pitchFamily="34" charset="0"/>
              <a:cs typeface="Arial" pitchFamily="34" charset="0"/>
            </a:endParaRPr>
          </a:p>
        </p:txBody>
      </p:sp>
      <p:sp>
        <p:nvSpPr>
          <p:cNvPr id="9" name="Rectangle 8"/>
          <p:cNvSpPr/>
          <p:nvPr/>
        </p:nvSpPr>
        <p:spPr>
          <a:xfrm>
            <a:off x="304800" y="5334000"/>
            <a:ext cx="8610600"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00" dirty="0" smtClean="0">
                <a:latin typeface="Arial" pitchFamily="34" charset="0"/>
                <a:cs typeface="Arial" pitchFamily="34" charset="0"/>
              </a:rPr>
              <a:t>Recall the pre-installed programs/apps such as address book, calendar and calculator that appeared on the mobile phone much before the availability of Web connectivity. </a:t>
            </a:r>
          </a:p>
          <a:p>
            <a:r>
              <a:rPr lang="en-US" sz="1600" dirty="0" smtClean="0">
                <a:latin typeface="Arial" pitchFamily="34" charset="0"/>
                <a:cs typeface="Arial" pitchFamily="34" charset="0"/>
              </a:rPr>
              <a:t>The most memorable example was when Nokia implemented the classic arcade game of Snake in 1998, which became a massive Hit around the world.</a:t>
            </a:r>
            <a:endParaRPr lang="en-US" sz="1600" dirty="0">
              <a:latin typeface="Arial" pitchFamily="34" charset="0"/>
              <a:cs typeface="Arial" pitchFamily="34" charset="0"/>
            </a:endParaRPr>
          </a:p>
        </p:txBody>
      </p:sp>
      <p:pic>
        <p:nvPicPr>
          <p:cNvPr id="1026" name="Picture 2" descr="C:\Users\IVA\Pictures\MOBILE TESTING\imagescaacm3na[1].jpg"/>
          <p:cNvPicPr>
            <a:picLocks noChangeAspect="1" noChangeArrowheads="1"/>
          </p:cNvPicPr>
          <p:nvPr/>
        </p:nvPicPr>
        <p:blipFill>
          <a:blip r:embed="rId3" cstate="print"/>
          <a:srcRect/>
          <a:stretch>
            <a:fillRect/>
          </a:stretch>
        </p:blipFill>
        <p:spPr bwMode="auto">
          <a:xfrm>
            <a:off x="4267200" y="2667000"/>
            <a:ext cx="2676525" cy="1714500"/>
          </a:xfrm>
          <a:prstGeom prst="rect">
            <a:avLst/>
          </a:prstGeom>
          <a:noFill/>
        </p:spPr>
      </p:pic>
    </p:spTree>
    <p:extLst>
      <p:ext uri="{BB962C8B-B14F-4D97-AF65-F5344CB8AC3E}">
        <p14:creationId xmlns:p14="http://schemas.microsoft.com/office/powerpoint/2010/main" val="13274036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3. What is a Mobile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4. What is the Native app? What is the Web app?</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5. Comparison of Native </a:t>
            </a:r>
            <a:r>
              <a:rPr lang="en-US" sz="2400" dirty="0" err="1" smtClean="0">
                <a:solidFill>
                  <a:schemeClr val="bg1">
                    <a:lumMod val="65000"/>
                  </a:schemeClr>
                </a:solidFill>
                <a:latin typeface="Arial" pitchFamily="34" charset="0"/>
                <a:cs typeface="Arial" pitchFamily="34" charset="0"/>
              </a:rPr>
              <a:t>vs.Web</a:t>
            </a:r>
            <a:r>
              <a:rPr lang="en-US" sz="2400" dirty="0" smtClean="0">
                <a:solidFill>
                  <a:schemeClr val="bg1">
                    <a:lumMod val="65000"/>
                  </a:schemeClr>
                </a:solidFill>
                <a:latin typeface="Arial" pitchFamily="34" charset="0"/>
                <a:cs typeface="Arial" pitchFamily="34" charset="0"/>
              </a:rPr>
              <a:t>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6. What came first for the mobile phone – the Native or Web apps?</a:t>
            </a:r>
          </a:p>
          <a:p>
            <a:pPr lvl="0">
              <a:buFont typeface="Wingdings" pitchFamily="2" charset="2"/>
              <a:buChar char="§"/>
            </a:pPr>
            <a:r>
              <a:rPr lang="en-US" sz="2400" dirty="0" smtClean="0">
                <a:solidFill>
                  <a:srgbClr val="FF0000"/>
                </a:solidFill>
                <a:latin typeface="Arial" pitchFamily="34" charset="0"/>
                <a:cs typeface="Arial" pitchFamily="34" charset="0"/>
              </a:rPr>
              <a:t>7. What is a Hybrid Application?</a:t>
            </a:r>
          </a:p>
          <a:p>
            <a:pPr>
              <a:buFont typeface="Wingdings" pitchFamily="2" charset="2"/>
              <a:buChar char="§"/>
            </a:pPr>
            <a:r>
              <a:rPr lang="en-US" sz="2400" dirty="0" smtClean="0">
                <a:solidFill>
                  <a:schemeClr val="tx1"/>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78</a:t>
            </a:fld>
            <a:endParaRPr lang="en-US" dirty="0">
              <a:solidFill>
                <a:schemeClr val="bg2">
                  <a:lumMod val="10000"/>
                </a:schemeClr>
              </a:solidFill>
            </a:endParaRPr>
          </a:p>
        </p:txBody>
      </p:sp>
    </p:spTree>
    <p:extLst>
      <p:ext uri="{BB962C8B-B14F-4D97-AF65-F5344CB8AC3E}">
        <p14:creationId xmlns:p14="http://schemas.microsoft.com/office/powerpoint/2010/main" val="10385317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79</a:t>
            </a:fld>
            <a:endParaRPr lang="en-US" dirty="0">
              <a:solidFill>
                <a:schemeClr val="tx2">
                  <a:lumMod val="25000"/>
                </a:schemeClr>
              </a:solidFill>
            </a:endParaRPr>
          </a:p>
        </p:txBody>
      </p:sp>
      <p:sp>
        <p:nvSpPr>
          <p:cNvPr id="5" name="Title 4"/>
          <p:cNvSpPr>
            <a:spLocks noGrp="1"/>
          </p:cNvSpPr>
          <p:nvPr>
            <p:ph type="title"/>
          </p:nvPr>
        </p:nvSpPr>
        <p:spPr>
          <a:xfrm>
            <a:off x="304800" y="228600"/>
            <a:ext cx="83820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solidFill>
                  <a:srgbClr val="0070C0"/>
                </a:solidFill>
                <a:latin typeface="Comic Sans MS" pitchFamily="66" charset="0"/>
              </a:rPr>
              <a:t>Web</a:t>
            </a:r>
            <a:r>
              <a:rPr lang="en-US" dirty="0" smtClean="0">
                <a:latin typeface="Comic Sans MS" pitchFamily="66" charset="0"/>
              </a:rPr>
              <a:t> + </a:t>
            </a:r>
            <a:r>
              <a:rPr lang="en-US" dirty="0" smtClean="0">
                <a:solidFill>
                  <a:srgbClr val="FFFF00"/>
                </a:solidFill>
                <a:latin typeface="Comic Sans MS" pitchFamily="66" charset="0"/>
              </a:rPr>
              <a:t>Native</a:t>
            </a:r>
            <a:r>
              <a:rPr lang="en-US" dirty="0" smtClean="0">
                <a:latin typeface="Comic Sans MS" pitchFamily="66" charset="0"/>
              </a:rPr>
              <a:t>= </a:t>
            </a:r>
            <a:r>
              <a:rPr lang="en-US" strike="sngStrike" dirty="0" smtClean="0">
                <a:solidFill>
                  <a:srgbClr val="FF0000"/>
                </a:solidFill>
                <a:latin typeface="Comic Sans MS" pitchFamily="66" charset="0"/>
              </a:rPr>
              <a:t>LOVE </a:t>
            </a:r>
            <a:r>
              <a:rPr lang="en-US" dirty="0" smtClean="0">
                <a:latin typeface="Comic Sans MS" pitchFamily="66" charset="0"/>
              </a:rPr>
              <a:t> </a:t>
            </a:r>
            <a:r>
              <a:rPr lang="en-US" dirty="0" smtClean="0">
                <a:solidFill>
                  <a:srgbClr val="7030A0"/>
                </a:solidFill>
                <a:latin typeface="Comic Sans MS" pitchFamily="66" charset="0"/>
              </a:rPr>
              <a:t>Hybrid</a:t>
            </a:r>
            <a:endParaRPr lang="en-US" dirty="0">
              <a:solidFill>
                <a:srgbClr val="7030A0"/>
              </a:solidFill>
              <a:latin typeface="Comic Sans MS" pitchFamily="66" charset="0"/>
            </a:endParaRPr>
          </a:p>
        </p:txBody>
      </p:sp>
      <p:pic>
        <p:nvPicPr>
          <p:cNvPr id="61442" name="Picture 2" descr="C:\Users\IVA\Pictures\MOBILE TESTING\hybrid7[1].png"/>
          <p:cNvPicPr>
            <a:picLocks noGrp="1" noChangeAspect="1" noChangeArrowheads="1"/>
          </p:cNvPicPr>
          <p:nvPr>
            <p:ph sz="half" idx="2"/>
          </p:nvPr>
        </p:nvPicPr>
        <p:blipFill>
          <a:blip r:embed="rId2" cstate="print"/>
          <a:srcRect/>
          <a:stretch>
            <a:fillRect/>
          </a:stretch>
        </p:blipFill>
        <p:spPr bwMode="auto">
          <a:xfrm>
            <a:off x="1219200" y="1066800"/>
            <a:ext cx="6781800" cy="5181600"/>
          </a:xfrm>
          <a:prstGeom prst="rect">
            <a:avLst/>
          </a:prstGeom>
          <a:noFill/>
        </p:spPr>
      </p:pic>
    </p:spTree>
    <p:extLst>
      <p:ext uri="{BB962C8B-B14F-4D97-AF65-F5344CB8AC3E}">
        <p14:creationId xmlns:p14="http://schemas.microsoft.com/office/powerpoint/2010/main" val="730673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nvPr>
        </p:nvGraphicFramePr>
        <p:xfrm>
          <a:off x="457200" y="1524000"/>
          <a:ext cx="8153400" cy="4785360"/>
        </p:xfrm>
        <a:graphic>
          <a:graphicData uri="http://schemas.openxmlformats.org/drawingml/2006/table">
            <a:tbl>
              <a:tblPr firstRow="1" bandRow="1">
                <a:tableStyleId>{F5AB1C69-6EDB-4FF4-983F-18BD219EF322}</a:tableStyleId>
              </a:tblPr>
              <a:tblGrid>
                <a:gridCol w="2038350"/>
                <a:gridCol w="2415823"/>
                <a:gridCol w="2697932"/>
                <a:gridCol w="1001295"/>
              </a:tblGrid>
              <a:tr h="329357">
                <a:tc>
                  <a:txBody>
                    <a:bodyPr/>
                    <a:lstStyle/>
                    <a:p>
                      <a:r>
                        <a:rPr lang="en-US" sz="1600" dirty="0" smtClean="0"/>
                        <a:t>      Category</a:t>
                      </a:r>
                      <a:endParaRPr lang="en-US" sz="1600" dirty="0">
                        <a:latin typeface="Arial" pitchFamily="34" charset="0"/>
                        <a:cs typeface="Arial" pitchFamily="34" charset="0"/>
                      </a:endParaRPr>
                    </a:p>
                  </a:txBody>
                  <a:tcPr>
                    <a:solidFill>
                      <a:srgbClr val="0070C0"/>
                    </a:solidFill>
                  </a:tcPr>
                </a:tc>
                <a:tc>
                  <a:txBody>
                    <a:bodyPr/>
                    <a:lstStyle/>
                    <a:p>
                      <a:r>
                        <a:rPr lang="en-US" sz="1600" dirty="0" smtClean="0"/>
                        <a:t>         ANDROID </a:t>
                      </a:r>
                      <a:endParaRPr lang="en-US" sz="1600" dirty="0">
                        <a:latin typeface="Arial" pitchFamily="34" charset="0"/>
                        <a:cs typeface="Arial" pitchFamily="34" charset="0"/>
                      </a:endParaRPr>
                    </a:p>
                  </a:txBody>
                  <a:tcPr>
                    <a:solidFill>
                      <a:srgbClr val="0070C0"/>
                    </a:solidFill>
                  </a:tcPr>
                </a:tc>
                <a:tc>
                  <a:txBody>
                    <a:bodyPr/>
                    <a:lstStyle/>
                    <a:p>
                      <a:r>
                        <a:rPr lang="en-US" sz="1600" dirty="0" smtClean="0"/>
                        <a:t>          </a:t>
                      </a:r>
                      <a:r>
                        <a:rPr lang="en-US" sz="1600" dirty="0" err="1" smtClean="0"/>
                        <a:t>iPHONE</a:t>
                      </a:r>
                      <a:endParaRPr lang="en-US" sz="1600" dirty="0">
                        <a:latin typeface="Arial" pitchFamily="34" charset="0"/>
                        <a:cs typeface="Arial" pitchFamily="34" charset="0"/>
                      </a:endParaRPr>
                    </a:p>
                  </a:txBody>
                  <a:tcPr>
                    <a:solidFill>
                      <a:srgbClr val="0070C0"/>
                    </a:solidFill>
                  </a:tcPr>
                </a:tc>
                <a:tc>
                  <a:txBody>
                    <a:bodyPr/>
                    <a:lstStyle/>
                    <a:p>
                      <a:r>
                        <a:rPr lang="en-US" sz="1600" dirty="0" smtClean="0">
                          <a:latin typeface="Arial" pitchFamily="34" charset="0"/>
                          <a:cs typeface="Arial" pitchFamily="34" charset="0"/>
                        </a:rPr>
                        <a:t>Winner</a:t>
                      </a:r>
                      <a:endParaRPr lang="en-US" sz="1600" dirty="0">
                        <a:latin typeface="Arial" pitchFamily="34" charset="0"/>
                        <a:cs typeface="Arial" pitchFamily="34" charset="0"/>
                      </a:endParaRPr>
                    </a:p>
                  </a:txBody>
                  <a:tcPr>
                    <a:solidFill>
                      <a:srgbClr val="0070C0"/>
                    </a:solidFill>
                  </a:tcPr>
                </a:tc>
              </a:tr>
              <a:tr h="808422">
                <a:tc>
                  <a:txBody>
                    <a:bodyPr/>
                    <a:lstStyle/>
                    <a:p>
                      <a:r>
                        <a:rPr lang="en-US" sz="1600" b="1" dirty="0" smtClean="0">
                          <a:latin typeface="Arial" pitchFamily="34" charset="0"/>
                          <a:cs typeface="Arial" pitchFamily="34" charset="0"/>
                        </a:rPr>
                        <a:t>User Interface</a:t>
                      </a:r>
                      <a:endParaRPr lang="en-US" sz="16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Java Application Framework Customization </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Cocoa Touch</a:t>
                      </a:r>
                    </a:p>
                    <a:p>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Beginner User friendly</a:t>
                      </a:r>
                      <a:endParaRPr lang="en-US" sz="1600" dirty="0">
                        <a:latin typeface="Arial" pitchFamily="34" charset="0"/>
                        <a:cs typeface="Arial" pitchFamily="34" charset="0"/>
                      </a:endParaRPr>
                    </a:p>
                  </a:txBody>
                  <a:tcPr>
                    <a:solidFill>
                      <a:schemeClr val="bg1">
                        <a:lumMod val="95000"/>
                      </a:schemeClr>
                    </a:solidFill>
                  </a:tcPr>
                </a:tc>
                <a:tc>
                  <a:txBody>
                    <a:bodyPr/>
                    <a:lstStyle/>
                    <a:p>
                      <a:endParaRPr lang="en-US" sz="1600" dirty="0">
                        <a:latin typeface="Arial" pitchFamily="34" charset="0"/>
                        <a:cs typeface="Arial" pitchFamily="34" charset="0"/>
                      </a:endParaRPr>
                    </a:p>
                  </a:txBody>
                  <a:tcPr>
                    <a:solidFill>
                      <a:schemeClr val="bg1">
                        <a:lumMod val="95000"/>
                      </a:schemeClr>
                    </a:solidFill>
                  </a:tcPr>
                </a:tc>
              </a:tr>
              <a:tr h="746760">
                <a:tc>
                  <a:txBody>
                    <a:bodyPr/>
                    <a:lstStyle/>
                    <a:p>
                      <a:r>
                        <a:rPr lang="en-US" sz="1600" b="1" dirty="0" smtClean="0">
                          <a:latin typeface="Arial" pitchFamily="34" charset="0"/>
                          <a:cs typeface="Arial" pitchFamily="34" charset="0"/>
                        </a:rPr>
                        <a:t>Navigation/User Controls</a:t>
                      </a:r>
                      <a:endParaRPr lang="en-US" sz="1600" b="1"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Widgets, Home and  Applications Screens</a:t>
                      </a:r>
                      <a:endParaRPr lang="en-US" sz="1600" dirty="0">
                        <a:latin typeface="Arial" pitchFamily="34" charset="0"/>
                        <a:cs typeface="Arial" pitchFamily="34" charset="0"/>
                      </a:endParaRP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Classic Touch – Home 1 Page,</a:t>
                      </a:r>
                      <a:r>
                        <a:rPr lang="en-US" sz="1600" baseline="0" dirty="0" smtClean="0">
                          <a:latin typeface="Arial" pitchFamily="34" charset="0"/>
                          <a:cs typeface="Arial" pitchFamily="34" charset="0"/>
                        </a:rPr>
                        <a:t> All Apps visible</a:t>
                      </a:r>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solidFill>
                      <a:srgbClr val="92D050"/>
                    </a:solidFill>
                  </a:tcPr>
                </a:tc>
              </a:tr>
              <a:tr h="568890">
                <a:tc>
                  <a:txBody>
                    <a:bodyPr/>
                    <a:lstStyle/>
                    <a:p>
                      <a:r>
                        <a:rPr lang="en-US" sz="1600" b="1" dirty="0" smtClean="0">
                          <a:latin typeface="Arial" pitchFamily="34" charset="0"/>
                          <a:cs typeface="Arial" pitchFamily="34" charset="0"/>
                        </a:rPr>
                        <a:t>Application Store</a:t>
                      </a:r>
                      <a:endParaRPr lang="en-US" sz="16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smtClean="0">
                          <a:latin typeface="Arial" pitchFamily="34" charset="0"/>
                          <a:cs typeface="Arial" pitchFamily="34" charset="0"/>
                        </a:rPr>
                        <a:t>PlayStore</a:t>
                      </a:r>
                      <a:r>
                        <a:rPr lang="en-US" sz="1400" b="1" dirty="0" smtClean="0">
                          <a:latin typeface="Arial" pitchFamily="34" charset="0"/>
                          <a:cs typeface="Arial" pitchFamily="34" charset="0"/>
                        </a:rPr>
                        <a:t>/Google</a:t>
                      </a:r>
                      <a:r>
                        <a:rPr lang="en-US" sz="1400" b="1" baseline="0" dirty="0" smtClean="0">
                          <a:latin typeface="Arial" pitchFamily="34" charset="0"/>
                          <a:cs typeface="Arial" pitchFamily="34" charset="0"/>
                        </a:rPr>
                        <a:t> Play</a:t>
                      </a:r>
                      <a:endParaRPr lang="en-US" sz="1400" b="1" dirty="0" smtClean="0">
                        <a:latin typeface="Arial" pitchFamily="34" charset="0"/>
                        <a:cs typeface="Arial" pitchFamily="34" charset="0"/>
                      </a:endParaRPr>
                    </a:p>
                    <a:p>
                      <a:r>
                        <a:rPr lang="en-US" sz="1600" dirty="0" smtClean="0">
                          <a:latin typeface="Arial" pitchFamily="34" charset="0"/>
                          <a:cs typeface="Arial" pitchFamily="34" charset="0"/>
                        </a:rPr>
                        <a:t>750,000</a:t>
                      </a:r>
                      <a:r>
                        <a:rPr lang="en-US" sz="1600" baseline="0" dirty="0" smtClean="0">
                          <a:latin typeface="Arial" pitchFamily="34" charset="0"/>
                          <a:cs typeface="Arial" pitchFamily="34" charset="0"/>
                        </a:rPr>
                        <a:t> Apps</a:t>
                      </a:r>
                      <a:endParaRPr lang="en-US" sz="1600" dirty="0">
                        <a:latin typeface="Arial" pitchFamily="34" charset="0"/>
                        <a:cs typeface="Arial" pitchFamily="34" charset="0"/>
                      </a:endParaRPr>
                    </a:p>
                  </a:txBody>
                  <a:tcPr>
                    <a:solidFill>
                      <a:srgbClr val="92D050"/>
                    </a:solidFill>
                  </a:tcPr>
                </a:tc>
                <a:tc>
                  <a:txBody>
                    <a:bodyPr/>
                    <a:lstStyle/>
                    <a:p>
                      <a:r>
                        <a:rPr lang="en-US" sz="1600" dirty="0" err="1" smtClean="0">
                          <a:latin typeface="Arial" pitchFamily="34" charset="0"/>
                          <a:cs typeface="Arial" pitchFamily="34" charset="0"/>
                        </a:rPr>
                        <a:t>AppStore</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iStore</a:t>
                      </a:r>
                      <a:r>
                        <a:rPr lang="en-US" sz="1600" dirty="0" smtClean="0">
                          <a:latin typeface="Arial" pitchFamily="34" charset="0"/>
                          <a:cs typeface="Arial" pitchFamily="34" charset="0"/>
                        </a:rPr>
                        <a:t> – </a:t>
                      </a:r>
                      <a:r>
                        <a:rPr lang="en-US" sz="1600" dirty="0" err="1" smtClean="0">
                          <a:latin typeface="Arial" pitchFamily="34" charset="0"/>
                          <a:cs typeface="Arial" pitchFamily="34" charset="0"/>
                        </a:rPr>
                        <a:t>iOS</a:t>
                      </a:r>
                      <a:r>
                        <a:rPr lang="en-US" sz="1600" dirty="0" smtClean="0">
                          <a:latin typeface="Arial" pitchFamily="34" charset="0"/>
                          <a:cs typeface="Arial" pitchFamily="34" charset="0"/>
                        </a:rPr>
                        <a:t> 6)</a:t>
                      </a:r>
                    </a:p>
                    <a:p>
                      <a:r>
                        <a:rPr lang="en-US" sz="1600" dirty="0" smtClean="0">
                          <a:latin typeface="Arial" pitchFamily="34" charset="0"/>
                          <a:cs typeface="Arial" pitchFamily="34" charset="0"/>
                        </a:rPr>
                        <a:t>Over 1,000,000 Apps</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bg2"/>
                    </a:solidFill>
                  </a:tcPr>
                </a:tc>
              </a:tr>
              <a:tr h="808422">
                <a:tc>
                  <a:txBody>
                    <a:bodyPr/>
                    <a:lstStyle/>
                    <a:p>
                      <a:r>
                        <a:rPr lang="en-US" sz="1600" b="1" dirty="0" smtClean="0">
                          <a:latin typeface="Arial" pitchFamily="34" charset="0"/>
                          <a:cs typeface="Arial" pitchFamily="34" charset="0"/>
                        </a:rPr>
                        <a:t>Hardware</a:t>
                      </a:r>
                      <a:endParaRPr lang="en-US" sz="1600" b="1"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Diversity create hard/software compatibility problems </a:t>
                      </a:r>
                    </a:p>
                  </a:txBody>
                  <a:tcP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Compatible among Apple product</a:t>
                      </a:r>
                    </a:p>
                    <a:p>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bg2"/>
                    </a:solidFill>
                  </a:tcPr>
                </a:tc>
              </a:tr>
              <a:tr h="568890">
                <a:tc>
                  <a:txBody>
                    <a:bodyPr/>
                    <a:lstStyle/>
                    <a:p>
                      <a:r>
                        <a:rPr lang="en-US" sz="1600" b="1" dirty="0" smtClean="0">
                          <a:latin typeface="Arial" pitchFamily="34" charset="0"/>
                          <a:cs typeface="Arial" pitchFamily="34" charset="0"/>
                        </a:rPr>
                        <a:t>OS openness</a:t>
                      </a:r>
                      <a:endParaRPr lang="en-US" sz="1600" b="1"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Freedom in managing</a:t>
                      </a:r>
                      <a:r>
                        <a:rPr lang="en-US" sz="1600" baseline="0" dirty="0" smtClean="0">
                          <a:latin typeface="Arial" pitchFamily="34" charset="0"/>
                          <a:cs typeface="Arial" pitchFamily="34" charset="0"/>
                        </a:rPr>
                        <a:t> apps and phone parts</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Control and warranty limits over apps and phone parts</a:t>
                      </a:r>
                      <a:endParaRPr lang="en-US" sz="1600" dirty="0"/>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solidFill>
                      <a:srgbClr val="92D050"/>
                    </a:solidFill>
                  </a:tcPr>
                </a:tc>
              </a:tr>
              <a:tr h="584434">
                <a:tc>
                  <a:txBody>
                    <a:bodyPr/>
                    <a:lstStyle/>
                    <a:p>
                      <a:r>
                        <a:rPr lang="en-US" sz="1600" b="1" dirty="0" smtClean="0">
                          <a:latin typeface="Arial" pitchFamily="34" charset="0"/>
                          <a:cs typeface="Arial" pitchFamily="34" charset="0"/>
                        </a:rPr>
                        <a:t>Hardware &amp; OS</a:t>
                      </a:r>
                      <a:r>
                        <a:rPr lang="en-US" sz="1600" b="1" baseline="0" dirty="0" smtClean="0">
                          <a:latin typeface="Arial" pitchFamily="34" charset="0"/>
                          <a:cs typeface="Arial" pitchFamily="34" charset="0"/>
                        </a:rPr>
                        <a:t> lifecycle</a:t>
                      </a:r>
                      <a:endParaRPr lang="en-US" sz="1600" b="1"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Variety of Makers on an “as-I-feel-like-it” basis, low-upgradable</a:t>
                      </a:r>
                      <a:r>
                        <a:rPr lang="en-US" sz="1600" baseline="0" dirty="0" smtClean="0">
                          <a:latin typeface="Arial" pitchFamily="34" charset="0"/>
                          <a:cs typeface="Arial" pitchFamily="34" charset="0"/>
                        </a:rPr>
                        <a:t> OS</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Consistency in new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forthcoming every year, high-upgradable OS</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solidFill>
                      <a:schemeClr val="accent1">
                        <a:lumMod val="20000"/>
                        <a:lumOff val="80000"/>
                      </a:schemeClr>
                    </a:solidFill>
                  </a:tcPr>
                </a:tc>
              </a:tr>
            </a:tbl>
          </a:graphicData>
        </a:graphic>
      </p:graphicFrame>
      <p:sp>
        <p:nvSpPr>
          <p:cNvPr id="7" name="Footer Placeholder 6"/>
          <p:cNvSpPr>
            <a:spLocks noGrp="1"/>
          </p:cNvSpPr>
          <p:nvPr>
            <p:ph type="ftr" sz="quarter" idx="11"/>
          </p:nvPr>
        </p:nvSpPr>
        <p:spPr>
          <a:xfrm>
            <a:off x="5257800" y="6407944"/>
            <a:ext cx="3352800" cy="365125"/>
          </a:xfrm>
        </p:spPr>
        <p:txBody>
          <a:bodyPr/>
          <a:lstStyle/>
          <a:p>
            <a:r>
              <a:rPr lang="en-US" smtClean="0">
                <a:solidFill>
                  <a:schemeClr val="accent1">
                    <a:lumMod val="75000"/>
                  </a:schemeClr>
                </a:solidFill>
              </a:rPr>
              <a:t>Copyright Portnov Computer School   2013</a:t>
            </a:r>
            <a:endParaRPr lang="en-US" dirty="0">
              <a:solidFill>
                <a:schemeClr val="accent1">
                  <a:lumMod val="75000"/>
                </a:schemeClr>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solidFill>
                  <a:schemeClr val="accent1">
                    <a:lumMod val="75000"/>
                  </a:schemeClr>
                </a:solidFill>
              </a:rPr>
              <a:pPr/>
              <a:t>8</a:t>
            </a:fld>
            <a:endParaRPr lang="en-US" dirty="0">
              <a:solidFill>
                <a:schemeClr val="accent1">
                  <a:lumMod val="75000"/>
                </a:schemeClr>
              </a:solidFill>
            </a:endParaRPr>
          </a:p>
        </p:txBody>
      </p:sp>
      <p:sp>
        <p:nvSpPr>
          <p:cNvPr id="9" name="Title 8"/>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Autofit/>
          </a:bodyPr>
          <a:lstStyle/>
          <a:p>
            <a:r>
              <a:rPr lang="en-US" sz="3600" dirty="0" smtClean="0">
                <a:latin typeface="Arial" pitchFamily="34" charset="0"/>
                <a:cs typeface="Arial" pitchFamily="34" charset="0"/>
              </a:rPr>
              <a:t>Comparison Android vs.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     </a:t>
            </a:r>
            <a:r>
              <a:rPr lang="en-US" sz="2400" dirty="0" smtClean="0">
                <a:solidFill>
                  <a:srgbClr val="C00000"/>
                </a:solidFill>
                <a:latin typeface="Arial" pitchFamily="34" charset="0"/>
                <a:cs typeface="Arial" pitchFamily="34" charset="0"/>
              </a:rPr>
              <a:t> 2</a:t>
            </a:r>
            <a:endParaRPr lang="en-US" sz="240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4038600" cy="4995672"/>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dirty="0" smtClean="0"/>
          </a:p>
          <a:p>
            <a:r>
              <a:rPr lang="en-US" dirty="0" smtClean="0"/>
              <a:t>A hybrid mobile app takes an HTML mobile app and inserts it inside a native wrapper. </a:t>
            </a:r>
          </a:p>
          <a:p>
            <a:r>
              <a:rPr lang="en-US" dirty="0" smtClean="0"/>
              <a:t>So while the inside of this app is made with HTML, JavaScript and CSS, the outside is a native shell. </a:t>
            </a:r>
          </a:p>
          <a:p>
            <a:r>
              <a:rPr lang="en-US" dirty="0" smtClean="0"/>
              <a:t>This kind of app is also downloaded and installed on a device.  </a:t>
            </a:r>
          </a:p>
          <a:p>
            <a:r>
              <a:rPr lang="en-US" dirty="0" smtClean="0"/>
              <a:t>Although there are differences in how hybrid apps are implemented compared to native apps, most consumers can’t tell native apps apart from hybrid apps.  </a:t>
            </a:r>
          </a:p>
          <a:p>
            <a:r>
              <a:rPr lang="en-US" dirty="0" smtClean="0"/>
              <a:t>Hybrid apps are distributed in the app stores, just like native apps</a:t>
            </a:r>
            <a:endParaRPr lang="en-US" dirty="0"/>
          </a:p>
        </p:txBody>
      </p:sp>
      <p:sp>
        <p:nvSpPr>
          <p:cNvPr id="4" name="Footer Placeholder 3"/>
          <p:cNvSpPr>
            <a:spLocks noGrp="1"/>
          </p:cNvSpPr>
          <p:nvPr>
            <p:ph type="ftr" sz="quarter" idx="11"/>
          </p:nvPr>
        </p:nvSpPr>
        <p:spPr>
          <a:xfrm>
            <a:off x="4380072" y="6407944"/>
            <a:ext cx="3697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80</a:t>
            </a:fld>
            <a:endParaRPr lang="en-US" dirty="0">
              <a:solidFill>
                <a:schemeClr val="accent1">
                  <a:lumMod val="50000"/>
                </a:schemeClr>
              </a:solidFill>
            </a:endParaRPr>
          </a:p>
        </p:txBody>
      </p:sp>
      <p:sp>
        <p:nvSpPr>
          <p:cNvPr id="6" name="Title 5"/>
          <p:cNvSpPr>
            <a:spLocks noGrp="1"/>
          </p:cNvSpPr>
          <p:nvPr>
            <p:ph type="title"/>
          </p:nvPr>
        </p:nvSpPr>
        <p:spPr>
          <a:xfrm>
            <a:off x="457200" y="274638"/>
            <a:ext cx="5943600" cy="792162"/>
          </a:xfrm>
        </p:spPr>
        <p:style>
          <a:lnRef idx="1">
            <a:schemeClr val="accent1"/>
          </a:lnRef>
          <a:fillRef idx="2">
            <a:schemeClr val="accent1"/>
          </a:fillRef>
          <a:effectRef idx="1">
            <a:schemeClr val="accent1"/>
          </a:effectRef>
          <a:fontRef idx="minor">
            <a:schemeClr val="dk1"/>
          </a:fontRef>
        </p:style>
        <p:txBody>
          <a:bodyPr/>
          <a:lstStyle/>
          <a:p>
            <a:r>
              <a:rPr lang="en-US" dirty="0" smtClean="0"/>
              <a:t>Hybrid to understand</a:t>
            </a:r>
            <a:endParaRPr lang="en-US" dirty="0"/>
          </a:p>
        </p:txBody>
      </p:sp>
      <p:pic>
        <p:nvPicPr>
          <p:cNvPr id="8" name="Picture 2" descr="http://wiki.developerforce.com/images/thumb/c/c2/Native_html5_hybrid.png/550px-Native_html5_hybrid.png"/>
          <p:cNvPicPr>
            <a:picLocks noGrp="1" noChangeAspect="1" noChangeArrowheads="1"/>
          </p:cNvPicPr>
          <p:nvPr>
            <p:ph sz="half" idx="2"/>
          </p:nvPr>
        </p:nvPicPr>
        <p:blipFill>
          <a:blip r:embed="rId2" cstate="print"/>
          <a:srcRect/>
          <a:stretch>
            <a:fillRect/>
          </a:stretch>
        </p:blipFill>
        <p:spPr bwMode="auto">
          <a:xfrm>
            <a:off x="4648200" y="1371600"/>
            <a:ext cx="4651868" cy="3078691"/>
          </a:xfrm>
          <a:prstGeom prst="rect">
            <a:avLst/>
          </a:prstGeom>
          <a:noFill/>
        </p:spPr>
      </p:pic>
      <p:pic>
        <p:nvPicPr>
          <p:cNvPr id="67588" name="Picture 4" descr="http://www.tdktech.com/sites/default/files/mobile-app-dev.png"/>
          <p:cNvPicPr>
            <a:picLocks noChangeAspect="1" noChangeArrowheads="1"/>
          </p:cNvPicPr>
          <p:nvPr/>
        </p:nvPicPr>
        <p:blipFill>
          <a:blip r:embed="rId3" cstate="print"/>
          <a:srcRect/>
          <a:stretch>
            <a:fillRect/>
          </a:stretch>
        </p:blipFill>
        <p:spPr bwMode="auto">
          <a:xfrm>
            <a:off x="5715000" y="4343400"/>
            <a:ext cx="2314575" cy="1952625"/>
          </a:xfrm>
          <a:prstGeom prst="rect">
            <a:avLst/>
          </a:prstGeom>
          <a:noFill/>
        </p:spPr>
      </p:pic>
    </p:spTree>
    <p:extLst>
      <p:ext uri="{BB962C8B-B14F-4D97-AF65-F5344CB8AC3E}">
        <p14:creationId xmlns:p14="http://schemas.microsoft.com/office/powerpoint/2010/main" val="284404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http://info.mportal.com/Portals/134079/images/working-at-heights2-resized-600.jpg"/>
          <p:cNvPicPr>
            <a:picLocks noChangeAspect="1" noChangeArrowheads="1"/>
          </p:cNvPicPr>
          <p:nvPr/>
        </p:nvPicPr>
        <p:blipFill>
          <a:blip r:embed="rId2" cstate="print"/>
          <a:srcRect/>
          <a:stretch>
            <a:fillRect/>
          </a:stretch>
        </p:blipFill>
        <p:spPr bwMode="auto">
          <a:xfrm>
            <a:off x="1676400" y="2743200"/>
            <a:ext cx="2257185" cy="3581400"/>
          </a:xfrm>
          <a:prstGeom prst="rect">
            <a:avLst/>
          </a:prstGeom>
          <a:noFill/>
        </p:spPr>
      </p:pic>
      <p:sp>
        <p:nvSpPr>
          <p:cNvPr id="4" name="Footer Placeholder 3"/>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81</a:t>
            </a:fld>
            <a:endParaRPr lang="en-US" dirty="0">
              <a:solidFill>
                <a:schemeClr val="accent1">
                  <a:lumMod val="50000"/>
                </a:schemeClr>
              </a:solidFill>
            </a:endParaRPr>
          </a:p>
        </p:txBody>
      </p:sp>
      <p:pic>
        <p:nvPicPr>
          <p:cNvPr id="7" name="Picture 2" descr="http://icenium.com/iceniumImages/blog-images/native-v-hybrid.png?sfvrsn=0"/>
          <p:cNvPicPr>
            <a:picLocks noChangeAspect="1" noChangeArrowheads="1"/>
          </p:cNvPicPr>
          <p:nvPr/>
        </p:nvPicPr>
        <p:blipFill>
          <a:blip r:embed="rId3" cstate="print"/>
          <a:srcRect/>
          <a:stretch>
            <a:fillRect/>
          </a:stretch>
        </p:blipFill>
        <p:spPr bwMode="auto">
          <a:xfrm>
            <a:off x="330291" y="381000"/>
            <a:ext cx="8069839" cy="6096000"/>
          </a:xfrm>
          <a:prstGeom prst="rect">
            <a:avLst/>
          </a:prstGeom>
          <a:noFill/>
        </p:spPr>
      </p:pic>
    </p:spTree>
    <p:extLst>
      <p:ext uri="{BB962C8B-B14F-4D97-AF65-F5344CB8AC3E}">
        <p14:creationId xmlns:p14="http://schemas.microsoft.com/office/powerpoint/2010/main" val="25247198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82</a:t>
            </a:fld>
            <a:endParaRPr lang="en-US" dirty="0">
              <a:solidFill>
                <a:schemeClr val="accent1">
                  <a:lumMod val="50000"/>
                </a:schemeClr>
              </a:solidFill>
            </a:endParaRPr>
          </a:p>
        </p:txBody>
      </p:sp>
      <p:pic>
        <p:nvPicPr>
          <p:cNvPr id="68610" name="Picture 2" descr="http://www.developer.nokia.com/Community/Wiki/images/0/03/003_-_hybrid_design_architecture.png?20120629200642"/>
          <p:cNvPicPr>
            <a:picLocks noChangeAspect="1" noChangeArrowheads="1"/>
          </p:cNvPicPr>
          <p:nvPr/>
        </p:nvPicPr>
        <p:blipFill>
          <a:blip r:embed="rId2" cstate="print"/>
          <a:srcRect/>
          <a:stretch>
            <a:fillRect/>
          </a:stretch>
        </p:blipFill>
        <p:spPr bwMode="auto">
          <a:xfrm>
            <a:off x="685800" y="1219200"/>
            <a:ext cx="7772400" cy="5257800"/>
          </a:xfrm>
          <a:prstGeom prst="rect">
            <a:avLst/>
          </a:prstGeom>
          <a:noFill/>
        </p:spPr>
      </p:pic>
      <p:sp>
        <p:nvSpPr>
          <p:cNvPr id="5" name="Rectangle 4"/>
          <p:cNvSpPr/>
          <p:nvPr/>
        </p:nvSpPr>
        <p:spPr>
          <a:xfrm>
            <a:off x="2057400" y="228600"/>
            <a:ext cx="51816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t>How does the Hybrid works?</a:t>
            </a:r>
            <a:endParaRPr lang="en-US" sz="2800" b="1" dirty="0"/>
          </a:p>
        </p:txBody>
      </p:sp>
    </p:spTree>
    <p:extLst>
      <p:ext uri="{BB962C8B-B14F-4D97-AF65-F5344CB8AC3E}">
        <p14:creationId xmlns:p14="http://schemas.microsoft.com/office/powerpoint/2010/main" val="26903834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83</a:t>
            </a:fld>
            <a:endParaRPr lang="en-US" dirty="0">
              <a:solidFill>
                <a:schemeClr val="accent1">
                  <a:lumMod val="50000"/>
                </a:schemeClr>
              </a:solidFill>
            </a:endParaRPr>
          </a:p>
        </p:txBody>
      </p:sp>
      <p:pic>
        <p:nvPicPr>
          <p:cNvPr id="72706" name="Picture 2" descr="http://i.imgur.com/zIPcj.png"/>
          <p:cNvPicPr>
            <a:picLocks noChangeAspect="1" noChangeArrowheads="1"/>
          </p:cNvPicPr>
          <p:nvPr/>
        </p:nvPicPr>
        <p:blipFill>
          <a:blip r:embed="rId2" cstate="print"/>
          <a:srcRect/>
          <a:stretch>
            <a:fillRect/>
          </a:stretch>
        </p:blipFill>
        <p:spPr bwMode="auto">
          <a:xfrm>
            <a:off x="762000" y="1295400"/>
            <a:ext cx="7609870" cy="3124200"/>
          </a:xfrm>
          <a:prstGeom prst="rect">
            <a:avLst/>
          </a:prstGeom>
          <a:noFill/>
        </p:spPr>
      </p:pic>
      <p:sp>
        <p:nvSpPr>
          <p:cNvPr id="5" name="Rectangle 4"/>
          <p:cNvSpPr/>
          <p:nvPr/>
        </p:nvSpPr>
        <p:spPr>
          <a:xfrm>
            <a:off x="990600" y="381000"/>
            <a:ext cx="7239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t>Mobile Web vs. Hybrid vs. Native Apps</a:t>
            </a:r>
            <a:endParaRPr lang="en-US" sz="2800" b="1" dirty="0"/>
          </a:p>
        </p:txBody>
      </p:sp>
      <p:pic>
        <p:nvPicPr>
          <p:cNvPr id="72710" name="Picture 6" descr="http://www.silkmedia.net/images/Baners/mobile_applications.jpg"/>
          <p:cNvPicPr>
            <a:picLocks noChangeAspect="1" noChangeArrowheads="1"/>
          </p:cNvPicPr>
          <p:nvPr/>
        </p:nvPicPr>
        <p:blipFill>
          <a:blip r:embed="rId3" cstate="print"/>
          <a:srcRect/>
          <a:stretch>
            <a:fillRect/>
          </a:stretch>
        </p:blipFill>
        <p:spPr bwMode="auto">
          <a:xfrm>
            <a:off x="533400" y="4495800"/>
            <a:ext cx="8001000" cy="1923317"/>
          </a:xfrm>
          <a:prstGeom prst="rect">
            <a:avLst/>
          </a:prstGeom>
          <a:noFill/>
        </p:spPr>
      </p:pic>
    </p:spTree>
    <p:extLst>
      <p:ext uri="{BB962C8B-B14F-4D97-AF65-F5344CB8AC3E}">
        <p14:creationId xmlns:p14="http://schemas.microsoft.com/office/powerpoint/2010/main" val="41694986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C:\Users\IVA\Pictures\MOBILE TESTING\linkedin-update[1].jpg"/>
          <p:cNvPicPr>
            <a:picLocks noChangeAspect="1" noChangeArrowheads="1"/>
          </p:cNvPicPr>
          <p:nvPr/>
        </p:nvPicPr>
        <p:blipFill>
          <a:blip r:embed="rId2" cstate="print"/>
          <a:srcRect/>
          <a:stretch>
            <a:fillRect/>
          </a:stretch>
        </p:blipFill>
        <p:spPr bwMode="auto">
          <a:xfrm>
            <a:off x="228600" y="990600"/>
            <a:ext cx="5029764" cy="2895600"/>
          </a:xfrm>
          <a:prstGeom prst="rect">
            <a:avLst/>
          </a:prstGeom>
          <a:noFill/>
        </p:spPr>
      </p:pic>
      <p:sp>
        <p:nvSpPr>
          <p:cNvPr id="4" name="Footer Placeholder 3"/>
          <p:cNvSpPr>
            <a:spLocks noGrp="1"/>
          </p:cNvSpPr>
          <p:nvPr>
            <p:ph type="ftr" sz="quarter" idx="11"/>
          </p:nvPr>
        </p:nvSpPr>
        <p:spPr>
          <a:xfrm>
            <a:off x="4724400" y="6407944"/>
            <a:ext cx="38862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92875"/>
            <a:ext cx="478632" cy="365125"/>
          </a:xfrm>
        </p:spPr>
        <p:txBody>
          <a:bodyPr/>
          <a:lstStyle/>
          <a:p>
            <a:fld id="{B6F15528-21DE-4FAA-801E-634DDDAF4B2B}" type="slidenum">
              <a:rPr lang="en-US" smtClean="0">
                <a:solidFill>
                  <a:schemeClr val="tx2">
                    <a:lumMod val="25000"/>
                  </a:schemeClr>
                </a:solidFill>
              </a:rPr>
              <a:pPr/>
              <a:t>84</a:t>
            </a:fld>
            <a:endParaRPr lang="en-US" dirty="0">
              <a:solidFill>
                <a:schemeClr val="tx2">
                  <a:lumMod val="25000"/>
                </a:schemeClr>
              </a:solidFill>
            </a:endParaRPr>
          </a:p>
        </p:txBody>
      </p:sp>
      <p:sp>
        <p:nvSpPr>
          <p:cNvPr id="6" name="Title 5"/>
          <p:cNvSpPr>
            <a:spLocks noGrp="1"/>
          </p:cNvSpPr>
          <p:nvPr>
            <p:ph type="title"/>
          </p:nvPr>
        </p:nvSpPr>
        <p:spPr>
          <a:xfrm>
            <a:off x="304800" y="152400"/>
            <a:ext cx="8534400" cy="762000"/>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b="1" dirty="0" smtClean="0">
                <a:latin typeface="Arial" pitchFamily="34" charset="0"/>
                <a:cs typeface="Arial" pitchFamily="34" charset="0"/>
              </a:rPr>
              <a:t>Good to know:  </a:t>
            </a:r>
            <a:r>
              <a:rPr lang="en-US" sz="2800" b="1" dirty="0" smtClean="0">
                <a:solidFill>
                  <a:srgbClr val="7030A0"/>
                </a:solidFill>
                <a:latin typeface="Comic Sans MS" pitchFamily="66" charset="0"/>
                <a:cs typeface="Arial" pitchFamily="34" charset="0"/>
              </a:rPr>
              <a:t>Hybrid Application</a:t>
            </a:r>
            <a:endParaRPr lang="en-US" sz="2800" b="1" dirty="0">
              <a:solidFill>
                <a:srgbClr val="7030A0"/>
              </a:solidFill>
              <a:latin typeface="Comic Sans MS" pitchFamily="66" charset="0"/>
              <a:cs typeface="Arial" pitchFamily="34" charset="0"/>
            </a:endParaRPr>
          </a:p>
        </p:txBody>
      </p:sp>
      <p:sp>
        <p:nvSpPr>
          <p:cNvPr id="8" name="Rectangle 7"/>
          <p:cNvSpPr/>
          <p:nvPr/>
        </p:nvSpPr>
        <p:spPr>
          <a:xfrm>
            <a:off x="228600" y="6248400"/>
            <a:ext cx="4114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2">
                    <a:lumMod val="25000"/>
                  </a:schemeClr>
                </a:solidFill>
                <a:latin typeface="Arial" pitchFamily="34" charset="0"/>
                <a:cs typeface="Arial" pitchFamily="34" charset="0"/>
              </a:rPr>
              <a:t>http://icenium.com/community/blog/icenium-team-blog/2012/06/14/what-is-a-hybrid-mobile-app-</a:t>
            </a:r>
            <a:endParaRPr lang="en-US" sz="1200" dirty="0">
              <a:solidFill>
                <a:schemeClr val="bg2">
                  <a:lumMod val="25000"/>
                </a:schemeClr>
              </a:solidFill>
              <a:latin typeface="Arial" pitchFamily="34" charset="0"/>
              <a:cs typeface="Arial" pitchFamily="34" charset="0"/>
            </a:endParaRPr>
          </a:p>
        </p:txBody>
      </p:sp>
      <p:sp>
        <p:nvSpPr>
          <p:cNvPr id="11" name="Rectangle 10"/>
          <p:cNvSpPr/>
          <p:nvPr/>
        </p:nvSpPr>
        <p:spPr>
          <a:xfrm>
            <a:off x="6019800" y="5791200"/>
            <a:ext cx="2590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http://www.gsmarena.com/glossary.php3?term=accelerometer</a:t>
            </a:r>
            <a:endParaRPr lang="en-US" sz="1200" dirty="0">
              <a:solidFill>
                <a:schemeClr val="bg1"/>
              </a:solidFill>
              <a:latin typeface="Arial" pitchFamily="34" charset="0"/>
              <a:cs typeface="Arial" pitchFamily="34" charset="0"/>
            </a:endParaRPr>
          </a:p>
        </p:txBody>
      </p:sp>
      <p:sp>
        <p:nvSpPr>
          <p:cNvPr id="14" name="Content Placeholder 1"/>
          <p:cNvSpPr>
            <a:spLocks noGrp="1"/>
          </p:cNvSpPr>
          <p:nvPr>
            <p:ph sz="half" idx="2"/>
          </p:nvPr>
        </p:nvSpPr>
        <p:spPr>
          <a:xfrm>
            <a:off x="5562600" y="990600"/>
            <a:ext cx="3352800" cy="4525963"/>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endParaRPr lang="en-US" b="1" dirty="0" smtClean="0">
              <a:solidFill>
                <a:srgbClr val="C00000"/>
              </a:solidFill>
              <a:latin typeface="Arial" pitchFamily="34" charset="0"/>
              <a:cs typeface="Arial" pitchFamily="34" charset="0"/>
            </a:endParaRPr>
          </a:p>
          <a:p>
            <a:r>
              <a:rPr lang="en-US" sz="4000" b="1" dirty="0" smtClean="0">
                <a:solidFill>
                  <a:schemeClr val="bg1"/>
                </a:solidFill>
                <a:latin typeface="Arial" pitchFamily="34" charset="0"/>
                <a:cs typeface="Arial" pitchFamily="34" charset="0"/>
              </a:rPr>
              <a:t>Hybrid apps</a:t>
            </a:r>
            <a:r>
              <a:rPr lang="en-US" sz="4000" dirty="0" smtClean="0">
                <a:solidFill>
                  <a:schemeClr val="bg1"/>
                </a:solidFill>
                <a:latin typeface="Arial" pitchFamily="34" charset="0"/>
                <a:cs typeface="Arial" pitchFamily="34" charset="0"/>
              </a:rPr>
              <a:t> rely on development frameworks like </a:t>
            </a:r>
            <a:r>
              <a:rPr lang="en-US" sz="4000" b="1" dirty="0" err="1" smtClean="0">
                <a:solidFill>
                  <a:schemeClr val="bg1"/>
                </a:solidFill>
                <a:latin typeface="Arial" pitchFamily="34" charset="0"/>
                <a:cs typeface="Arial" pitchFamily="34" charset="0"/>
              </a:rPr>
              <a:t>Sencha</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PhoneGap</a:t>
            </a:r>
            <a:r>
              <a:rPr lang="en-US" sz="4000" b="1" dirty="0" smtClean="0">
                <a:solidFill>
                  <a:schemeClr val="bg1"/>
                </a:solidFill>
                <a:latin typeface="Arial" pitchFamily="34" charset="0"/>
                <a:cs typeface="Arial" pitchFamily="34" charset="0"/>
              </a:rPr>
              <a:t>, Titanium, </a:t>
            </a:r>
            <a:r>
              <a:rPr lang="en-US" sz="4000" b="1" dirty="0" err="1" smtClean="0">
                <a:solidFill>
                  <a:schemeClr val="bg1"/>
                </a:solidFill>
                <a:latin typeface="Arial" pitchFamily="34" charset="0"/>
                <a:cs typeface="Arial" pitchFamily="34" charset="0"/>
              </a:rPr>
              <a:t>Rhomobile</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ParticleCode</a:t>
            </a:r>
            <a:r>
              <a:rPr lang="en-US" sz="4000" b="1" dirty="0" smtClean="0">
                <a:solidFill>
                  <a:schemeClr val="bg1"/>
                </a:solidFill>
                <a:latin typeface="Arial" pitchFamily="34" charset="0"/>
                <a:cs typeface="Arial" pitchFamily="34" charset="0"/>
              </a:rPr>
              <a:t>, Corona, </a:t>
            </a:r>
            <a:r>
              <a:rPr lang="en-US" sz="4000" b="1" dirty="0" err="1" smtClean="0">
                <a:solidFill>
                  <a:schemeClr val="bg1"/>
                </a:solidFill>
                <a:latin typeface="Arial" pitchFamily="34" charset="0"/>
                <a:cs typeface="Arial" pitchFamily="34" charset="0"/>
              </a:rPr>
              <a:t>Mosync</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Worklight</a:t>
            </a:r>
            <a:r>
              <a:rPr lang="en-US" sz="4000" b="1" dirty="0" smtClean="0">
                <a:solidFill>
                  <a:schemeClr val="bg1"/>
                </a:solidFill>
                <a:latin typeface="Arial" pitchFamily="34" charset="0"/>
                <a:cs typeface="Arial" pitchFamily="34" charset="0"/>
              </a:rPr>
              <a:t>, </a:t>
            </a:r>
            <a:r>
              <a:rPr lang="en-US" sz="4000" b="1" dirty="0" err="1" smtClean="0">
                <a:solidFill>
                  <a:schemeClr val="bg1"/>
                </a:solidFill>
                <a:latin typeface="Arial" pitchFamily="34" charset="0"/>
                <a:cs typeface="Arial" pitchFamily="34" charset="0"/>
              </a:rPr>
              <a:t>BkRender</a:t>
            </a:r>
            <a:r>
              <a:rPr lang="en-US" sz="4000" dirty="0" smtClean="0">
                <a:solidFill>
                  <a:schemeClr val="bg1"/>
                </a:solidFill>
                <a:latin typeface="Arial" pitchFamily="34" charset="0"/>
                <a:cs typeface="Arial" pitchFamily="34" charset="0"/>
              </a:rPr>
              <a:t>… </a:t>
            </a:r>
          </a:p>
          <a:p>
            <a:endParaRPr lang="en-US" sz="2900" dirty="0" smtClean="0">
              <a:solidFill>
                <a:schemeClr val="bg1"/>
              </a:solidFill>
              <a:latin typeface="Arial" pitchFamily="34" charset="0"/>
              <a:cs typeface="Arial" pitchFamily="34" charset="0"/>
            </a:endParaRPr>
          </a:p>
          <a:p>
            <a:r>
              <a:rPr lang="en-US" sz="5000" b="1" dirty="0" smtClean="0">
                <a:solidFill>
                  <a:srgbClr val="C00000"/>
                </a:solidFill>
                <a:latin typeface="Arial" pitchFamily="34" charset="0"/>
                <a:cs typeface="Arial" pitchFamily="34" charset="0"/>
              </a:rPr>
              <a:t>Examples: LinkedIn, </a:t>
            </a:r>
            <a:r>
              <a:rPr lang="en-US" sz="5000" b="1" dirty="0" err="1" smtClean="0">
                <a:solidFill>
                  <a:srgbClr val="C00000"/>
                </a:solidFill>
                <a:latin typeface="Arial" pitchFamily="34" charset="0"/>
                <a:cs typeface="Arial" pitchFamily="34" charset="0"/>
              </a:rPr>
              <a:t>Facebook</a:t>
            </a:r>
            <a:r>
              <a:rPr lang="en-US" sz="5000" b="1" dirty="0" smtClean="0">
                <a:solidFill>
                  <a:srgbClr val="C00000"/>
                </a:solidFill>
                <a:latin typeface="Arial" pitchFamily="34" charset="0"/>
                <a:cs typeface="Arial" pitchFamily="34" charset="0"/>
              </a:rPr>
              <a:t>, Twitter, Yelp, Amazon Cloud Reader, Netflix</a:t>
            </a:r>
          </a:p>
        </p:txBody>
      </p:sp>
      <p:pic>
        <p:nvPicPr>
          <p:cNvPr id="9" name="Picture 4" descr="https://mobilematters.secure.arizona.edu/sites/default/files/hybrid-tools.jpg"/>
          <p:cNvPicPr>
            <a:picLocks noChangeAspect="1" noChangeArrowheads="1"/>
          </p:cNvPicPr>
          <p:nvPr/>
        </p:nvPicPr>
        <p:blipFill>
          <a:blip r:embed="rId3" cstate="print"/>
          <a:srcRect/>
          <a:stretch>
            <a:fillRect/>
          </a:stretch>
        </p:blipFill>
        <p:spPr bwMode="auto">
          <a:xfrm>
            <a:off x="152400" y="3657600"/>
            <a:ext cx="5181600" cy="2458021"/>
          </a:xfrm>
          <a:prstGeom prst="rect">
            <a:avLst/>
          </a:prstGeom>
          <a:noFill/>
        </p:spPr>
      </p:pic>
    </p:spTree>
    <p:extLst>
      <p:ext uri="{BB962C8B-B14F-4D97-AF65-F5344CB8AC3E}">
        <p14:creationId xmlns:p14="http://schemas.microsoft.com/office/powerpoint/2010/main" val="37934598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3. What is a Mobile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4. What is the Native app? What is the Web app?</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5. Comparison of Native </a:t>
            </a:r>
            <a:r>
              <a:rPr lang="en-US" sz="2400" dirty="0" err="1" smtClean="0">
                <a:solidFill>
                  <a:schemeClr val="bg1">
                    <a:lumMod val="65000"/>
                  </a:schemeClr>
                </a:solidFill>
                <a:latin typeface="Arial" pitchFamily="34" charset="0"/>
                <a:cs typeface="Arial" pitchFamily="34" charset="0"/>
              </a:rPr>
              <a:t>vs.Web</a:t>
            </a:r>
            <a:r>
              <a:rPr lang="en-US" sz="2400" dirty="0" smtClean="0">
                <a:solidFill>
                  <a:schemeClr val="bg1">
                    <a:lumMod val="65000"/>
                  </a:schemeClr>
                </a:solidFill>
                <a:latin typeface="Arial" pitchFamily="34" charset="0"/>
                <a:cs typeface="Arial" pitchFamily="34" charset="0"/>
              </a:rPr>
              <a:t>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6. What came first for the mobile phone – the Native or Web apps?</a:t>
            </a:r>
          </a:p>
          <a:p>
            <a:pPr lvl="0">
              <a:buFont typeface="Wingdings" pitchFamily="2" charset="2"/>
              <a:buChar char="§"/>
            </a:pPr>
            <a:r>
              <a:rPr lang="en-US" sz="2400" dirty="0" smtClean="0">
                <a:solidFill>
                  <a:schemeClr val="bg1">
                    <a:lumMod val="65000"/>
                  </a:schemeClr>
                </a:solidFill>
                <a:latin typeface="Arial" pitchFamily="34" charset="0"/>
                <a:cs typeface="Arial" pitchFamily="34" charset="0"/>
              </a:rPr>
              <a:t>7. What is a Hybrid Application?</a:t>
            </a:r>
          </a:p>
          <a:p>
            <a:pPr>
              <a:buFont typeface="Wingdings" pitchFamily="2" charset="2"/>
              <a:buChar char="§"/>
            </a:pPr>
            <a:r>
              <a:rPr lang="en-US" sz="2400" dirty="0" smtClean="0">
                <a:solidFill>
                  <a:srgbClr val="FF0000"/>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chemeClr val="tx1"/>
                </a:solidFill>
                <a:latin typeface="Arial" pitchFamily="34" charset="0"/>
                <a:cs typeface="Arial" pitchFamily="34" charset="0"/>
              </a:rPr>
              <a:t>9. What a difference does HTML5 make?</a:t>
            </a:r>
            <a:endParaRPr lang="en-US" sz="2400" dirty="0" smtClean="0">
              <a:latin typeface="Arial" pitchFamily="34" charset="0"/>
              <a:cs typeface="Arial" pitchFamily="34" charset="0"/>
            </a:endParaRP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85</a:t>
            </a:fld>
            <a:endParaRPr lang="en-US" dirty="0">
              <a:solidFill>
                <a:schemeClr val="bg2">
                  <a:lumMod val="10000"/>
                </a:schemeClr>
              </a:solidFill>
            </a:endParaRPr>
          </a:p>
        </p:txBody>
      </p:sp>
    </p:spTree>
    <p:extLst>
      <p:ext uri="{BB962C8B-B14F-4D97-AF65-F5344CB8AC3E}">
        <p14:creationId xmlns:p14="http://schemas.microsoft.com/office/powerpoint/2010/main" val="6351823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http://www.intexsoft.com/images/stories/native%20mobile%20application.png"/>
          <p:cNvPicPr>
            <a:picLocks noGrp="1"/>
          </p:cNvPicPr>
          <p:nvPr>
            <p:ph sz="half" idx="1"/>
          </p:nvPr>
        </p:nvPicPr>
        <p:blipFill>
          <a:blip r:embed="rId2" cstate="print"/>
          <a:stretch>
            <a:fillRect/>
          </a:stretch>
        </p:blipFill>
        <p:spPr bwMode="auto">
          <a:xfrm>
            <a:off x="1143000" y="4648200"/>
            <a:ext cx="3124200" cy="1981200"/>
          </a:xfrm>
          <a:prstGeom prst="rect">
            <a:avLst/>
          </a:prstGeom>
          <a:noFill/>
          <a:ln w="9525">
            <a:noFill/>
            <a:miter lim="800000"/>
            <a:headEnd/>
            <a:tailEnd/>
          </a:ln>
        </p:spPr>
      </p:pic>
      <p:sp>
        <p:nvSpPr>
          <p:cNvPr id="6" name="Content Placeholder 5"/>
          <p:cNvSpPr>
            <a:spLocks noGrp="1"/>
          </p:cNvSpPr>
          <p:nvPr>
            <p:ph sz="half" idx="2"/>
          </p:nvPr>
        </p:nvSpPr>
        <p:spPr>
          <a:xfrm>
            <a:off x="4419600" y="1600200"/>
            <a:ext cx="3200400" cy="2133600"/>
          </a:xfrm>
        </p:spPr>
        <p:style>
          <a:lnRef idx="1">
            <a:schemeClr val="accent1"/>
          </a:lnRef>
          <a:fillRef idx="2">
            <a:schemeClr val="accent1"/>
          </a:fillRef>
          <a:effectRef idx="1">
            <a:schemeClr val="accent1"/>
          </a:effectRef>
          <a:fontRef idx="minor">
            <a:schemeClr val="dk1"/>
          </a:fontRef>
        </p:style>
        <p:txBody>
          <a:bodyPr>
            <a:normAutofit/>
          </a:bodyPr>
          <a:lstStyle/>
          <a:p>
            <a:pPr lvl="0"/>
            <a:r>
              <a:rPr lang="en-US" sz="1600" dirty="0" smtClean="0">
                <a:solidFill>
                  <a:schemeClr val="bg1"/>
                </a:solidFill>
                <a:latin typeface="Arial" pitchFamily="34" charset="0"/>
                <a:cs typeface="Arial" pitchFamily="34" charset="0"/>
              </a:rPr>
              <a:t>Suits best for chosen model of business management and promotion</a:t>
            </a:r>
          </a:p>
          <a:p>
            <a:pPr lvl="0"/>
            <a:r>
              <a:rPr lang="en-US" sz="1600" dirty="0" smtClean="0">
                <a:solidFill>
                  <a:schemeClr val="bg1"/>
                </a:solidFill>
                <a:latin typeface="Arial" pitchFamily="34" charset="0"/>
                <a:cs typeface="Arial" pitchFamily="34" charset="0"/>
              </a:rPr>
              <a:t>complies with company’s own technological expertise (HTML is mastered better than C + + or Objective C).</a:t>
            </a:r>
          </a:p>
          <a:p>
            <a:endParaRPr lang="en-US" dirty="0"/>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86</a:t>
            </a:fld>
            <a:endParaRPr lang="en-US" dirty="0">
              <a:solidFill>
                <a:schemeClr val="tx2">
                  <a:lumMod val="25000"/>
                </a:schemeClr>
              </a:solidFill>
            </a:endParaRPr>
          </a:p>
        </p:txBody>
      </p:sp>
      <p:sp>
        <p:nvSpPr>
          <p:cNvPr id="7" name="Title 6"/>
          <p:cNvSpPr>
            <a:spLocks noGrp="1"/>
          </p:cNvSpPr>
          <p:nvPr>
            <p:ph type="title"/>
          </p:nvPr>
        </p:nvSpPr>
        <p:spPr>
          <a:xfrm>
            <a:off x="381000" y="152400"/>
            <a:ext cx="82296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Main reasons for organizations to choose:   </a:t>
            </a:r>
            <a:r>
              <a:rPr lang="en-US" sz="3200" dirty="0" smtClean="0">
                <a:solidFill>
                  <a:srgbClr val="FF0000"/>
                </a:solidFill>
                <a:latin typeface="Arial" pitchFamily="34" charset="0"/>
                <a:cs typeface="Arial" pitchFamily="34" charset="0"/>
              </a:rPr>
              <a:t>1</a:t>
            </a:r>
            <a:endParaRPr lang="en-US" sz="3200" dirty="0">
              <a:solidFill>
                <a:srgbClr val="FF0000"/>
              </a:solidFill>
              <a:latin typeface="Arial" pitchFamily="34" charset="0"/>
              <a:cs typeface="Arial" pitchFamily="34" charset="0"/>
            </a:endParaRPr>
          </a:p>
        </p:txBody>
      </p:sp>
      <p:sp>
        <p:nvSpPr>
          <p:cNvPr id="18433" name="Rectangle 1"/>
          <p:cNvSpPr>
            <a:spLocks noChangeArrowheads="1"/>
          </p:cNvSpPr>
          <p:nvPr/>
        </p:nvSpPr>
        <p:spPr bwMode="auto">
          <a:xfrm>
            <a:off x="381000" y="1600200"/>
            <a:ext cx="2971800" cy="280076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lang="en-US" sz="1600" dirty="0" smtClean="0">
                <a:solidFill>
                  <a:srgbClr val="333333"/>
                </a:solidFill>
                <a:latin typeface="Arial" pitchFamily="34" charset="0"/>
                <a:ea typeface="Times New Roman" pitchFamily="18" charset="0"/>
                <a:cs typeface="Arial" pitchFamily="34" charset="0"/>
              </a:rPr>
              <a:t>C</a:t>
            </a: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omplies with company’s own technological expertise (Java, C++ and/or Objective C are mastered better than HTML)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uses makes creating of an excellent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contains relevant content (e.g. an interactive game)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performs complex calculations (bank payments, etc.)</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434" name="Rectangle 2"/>
          <p:cNvSpPr>
            <a:spLocks noChangeArrowheads="1"/>
          </p:cNvSpPr>
          <p:nvPr/>
        </p:nvSpPr>
        <p:spPr bwMode="auto">
          <a:xfrm>
            <a:off x="5029200" y="4724400"/>
            <a:ext cx="3276600" cy="156966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Opportunity to develop both options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Desire to test what works best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Expansion of contacts with users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Other (order of company management, integrated solution)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ounded Rectangle 9"/>
          <p:cNvSpPr/>
          <p:nvPr/>
        </p:nvSpPr>
        <p:spPr>
          <a:xfrm>
            <a:off x="304800" y="990600"/>
            <a:ext cx="2514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Arial" pitchFamily="34" charset="0"/>
                <a:cs typeface="Arial" pitchFamily="34" charset="0"/>
              </a:rPr>
              <a:t>NATIVE</a:t>
            </a:r>
            <a:endParaRPr lang="en-US" b="1" dirty="0">
              <a:solidFill>
                <a:srgbClr val="FFFF00"/>
              </a:solidFill>
              <a:latin typeface="Arial" pitchFamily="34" charset="0"/>
              <a:cs typeface="Arial" pitchFamily="34" charset="0"/>
            </a:endParaRPr>
          </a:p>
        </p:txBody>
      </p:sp>
      <p:sp>
        <p:nvSpPr>
          <p:cNvPr id="11" name="Rounded Rectangle 10"/>
          <p:cNvSpPr/>
          <p:nvPr/>
        </p:nvSpPr>
        <p:spPr>
          <a:xfrm>
            <a:off x="6324600" y="990600"/>
            <a:ext cx="2514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Arial" pitchFamily="34" charset="0"/>
                <a:cs typeface="Arial" pitchFamily="34" charset="0"/>
              </a:rPr>
              <a:t>WEB</a:t>
            </a:r>
            <a:endParaRPr lang="en-US" b="1" dirty="0">
              <a:solidFill>
                <a:srgbClr val="FFFF00"/>
              </a:solidFill>
              <a:latin typeface="Arial" pitchFamily="34" charset="0"/>
              <a:cs typeface="Arial" pitchFamily="34" charset="0"/>
            </a:endParaRPr>
          </a:p>
        </p:txBody>
      </p:sp>
      <p:sp>
        <p:nvSpPr>
          <p:cNvPr id="12" name="Rounded Rectangle 11"/>
          <p:cNvSpPr/>
          <p:nvPr/>
        </p:nvSpPr>
        <p:spPr>
          <a:xfrm>
            <a:off x="4191000" y="3886200"/>
            <a:ext cx="35052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Arial" pitchFamily="34" charset="0"/>
                <a:cs typeface="Arial" pitchFamily="34" charset="0"/>
              </a:rPr>
              <a:t>BOTH: Native and Web</a:t>
            </a:r>
            <a:endParaRPr lang="en-US"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098388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3">
                                            <p:bg/>
                                          </p:spTgt>
                                        </p:tgtEl>
                                        <p:attrNameLst>
                                          <p:attrName>style.visibility</p:attrName>
                                        </p:attrNameLst>
                                      </p:cBhvr>
                                      <p:to>
                                        <p:strVal val="visible"/>
                                      </p:to>
                                    </p:set>
                                    <p:animEffect transition="in" filter="fade">
                                      <p:cBhvr>
                                        <p:cTn id="7" dur="2000"/>
                                        <p:tgtEl>
                                          <p:spTgt spid="1843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3">
                                            <p:txEl>
                                              <p:pRg st="0" end="0"/>
                                            </p:txEl>
                                          </p:spTgt>
                                        </p:tgtEl>
                                        <p:attrNameLst>
                                          <p:attrName>style.visibility</p:attrName>
                                        </p:attrNameLst>
                                      </p:cBhvr>
                                      <p:to>
                                        <p:strVal val="visible"/>
                                      </p:to>
                                    </p:set>
                                    <p:animEffect transition="in" filter="fade">
                                      <p:cBhvr>
                                        <p:cTn id="10" dur="2000"/>
                                        <p:tgtEl>
                                          <p:spTgt spid="1843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3">
                                            <p:txEl>
                                              <p:pRg st="1" end="1"/>
                                            </p:txEl>
                                          </p:spTgt>
                                        </p:tgtEl>
                                        <p:attrNameLst>
                                          <p:attrName>style.visibility</p:attrName>
                                        </p:attrNameLst>
                                      </p:cBhvr>
                                      <p:to>
                                        <p:strVal val="visible"/>
                                      </p:to>
                                    </p:set>
                                    <p:animEffect transition="in" filter="fade">
                                      <p:cBhvr>
                                        <p:cTn id="13" dur="2000"/>
                                        <p:tgtEl>
                                          <p:spTgt spid="1843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33">
                                            <p:txEl>
                                              <p:pRg st="2" end="2"/>
                                            </p:txEl>
                                          </p:spTgt>
                                        </p:tgtEl>
                                        <p:attrNameLst>
                                          <p:attrName>style.visibility</p:attrName>
                                        </p:attrNameLst>
                                      </p:cBhvr>
                                      <p:to>
                                        <p:strVal val="visible"/>
                                      </p:to>
                                    </p:set>
                                    <p:animEffect transition="in" filter="fade">
                                      <p:cBhvr>
                                        <p:cTn id="16" dur="2000"/>
                                        <p:tgtEl>
                                          <p:spTgt spid="1843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33">
                                            <p:txEl>
                                              <p:pRg st="3" end="3"/>
                                            </p:txEl>
                                          </p:spTgt>
                                        </p:tgtEl>
                                        <p:attrNameLst>
                                          <p:attrName>style.visibility</p:attrName>
                                        </p:attrNameLst>
                                      </p:cBhvr>
                                      <p:to>
                                        <p:strVal val="visible"/>
                                      </p:to>
                                    </p:set>
                                    <p:animEffect transition="in" filter="fade">
                                      <p:cBhvr>
                                        <p:cTn id="19" dur="2000"/>
                                        <p:tgtEl>
                                          <p:spTgt spid="1843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bg/>
                                          </p:spTgt>
                                        </p:tgtEl>
                                        <p:attrNameLst>
                                          <p:attrName>style.visibility</p:attrName>
                                        </p:attrNameLst>
                                      </p:cBhvr>
                                      <p:to>
                                        <p:strVal val="visible"/>
                                      </p:to>
                                    </p:set>
                                    <p:animEffect transition="in" filter="fade">
                                      <p:cBhvr>
                                        <p:cTn id="24" dur="2000"/>
                                        <p:tgtEl>
                                          <p:spTgt spid="6">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2000"/>
                                        <p:tgtEl>
                                          <p:spTgt spid="6">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20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434">
                                            <p:bg/>
                                          </p:spTgt>
                                        </p:tgtEl>
                                        <p:attrNameLst>
                                          <p:attrName>style.visibility</p:attrName>
                                        </p:attrNameLst>
                                      </p:cBhvr>
                                      <p:to>
                                        <p:strVal val="visible"/>
                                      </p:to>
                                    </p:set>
                                    <p:animEffect transition="in" filter="fade">
                                      <p:cBhvr>
                                        <p:cTn id="35" dur="2000"/>
                                        <p:tgtEl>
                                          <p:spTgt spid="18434">
                                            <p:bg/>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434">
                                            <p:txEl>
                                              <p:pRg st="0" end="0"/>
                                            </p:txEl>
                                          </p:spTgt>
                                        </p:tgtEl>
                                        <p:attrNameLst>
                                          <p:attrName>style.visibility</p:attrName>
                                        </p:attrNameLst>
                                      </p:cBhvr>
                                      <p:to>
                                        <p:strVal val="visible"/>
                                      </p:to>
                                    </p:set>
                                    <p:animEffect transition="in" filter="fade">
                                      <p:cBhvr>
                                        <p:cTn id="38" dur="2000"/>
                                        <p:tgtEl>
                                          <p:spTgt spid="1843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434">
                                            <p:txEl>
                                              <p:pRg st="1" end="1"/>
                                            </p:txEl>
                                          </p:spTgt>
                                        </p:tgtEl>
                                        <p:attrNameLst>
                                          <p:attrName>style.visibility</p:attrName>
                                        </p:attrNameLst>
                                      </p:cBhvr>
                                      <p:to>
                                        <p:strVal val="visible"/>
                                      </p:to>
                                    </p:set>
                                    <p:animEffect transition="in" filter="fade">
                                      <p:cBhvr>
                                        <p:cTn id="41" dur="2000"/>
                                        <p:tgtEl>
                                          <p:spTgt spid="18434">
                                            <p:txEl>
                                              <p:pRg st="1" end="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434">
                                            <p:txEl>
                                              <p:pRg st="2" end="2"/>
                                            </p:txEl>
                                          </p:spTgt>
                                        </p:tgtEl>
                                        <p:attrNameLst>
                                          <p:attrName>style.visibility</p:attrName>
                                        </p:attrNameLst>
                                      </p:cBhvr>
                                      <p:to>
                                        <p:strVal val="visible"/>
                                      </p:to>
                                    </p:set>
                                    <p:animEffect transition="in" filter="fade">
                                      <p:cBhvr>
                                        <p:cTn id="44" dur="2000"/>
                                        <p:tgtEl>
                                          <p:spTgt spid="18434">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434">
                                            <p:txEl>
                                              <p:pRg st="3" end="3"/>
                                            </p:txEl>
                                          </p:spTgt>
                                        </p:tgtEl>
                                        <p:attrNameLst>
                                          <p:attrName>style.visibility</p:attrName>
                                        </p:attrNameLst>
                                      </p:cBhvr>
                                      <p:to>
                                        <p:strVal val="visible"/>
                                      </p:to>
                                    </p:set>
                                    <p:animEffect transition="in" filter="fade">
                                      <p:cBhvr>
                                        <p:cTn id="47" dur="2000"/>
                                        <p:tgtEl>
                                          <p:spTgt spid="184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18433" grpId="0" build="allAtOnce" animBg="1"/>
      <p:bldP spid="18434" grpId="0" build="allAtOnce"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905000"/>
            <a:ext cx="4038600" cy="22098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lvl="0"/>
            <a:r>
              <a:rPr lang="en-US" sz="1900" dirty="0" smtClean="0">
                <a:latin typeface="Arial" pitchFamily="34" charset="0"/>
                <a:cs typeface="Arial" pitchFamily="34" charset="0"/>
              </a:rPr>
              <a:t>company goals are firstly focused on marketing</a:t>
            </a:r>
          </a:p>
          <a:p>
            <a:pPr lvl="0"/>
            <a:r>
              <a:rPr lang="en-US" sz="1900" dirty="0" smtClean="0">
                <a:latin typeface="Arial" pitchFamily="34" charset="0"/>
                <a:cs typeface="Arial" pitchFamily="34" charset="0"/>
              </a:rPr>
              <a:t>company offer timely and quickly updated information</a:t>
            </a:r>
          </a:p>
          <a:p>
            <a:pPr lvl="0"/>
            <a:r>
              <a:rPr lang="en-US" sz="1900" dirty="0" smtClean="0">
                <a:latin typeface="Arial" pitchFamily="34" charset="0"/>
                <a:cs typeface="Arial" pitchFamily="34" charset="0"/>
              </a:rPr>
              <a:t>company want to be easily found through search engines</a:t>
            </a:r>
          </a:p>
          <a:p>
            <a:pPr lvl="0"/>
            <a:r>
              <a:rPr lang="en-US" sz="1900" dirty="0" smtClean="0">
                <a:latin typeface="Arial" pitchFamily="34" charset="0"/>
                <a:cs typeface="Arial" pitchFamily="34" charset="0"/>
              </a:rPr>
              <a:t>company want to save the money</a:t>
            </a:r>
          </a:p>
          <a:p>
            <a:endParaRPr lang="en-US" dirty="0"/>
          </a:p>
        </p:txBody>
      </p:sp>
      <p:sp>
        <p:nvSpPr>
          <p:cNvPr id="3" name="Content Placeholder 2"/>
          <p:cNvSpPr>
            <a:spLocks noGrp="1"/>
          </p:cNvSpPr>
          <p:nvPr>
            <p:ph sz="half" idx="2"/>
          </p:nvPr>
        </p:nvSpPr>
        <p:spPr>
          <a:xfrm>
            <a:off x="4648200" y="1905000"/>
            <a:ext cx="4038600" cy="2481071"/>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lvl="0"/>
            <a:r>
              <a:rPr lang="en-US" sz="1900" dirty="0" smtClean="0">
                <a:latin typeface="Arial" pitchFamily="34" charset="0"/>
                <a:cs typeface="Arial" pitchFamily="34" charset="0"/>
              </a:rPr>
              <a:t>communication and interaction with users</a:t>
            </a:r>
          </a:p>
          <a:p>
            <a:pPr lvl="0"/>
            <a:r>
              <a:rPr lang="en-US" sz="1900" dirty="0" smtClean="0">
                <a:latin typeface="Arial" pitchFamily="34" charset="0"/>
                <a:cs typeface="Arial" pitchFamily="34" charset="0"/>
              </a:rPr>
              <a:t>creating an application working like a computer program</a:t>
            </a:r>
          </a:p>
          <a:p>
            <a:pPr lvl="0"/>
            <a:r>
              <a:rPr lang="en-US" sz="1900" dirty="0" smtClean="0">
                <a:latin typeface="Arial" pitchFamily="34" charset="0"/>
                <a:cs typeface="Arial" pitchFamily="34" charset="0"/>
              </a:rPr>
              <a:t>ensuring an instant access to information about the company, regardless of accessibility of the Internet</a:t>
            </a:r>
          </a:p>
          <a:p>
            <a:pPr lvl="0"/>
            <a:r>
              <a:rPr lang="en-US" sz="1900" dirty="0" smtClean="0">
                <a:latin typeface="Arial" pitchFamily="34" charset="0"/>
                <a:cs typeface="Arial" pitchFamily="34" charset="0"/>
              </a:rPr>
              <a:t>creation of a creative and catchy user interface</a:t>
            </a:r>
          </a:p>
          <a:p>
            <a:endParaRPr lang="en-US" dirty="0"/>
          </a:p>
        </p:txBody>
      </p:sp>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87</a:t>
            </a:fld>
            <a:endParaRPr lang="en-US" dirty="0">
              <a:solidFill>
                <a:schemeClr val="tx2">
                  <a:lumMod val="25000"/>
                </a:schemeClr>
              </a:solidFill>
            </a:endParaRPr>
          </a:p>
        </p:txBody>
      </p:sp>
      <p:sp>
        <p:nvSpPr>
          <p:cNvPr id="6" name="Title 5"/>
          <p:cNvSpPr>
            <a:spLocks noGrp="1"/>
          </p:cNvSpPr>
          <p:nvPr>
            <p:ph type="title"/>
          </p:nvPr>
        </p:nvSpPr>
        <p:spPr>
          <a:xfrm>
            <a:off x="304800" y="152400"/>
            <a:ext cx="8610600" cy="8382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3200" dirty="0" smtClean="0">
                <a:latin typeface="Arial" pitchFamily="34" charset="0"/>
                <a:cs typeface="Arial" pitchFamily="34" charset="0"/>
              </a:rPr>
              <a:t>Tendencies that let organizations to choose:   </a:t>
            </a:r>
            <a:r>
              <a:rPr lang="en-US" sz="3200" dirty="0" smtClean="0">
                <a:solidFill>
                  <a:srgbClr val="FF0000"/>
                </a:solidFill>
                <a:latin typeface="Arial" pitchFamily="34" charset="0"/>
                <a:cs typeface="Arial" pitchFamily="34" charset="0"/>
              </a:rPr>
              <a:t>2</a:t>
            </a:r>
            <a:r>
              <a:rPr lang="en-US" sz="3200" dirty="0" smtClean="0">
                <a:latin typeface="Arial" pitchFamily="34" charset="0"/>
                <a:cs typeface="Arial" pitchFamily="34" charset="0"/>
              </a:rPr>
              <a:t>				</a:t>
            </a:r>
            <a:endParaRPr lang="en-US" sz="3200" dirty="0">
              <a:solidFill>
                <a:srgbClr val="FF0000"/>
              </a:solidFill>
              <a:latin typeface="Arial" pitchFamily="34" charset="0"/>
              <a:cs typeface="Arial" pitchFamily="34" charset="0"/>
            </a:endParaRPr>
          </a:p>
        </p:txBody>
      </p:sp>
      <p:sp>
        <p:nvSpPr>
          <p:cNvPr id="7" name="Rounded Rectangle 6"/>
          <p:cNvSpPr/>
          <p:nvPr/>
        </p:nvSpPr>
        <p:spPr>
          <a:xfrm>
            <a:off x="609600" y="1295400"/>
            <a:ext cx="3429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Arial" pitchFamily="34" charset="0"/>
                <a:cs typeface="Arial" pitchFamily="34" charset="0"/>
              </a:rPr>
              <a:t>Develop Web Apps</a:t>
            </a:r>
            <a:endParaRPr lang="en-US" b="1" dirty="0">
              <a:solidFill>
                <a:srgbClr val="FFFF00"/>
              </a:solidFill>
              <a:latin typeface="Arial" pitchFamily="34" charset="0"/>
              <a:cs typeface="Arial" pitchFamily="34" charset="0"/>
            </a:endParaRPr>
          </a:p>
        </p:txBody>
      </p:sp>
      <p:sp>
        <p:nvSpPr>
          <p:cNvPr id="8" name="Rounded Rectangle 7"/>
          <p:cNvSpPr/>
          <p:nvPr/>
        </p:nvSpPr>
        <p:spPr>
          <a:xfrm>
            <a:off x="4876800" y="1295400"/>
            <a:ext cx="3352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Arial" pitchFamily="34" charset="0"/>
                <a:cs typeface="Arial" pitchFamily="34" charset="0"/>
              </a:rPr>
              <a:t>Develop Native Apps</a:t>
            </a:r>
            <a:endParaRPr lang="en-US" b="1" dirty="0">
              <a:solidFill>
                <a:srgbClr val="FFFF00"/>
              </a:solidFill>
              <a:latin typeface="Arial" pitchFamily="34" charset="0"/>
              <a:cs typeface="Arial" pitchFamily="34" charset="0"/>
            </a:endParaRPr>
          </a:p>
        </p:txBody>
      </p:sp>
      <p:sp>
        <p:nvSpPr>
          <p:cNvPr id="64514" name="Rectangle 2"/>
          <p:cNvSpPr>
            <a:spLocks noChangeArrowheads="1"/>
          </p:cNvSpPr>
          <p:nvPr/>
        </p:nvSpPr>
        <p:spPr bwMode="auto">
          <a:xfrm>
            <a:off x="685800" y="4988242"/>
            <a:ext cx="7772400" cy="10772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sz="1600" b="1" dirty="0" smtClean="0">
                <a:solidFill>
                  <a:srgbClr val="FF0000"/>
                </a:solidFill>
                <a:latin typeface="Arial" pitchFamily="34" charset="0"/>
                <a:ea typeface="Times New Roman" pitchFamily="18" charset="0"/>
                <a:cs typeface="Arial" pitchFamily="34" charset="0"/>
              </a:rPr>
              <a:t>YOUR personal opinion regarding the </a:t>
            </a:r>
            <a:r>
              <a:rPr kumimoji="0" lang="en-US"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best option is:</a:t>
            </a:r>
            <a:endParaRPr kumimoji="0" lang="en-US" sz="16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starting with mobile version of web site,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finding out places where users are most active (using Analytics),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creating a native mobile application based on this information.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290801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20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20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20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20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bg/>
                                          </p:spTgt>
                                        </p:tgtEl>
                                        <p:attrNameLst>
                                          <p:attrName>style.visibility</p:attrName>
                                        </p:attrNameLst>
                                      </p:cBhvr>
                                      <p:to>
                                        <p:strVal val="visible"/>
                                      </p:to>
                                    </p:set>
                                    <p:animEffect transition="in" filter="fade">
                                      <p:cBhvr>
                                        <p:cTn id="24" dur="2000"/>
                                        <p:tgtEl>
                                          <p:spTgt spid="3">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20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2000"/>
                                        <p:tgtEl>
                                          <p:spTgt spid="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2000"/>
                                        <p:tgtEl>
                                          <p:spTgt spid="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20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4514">
                                            <p:bg/>
                                          </p:spTgt>
                                        </p:tgtEl>
                                        <p:attrNameLst>
                                          <p:attrName>style.visibility</p:attrName>
                                        </p:attrNameLst>
                                      </p:cBhvr>
                                      <p:to>
                                        <p:strVal val="visible"/>
                                      </p:to>
                                    </p:set>
                                    <p:animEffect transition="in" filter="fade">
                                      <p:cBhvr>
                                        <p:cTn id="41" dur="2000"/>
                                        <p:tgtEl>
                                          <p:spTgt spid="64514">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4514">
                                            <p:txEl>
                                              <p:pRg st="0" end="0"/>
                                            </p:txEl>
                                          </p:spTgt>
                                        </p:tgtEl>
                                        <p:attrNameLst>
                                          <p:attrName>style.visibility</p:attrName>
                                        </p:attrNameLst>
                                      </p:cBhvr>
                                      <p:to>
                                        <p:strVal val="visible"/>
                                      </p:to>
                                    </p:set>
                                    <p:animEffect transition="in" filter="fade">
                                      <p:cBhvr>
                                        <p:cTn id="44" dur="2000"/>
                                        <p:tgtEl>
                                          <p:spTgt spid="64514">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514">
                                            <p:txEl>
                                              <p:pRg st="1" end="1"/>
                                            </p:txEl>
                                          </p:spTgt>
                                        </p:tgtEl>
                                        <p:attrNameLst>
                                          <p:attrName>style.visibility</p:attrName>
                                        </p:attrNameLst>
                                      </p:cBhvr>
                                      <p:to>
                                        <p:strVal val="visible"/>
                                      </p:to>
                                    </p:set>
                                    <p:animEffect transition="in" filter="fade">
                                      <p:cBhvr>
                                        <p:cTn id="47" dur="2000"/>
                                        <p:tgtEl>
                                          <p:spTgt spid="64514">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4514">
                                            <p:txEl>
                                              <p:pRg st="2" end="2"/>
                                            </p:txEl>
                                          </p:spTgt>
                                        </p:tgtEl>
                                        <p:attrNameLst>
                                          <p:attrName>style.visibility</p:attrName>
                                        </p:attrNameLst>
                                      </p:cBhvr>
                                      <p:to>
                                        <p:strVal val="visible"/>
                                      </p:to>
                                    </p:set>
                                    <p:animEffect transition="in" filter="fade">
                                      <p:cBhvr>
                                        <p:cTn id="50" dur="2000"/>
                                        <p:tgtEl>
                                          <p:spTgt spid="64514">
                                            <p:txEl>
                                              <p:pRg st="2" end="2"/>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514">
                                            <p:txEl>
                                              <p:pRg st="3" end="3"/>
                                            </p:txEl>
                                          </p:spTgt>
                                        </p:tgtEl>
                                        <p:attrNameLst>
                                          <p:attrName>style.visibility</p:attrName>
                                        </p:attrNameLst>
                                      </p:cBhvr>
                                      <p:to>
                                        <p:strVal val="visible"/>
                                      </p:to>
                                    </p:set>
                                    <p:animEffect transition="in" filter="fade">
                                      <p:cBhvr>
                                        <p:cTn id="53" dur="2000"/>
                                        <p:tgtEl>
                                          <p:spTgt spid="645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3" grpId="0" build="allAtOnce" animBg="1"/>
      <p:bldP spid="64514" grpId="0" build="allAtOnce"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4230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2012</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88</a:t>
            </a:fld>
            <a:endParaRPr lang="en-US" dirty="0">
              <a:solidFill>
                <a:schemeClr val="accent1">
                  <a:lumMod val="50000"/>
                </a:schemeClr>
              </a:solidFill>
            </a:endParaRPr>
          </a:p>
        </p:txBody>
      </p:sp>
      <p:graphicFrame>
        <p:nvGraphicFramePr>
          <p:cNvPr id="11" name="Content Placeholder 10"/>
          <p:cNvGraphicFramePr>
            <a:graphicFrameLocks noGrp="1"/>
          </p:cNvGraphicFramePr>
          <p:nvPr>
            <p:ph idx="1"/>
          </p:nvPr>
        </p:nvGraphicFramePr>
        <p:xfrm>
          <a:off x="304800" y="228601"/>
          <a:ext cx="8534400" cy="6062282"/>
        </p:xfrm>
        <a:graphic>
          <a:graphicData uri="http://schemas.openxmlformats.org/drawingml/2006/table">
            <a:tbl>
              <a:tblPr firstRow="1" bandRow="1">
                <a:tableStyleId>{5C22544A-7EE6-4342-B048-85BDC9FD1C3A}</a:tableStyleId>
              </a:tblPr>
              <a:tblGrid>
                <a:gridCol w="2844800"/>
                <a:gridCol w="2844800"/>
                <a:gridCol w="2844800"/>
              </a:tblGrid>
              <a:tr h="279227">
                <a:tc>
                  <a:txBody>
                    <a:bodyPr/>
                    <a:lstStyle/>
                    <a:p>
                      <a:r>
                        <a:rPr lang="en-US" sz="1400" dirty="0" smtClean="0"/>
                        <a:t>Industry</a:t>
                      </a:r>
                      <a:r>
                        <a:rPr lang="en-US" sz="1400" baseline="0" dirty="0" smtClean="0"/>
                        <a:t> </a:t>
                      </a:r>
                      <a:endParaRPr lang="en-US" sz="1400" dirty="0"/>
                    </a:p>
                  </a:txBody>
                  <a:tcPr/>
                </a:tc>
                <a:tc>
                  <a:txBody>
                    <a:bodyPr/>
                    <a:lstStyle/>
                    <a:p>
                      <a:r>
                        <a:rPr lang="en-US" sz="1400" dirty="0" smtClean="0"/>
                        <a:t>Requirement</a:t>
                      </a:r>
                      <a:endParaRPr lang="en-US" sz="1400" dirty="0"/>
                    </a:p>
                  </a:txBody>
                  <a:tcPr/>
                </a:tc>
                <a:tc>
                  <a:txBody>
                    <a:bodyPr/>
                    <a:lstStyle/>
                    <a:p>
                      <a:r>
                        <a:rPr lang="en-US" sz="1400" dirty="0" smtClean="0"/>
                        <a:t>Preference</a:t>
                      </a:r>
                      <a:endParaRPr lang="en-US" sz="1400" dirty="0"/>
                    </a:p>
                  </a:txBody>
                  <a:tcPr/>
                </a:tc>
              </a:tr>
              <a:tr h="586375">
                <a:tc>
                  <a:txBody>
                    <a:bodyPr/>
                    <a:lstStyle/>
                    <a:p>
                      <a:r>
                        <a:rPr lang="en-US" sz="1600" dirty="0" smtClean="0"/>
                        <a:t>Games</a:t>
                      </a:r>
                      <a:endParaRPr lang="en-US" sz="1600" dirty="0"/>
                    </a:p>
                  </a:txBody>
                  <a:tcPr/>
                </a:tc>
                <a:tc>
                  <a:txBody>
                    <a:bodyPr/>
                    <a:lstStyle/>
                    <a:p>
                      <a:r>
                        <a:rPr lang="en-US" sz="1200" dirty="0" smtClean="0"/>
                        <a:t>Fastest</a:t>
                      </a:r>
                      <a:r>
                        <a:rPr lang="en-US" sz="1200" baseline="0" dirty="0" smtClean="0"/>
                        <a:t> response and local runtime environments, access to hardware resources</a:t>
                      </a:r>
                      <a:endParaRPr lang="en-US" sz="1200" dirty="0"/>
                    </a:p>
                  </a:txBody>
                  <a:tcPr/>
                </a:tc>
                <a:tc>
                  <a:txBody>
                    <a:bodyPr/>
                    <a:lstStyle/>
                    <a:p>
                      <a:r>
                        <a:rPr lang="en-US" sz="1200" dirty="0" smtClean="0"/>
                        <a:t>Native</a:t>
                      </a:r>
                      <a:endParaRPr lang="en-US" sz="1200" dirty="0"/>
                    </a:p>
                  </a:txBody>
                  <a:tcPr/>
                </a:tc>
              </a:tr>
              <a:tr h="753911">
                <a:tc>
                  <a:txBody>
                    <a:bodyPr/>
                    <a:lstStyle/>
                    <a:p>
                      <a:r>
                        <a:rPr lang="en-US" sz="1600" dirty="0" smtClean="0"/>
                        <a:t>Social Networking/Messaging</a:t>
                      </a:r>
                      <a:endParaRPr lang="en-US" sz="1600" dirty="0"/>
                    </a:p>
                  </a:txBody>
                  <a:tcPr/>
                </a:tc>
                <a:tc>
                  <a:txBody>
                    <a:bodyPr/>
                    <a:lstStyle/>
                    <a:p>
                      <a:r>
                        <a:rPr lang="en-US" sz="1200" dirty="0" smtClean="0"/>
                        <a:t>Access to push notifications, ability to run in the background, integration</a:t>
                      </a:r>
                      <a:r>
                        <a:rPr lang="en-US" sz="1200" baseline="0" dirty="0" smtClean="0"/>
                        <a:t> to camera, LBS, discovery</a:t>
                      </a:r>
                      <a:endParaRPr lang="en-US" sz="1200" dirty="0"/>
                    </a:p>
                  </a:txBody>
                  <a:tcPr/>
                </a:tc>
                <a:tc>
                  <a:txBody>
                    <a:bodyPr/>
                    <a:lstStyle/>
                    <a:p>
                      <a:r>
                        <a:rPr lang="en-US" sz="1200" dirty="0" smtClean="0"/>
                        <a:t>Native</a:t>
                      </a:r>
                      <a:endParaRPr lang="en-US" sz="1200" dirty="0"/>
                    </a:p>
                  </a:txBody>
                  <a:tcPr/>
                </a:tc>
              </a:tr>
              <a:tr h="753911">
                <a:tc>
                  <a:txBody>
                    <a:bodyPr/>
                    <a:lstStyle/>
                    <a:p>
                      <a:r>
                        <a:rPr lang="en-US" sz="1600" dirty="0" smtClean="0"/>
                        <a:t>Banking and Commerce</a:t>
                      </a:r>
                      <a:endParaRPr lang="en-US" sz="1600" dirty="0"/>
                    </a:p>
                  </a:txBody>
                  <a:tcPr/>
                </a:tc>
                <a:tc>
                  <a:txBody>
                    <a:bodyPr/>
                    <a:lstStyle/>
                    <a:p>
                      <a:r>
                        <a:rPr lang="en-US" sz="1200" dirty="0" smtClean="0"/>
                        <a:t>Multiple security layers, ability to run offline, offline storage, access to NFC, push notifications, simple and easy interface</a:t>
                      </a:r>
                      <a:endParaRPr lang="en-US" sz="1200" dirty="0"/>
                    </a:p>
                  </a:txBody>
                  <a:tcPr/>
                </a:tc>
                <a:tc>
                  <a:txBody>
                    <a:bodyPr/>
                    <a:lstStyle/>
                    <a:p>
                      <a:r>
                        <a:rPr lang="en-US" sz="1200" dirty="0" smtClean="0"/>
                        <a:t>Native</a:t>
                      </a:r>
                      <a:endParaRPr lang="en-US" sz="1200" dirty="0"/>
                    </a:p>
                  </a:txBody>
                  <a:tcPr/>
                </a:tc>
              </a:tr>
              <a:tr h="679536">
                <a:tc>
                  <a:txBody>
                    <a:bodyPr/>
                    <a:lstStyle/>
                    <a:p>
                      <a:r>
                        <a:rPr lang="en-US" sz="1600" dirty="0" smtClean="0"/>
                        <a:t>New and Content</a:t>
                      </a:r>
                      <a:endParaRPr lang="en-US" sz="1600" dirty="0"/>
                    </a:p>
                  </a:txBody>
                  <a:tcPr/>
                </a:tc>
                <a:tc>
                  <a:txBody>
                    <a:bodyPr/>
                    <a:lstStyle/>
                    <a:p>
                      <a:r>
                        <a:rPr lang="en-US" sz="1200" dirty="0" smtClean="0"/>
                        <a:t>Easy access, multimedia, ongoing updating</a:t>
                      </a:r>
                      <a:endParaRPr lang="en-US" sz="1200" dirty="0"/>
                    </a:p>
                  </a:txBody>
                  <a:tcPr/>
                </a:tc>
                <a:tc>
                  <a:txBody>
                    <a:bodyPr/>
                    <a:lstStyle/>
                    <a:p>
                      <a:r>
                        <a:rPr lang="en-US" sz="1200" dirty="0" smtClean="0"/>
                        <a:t>Web. Although network performance may dictate Native</a:t>
                      </a:r>
                      <a:endParaRPr lang="en-US" sz="1200" dirty="0"/>
                    </a:p>
                  </a:txBody>
                  <a:tcPr/>
                </a:tc>
              </a:tr>
              <a:tr h="586375">
                <a:tc>
                  <a:txBody>
                    <a:bodyPr/>
                    <a:lstStyle/>
                    <a:p>
                      <a:r>
                        <a:rPr lang="en-US" sz="1600" dirty="0" smtClean="0"/>
                        <a:t>Loyalty Programs</a:t>
                      </a:r>
                      <a:endParaRPr lang="en-US" sz="1600" dirty="0"/>
                    </a:p>
                  </a:txBody>
                  <a:tcPr/>
                </a:tc>
                <a:tc>
                  <a:txBody>
                    <a:bodyPr/>
                    <a:lstStyle/>
                    <a:p>
                      <a:r>
                        <a:rPr lang="en-US" sz="1200" dirty="0" smtClean="0"/>
                        <a:t>Syncing of customer data, push notification, immediate access,</a:t>
                      </a:r>
                      <a:r>
                        <a:rPr lang="en-US" sz="1200" baseline="0" dirty="0" smtClean="0"/>
                        <a:t> high analytics</a:t>
                      </a:r>
                      <a:endParaRPr lang="en-US" sz="1200" dirty="0"/>
                    </a:p>
                  </a:txBody>
                  <a:tcPr/>
                </a:tc>
                <a:tc>
                  <a:txBody>
                    <a:bodyPr/>
                    <a:lstStyle/>
                    <a:p>
                      <a:r>
                        <a:rPr lang="en-US" sz="1200" dirty="0" smtClean="0"/>
                        <a:t>Close call, either</a:t>
                      </a:r>
                      <a:r>
                        <a:rPr lang="en-US" sz="1200" baseline="0" dirty="0" smtClean="0"/>
                        <a:t> Native or Web can work here</a:t>
                      </a:r>
                      <a:endParaRPr lang="en-US" sz="1200" dirty="0"/>
                    </a:p>
                  </a:txBody>
                  <a:tcPr/>
                </a:tc>
              </a:tr>
              <a:tr h="877735">
                <a:tc>
                  <a:txBody>
                    <a:bodyPr/>
                    <a:lstStyle/>
                    <a:p>
                      <a:r>
                        <a:rPr lang="en-US" sz="1600" dirty="0" smtClean="0"/>
                        <a:t>Retail</a:t>
                      </a:r>
                      <a:endParaRPr lang="en-US" sz="1600" dirty="0"/>
                    </a:p>
                  </a:txBody>
                  <a:tcPr/>
                </a:tc>
                <a:tc>
                  <a:txBody>
                    <a:bodyPr/>
                    <a:lstStyle/>
                    <a:p>
                      <a:r>
                        <a:rPr lang="en-US" sz="1200" dirty="0" smtClean="0"/>
                        <a:t>Ongoing update, rich graphics and product catalogues, integration to payment</a:t>
                      </a:r>
                      <a:endParaRPr lang="en-US" sz="1200" dirty="0"/>
                    </a:p>
                  </a:txBody>
                  <a:tcPr/>
                </a:tc>
                <a:tc>
                  <a:txBody>
                    <a:bodyPr/>
                    <a:lstStyle/>
                    <a:p>
                      <a:r>
                        <a:rPr lang="en-US" sz="1200" dirty="0" smtClean="0"/>
                        <a:t>Either.</a:t>
                      </a:r>
                      <a:r>
                        <a:rPr lang="en-US" sz="1200" baseline="0" dirty="0" smtClean="0"/>
                        <a:t> Web is good for frequent updates, Native for payment and online storage/browsing</a:t>
                      </a:r>
                      <a:endParaRPr lang="en-US" sz="1200" dirty="0"/>
                    </a:p>
                  </a:txBody>
                  <a:tcPr/>
                </a:tc>
              </a:tr>
              <a:tr h="1274131">
                <a:tc>
                  <a:txBody>
                    <a:bodyPr/>
                    <a:lstStyle/>
                    <a:p>
                      <a:r>
                        <a:rPr lang="en-US" sz="1600" dirty="0" smtClean="0"/>
                        <a:t>Brand Extension</a:t>
                      </a:r>
                      <a:endParaRPr lang="en-US" sz="1600" dirty="0"/>
                    </a:p>
                  </a:txBody>
                  <a:tcPr/>
                </a:tc>
                <a:tc>
                  <a:txBody>
                    <a:bodyPr/>
                    <a:lstStyle/>
                    <a:p>
                      <a:r>
                        <a:rPr lang="en-US" sz="1200" dirty="0" smtClean="0"/>
                        <a:t>Mobile enabling of brand, minimal</a:t>
                      </a:r>
                      <a:r>
                        <a:rPr lang="en-US" sz="1200" baseline="0" dirty="0" smtClean="0"/>
                        <a:t> interaction, general information</a:t>
                      </a:r>
                      <a:endParaRPr lang="en-US" sz="1200" dirty="0"/>
                    </a:p>
                  </a:txBody>
                  <a:tcPr/>
                </a:tc>
                <a:tc>
                  <a:txBody>
                    <a:bodyPr/>
                    <a:lstStyle/>
                    <a:p>
                      <a:r>
                        <a:rPr lang="en-US" sz="1200" dirty="0" smtClean="0"/>
                        <a:t>Web apps can be the easier</a:t>
                      </a:r>
                      <a:r>
                        <a:rPr lang="en-US" sz="1200" baseline="0" dirty="0" smtClean="0"/>
                        <a:t> choice here if you just want your business to be in the mobile space. However, Native can create better, enhanced experiences for the Users.</a:t>
                      </a:r>
                      <a:endParaRPr lang="en-US" sz="1200" dirty="0"/>
                    </a:p>
                  </a:txBody>
                  <a:tcPr/>
                </a:tc>
              </a:tr>
            </a:tbl>
          </a:graphicData>
        </a:graphic>
      </p:graphicFrame>
    </p:spTree>
    <p:extLst>
      <p:ext uri="{BB962C8B-B14F-4D97-AF65-F5344CB8AC3E}">
        <p14:creationId xmlns:p14="http://schemas.microsoft.com/office/powerpoint/2010/main" val="3939373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990600"/>
            <a:ext cx="4038600" cy="56388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b="1" dirty="0" smtClean="0"/>
          </a:p>
          <a:p>
            <a:r>
              <a:rPr lang="en-US" b="1" dirty="0" smtClean="0"/>
              <a:t>Immediacy – Mobile Websites Are Instantly Available </a:t>
            </a:r>
            <a:r>
              <a:rPr lang="en-US" dirty="0" smtClean="0"/>
              <a:t/>
            </a:r>
            <a:br>
              <a:rPr lang="en-US" dirty="0" smtClean="0"/>
            </a:br>
            <a:r>
              <a:rPr lang="en-US" dirty="0" smtClean="0"/>
              <a:t>A mobile website is instantly accessible to users via a browser across a range of devices (</a:t>
            </a:r>
            <a:r>
              <a:rPr lang="en-US" dirty="0" err="1" smtClean="0"/>
              <a:t>iPhone</a:t>
            </a:r>
            <a:r>
              <a:rPr lang="en-US" dirty="0" smtClean="0"/>
              <a:t>, Android, BlackBerry, etc).  Apps on the other hand require the user to first download and install the app from an app marketplace before the content or application can be viewed - a significant barrier between initial engagement and action/conversion.</a:t>
            </a:r>
            <a:r>
              <a:rPr lang="en-US" b="1" dirty="0" smtClean="0"/>
              <a:t> </a:t>
            </a:r>
            <a:endParaRPr lang="en-US" dirty="0" smtClean="0"/>
          </a:p>
          <a:p>
            <a:r>
              <a:rPr lang="en-US" b="1" dirty="0" smtClean="0"/>
              <a:t>Compatibility – Mobile Websites are Compatible Across Devices</a:t>
            </a:r>
            <a:r>
              <a:rPr lang="en-US" dirty="0" smtClean="0"/>
              <a:t/>
            </a:r>
            <a:br>
              <a:rPr lang="en-US" dirty="0" smtClean="0"/>
            </a:br>
            <a:r>
              <a:rPr lang="en-US" dirty="0" smtClean="0"/>
              <a:t>A single mobile website can reach users across many different types of mobile devices, whereas native apps require a separate version to be developed for each type of device. Furthermore, mobile website URLs are easily integrated within other mobile technologies such as SMS, QR Codes and near field communication (NFC).</a:t>
            </a:r>
          </a:p>
          <a:p>
            <a:endParaRPr lang="en-US" dirty="0"/>
          </a:p>
        </p:txBody>
      </p:sp>
      <p:sp>
        <p:nvSpPr>
          <p:cNvPr id="3" name="Content Placeholder 2"/>
          <p:cNvSpPr>
            <a:spLocks noGrp="1"/>
          </p:cNvSpPr>
          <p:nvPr>
            <p:ph sz="half" idx="2"/>
          </p:nvPr>
        </p:nvSpPr>
        <p:spPr>
          <a:xfrm>
            <a:off x="4648200" y="990600"/>
            <a:ext cx="4038600" cy="54864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r>
              <a:rPr lang="en-US" b="1" dirty="0" smtClean="0"/>
              <a:t>Upgradability – Mobile Websites Can Be Updated Instantly</a:t>
            </a:r>
            <a:r>
              <a:rPr lang="en-US" dirty="0" smtClean="0"/>
              <a:t/>
            </a:r>
            <a:br>
              <a:rPr lang="en-US" dirty="0" smtClean="0"/>
            </a:br>
            <a:r>
              <a:rPr lang="en-US" dirty="0" smtClean="0"/>
              <a:t>A mobile website is much more dynamic than an app in terms of pure flexibility to update content. If you want to change the design or content of a mobile website you simply publish the edit once and the changes are immediately visible; updating an app on the other hand requires the updates to be pushed to users, which then must be downloaded in order to update the app on each type of device.</a:t>
            </a:r>
            <a:r>
              <a:rPr lang="en-US" b="1" dirty="0" smtClean="0"/>
              <a:t> </a:t>
            </a:r>
            <a:endParaRPr lang="en-US" dirty="0" smtClean="0"/>
          </a:p>
          <a:p>
            <a:r>
              <a:rPr lang="en-US" b="1" dirty="0" err="1" smtClean="0"/>
              <a:t>Findability</a:t>
            </a:r>
            <a:r>
              <a:rPr lang="en-US" b="1" dirty="0" smtClean="0"/>
              <a:t> – Mobile Websites Can be Found Easily</a:t>
            </a:r>
            <a:r>
              <a:rPr lang="en-US" dirty="0" smtClean="0"/>
              <a:t/>
            </a:r>
            <a:br>
              <a:rPr lang="en-US" dirty="0" smtClean="0"/>
            </a:br>
            <a:r>
              <a:rPr lang="en-US" dirty="0" smtClean="0"/>
              <a:t>Mobile websites are much easier for users to find because their pages can be displayed in search results and listed in industry-specific directories, making it easy for qualified visitors to find you. Most importantly, visitors to your regular website can be automatically sent to your mobile site when they are on a handheld (using device-detection).  In contrast, the visibility of apps are largely restricted to manufacturer app stores.</a:t>
            </a:r>
          </a:p>
          <a:p>
            <a:endParaRPr lang="en-US" dirty="0"/>
          </a:p>
        </p:txBody>
      </p:sp>
      <p:sp>
        <p:nvSpPr>
          <p:cNvPr id="4" name="Footer Placeholder 3"/>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89</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
            </a:r>
            <a:br>
              <a:rPr lang="en-US" sz="3600" dirty="0" smtClean="0"/>
            </a:br>
            <a:r>
              <a:rPr lang="en-US" sz="2700" dirty="0" smtClean="0"/>
              <a:t>Advantages of a Mobile Website vs. Native Apps</a:t>
            </a:r>
            <a:r>
              <a:rPr lang="en-US" dirty="0" smtClean="0"/>
              <a:t/>
            </a:r>
            <a:br>
              <a:rPr lang="en-US" dirty="0" smtClean="0"/>
            </a:br>
            <a:endParaRPr lang="en-US" dirty="0"/>
          </a:p>
        </p:txBody>
      </p:sp>
    </p:spTree>
    <p:extLst>
      <p:ext uri="{BB962C8B-B14F-4D97-AF65-F5344CB8AC3E}">
        <p14:creationId xmlns:p14="http://schemas.microsoft.com/office/powerpoint/2010/main" val="4109600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nvPr>
        </p:nvGraphicFramePr>
        <p:xfrm>
          <a:off x="457200" y="1219200"/>
          <a:ext cx="8229600" cy="4236720"/>
        </p:xfrm>
        <a:graphic>
          <a:graphicData uri="http://schemas.openxmlformats.org/drawingml/2006/table">
            <a:tbl>
              <a:tblPr firstRow="1" bandRow="1">
                <a:tableStyleId>{5C22544A-7EE6-4342-B048-85BDC9FD1C3A}</a:tableStyleId>
              </a:tblPr>
              <a:tblGrid>
                <a:gridCol w="2057400"/>
                <a:gridCol w="2286000"/>
                <a:gridCol w="2743200"/>
                <a:gridCol w="1143000"/>
              </a:tblGrid>
              <a:tr h="356716">
                <a:tc>
                  <a:txBody>
                    <a:bodyPr/>
                    <a:lstStyle/>
                    <a:p>
                      <a:r>
                        <a:rPr lang="en-US" sz="1800" dirty="0" smtClean="0">
                          <a:latin typeface="Arial" pitchFamily="34" charset="0"/>
                          <a:cs typeface="Arial" pitchFamily="34" charset="0"/>
                        </a:rPr>
                        <a:t>    Features</a:t>
                      </a:r>
                      <a:endParaRPr lang="en-US" sz="1800" dirty="0">
                        <a:latin typeface="Arial" pitchFamily="34" charset="0"/>
                        <a:cs typeface="Arial" pitchFamily="34" charset="0"/>
                      </a:endParaRPr>
                    </a:p>
                  </a:txBody>
                  <a:tcPr>
                    <a:solidFill>
                      <a:srgbClr val="0070C0"/>
                    </a:solidFill>
                  </a:tcPr>
                </a:tc>
                <a:tc>
                  <a:txBody>
                    <a:bodyPr/>
                    <a:lstStyle/>
                    <a:p>
                      <a:r>
                        <a:rPr lang="en-US" sz="1800" dirty="0" smtClean="0">
                          <a:latin typeface="Arial" pitchFamily="34" charset="0"/>
                          <a:cs typeface="Arial" pitchFamily="34" charset="0"/>
                        </a:rPr>
                        <a:t>        Android</a:t>
                      </a:r>
                      <a:endParaRPr lang="en-US" sz="1800" dirty="0">
                        <a:latin typeface="Arial" pitchFamily="34" charset="0"/>
                        <a:cs typeface="Arial" pitchFamily="34" charset="0"/>
                      </a:endParaRPr>
                    </a:p>
                  </a:txBody>
                  <a:tcPr>
                    <a:solidFill>
                      <a:srgbClr val="0070C0"/>
                    </a:solidFill>
                  </a:tcPr>
                </a:tc>
                <a:tc>
                  <a:txBody>
                    <a:bodyPr/>
                    <a:lstStyle/>
                    <a:p>
                      <a:r>
                        <a:rPr lang="en-US" sz="1800" dirty="0" smtClean="0">
                          <a:latin typeface="Arial" pitchFamily="34" charset="0"/>
                          <a:cs typeface="Arial" pitchFamily="34" charset="0"/>
                        </a:rPr>
                        <a:t>          </a:t>
                      </a:r>
                      <a:r>
                        <a:rPr lang="en-US" sz="1800" dirty="0" err="1" smtClean="0">
                          <a:latin typeface="Arial" pitchFamily="34" charset="0"/>
                          <a:cs typeface="Arial" pitchFamily="34" charset="0"/>
                        </a:rPr>
                        <a:t>iPhone</a:t>
                      </a:r>
                      <a:endParaRPr lang="en-US" sz="1800" dirty="0">
                        <a:latin typeface="Arial" pitchFamily="34" charset="0"/>
                        <a:cs typeface="Arial" pitchFamily="34" charset="0"/>
                      </a:endParaRPr>
                    </a:p>
                  </a:txBody>
                  <a:tcPr>
                    <a:solidFill>
                      <a:srgbClr val="0070C0"/>
                    </a:solidFill>
                  </a:tcPr>
                </a:tc>
                <a:tc>
                  <a:txBody>
                    <a:bodyPr/>
                    <a:lstStyle/>
                    <a:p>
                      <a:r>
                        <a:rPr lang="en-US" sz="1800" dirty="0" smtClean="0">
                          <a:latin typeface="Arial" pitchFamily="34" charset="0"/>
                          <a:cs typeface="Arial" pitchFamily="34" charset="0"/>
                        </a:rPr>
                        <a:t>Winner</a:t>
                      </a:r>
                      <a:endParaRPr lang="en-US" sz="1800" dirty="0">
                        <a:latin typeface="Arial" pitchFamily="34" charset="0"/>
                        <a:cs typeface="Arial" pitchFamily="34" charset="0"/>
                      </a:endParaRPr>
                    </a:p>
                  </a:txBody>
                  <a:tcPr>
                    <a:solidFill>
                      <a:srgbClr val="0070C0"/>
                    </a:solidFill>
                  </a:tcPr>
                </a:tc>
              </a:tr>
              <a:tr h="1129602">
                <a:tc>
                  <a:txBody>
                    <a:bodyPr/>
                    <a:lstStyle/>
                    <a:p>
                      <a:r>
                        <a:rPr lang="en-US" sz="1600" b="1" dirty="0" err="1" smtClean="0">
                          <a:latin typeface="Arial" pitchFamily="34" charset="0"/>
                          <a:cs typeface="Arial" pitchFamily="34" charset="0"/>
                        </a:rPr>
                        <a:t>WorldPhone</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Both GSM and CDMA radios, Google Search</a:t>
                      </a:r>
                      <a:endParaRPr lang="en-US" sz="1600" dirty="0">
                        <a:latin typeface="Arial" pitchFamily="34" charset="0"/>
                        <a:cs typeface="Arial" pitchFamily="34" charset="0"/>
                      </a:endParaRPr>
                    </a:p>
                  </a:txBody>
                  <a:tcPr>
                    <a:solidFill>
                      <a:srgbClr val="92D050"/>
                    </a:solidFill>
                  </a:tcPr>
                </a:tc>
                <a:tc>
                  <a:txBody>
                    <a:bodyPr/>
                    <a:lstStyle/>
                    <a:p>
                      <a:r>
                        <a:rPr kumimoji="0" lang="en-US" sz="1400" kern="1200" dirty="0" smtClean="0">
                          <a:solidFill>
                            <a:schemeClr val="dk1"/>
                          </a:solidFill>
                          <a:latin typeface="Arial" pitchFamily="34" charset="0"/>
                          <a:ea typeface="+mn-ea"/>
                          <a:cs typeface="Arial" pitchFamily="34" charset="0"/>
                        </a:rPr>
                        <a:t>Both GSM &amp; CDMA networks, GLONASS (Russian GPS System) and </a:t>
                      </a:r>
                      <a:r>
                        <a:rPr kumimoji="0" lang="en-US" sz="1400" u="sng" kern="1200" dirty="0" err="1" smtClean="0">
                          <a:solidFill>
                            <a:schemeClr val="dk1"/>
                          </a:solidFill>
                          <a:latin typeface="Arial" pitchFamily="34" charset="0"/>
                          <a:ea typeface="+mn-ea"/>
                          <a:cs typeface="Arial" pitchFamily="34" charset="0"/>
                        </a:rPr>
                        <a:t>Siri</a:t>
                      </a:r>
                      <a:r>
                        <a:rPr kumimoji="0" lang="en-US" sz="1400" kern="1200" dirty="0" smtClean="0">
                          <a:solidFill>
                            <a:schemeClr val="dk1"/>
                          </a:solidFill>
                          <a:latin typeface="Arial" pitchFamily="34" charset="0"/>
                          <a:ea typeface="+mn-ea"/>
                          <a:cs typeface="Arial" pitchFamily="34" charset="0"/>
                        </a:rPr>
                        <a:t> (natural language voice control system) automated voice assistant</a:t>
                      </a:r>
                      <a:endParaRPr lang="en-US" sz="14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Apple</a:t>
                      </a:r>
                      <a:endParaRPr lang="en-US" sz="1600" dirty="0">
                        <a:latin typeface="Arial" pitchFamily="34" charset="0"/>
                        <a:cs typeface="Arial" pitchFamily="34" charset="0"/>
                      </a:endParaRPr>
                    </a:p>
                  </a:txBody>
                  <a:tcPr/>
                </a:tc>
              </a:tr>
              <a:tr h="564801">
                <a:tc>
                  <a:txBody>
                    <a:bodyPr/>
                    <a:lstStyle/>
                    <a:p>
                      <a:r>
                        <a:rPr lang="en-US" sz="1600" b="1" dirty="0" smtClean="0">
                          <a:latin typeface="Arial" pitchFamily="34" charset="0"/>
                          <a:cs typeface="Arial" pitchFamily="34" charset="0"/>
                        </a:rPr>
                        <a:t>Voice Commands</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Voice Actions (2.2)</a:t>
                      </a:r>
                    </a:p>
                    <a:p>
                      <a:r>
                        <a:rPr lang="en-US" sz="1600" dirty="0" smtClean="0">
                          <a:latin typeface="Arial" pitchFamily="34" charset="0"/>
                          <a:cs typeface="Arial" pitchFamily="34" charset="0"/>
                        </a:rPr>
                        <a:t>Better voice-guided</a:t>
                      </a:r>
                      <a:r>
                        <a:rPr lang="en-US" sz="1600" baseline="0" dirty="0" smtClean="0">
                          <a:latin typeface="Arial" pitchFamily="34" charset="0"/>
                          <a:cs typeface="Arial" pitchFamily="34" charset="0"/>
                        </a:rPr>
                        <a:t> set</a:t>
                      </a:r>
                      <a:endParaRPr lang="en-US" sz="1600" dirty="0">
                        <a:latin typeface="Arial" pitchFamily="34" charset="0"/>
                        <a:cs typeface="Arial" pitchFamily="34" charset="0"/>
                      </a:endParaRPr>
                    </a:p>
                  </a:txBody>
                  <a:tcPr>
                    <a:solidFill>
                      <a:srgbClr val="92D050"/>
                    </a:solidFill>
                  </a:tcPr>
                </a:tc>
                <a:tc>
                  <a:txBody>
                    <a:bodyPr/>
                    <a:lstStyle/>
                    <a:p>
                      <a:r>
                        <a:rPr lang="en-US" sz="1600" dirty="0" err="1" smtClean="0">
                          <a:latin typeface="Arial" pitchFamily="34" charset="0"/>
                          <a:cs typeface="Arial" pitchFamily="34" charset="0"/>
                        </a:rPr>
                        <a:t>Siri</a:t>
                      </a:r>
                      <a:r>
                        <a:rPr lang="en-US" sz="1600" baseline="0" dirty="0" smtClean="0">
                          <a:latin typeface="Arial" pitchFamily="34" charset="0"/>
                          <a:cs typeface="Arial" pitchFamily="34" charset="0"/>
                        </a:rPr>
                        <a:t> (5)</a:t>
                      </a:r>
                    </a:p>
                    <a:p>
                      <a:r>
                        <a:rPr lang="en-US" sz="1600" baseline="0" dirty="0" smtClean="0">
                          <a:latin typeface="Arial" pitchFamily="34" charset="0"/>
                          <a:cs typeface="Arial" pitchFamily="34" charset="0"/>
                        </a:rPr>
                        <a:t>Better social implementation</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tc>
              </a:tr>
              <a:tr h="1040423">
                <a:tc>
                  <a:txBody>
                    <a:bodyPr/>
                    <a:lstStyle/>
                    <a:p>
                      <a:r>
                        <a:rPr lang="en-US" sz="1600" b="1" dirty="0" smtClean="0">
                          <a:latin typeface="Arial" pitchFamily="34" charset="0"/>
                          <a:cs typeface="Arial" pitchFamily="34" charset="0"/>
                        </a:rPr>
                        <a:t>Camera</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Panoramic</a:t>
                      </a:r>
                      <a:r>
                        <a:rPr lang="en-US" sz="1600" baseline="0" dirty="0" smtClean="0">
                          <a:latin typeface="Arial" pitchFamily="34" charset="0"/>
                          <a:cs typeface="Arial" pitchFamily="34" charset="0"/>
                        </a:rPr>
                        <a:t> view, </a:t>
                      </a:r>
                      <a:r>
                        <a:rPr lang="en-US" sz="1600" dirty="0" smtClean="0">
                          <a:latin typeface="Arial" pitchFamily="34" charset="0"/>
                          <a:cs typeface="Arial" pitchFamily="34" charset="0"/>
                        </a:rPr>
                        <a:t>Buddy Photo Share, Burst Mode, Face Zoom</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Ability to crop and rotate images, red-eye reduction, auto enhancement, and grid lines  - solid basic</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Android</a:t>
                      </a:r>
                      <a:endParaRPr lang="en-US" sz="1600" dirty="0">
                        <a:latin typeface="Arial" pitchFamily="34" charset="0"/>
                        <a:cs typeface="Arial" pitchFamily="34" charset="0"/>
                      </a:endParaRPr>
                    </a:p>
                  </a:txBody>
                  <a:tcPr>
                    <a:solidFill>
                      <a:srgbClr val="92D050"/>
                    </a:solidFill>
                  </a:tcPr>
                </a:tc>
              </a:tr>
              <a:tr h="1040423">
                <a:tc>
                  <a:txBody>
                    <a:bodyPr/>
                    <a:lstStyle/>
                    <a:p>
                      <a:r>
                        <a:rPr lang="en-US" sz="1600" b="1" dirty="0" smtClean="0">
                          <a:latin typeface="Arial" pitchFamily="34" charset="0"/>
                          <a:cs typeface="Arial" pitchFamily="34" charset="0"/>
                        </a:rPr>
                        <a:t>Notifications</a:t>
                      </a:r>
                      <a:endParaRPr lang="en-US" sz="1600" b="1" dirty="0">
                        <a:latin typeface="Arial" pitchFamily="34" charset="0"/>
                        <a:cs typeface="Arial" pitchFamily="34" charset="0"/>
                      </a:endParaRPr>
                    </a:p>
                  </a:txBody>
                  <a:tcPr>
                    <a:solidFill>
                      <a:schemeClr val="accent4">
                        <a:lumMod val="40000"/>
                        <a:lumOff val="60000"/>
                      </a:schemeClr>
                    </a:solidFill>
                  </a:tcPr>
                </a:tc>
                <a:tc>
                  <a:txBody>
                    <a:bodyPr/>
                    <a:lstStyle/>
                    <a:p>
                      <a:r>
                        <a:rPr lang="en-US" sz="1600" dirty="0" smtClean="0">
                          <a:latin typeface="Arial" pitchFamily="34" charset="0"/>
                          <a:cs typeface="Arial" pitchFamily="34" charset="0"/>
                        </a:rPr>
                        <a:t>Badges and notification alerts, system-wide notifications, Widgets, </a:t>
                      </a:r>
                      <a:endParaRPr lang="en-US" sz="1600" dirty="0">
                        <a:latin typeface="Arial" pitchFamily="34" charset="0"/>
                        <a:cs typeface="Arial" pitchFamily="34" charset="0"/>
                      </a:endParaRPr>
                    </a:p>
                  </a:txBody>
                  <a:tcPr>
                    <a:solidFill>
                      <a:srgbClr val="92D050"/>
                    </a:solidFill>
                  </a:tcPr>
                </a:tc>
                <a:tc>
                  <a:txBody>
                    <a:bodyPr/>
                    <a:lstStyle/>
                    <a:p>
                      <a:r>
                        <a:rPr lang="en-US" sz="1600" dirty="0" smtClean="0">
                          <a:latin typeface="Arial" pitchFamily="34" charset="0"/>
                          <a:cs typeface="Arial" pitchFamily="34" charset="0"/>
                        </a:rPr>
                        <a:t>Badges and notification alerts, Notifications center, banner-style alerts</a:t>
                      </a:r>
                      <a:r>
                        <a:rPr lang="en-US" sz="1600" baseline="0" dirty="0" smtClean="0">
                          <a:latin typeface="Arial" pitchFamily="34" charset="0"/>
                          <a:cs typeface="Arial" pitchFamily="34" charset="0"/>
                        </a:rPr>
                        <a:t> </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a:txBody>
                  <a:tcPr>
                    <a:solidFill>
                      <a:schemeClr val="bg1">
                        <a:lumMod val="95000"/>
                      </a:schemeClr>
                    </a:solidFill>
                  </a:tcPr>
                </a:tc>
                <a:tc>
                  <a:txBody>
                    <a:bodyPr/>
                    <a:lstStyle/>
                    <a:p>
                      <a:r>
                        <a:rPr lang="en-US" sz="1600" dirty="0" smtClean="0">
                          <a:latin typeface="Arial" pitchFamily="34" charset="0"/>
                          <a:cs typeface="Arial" pitchFamily="34" charset="0"/>
                        </a:rPr>
                        <a:t>50/50</a:t>
                      </a:r>
                      <a:endParaRPr lang="en-US" sz="1600" dirty="0">
                        <a:latin typeface="Arial" pitchFamily="34" charset="0"/>
                        <a:cs typeface="Arial" pitchFamily="34" charset="0"/>
                      </a:endParaRPr>
                    </a:p>
                  </a:txBody>
                  <a:tcPr>
                    <a:solidFill>
                      <a:schemeClr val="accent1">
                        <a:lumMod val="20000"/>
                        <a:lumOff val="80000"/>
                      </a:schemeClr>
                    </a:solidFill>
                  </a:tcPr>
                </a:tc>
              </a:tr>
            </a:tbl>
          </a:graphicData>
        </a:graphic>
      </p:graphicFrame>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25000"/>
                  </a:schemeClr>
                </a:solidFill>
              </a:rPr>
              <a:pPr/>
              <a:t>9</a:t>
            </a:fld>
            <a:endParaRPr lang="en-US" dirty="0">
              <a:solidFill>
                <a:schemeClr val="bg2">
                  <a:lumMod val="25000"/>
                </a:schemeClr>
              </a:solidFill>
            </a:endParaRPr>
          </a:p>
        </p:txBody>
      </p:sp>
      <p:sp>
        <p:nvSpPr>
          <p:cNvPr id="5" name="Title 4"/>
          <p:cNvSpPr>
            <a:spLocks noGrp="1"/>
          </p:cNvSpPr>
          <p:nvPr>
            <p:ph type="title"/>
          </p:nvPr>
        </p:nvSpPr>
        <p:spPr>
          <a:xfrm>
            <a:off x="381000" y="152400"/>
            <a:ext cx="86106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latin typeface="Arial" pitchFamily="34" charset="0"/>
                <a:cs typeface="Arial" pitchFamily="34" charset="0"/>
              </a:rPr>
              <a:t>Features Comparison Android vs.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  </a:t>
            </a:r>
            <a:r>
              <a:rPr lang="en-US" sz="2700" dirty="0" smtClean="0">
                <a:solidFill>
                  <a:srgbClr val="C00000"/>
                </a:solidFill>
                <a:latin typeface="Arial" pitchFamily="34" charset="0"/>
                <a:cs typeface="Arial" pitchFamily="34" charset="0"/>
              </a:rPr>
              <a:t>3</a:t>
            </a:r>
            <a:endParaRPr lang="en-US" sz="2700" dirty="0">
              <a:solidFill>
                <a:srgbClr val="C00000"/>
              </a:solidFill>
              <a:latin typeface="Arial" pitchFamily="34" charset="0"/>
              <a:cs typeface="Arial" pitchFamily="34" charset="0"/>
            </a:endParaRPr>
          </a:p>
        </p:txBody>
      </p:sp>
      <p:sp>
        <p:nvSpPr>
          <p:cNvPr id="7" name="Rectangle 6"/>
          <p:cNvSpPr/>
          <p:nvPr/>
        </p:nvSpPr>
        <p:spPr>
          <a:xfrm>
            <a:off x="304800" y="6248400"/>
            <a:ext cx="4572000" cy="46166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tx1"/>
                </a:solidFill>
                <a:latin typeface="Arial" pitchFamily="34" charset="0"/>
                <a:cs typeface="Arial" pitchFamily="34" charset="0"/>
              </a:rPr>
              <a:t>http://www.msnbc.msn.com/id/38382217/ns/technology_and_science-wireless/t/app-showdown-android-vs-iphone/</a:t>
            </a:r>
            <a:endParaRPr lang="en-US" sz="1200" dirty="0">
              <a:solidFill>
                <a:schemeClr val="tx1"/>
              </a:solidFill>
              <a:latin typeface="Arial" pitchFamily="34" charset="0"/>
              <a:cs typeface="Arial" pitchFamily="34" charset="0"/>
            </a:endParaRPr>
          </a:p>
        </p:txBody>
      </p:sp>
      <p:sp>
        <p:nvSpPr>
          <p:cNvPr id="8" name="Rectangle 7"/>
          <p:cNvSpPr/>
          <p:nvPr/>
        </p:nvSpPr>
        <p:spPr>
          <a:xfrm>
            <a:off x="381000" y="5867400"/>
            <a:ext cx="3352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http://www.youtube.com/watch?v=2OSjyjjJkvM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0"/>
            <a:ext cx="4038600" cy="55626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endParaRPr lang="en-US" b="1" dirty="0" smtClean="0"/>
          </a:p>
          <a:p>
            <a:r>
              <a:rPr lang="en-US" sz="3400" b="1" dirty="0" err="1" smtClean="0">
                <a:latin typeface="Arial" pitchFamily="34" charset="0"/>
                <a:cs typeface="Arial" pitchFamily="34" charset="0"/>
              </a:rPr>
              <a:t>Shareability</a:t>
            </a:r>
            <a:r>
              <a:rPr lang="en-US" sz="3400" b="1" dirty="0" smtClean="0">
                <a:latin typeface="Arial" pitchFamily="34" charset="0"/>
                <a:cs typeface="Arial" pitchFamily="34" charset="0"/>
              </a:rPr>
              <a:t> – Mobile Websites Can be Shared Easily by Publishers, and Between Users</a:t>
            </a:r>
            <a:r>
              <a:rPr lang="en-US" sz="3400" dirty="0" smtClean="0">
                <a:latin typeface="Arial" pitchFamily="34" charset="0"/>
                <a:cs typeface="Arial" pitchFamily="34" charset="0"/>
              </a:rPr>
              <a:t/>
            </a:r>
            <a:br>
              <a:rPr lang="en-US" sz="3400" dirty="0" smtClean="0">
                <a:latin typeface="Arial" pitchFamily="34" charset="0"/>
                <a:cs typeface="Arial" pitchFamily="34" charset="0"/>
              </a:rPr>
            </a:br>
            <a:r>
              <a:rPr lang="en-US" sz="3400" dirty="0" smtClean="0">
                <a:latin typeface="Arial" pitchFamily="34" charset="0"/>
                <a:cs typeface="Arial" pitchFamily="34" charset="0"/>
              </a:rPr>
              <a:t>Mobile website URLs are easily shared between users via a simple link (e.g. within an email or text message, </a:t>
            </a:r>
            <a:r>
              <a:rPr lang="en-US" sz="3400" dirty="0" err="1" smtClean="0">
                <a:latin typeface="Arial" pitchFamily="34" charset="0"/>
                <a:cs typeface="Arial" pitchFamily="34" charset="0"/>
              </a:rPr>
              <a:t>Facebook</a:t>
            </a:r>
            <a:r>
              <a:rPr lang="en-US" sz="3400" dirty="0" smtClean="0">
                <a:latin typeface="Arial" pitchFamily="34" charset="0"/>
                <a:cs typeface="Arial" pitchFamily="34" charset="0"/>
              </a:rPr>
              <a:t> or Twitter post). Publishers can easily direct users to a mobile website from a blog or website, or even in print. An app simply cannot be shared in this fashion.</a:t>
            </a:r>
          </a:p>
          <a:p>
            <a:r>
              <a:rPr lang="en-US" sz="3400" b="1" dirty="0" smtClean="0">
                <a:latin typeface="Arial" pitchFamily="34" charset="0"/>
                <a:cs typeface="Arial" pitchFamily="34" charset="0"/>
              </a:rPr>
              <a:t>Reach – Mobile Websites Have Broader Reach</a:t>
            </a:r>
            <a:r>
              <a:rPr lang="en-US" sz="3400" dirty="0" smtClean="0">
                <a:latin typeface="Arial" pitchFamily="34" charset="0"/>
                <a:cs typeface="Arial" pitchFamily="34" charset="0"/>
              </a:rPr>
              <a:t/>
            </a:r>
            <a:br>
              <a:rPr lang="en-US" sz="3400" dirty="0" smtClean="0">
                <a:latin typeface="Arial" pitchFamily="34" charset="0"/>
                <a:cs typeface="Arial" pitchFamily="34" charset="0"/>
              </a:rPr>
            </a:br>
            <a:r>
              <a:rPr lang="en-US" sz="3400" dirty="0" smtClean="0">
                <a:latin typeface="Arial" pitchFamily="34" charset="0"/>
                <a:cs typeface="Arial" pitchFamily="34" charset="0"/>
              </a:rPr>
              <a:t>Because a mobile website is accessible across platforms and can be easily shared among users, as well as search engines, it has far greater reach capability than a native app.</a:t>
            </a:r>
          </a:p>
          <a:p>
            <a:r>
              <a:rPr lang="en-US" sz="3400" b="1" dirty="0" err="1" smtClean="0">
                <a:latin typeface="Arial" pitchFamily="34" charset="0"/>
                <a:cs typeface="Arial" pitchFamily="34" charset="0"/>
              </a:rPr>
              <a:t>LifeCycle</a:t>
            </a:r>
            <a:r>
              <a:rPr lang="en-US" sz="3400" b="1" dirty="0" smtClean="0">
                <a:latin typeface="Arial" pitchFamily="34" charset="0"/>
                <a:cs typeface="Arial" pitchFamily="34" charset="0"/>
              </a:rPr>
              <a:t> – Mobile Websites Can’t be Deleted</a:t>
            </a:r>
            <a:br>
              <a:rPr lang="en-US" sz="3400" b="1" dirty="0" smtClean="0">
                <a:latin typeface="Arial" pitchFamily="34" charset="0"/>
                <a:cs typeface="Arial" pitchFamily="34" charset="0"/>
              </a:rPr>
            </a:br>
            <a:r>
              <a:rPr lang="en-US" sz="3400" dirty="0" smtClean="0">
                <a:latin typeface="Arial" pitchFamily="34" charset="0"/>
                <a:cs typeface="Arial" pitchFamily="34" charset="0"/>
              </a:rPr>
              <a:t>The average shelf-life of an app is pretty short, less than 30 days according to some research, so unless your app is something truly unique and/or useful (ideally, both), it’s questionable how long it will last on a user’s device. Mobile websites on the other hand are always available for users to return to them.</a:t>
            </a:r>
            <a:r>
              <a:rPr lang="en-US" sz="3400" b="1" dirty="0" smtClean="0">
                <a:latin typeface="Arial" pitchFamily="34" charset="0"/>
                <a:cs typeface="Arial" pitchFamily="34" charset="0"/>
              </a:rPr>
              <a:t> </a:t>
            </a:r>
            <a:endParaRPr lang="en-US" sz="3400" dirty="0" smtClean="0">
              <a:latin typeface="Arial" pitchFamily="34" charset="0"/>
              <a:cs typeface="Arial" pitchFamily="34" charset="0"/>
            </a:endParaRPr>
          </a:p>
          <a:p>
            <a:endParaRPr lang="en-US" dirty="0" smtClean="0"/>
          </a:p>
          <a:p>
            <a:endParaRPr lang="en-US" dirty="0"/>
          </a:p>
        </p:txBody>
      </p:sp>
      <p:sp>
        <p:nvSpPr>
          <p:cNvPr id="3" name="Content Placeholder 2"/>
          <p:cNvSpPr>
            <a:spLocks noGrp="1"/>
          </p:cNvSpPr>
          <p:nvPr>
            <p:ph sz="half" idx="2"/>
          </p:nvPr>
        </p:nvSpPr>
        <p:spPr>
          <a:xfrm>
            <a:off x="4648200" y="1143000"/>
            <a:ext cx="4038600" cy="5257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endParaRPr lang="en-US" sz="3500" b="1" dirty="0" smtClean="0">
              <a:latin typeface="Arial" pitchFamily="34" charset="0"/>
              <a:cs typeface="Arial" pitchFamily="34" charset="0"/>
            </a:endParaRPr>
          </a:p>
          <a:p>
            <a:r>
              <a:rPr lang="en-US" sz="3500" b="1" dirty="0" smtClean="0">
                <a:latin typeface="Arial" pitchFamily="34" charset="0"/>
                <a:cs typeface="Arial" pitchFamily="34" charset="0"/>
              </a:rPr>
              <a:t>A Mobile Website Can be an App!</a:t>
            </a:r>
            <a:br>
              <a:rPr lang="en-US" sz="3500" b="1" dirty="0" smtClean="0">
                <a:latin typeface="Arial" pitchFamily="34" charset="0"/>
                <a:cs typeface="Arial" pitchFamily="34" charset="0"/>
              </a:rPr>
            </a:br>
            <a:r>
              <a:rPr lang="en-US" sz="3500" dirty="0" smtClean="0">
                <a:latin typeface="Arial" pitchFamily="34" charset="0"/>
                <a:cs typeface="Arial" pitchFamily="34" charset="0"/>
              </a:rPr>
              <a:t>Just like a standard website, mobile websites can be developed as database-driven web applications that act very much like native apps. A mobile web application can be a practical alternative to native app development.</a:t>
            </a:r>
            <a:r>
              <a:rPr lang="en-US" sz="3500" b="1" dirty="0" smtClean="0">
                <a:latin typeface="Arial" pitchFamily="34" charset="0"/>
                <a:cs typeface="Arial" pitchFamily="34" charset="0"/>
              </a:rPr>
              <a:t/>
            </a:r>
            <a:br>
              <a:rPr lang="en-US" sz="3500" b="1" dirty="0" smtClean="0">
                <a:latin typeface="Arial" pitchFamily="34" charset="0"/>
                <a:cs typeface="Arial" pitchFamily="34" charset="0"/>
              </a:rPr>
            </a:br>
            <a:endParaRPr lang="en-US" sz="3500" dirty="0" smtClean="0">
              <a:latin typeface="Arial" pitchFamily="34" charset="0"/>
              <a:cs typeface="Arial" pitchFamily="34" charset="0"/>
            </a:endParaRPr>
          </a:p>
          <a:p>
            <a:r>
              <a:rPr lang="en-US" sz="3500" b="1" dirty="0" smtClean="0">
                <a:latin typeface="Arial" pitchFamily="34" charset="0"/>
                <a:cs typeface="Arial" pitchFamily="34" charset="0"/>
              </a:rPr>
              <a:t>Time and Cost - Mobile Websites are Easier and Less Expensive</a:t>
            </a:r>
            <a:r>
              <a:rPr lang="en-US" sz="3500" dirty="0" smtClean="0">
                <a:latin typeface="Arial" pitchFamily="34" charset="0"/>
                <a:cs typeface="Arial" pitchFamily="34" charset="0"/>
              </a:rPr>
              <a:t/>
            </a:r>
            <a:br>
              <a:rPr lang="en-US" sz="3500" dirty="0" smtClean="0">
                <a:latin typeface="Arial" pitchFamily="34" charset="0"/>
                <a:cs typeface="Arial" pitchFamily="34" charset="0"/>
              </a:rPr>
            </a:br>
            <a:r>
              <a:rPr lang="en-US" sz="3500" dirty="0" smtClean="0">
                <a:latin typeface="Arial" pitchFamily="34" charset="0"/>
                <a:cs typeface="Arial" pitchFamily="34" charset="0"/>
              </a:rPr>
              <a:t>Last but certainly not least, mobile website development is considerably more time and cost-effective than development of a native app, especially if you need to have a presence on different platforms (requiring development of multiple apps).</a:t>
            </a:r>
          </a:p>
          <a:p>
            <a:r>
              <a:rPr lang="en-US" sz="3500" b="1" dirty="0" smtClean="0">
                <a:latin typeface="Arial" pitchFamily="34" charset="0"/>
                <a:cs typeface="Arial" pitchFamily="34" charset="0"/>
              </a:rPr>
              <a:t>Support and Sustainability</a:t>
            </a:r>
            <a:r>
              <a:rPr lang="en-US" sz="3500" dirty="0" smtClean="0">
                <a:latin typeface="Arial" pitchFamily="34" charset="0"/>
                <a:cs typeface="Arial" pitchFamily="34" charset="0"/>
              </a:rPr>
              <a:t/>
            </a:r>
            <a:br>
              <a:rPr lang="en-US" sz="3500" dirty="0" smtClean="0">
                <a:latin typeface="Arial" pitchFamily="34" charset="0"/>
                <a:cs typeface="Arial" pitchFamily="34" charset="0"/>
              </a:rPr>
            </a:br>
            <a:r>
              <a:rPr lang="en-US" sz="3500" dirty="0" smtClean="0">
                <a:latin typeface="Arial" pitchFamily="34" charset="0"/>
                <a:cs typeface="Arial" pitchFamily="34" charset="0"/>
              </a:rPr>
              <a:t>The investment considerations of app </a:t>
            </a:r>
            <a:r>
              <a:rPr lang="en-US" sz="3500" dirty="0" err="1" smtClean="0">
                <a:latin typeface="Arial" pitchFamily="34" charset="0"/>
                <a:cs typeface="Arial" pitchFamily="34" charset="0"/>
              </a:rPr>
              <a:t>vs</a:t>
            </a:r>
            <a:r>
              <a:rPr lang="en-US" sz="3500" dirty="0" smtClean="0">
                <a:latin typeface="Arial" pitchFamily="34" charset="0"/>
                <a:cs typeface="Arial" pitchFamily="34" charset="0"/>
              </a:rPr>
              <a:t> website don’t end with the initial launch; properly supporting and developing an app (upgrades, testing, compatibility issues and ongoing development) is more much more expensive and involved than supporting a website over time</a:t>
            </a:r>
          </a:p>
          <a:p>
            <a:endParaRPr lang="en-US" dirty="0"/>
          </a:p>
        </p:txBody>
      </p:sp>
      <p:sp>
        <p:nvSpPr>
          <p:cNvPr id="4" name="Footer Placeholder 3"/>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90</a:t>
            </a:fld>
            <a:endParaRPr lang="en-US" dirty="0">
              <a:solidFill>
                <a:schemeClr val="accent1">
                  <a:lumMod val="50000"/>
                </a:schemeClr>
              </a:solidFill>
            </a:endParaRPr>
          </a:p>
        </p:txBody>
      </p:sp>
      <p:sp>
        <p:nvSpPr>
          <p:cNvPr id="6" name="Title 5"/>
          <p:cNvSpPr>
            <a:spLocks noGrp="1"/>
          </p:cNvSpPr>
          <p:nvPr>
            <p:ph type="title"/>
          </p:nvPr>
        </p:nvSpPr>
        <p:spPr>
          <a:xfrm>
            <a:off x="228600" y="274638"/>
            <a:ext cx="8610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t/>
            </a:r>
            <a:br>
              <a:rPr lang="en-US" sz="3100" dirty="0" smtClean="0"/>
            </a:br>
            <a:r>
              <a:rPr lang="en-US" sz="3100" dirty="0" smtClean="0"/>
              <a:t>Advantages of a Mobile Website vs. Native Apps</a:t>
            </a:r>
            <a:r>
              <a:rPr lang="en-US" dirty="0" smtClean="0"/>
              <a:t/>
            </a:r>
            <a:br>
              <a:rPr lang="en-US" dirty="0" smtClean="0"/>
            </a:br>
            <a:endParaRPr lang="en-US" dirty="0"/>
          </a:p>
        </p:txBody>
      </p:sp>
    </p:spTree>
    <p:extLst>
      <p:ext uri="{BB962C8B-B14F-4D97-AF65-F5344CB8AC3E}">
        <p14:creationId xmlns:p14="http://schemas.microsoft.com/office/powerpoint/2010/main" val="5580071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219200"/>
            <a:ext cx="4038600" cy="5410200"/>
          </a:xfrm>
        </p:spPr>
        <p:style>
          <a:lnRef idx="1">
            <a:schemeClr val="accent1"/>
          </a:lnRef>
          <a:fillRef idx="2">
            <a:schemeClr val="accent1"/>
          </a:fillRef>
          <a:effectRef idx="1">
            <a:schemeClr val="accent1"/>
          </a:effectRef>
          <a:fontRef idx="minor">
            <a:schemeClr val="dk1"/>
          </a:fontRef>
        </p:style>
        <p:txBody>
          <a:bodyPr>
            <a:normAutofit fontScale="25000" lnSpcReduction="20000"/>
          </a:bodyPr>
          <a:lstStyle/>
          <a:p>
            <a:endParaRPr lang="en-US" b="1" dirty="0" smtClean="0"/>
          </a:p>
          <a:p>
            <a:r>
              <a:rPr lang="en-US" sz="5600" b="1" dirty="0" smtClean="0"/>
              <a:t>Interactivity/Gaming</a:t>
            </a:r>
            <a:r>
              <a:rPr lang="en-US" sz="5600" dirty="0" smtClean="0"/>
              <a:t> – for interactive games (think Angry Birds) an app is almost always going to be your best choice, at least for the foreseeable future.</a:t>
            </a:r>
          </a:p>
          <a:p>
            <a:r>
              <a:rPr lang="en-US" sz="5600" b="1" dirty="0" smtClean="0"/>
              <a:t>Regular Usage/Personalization</a:t>
            </a:r>
            <a:r>
              <a:rPr lang="en-US" sz="5600" dirty="0" smtClean="0"/>
              <a:t> – If your target users are going to be using your app in a personalized fashion on a regular basis (think </a:t>
            </a:r>
            <a:r>
              <a:rPr lang="en-US" sz="5600" dirty="0" err="1" smtClean="0"/>
              <a:t>EverNote</a:t>
            </a:r>
            <a:r>
              <a:rPr lang="en-US" sz="5600" dirty="0" smtClean="0"/>
              <a:t>) then an app provides a great way to do that.</a:t>
            </a:r>
          </a:p>
          <a:p>
            <a:r>
              <a:rPr lang="en-US" sz="5600" b="1" dirty="0" smtClean="0"/>
              <a:t>Complex Calculations or Reporting</a:t>
            </a:r>
            <a:r>
              <a:rPr lang="en-US" sz="5600" dirty="0" smtClean="0"/>
              <a:t> – If you need something that will take data and allow you to manipulate it with complex calculations, charts or reports (think banking or investment) an app will help you do that very effectively.</a:t>
            </a:r>
          </a:p>
          <a:p>
            <a:r>
              <a:rPr lang="en-US" sz="5600" b="1" dirty="0" smtClean="0"/>
              <a:t>Native Functionality or Processing Required</a:t>
            </a:r>
            <a:r>
              <a:rPr lang="en-US" sz="5600" dirty="0" smtClean="0"/>
              <a:t> - mobile web browsers are getting increasingly good at accessing certain mobile-specific functions such as click-to-call, SMS and GPS. However, if you need to access a user's camera or processing power an app will still do that much more </a:t>
            </a:r>
            <a:r>
              <a:rPr lang="en-US" sz="5600" dirty="0" err="1" smtClean="0"/>
              <a:t>effectivley</a:t>
            </a:r>
            <a:r>
              <a:rPr lang="en-US" sz="5600" dirty="0" smtClean="0"/>
              <a:t>.</a:t>
            </a:r>
          </a:p>
          <a:p>
            <a:r>
              <a:rPr lang="en-US" sz="5600" b="1" dirty="0" smtClean="0"/>
              <a:t>No connection Required</a:t>
            </a:r>
            <a:r>
              <a:rPr lang="en-US" sz="5600" dirty="0" smtClean="0"/>
              <a:t> – If you need to provide offline access to content or perform functions without a network/wireless connection then an app makes sense.</a:t>
            </a:r>
          </a:p>
          <a:p>
            <a:endParaRPr lang="en-US" dirty="0"/>
          </a:p>
        </p:txBody>
      </p:sp>
      <p:sp>
        <p:nvSpPr>
          <p:cNvPr id="4" name="Footer Placeholder 3"/>
          <p:cNvSpPr>
            <a:spLocks noGrp="1"/>
          </p:cNvSpPr>
          <p:nvPr>
            <p:ph type="ftr" sz="quarter" idx="11"/>
          </p:nvPr>
        </p:nvSpPr>
        <p:spPr>
          <a:xfrm>
            <a:off x="4380072" y="6407944"/>
            <a:ext cx="4230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91</a:t>
            </a:fld>
            <a:endParaRPr lang="en-US" dirty="0">
              <a:solidFill>
                <a:schemeClr val="accent1">
                  <a:lumMod val="50000"/>
                </a:schemeClr>
              </a:solidFill>
            </a:endParaRPr>
          </a:p>
        </p:txBody>
      </p:sp>
      <p:sp>
        <p:nvSpPr>
          <p:cNvPr id="6" name="Title 5"/>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
            </a:r>
            <a:br>
              <a:rPr lang="en-US" sz="3600" dirty="0" smtClean="0"/>
            </a:br>
            <a:r>
              <a:rPr lang="en-US" sz="3600" dirty="0" smtClean="0"/>
              <a:t>When Does a Native App Make Sense?</a:t>
            </a:r>
            <a:r>
              <a:rPr lang="en-US" dirty="0" smtClean="0"/>
              <a:t/>
            </a:r>
            <a:br>
              <a:rPr lang="en-US" dirty="0" smtClean="0"/>
            </a:br>
            <a:endParaRPr lang="en-US" dirty="0"/>
          </a:p>
        </p:txBody>
      </p:sp>
      <p:pic>
        <p:nvPicPr>
          <p:cNvPr id="74754" name="Picture 2" descr="http://tweakyourbiz.com/technology/files/Native-Hybrid-Mobile-Enabled-And-Facebook.-So-Many-Types-Of-Apps-But-What-Are-They1.jpg"/>
          <p:cNvPicPr>
            <a:picLocks noChangeAspect="1" noChangeArrowheads="1"/>
          </p:cNvPicPr>
          <p:nvPr/>
        </p:nvPicPr>
        <p:blipFill>
          <a:blip r:embed="rId2" cstate="print"/>
          <a:srcRect/>
          <a:stretch>
            <a:fillRect/>
          </a:stretch>
        </p:blipFill>
        <p:spPr bwMode="auto">
          <a:xfrm>
            <a:off x="4648200" y="1752600"/>
            <a:ext cx="3962400" cy="3962400"/>
          </a:xfrm>
          <a:prstGeom prst="rect">
            <a:avLst/>
          </a:prstGeom>
          <a:noFill/>
        </p:spPr>
      </p:pic>
    </p:spTree>
    <p:extLst>
      <p:ext uri="{BB962C8B-B14F-4D97-AF65-F5344CB8AC3E}">
        <p14:creationId xmlns:p14="http://schemas.microsoft.com/office/powerpoint/2010/main" val="19550880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457200"/>
            <a:ext cx="7924800" cy="5867400"/>
          </a:xfrm>
        </p:spPr>
        <p:style>
          <a:lnRef idx="1">
            <a:schemeClr val="accent1"/>
          </a:lnRef>
          <a:fillRef idx="2">
            <a:schemeClr val="accent1"/>
          </a:fillRef>
          <a:effectRef idx="1">
            <a:schemeClr val="accent1"/>
          </a:effectRef>
          <a:fontRef idx="minor">
            <a:schemeClr val="dk1"/>
          </a:fontRef>
        </p:style>
        <p:txBody>
          <a:bodyPr>
            <a:normAutofit/>
          </a:bodyPr>
          <a:lstStyle/>
          <a:p>
            <a:endParaRPr lang="en-US" sz="2400" dirty="0" smtClean="0">
              <a:latin typeface="Arial" pitchFamily="34" charset="0"/>
              <a:cs typeface="Arial" pitchFamily="34" charset="0"/>
            </a:endParaRP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1. Describe Smartphone vs. Feature phone</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2. What is the about Smartphone that change everything?</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3. What is a Mobile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4. What is the Native app? What is the Web app?</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5. Comparison of Native </a:t>
            </a:r>
            <a:r>
              <a:rPr lang="en-US" sz="2400" dirty="0" err="1" smtClean="0">
                <a:solidFill>
                  <a:schemeClr val="bg1">
                    <a:lumMod val="65000"/>
                  </a:schemeClr>
                </a:solidFill>
                <a:latin typeface="Arial" pitchFamily="34" charset="0"/>
                <a:cs typeface="Arial" pitchFamily="34" charset="0"/>
              </a:rPr>
              <a:t>vs.Web</a:t>
            </a:r>
            <a:r>
              <a:rPr lang="en-US" sz="2400" dirty="0" smtClean="0">
                <a:solidFill>
                  <a:schemeClr val="bg1">
                    <a:lumMod val="65000"/>
                  </a:schemeClr>
                </a:solidFill>
                <a:latin typeface="Arial" pitchFamily="34" charset="0"/>
                <a:cs typeface="Arial" pitchFamily="34" charset="0"/>
              </a:rPr>
              <a:t>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6. What came first for the mobile phone – the Native or Web apps?</a:t>
            </a:r>
          </a:p>
          <a:p>
            <a:pPr lvl="0">
              <a:buFont typeface="Wingdings" pitchFamily="2" charset="2"/>
              <a:buChar char="§"/>
            </a:pPr>
            <a:r>
              <a:rPr lang="en-US" sz="2400" dirty="0" smtClean="0">
                <a:solidFill>
                  <a:schemeClr val="bg1">
                    <a:lumMod val="65000"/>
                  </a:schemeClr>
                </a:solidFill>
                <a:latin typeface="Arial" pitchFamily="34" charset="0"/>
                <a:cs typeface="Arial" pitchFamily="34" charset="0"/>
              </a:rPr>
              <a:t>7. What is a Hybrid Application?</a:t>
            </a:r>
          </a:p>
          <a:p>
            <a:pPr>
              <a:buFont typeface="Wingdings" pitchFamily="2" charset="2"/>
              <a:buChar char="§"/>
            </a:pPr>
            <a:r>
              <a:rPr lang="en-US" sz="2400" dirty="0" smtClean="0">
                <a:solidFill>
                  <a:schemeClr val="bg1">
                    <a:lumMod val="65000"/>
                  </a:schemeClr>
                </a:solidFill>
                <a:latin typeface="Arial" pitchFamily="34" charset="0"/>
                <a:cs typeface="Arial" pitchFamily="34" charset="0"/>
              </a:rPr>
              <a:t>8. Explain the tendencies and reasons for organizations to choose the Native, Web, or both app’s options</a:t>
            </a:r>
          </a:p>
          <a:p>
            <a:pPr>
              <a:buFont typeface="Wingdings" pitchFamily="2" charset="2"/>
              <a:buChar char="§"/>
            </a:pPr>
            <a:r>
              <a:rPr lang="en-US" sz="2400" dirty="0" smtClean="0">
                <a:solidFill>
                  <a:srgbClr val="FF0000"/>
                </a:solidFill>
                <a:latin typeface="Arial" pitchFamily="34" charset="0"/>
                <a:cs typeface="Arial" pitchFamily="34" charset="0"/>
              </a:rPr>
              <a:t>9. What a difference does HTML5 make?</a:t>
            </a:r>
          </a:p>
          <a:p>
            <a:pPr lvl="0">
              <a:buNone/>
            </a:pPr>
            <a:endParaRPr lang="en-US" sz="1800" dirty="0" smtClean="0">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572000" y="6407944"/>
            <a:ext cx="3581400" cy="365125"/>
          </a:xfrm>
        </p:spPr>
        <p:txBody>
          <a:bodyPr/>
          <a:lstStyle/>
          <a:p>
            <a:r>
              <a:rPr lang="en-US" dirty="0" smtClean="0">
                <a:solidFill>
                  <a:schemeClr val="bg2">
                    <a:lumMod val="10000"/>
                  </a:schemeClr>
                </a:solidFill>
              </a:rPr>
              <a:t>Copyright </a:t>
            </a:r>
            <a:r>
              <a:rPr lang="en-US" dirty="0" err="1" smtClean="0">
                <a:solidFill>
                  <a:schemeClr val="bg2">
                    <a:lumMod val="10000"/>
                  </a:schemeClr>
                </a:solidFill>
              </a:rPr>
              <a:t>Portnov</a:t>
            </a:r>
            <a:r>
              <a:rPr lang="en-US" dirty="0" smtClean="0">
                <a:solidFill>
                  <a:schemeClr val="bg2">
                    <a:lumMod val="10000"/>
                  </a:schemeClr>
                </a:solidFill>
              </a:rPr>
              <a:t> Computer School   2013</a:t>
            </a:r>
            <a:endParaRPr lang="en-US"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bg2">
                    <a:lumMod val="10000"/>
                  </a:schemeClr>
                </a:solidFill>
              </a:rPr>
              <a:pPr/>
              <a:t>92</a:t>
            </a:fld>
            <a:endParaRPr lang="en-US" dirty="0">
              <a:solidFill>
                <a:schemeClr val="bg2">
                  <a:lumMod val="10000"/>
                </a:schemeClr>
              </a:solidFill>
            </a:endParaRPr>
          </a:p>
        </p:txBody>
      </p:sp>
    </p:spTree>
    <p:extLst>
      <p:ext uri="{BB962C8B-B14F-4D97-AF65-F5344CB8AC3E}">
        <p14:creationId xmlns:p14="http://schemas.microsoft.com/office/powerpoint/2010/main" val="1476074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371600"/>
            <a:ext cx="4038600" cy="44958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274320" indent="-274320" eaLnBrk="1" fontAlgn="auto" hangingPunct="1">
              <a:spcAft>
                <a:spcPts val="0"/>
              </a:spcAft>
              <a:buFont typeface="Wingdings 2"/>
              <a:buChar char=""/>
              <a:defRPr/>
            </a:pPr>
            <a:endParaRPr lang="en-US" sz="2400" dirty="0" smtClean="0"/>
          </a:p>
          <a:p>
            <a:pPr marL="274320" indent="-274320" eaLnBrk="1" fontAlgn="auto" hangingPunct="1">
              <a:spcAft>
                <a:spcPts val="0"/>
              </a:spcAft>
              <a:buFont typeface="Wingdings 2"/>
              <a:buChar char=""/>
              <a:defRPr/>
            </a:pPr>
            <a:r>
              <a:rPr lang="en-US" sz="1700" b="1" dirty="0" smtClean="0">
                <a:latin typeface="Arial" pitchFamily="34" charset="0"/>
                <a:cs typeface="Arial" pitchFamily="34" charset="0"/>
              </a:rPr>
              <a:t>HTML5</a:t>
            </a:r>
            <a:r>
              <a:rPr lang="en-US" sz="1700" dirty="0" smtClean="0">
                <a:latin typeface="Arial" pitchFamily="34" charset="0"/>
                <a:cs typeface="Arial" pitchFamily="34" charset="0"/>
              </a:rPr>
              <a:t> is simply a new revision of an existing standard for delivering content on the World Wide Web (HTML stands for </a:t>
            </a:r>
            <a:r>
              <a:rPr lang="en-US" sz="1700" b="1" dirty="0" smtClean="0">
                <a:latin typeface="Arial" pitchFamily="34" charset="0"/>
                <a:cs typeface="Arial" pitchFamily="34" charset="0"/>
              </a:rPr>
              <a:t>H</a:t>
            </a:r>
            <a:r>
              <a:rPr lang="en-US" sz="1700" dirty="0" smtClean="0">
                <a:latin typeface="Arial" pitchFamily="34" charset="0"/>
                <a:cs typeface="Arial" pitchFamily="34" charset="0"/>
              </a:rPr>
              <a:t>yper-</a:t>
            </a:r>
            <a:r>
              <a:rPr lang="en-US" sz="1700" b="1" dirty="0" smtClean="0">
                <a:latin typeface="Arial" pitchFamily="34" charset="0"/>
                <a:cs typeface="Arial" pitchFamily="34" charset="0"/>
              </a:rPr>
              <a:t>T</a:t>
            </a:r>
            <a:r>
              <a:rPr lang="en-US" sz="1700" dirty="0" smtClean="0">
                <a:latin typeface="Arial" pitchFamily="34" charset="0"/>
                <a:cs typeface="Arial" pitchFamily="34" charset="0"/>
              </a:rPr>
              <a:t>ext </a:t>
            </a:r>
            <a:r>
              <a:rPr lang="en-US" sz="1700" b="1" dirty="0" smtClean="0">
                <a:latin typeface="Arial" pitchFamily="34" charset="0"/>
                <a:cs typeface="Arial" pitchFamily="34" charset="0"/>
              </a:rPr>
              <a:t>M</a:t>
            </a:r>
            <a:r>
              <a:rPr lang="en-US" sz="1700" dirty="0" smtClean="0">
                <a:latin typeface="Arial" pitchFamily="34" charset="0"/>
                <a:cs typeface="Arial" pitchFamily="34" charset="0"/>
              </a:rPr>
              <a:t>arkup </a:t>
            </a:r>
            <a:r>
              <a:rPr lang="en-US" sz="1700" b="1" dirty="0" smtClean="0">
                <a:latin typeface="Arial" pitchFamily="34" charset="0"/>
                <a:cs typeface="Arial" pitchFamily="34" charset="0"/>
              </a:rPr>
              <a:t>L</a:t>
            </a:r>
            <a:r>
              <a:rPr lang="en-US" sz="1700" dirty="0" smtClean="0">
                <a:latin typeface="Arial" pitchFamily="34" charset="0"/>
                <a:cs typeface="Arial" pitchFamily="34" charset="0"/>
              </a:rPr>
              <a:t>anguage).</a:t>
            </a:r>
          </a:p>
          <a:p>
            <a:pPr marL="274320" indent="-274320" eaLnBrk="1" fontAlgn="auto" hangingPunct="1">
              <a:spcAft>
                <a:spcPts val="0"/>
              </a:spcAft>
              <a:buFont typeface="Wingdings 2"/>
              <a:buChar char=""/>
              <a:defRPr/>
            </a:pPr>
            <a:r>
              <a:rPr lang="en-US" sz="1700" b="1" dirty="0" smtClean="0">
                <a:latin typeface="Arial" pitchFamily="34" charset="0"/>
                <a:cs typeface="Arial" pitchFamily="34" charset="0"/>
              </a:rPr>
              <a:t>Before</a:t>
            </a:r>
            <a:r>
              <a:rPr lang="en-US" sz="1700" dirty="0" smtClean="0">
                <a:latin typeface="Arial" pitchFamily="34" charset="0"/>
                <a:cs typeface="Arial" pitchFamily="34" charset="0"/>
              </a:rPr>
              <a:t> HTML5 we’ve been relying on plug-ins like Flash and </a:t>
            </a:r>
            <a:r>
              <a:rPr lang="en-US" sz="1700" dirty="0" err="1" smtClean="0">
                <a:latin typeface="Arial" pitchFamily="34" charset="0"/>
                <a:cs typeface="Arial" pitchFamily="34" charset="0"/>
              </a:rPr>
              <a:t>Quicktime</a:t>
            </a:r>
            <a:r>
              <a:rPr lang="en-US" sz="1700" dirty="0" smtClean="0">
                <a:latin typeface="Arial" pitchFamily="34" charset="0"/>
                <a:cs typeface="Arial" pitchFamily="34" charset="0"/>
              </a:rPr>
              <a:t> to evolve the web and enhance how we deliver content through the browser.</a:t>
            </a:r>
          </a:p>
          <a:p>
            <a:pPr marL="274320" indent="-274320" eaLnBrk="1" fontAlgn="auto" hangingPunct="1">
              <a:spcAft>
                <a:spcPts val="0"/>
              </a:spcAft>
              <a:buFont typeface="Wingdings 2"/>
              <a:buChar char=""/>
              <a:defRPr/>
            </a:pPr>
            <a:r>
              <a:rPr lang="en-US" sz="1700" b="1" dirty="0" smtClean="0">
                <a:latin typeface="Arial" pitchFamily="34" charset="0"/>
                <a:cs typeface="Arial" pitchFamily="34" charset="0"/>
              </a:rPr>
              <a:t>Now</a:t>
            </a:r>
            <a:r>
              <a:rPr lang="en-US" sz="1700" dirty="0" smtClean="0">
                <a:latin typeface="Arial" pitchFamily="34" charset="0"/>
                <a:cs typeface="Arial" pitchFamily="34" charset="0"/>
              </a:rPr>
              <a:t> have the ability to play audio, watch videos, access local hardware on machines, and even play games all through nothing but a standard web browser using nothing but </a:t>
            </a:r>
            <a:r>
              <a:rPr lang="en-US" sz="1700" dirty="0" err="1" smtClean="0">
                <a:latin typeface="Arial" pitchFamily="34" charset="0"/>
                <a:cs typeface="Arial" pitchFamily="34" charset="0"/>
              </a:rPr>
              <a:t>Javascript</a:t>
            </a:r>
            <a:r>
              <a:rPr lang="en-US" sz="1700" dirty="0" smtClean="0">
                <a:latin typeface="Arial" pitchFamily="34" charset="0"/>
                <a:cs typeface="Arial" pitchFamily="34" charset="0"/>
              </a:rPr>
              <a:t>, CSS3, and a few new tags defined in the specification</a:t>
            </a:r>
            <a:r>
              <a:rPr lang="en-US" sz="2400" dirty="0" smtClean="0"/>
              <a:t>.</a:t>
            </a:r>
          </a:p>
          <a:p>
            <a:pPr marL="274320" indent="-274320" eaLnBrk="1" fontAlgn="auto" hangingPunct="1">
              <a:spcAft>
                <a:spcPts val="0"/>
              </a:spcAft>
              <a:buFont typeface="Wingdings 2"/>
              <a:buChar char=""/>
              <a:defRPr/>
            </a:pPr>
            <a:endParaRPr lang="en-US" sz="2600" u="sng" dirty="0" smtClean="0">
              <a:latin typeface="Arial" pitchFamily="34" charset="0"/>
              <a:cs typeface="Arial" pitchFamily="34" charset="0"/>
            </a:endParaRPr>
          </a:p>
        </p:txBody>
      </p:sp>
      <p:sp>
        <p:nvSpPr>
          <p:cNvPr id="38915" name="Footer Placeholder 3"/>
          <p:cNvSpPr>
            <a:spLocks noGrp="1"/>
          </p:cNvSpPr>
          <p:nvPr>
            <p:ph type="ftr" sz="quarter" idx="11"/>
          </p:nvPr>
        </p:nvSpPr>
        <p:spPr bwMode="auto">
          <a:xfrm>
            <a:off x="5181600" y="6408738"/>
            <a:ext cx="3276600" cy="365125"/>
          </a:xfrm>
          <a:ln>
            <a:miter lim="800000"/>
            <a:headEnd/>
            <a:tailEnd/>
          </a:ln>
        </p:spPr>
        <p:txBody>
          <a:bodyPr wrap="square" lIns="91440" rIns="91440" numCol="1" anchorCtr="0" compatLnSpc="1">
            <a:prstTxWarp prst="textNoShape">
              <a:avLst/>
            </a:prstTxWarp>
          </a:bodyPr>
          <a:lstStyle/>
          <a:p>
            <a:pPr fontAlgn="base">
              <a:spcBef>
                <a:spcPct val="0"/>
              </a:spcBef>
              <a:spcAft>
                <a:spcPct val="0"/>
              </a:spcAft>
              <a:defRPr/>
            </a:pPr>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p>
        </p:txBody>
      </p:sp>
      <p:sp>
        <p:nvSpPr>
          <p:cNvPr id="38916" name="Slide Number Placeholder 4"/>
          <p:cNvSpPr>
            <a:spLocks noGrp="1"/>
          </p:cNvSpPr>
          <p:nvPr>
            <p:ph type="sldNum" sz="quarter" idx="12"/>
          </p:nvPr>
        </p:nvSpPr>
        <p:spPr bwMode="auto">
          <a:xfrm>
            <a:off x="8382000" y="6408738"/>
            <a:ext cx="631825"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2E3F9738-6C43-4925-93B1-B1BC73A3C82A}" type="slidenum">
              <a:rPr lang="en-US" smtClean="0">
                <a:solidFill>
                  <a:schemeClr val="accent1">
                    <a:lumMod val="50000"/>
                  </a:schemeClr>
                </a:solidFill>
              </a:rPr>
              <a:pPr fontAlgn="base">
                <a:spcBef>
                  <a:spcPct val="0"/>
                </a:spcBef>
                <a:spcAft>
                  <a:spcPct val="0"/>
                </a:spcAft>
                <a:defRPr/>
              </a:pPr>
              <a:t>93</a:t>
            </a:fld>
            <a:endParaRPr lang="en-US" dirty="0" smtClean="0">
              <a:solidFill>
                <a:schemeClr val="accent1">
                  <a:lumMod val="50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pPr eaLnBrk="1" fontAlgn="auto" hangingPunct="1">
              <a:spcAft>
                <a:spcPts val="0"/>
              </a:spcAft>
              <a:defRPr/>
            </a:pPr>
            <a:r>
              <a:rPr lang="en-US" dirty="0" smtClean="0">
                <a:latin typeface="Arial" pitchFamily="34" charset="0"/>
                <a:cs typeface="Arial" pitchFamily="34" charset="0"/>
              </a:rPr>
              <a:t>HTML5 – new and powerful</a:t>
            </a:r>
            <a:endParaRPr lang="en-US" dirty="0">
              <a:latin typeface="Arial" pitchFamily="34" charset="0"/>
              <a:cs typeface="Arial" pitchFamily="34" charset="0"/>
            </a:endParaRPr>
          </a:p>
        </p:txBody>
      </p:sp>
      <p:pic>
        <p:nvPicPr>
          <p:cNvPr id="38918" name="Picture 2" descr="C:\Users\IVA\Pictures\LOGOS\html5[1].jpg"/>
          <p:cNvPicPr>
            <a:picLocks noGrp="1" noChangeAspect="1" noChangeArrowheads="1"/>
          </p:cNvPicPr>
          <p:nvPr>
            <p:ph sz="half" idx="1"/>
          </p:nvPr>
        </p:nvPicPr>
        <p:blipFill>
          <a:blip r:embed="rId2" cstate="print"/>
          <a:srcRect/>
          <a:stretch>
            <a:fillRect/>
          </a:stretch>
        </p:blipFill>
        <p:spPr>
          <a:xfrm>
            <a:off x="457200" y="2133600"/>
            <a:ext cx="3810000" cy="3057525"/>
          </a:xfrm>
        </p:spPr>
      </p:pic>
      <p:sp>
        <p:nvSpPr>
          <p:cNvPr id="9" name="Rectangle 8"/>
          <p:cNvSpPr/>
          <p:nvPr/>
        </p:nvSpPr>
        <p:spPr>
          <a:xfrm>
            <a:off x="381000" y="6019800"/>
            <a:ext cx="4572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1200" dirty="0"/>
              <a:t>http://bostinno.com/all-series/html5-for-mobile-%E2%80%93-what-you-need-to-know-now/</a:t>
            </a:r>
          </a:p>
        </p:txBody>
      </p:sp>
    </p:spTree>
    <p:extLst>
      <p:ext uri="{BB962C8B-B14F-4D97-AF65-F5344CB8AC3E}">
        <p14:creationId xmlns:p14="http://schemas.microsoft.com/office/powerpoint/2010/main" val="16811263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04800" y="1524000"/>
            <a:ext cx="3505200" cy="47244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sz="2600" dirty="0" smtClean="0">
              <a:latin typeface="Arial" pitchFamily="34" charset="0"/>
              <a:cs typeface="Arial" pitchFamily="34" charset="0"/>
            </a:endParaRPr>
          </a:p>
          <a:p>
            <a:r>
              <a:rPr lang="en-US" sz="2600" b="1" dirty="0" smtClean="0">
                <a:latin typeface="Arial" pitchFamily="34" charset="0"/>
                <a:cs typeface="Arial" pitchFamily="34" charset="0"/>
              </a:rPr>
              <a:t>HTML5</a:t>
            </a:r>
            <a:r>
              <a:rPr lang="en-US" sz="2600" dirty="0" smtClean="0">
                <a:latin typeface="Arial" pitchFamily="34" charset="0"/>
                <a:cs typeface="Arial" pitchFamily="34" charset="0"/>
              </a:rPr>
              <a:t>, the 5th version of HTML, is the latest web technology with rich multimedia features and interoperability features for </a:t>
            </a:r>
            <a:r>
              <a:rPr lang="en-US" sz="2600" dirty="0" err="1" smtClean="0">
                <a:latin typeface="Arial" pitchFamily="34" charset="0"/>
                <a:cs typeface="Arial" pitchFamily="34" charset="0"/>
              </a:rPr>
              <a:t>smartphones</a:t>
            </a:r>
            <a:r>
              <a:rPr lang="en-US" sz="2600" dirty="0" smtClean="0">
                <a:latin typeface="Arial" pitchFamily="34" charset="0"/>
                <a:cs typeface="Arial" pitchFamily="34" charset="0"/>
              </a:rPr>
              <a:t> and tablets.</a:t>
            </a:r>
          </a:p>
          <a:p>
            <a:r>
              <a:rPr lang="en-US" sz="2600" dirty="0" smtClean="0">
                <a:latin typeface="Arial" pitchFamily="34" charset="0"/>
                <a:cs typeface="Arial" pitchFamily="34" charset="0"/>
              </a:rPr>
              <a:t> HTML5 web apps can be accessed on mobile browsers and runs on different mobile platforms just like native apps. </a:t>
            </a:r>
          </a:p>
          <a:p>
            <a:r>
              <a:rPr lang="en-US" sz="2600" dirty="0" smtClean="0">
                <a:latin typeface="Arial" pitchFamily="34" charset="0"/>
                <a:cs typeface="Arial" pitchFamily="34" charset="0"/>
              </a:rPr>
              <a:t>HTML5 provides offline support via local data and application caching without the need for internet connection.</a:t>
            </a:r>
          </a:p>
          <a:p>
            <a:r>
              <a:rPr lang="en-US" sz="2600" dirty="0" smtClean="0">
                <a:latin typeface="Arial" pitchFamily="34" charset="0"/>
                <a:cs typeface="Arial" pitchFamily="34" charset="0"/>
              </a:rPr>
              <a:t>Developers are adopting HTML5 to build cross-platform mobile apps as a </a:t>
            </a:r>
            <a:r>
              <a:rPr lang="en-US" sz="2600" b="1" dirty="0" smtClean="0">
                <a:latin typeface="Arial" pitchFamily="34" charset="0"/>
                <a:cs typeface="Arial" pitchFamily="34" charset="0"/>
              </a:rPr>
              <a:t>"Build Once, Run Many" </a:t>
            </a:r>
            <a:r>
              <a:rPr lang="en-US" sz="2600" dirty="0" smtClean="0">
                <a:latin typeface="Arial" pitchFamily="34" charset="0"/>
                <a:cs typeface="Arial" pitchFamily="34" charset="0"/>
              </a:rPr>
              <a:t>solution to make mobile web better with device-neutral mobile app development</a:t>
            </a:r>
            <a:r>
              <a:rPr lang="en-US" sz="2900" dirty="0" smtClean="0">
                <a:latin typeface="Arial" pitchFamily="34" charset="0"/>
                <a:cs typeface="Arial" pitchFamily="34" charset="0"/>
              </a:rPr>
              <a:t>.</a:t>
            </a:r>
          </a:p>
          <a:p>
            <a:endParaRPr lang="en-US" dirty="0"/>
          </a:p>
        </p:txBody>
      </p:sp>
      <p:sp>
        <p:nvSpPr>
          <p:cNvPr id="3" name="Footer Placeholder 2"/>
          <p:cNvSpPr>
            <a:spLocks noGrp="1"/>
          </p:cNvSpPr>
          <p:nvPr>
            <p:ph type="ftr" sz="quarter" idx="11"/>
          </p:nvPr>
        </p:nvSpPr>
        <p:spPr>
          <a:xfrm>
            <a:off x="4380072" y="6407944"/>
            <a:ext cx="40019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94</a:t>
            </a:fld>
            <a:endParaRPr lang="en-US" dirty="0">
              <a:solidFill>
                <a:schemeClr val="tx2">
                  <a:lumMod val="25000"/>
                </a:schemeClr>
              </a:solidFill>
            </a:endParaRPr>
          </a:p>
        </p:txBody>
      </p:sp>
      <p:sp>
        <p:nvSpPr>
          <p:cNvPr id="6" name="Title 5"/>
          <p:cNvSpPr>
            <a:spLocks noGrp="1"/>
          </p:cNvSpPr>
          <p:nvPr>
            <p:ph type="title"/>
          </p:nvPr>
        </p:nvSpPr>
        <p:spPr>
          <a:xfrm>
            <a:off x="457200" y="152400"/>
            <a:ext cx="84582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solidFill>
                  <a:srgbClr val="FF0000"/>
                </a:solidFill>
                <a:latin typeface="Arial" pitchFamily="34" charset="0"/>
                <a:cs typeface="Arial" pitchFamily="34" charset="0"/>
              </a:rPr>
              <a:t/>
            </a:r>
            <a:br>
              <a:rPr lang="en-US" sz="3600" dirty="0" smtClean="0">
                <a:solidFill>
                  <a:srgbClr val="FF0000"/>
                </a:solidFill>
                <a:latin typeface="Arial" pitchFamily="34" charset="0"/>
                <a:cs typeface="Arial" pitchFamily="34" charset="0"/>
              </a:rPr>
            </a:br>
            <a:r>
              <a:rPr lang="en-US" sz="3600" dirty="0" smtClean="0">
                <a:solidFill>
                  <a:srgbClr val="FF0000"/>
                </a:solidFill>
                <a:latin typeface="Arial" pitchFamily="34" charset="0"/>
                <a:cs typeface="Arial" pitchFamily="34" charset="0"/>
              </a:rPr>
              <a:t>9. What a difference does HTML5 make?   </a:t>
            </a:r>
            <a:r>
              <a:rPr lang="en-US" sz="2700" dirty="0" smtClean="0">
                <a:solidFill>
                  <a:srgbClr val="FF0000"/>
                </a:solidFill>
                <a:latin typeface="Arial" pitchFamily="34" charset="0"/>
                <a:cs typeface="Arial" pitchFamily="34" charset="0"/>
              </a:rPr>
              <a:t>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66562" name="Picture 2" descr="C:\Users\IVA\Pictures\MOBILE TESTING\html5-layout[1].jpg"/>
          <p:cNvPicPr>
            <a:picLocks noGrp="1" noChangeAspect="1" noChangeArrowheads="1"/>
          </p:cNvPicPr>
          <p:nvPr>
            <p:ph sz="half" idx="2"/>
          </p:nvPr>
        </p:nvPicPr>
        <p:blipFill>
          <a:blip r:embed="rId2" cstate="print"/>
          <a:srcRect/>
          <a:stretch>
            <a:fillRect/>
          </a:stretch>
        </p:blipFill>
        <p:spPr bwMode="auto">
          <a:xfrm>
            <a:off x="4038600" y="1447800"/>
            <a:ext cx="4611141" cy="4876800"/>
          </a:xfrm>
          <a:prstGeom prst="rect">
            <a:avLst/>
          </a:prstGeom>
          <a:noFill/>
          <a:ln>
            <a:solidFill>
              <a:srgbClr val="7030A0"/>
            </a:solidFill>
          </a:ln>
        </p:spPr>
      </p:pic>
      <p:sp>
        <p:nvSpPr>
          <p:cNvPr id="10" name="Rounded Rectangle 9"/>
          <p:cNvSpPr/>
          <p:nvPr/>
        </p:nvSpPr>
        <p:spPr>
          <a:xfrm>
            <a:off x="4572000" y="990600"/>
            <a:ext cx="3657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Arial" pitchFamily="34" charset="0"/>
                <a:cs typeface="Arial" pitchFamily="34" charset="0"/>
              </a:rPr>
              <a:t>HTML 5 Layout</a:t>
            </a:r>
            <a:endParaRPr lang="en-US"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7472833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en-US" sz="2900" b="1" dirty="0" smtClean="0">
                <a:latin typeface="Arial" pitchFamily="34" charset="0"/>
                <a:cs typeface="Arial" pitchFamily="34" charset="0"/>
              </a:rPr>
              <a:t>HTML5 Features</a:t>
            </a:r>
            <a:br>
              <a:rPr lang="en-US" sz="2900" b="1" dirty="0" smtClean="0">
                <a:latin typeface="Arial" pitchFamily="34" charset="0"/>
                <a:cs typeface="Arial" pitchFamily="34" charset="0"/>
              </a:rPr>
            </a:br>
            <a:endParaRPr lang="en-US" sz="2900" dirty="0" smtClean="0">
              <a:latin typeface="Arial" pitchFamily="34" charset="0"/>
              <a:cs typeface="Arial" pitchFamily="34" charset="0"/>
            </a:endParaRPr>
          </a:p>
          <a:p>
            <a:r>
              <a:rPr lang="en-US" sz="2900" dirty="0" smtClean="0">
                <a:latin typeface="Arial" pitchFamily="34" charset="0"/>
                <a:cs typeface="Arial" pitchFamily="34" charset="0"/>
              </a:rPr>
              <a:t>Dynamic scrolling banners for online promotions of products</a:t>
            </a:r>
          </a:p>
          <a:p>
            <a:r>
              <a:rPr lang="en-US" sz="2900" dirty="0" smtClean="0">
                <a:latin typeface="Arial" pitchFamily="34" charset="0"/>
                <a:cs typeface="Arial" pitchFamily="34" charset="0"/>
              </a:rPr>
              <a:t>Improved navigation, menus and pop-up windows allows more content integration</a:t>
            </a:r>
          </a:p>
          <a:p>
            <a:r>
              <a:rPr lang="en-US" sz="2900" dirty="0" smtClean="0">
                <a:latin typeface="Arial" pitchFamily="34" charset="0"/>
                <a:cs typeface="Arial" pitchFamily="34" charset="0"/>
              </a:rPr>
              <a:t>Games with advanced graphics support, image galleries with scroll, swipe and zoom features</a:t>
            </a:r>
          </a:p>
          <a:p>
            <a:r>
              <a:rPr lang="en-US" sz="2900" dirty="0" smtClean="0">
                <a:latin typeface="Arial" pitchFamily="34" charset="0"/>
                <a:cs typeface="Arial" pitchFamily="34" charset="0"/>
              </a:rPr>
              <a:t>Cross-platform mobile application development</a:t>
            </a:r>
          </a:p>
          <a:p>
            <a:r>
              <a:rPr lang="en-US" sz="2900" dirty="0" smtClean="0">
                <a:latin typeface="Arial" pitchFamily="34" charset="0"/>
                <a:cs typeface="Arial" pitchFamily="34" charset="0"/>
              </a:rPr>
              <a:t>Advanced GPS, IP address, RFID data integrated</a:t>
            </a:r>
          </a:p>
          <a:p>
            <a:r>
              <a:rPr lang="en-US" sz="2900" dirty="0" smtClean="0">
                <a:latin typeface="Arial" pitchFamily="34" charset="0"/>
                <a:cs typeface="Arial" pitchFamily="34" charset="0"/>
              </a:rPr>
              <a:t>Rapid search results</a:t>
            </a:r>
          </a:p>
          <a:p>
            <a:r>
              <a:rPr lang="en-US" sz="2900" dirty="0" smtClean="0">
                <a:latin typeface="Arial" pitchFamily="34" charset="0"/>
                <a:cs typeface="Arial" pitchFamily="34" charset="0"/>
              </a:rPr>
              <a:t>Mini-Carts integration on mobile sites allows users to stay in the page</a:t>
            </a:r>
          </a:p>
          <a:p>
            <a:endParaRPr lang="en-US" dirty="0"/>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95</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9. What a difference does HTML5 make?   	  2</a:t>
            </a:r>
            <a:endParaRPr lang="en-US" sz="2800" dirty="0"/>
          </a:p>
        </p:txBody>
      </p:sp>
      <p:pic>
        <p:nvPicPr>
          <p:cNvPr id="67586" name="Picture 2" descr="C:\Users\IVA\Pictures\MOBILE TESTING\html5-css3[1].jpg"/>
          <p:cNvPicPr>
            <a:picLocks noGrp="1" noChangeAspect="1" noChangeArrowheads="1"/>
          </p:cNvPicPr>
          <p:nvPr>
            <p:ph sz="half" idx="1"/>
          </p:nvPr>
        </p:nvPicPr>
        <p:blipFill>
          <a:blip r:embed="rId2" cstate="print"/>
          <a:srcRect/>
          <a:stretch>
            <a:fillRect/>
          </a:stretch>
        </p:blipFill>
        <p:spPr bwMode="auto">
          <a:xfrm>
            <a:off x="152400" y="2209800"/>
            <a:ext cx="4343400" cy="2971800"/>
          </a:xfrm>
          <a:prstGeom prst="rect">
            <a:avLst/>
          </a:prstGeom>
          <a:noFill/>
        </p:spPr>
      </p:pic>
    </p:spTree>
    <p:extLst>
      <p:ext uri="{BB962C8B-B14F-4D97-AF65-F5344CB8AC3E}">
        <p14:creationId xmlns:p14="http://schemas.microsoft.com/office/powerpoint/2010/main" val="4978499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457200" y="1219200"/>
          <a:ext cx="8229600" cy="5105400"/>
        </p:xfrm>
        <a:graphic>
          <a:graphicData uri="http://schemas.openxmlformats.org/drawingml/2006/table">
            <a:tbl>
              <a:tblPr firstRow="1" bandRow="1">
                <a:tableStyleId>{00A15C55-8517-42AA-B614-E9B94910E393}</a:tableStyleId>
              </a:tblPr>
              <a:tblGrid>
                <a:gridCol w="1981200"/>
                <a:gridCol w="3505200"/>
                <a:gridCol w="2743200"/>
              </a:tblGrid>
              <a:tr h="580474">
                <a:tc>
                  <a:txBody>
                    <a:bodyPr/>
                    <a:lstStyle/>
                    <a:p>
                      <a:r>
                        <a:rPr lang="en-US" dirty="0" smtClean="0"/>
                        <a:t>Features</a:t>
                      </a:r>
                      <a:endParaRPr lang="en-US" dirty="0"/>
                    </a:p>
                  </a:txBody>
                  <a:tcPr/>
                </a:tc>
                <a:tc>
                  <a:txBody>
                    <a:bodyPr/>
                    <a:lstStyle/>
                    <a:p>
                      <a:r>
                        <a:rPr lang="en-US" dirty="0" smtClean="0"/>
                        <a:t>HTML5</a:t>
                      </a:r>
                      <a:endParaRPr lang="en-US" dirty="0"/>
                    </a:p>
                  </a:txBody>
                  <a:tcPr/>
                </a:tc>
                <a:tc>
                  <a:txBody>
                    <a:bodyPr/>
                    <a:lstStyle/>
                    <a:p>
                      <a:r>
                        <a:rPr lang="en-US" sz="1800" dirty="0" smtClean="0">
                          <a:latin typeface="Arial" pitchFamily="34" charset="0"/>
                          <a:cs typeface="Arial" pitchFamily="34" charset="0"/>
                        </a:rPr>
                        <a:t>Native App</a:t>
                      </a:r>
                      <a:endParaRPr lang="en-US" sz="1800" dirty="0">
                        <a:latin typeface="Arial" pitchFamily="34" charset="0"/>
                        <a:cs typeface="Arial" pitchFamily="34" charset="0"/>
                      </a:endParaRPr>
                    </a:p>
                  </a:txBody>
                  <a:tcPr/>
                </a:tc>
              </a:tr>
              <a:tr h="1344490">
                <a:tc>
                  <a:txBody>
                    <a:bodyPr/>
                    <a:lstStyle/>
                    <a:p>
                      <a:r>
                        <a:rPr lang="en-US" b="1" dirty="0" smtClean="0">
                          <a:latin typeface="Arial" pitchFamily="34" charset="0"/>
                          <a:cs typeface="Arial" pitchFamily="34" charset="0"/>
                        </a:rPr>
                        <a:t>Security</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In a Browser environment, users can manipulate native code which leads to possible hacking; </a:t>
                      </a:r>
                    </a:p>
                    <a:p>
                      <a:r>
                        <a:rPr lang="en-US" sz="1400" dirty="0" smtClean="0">
                          <a:latin typeface="Arial" pitchFamily="34" charset="0"/>
                          <a:cs typeface="Arial" pitchFamily="34" charset="0"/>
                        </a:rPr>
                        <a:t>Debugging tool can be abused; </a:t>
                      </a:r>
                    </a:p>
                    <a:p>
                      <a:r>
                        <a:rPr lang="en-US" sz="1400" dirty="0" smtClean="0">
                          <a:latin typeface="Arial" pitchFamily="34" charset="0"/>
                          <a:cs typeface="Arial" pitchFamily="34" charset="0"/>
                        </a:rPr>
                        <a:t>Local database can be manipulated;</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Native apps require updates; While accessing internet for sending information, it should be made secure with SSL.</a:t>
                      </a:r>
                      <a:endParaRPr lang="en-US" sz="1400" dirty="0">
                        <a:latin typeface="Arial" pitchFamily="34" charset="0"/>
                        <a:cs typeface="Arial" pitchFamily="34" charset="0"/>
                      </a:endParaRPr>
                    </a:p>
                  </a:txBody>
                  <a:tcPr>
                    <a:blipFill>
                      <a:blip r:embed="rId3"/>
                      <a:tile tx="0" ty="0" sx="100000" sy="100000" flip="none" algn="tl"/>
                    </a:blipFill>
                  </a:tcPr>
                </a:tc>
              </a:tr>
              <a:tr h="2368410">
                <a:tc>
                  <a:txBody>
                    <a:bodyPr/>
                    <a:lstStyle/>
                    <a:p>
                      <a:r>
                        <a:rPr lang="en-US" b="1" dirty="0" smtClean="0">
                          <a:latin typeface="Arial" pitchFamily="34" charset="0"/>
                          <a:cs typeface="Arial" pitchFamily="34" charset="0"/>
                        </a:rPr>
                        <a:t>Synchronization</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Offline storage capabilities; </a:t>
                      </a:r>
                    </a:p>
                    <a:p>
                      <a:r>
                        <a:rPr lang="en-US" sz="1400" dirty="0" smtClean="0">
                          <a:latin typeface="Arial" pitchFamily="34" charset="0"/>
                          <a:cs typeface="Arial" pitchFamily="34" charset="0"/>
                        </a:rPr>
                        <a:t>If a Web part of app is connected to the Internet, it can continually save data to the cloud.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When it's offline, changes aren't always stored in the cloud.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Problems of data synchronization occurs (difficult to find the latest saved data) while changing browsers .</a:t>
                      </a:r>
                    </a:p>
                    <a:p>
                      <a:endParaRPr lang="en-US" sz="1400" dirty="0" smtClean="0">
                        <a:latin typeface="Arial" pitchFamily="34" charset="0"/>
                        <a:cs typeface="Arial" pitchFamily="34" charset="0"/>
                      </a:endParaRPr>
                    </a:p>
                  </a:txBody>
                  <a:tcPr marL="68580" marR="68580" marT="0" marB="0"/>
                </a:tc>
                <a:tc>
                  <a:txBody>
                    <a:bodyPr/>
                    <a:lstStyle/>
                    <a:p>
                      <a:r>
                        <a:rPr lang="en-US" sz="1400" dirty="0" smtClean="0">
                          <a:latin typeface="Arial" pitchFamily="34" charset="0"/>
                          <a:cs typeface="Arial" pitchFamily="34" charset="0"/>
                        </a:rPr>
                        <a:t>Problems in synchronization can be found by tracking file names and change dates</a:t>
                      </a:r>
                      <a:endParaRPr lang="en-US" sz="1400" dirty="0">
                        <a:latin typeface="Arial" pitchFamily="34" charset="0"/>
                        <a:cs typeface="Arial" pitchFamily="34" charset="0"/>
                      </a:endParaRPr>
                    </a:p>
                  </a:txBody>
                  <a:tcPr marL="68580" marR="68580" marT="0" marB="0">
                    <a:blipFill>
                      <a:blip r:embed="rId3"/>
                      <a:tile tx="0" ty="0" sx="100000" sy="100000" flip="none" algn="tl"/>
                    </a:blipFill>
                  </a:tcPr>
                </a:tc>
              </a:tr>
              <a:tr h="812026">
                <a:tc>
                  <a:txBody>
                    <a:bodyPr/>
                    <a:lstStyle/>
                    <a:p>
                      <a:r>
                        <a:rPr lang="en-US" b="1" dirty="0" smtClean="0">
                          <a:latin typeface="Arial" pitchFamily="34" charset="0"/>
                          <a:cs typeface="Arial" pitchFamily="34" charset="0"/>
                        </a:rPr>
                        <a:t>Storage</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Local data storage is limited as compared to desktop apps;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For syncing local data on device, data should be encrypted</a:t>
                      </a:r>
                      <a:endParaRPr lang="en-US" sz="1400" dirty="0">
                        <a:latin typeface="Arial" pitchFamily="34" charset="0"/>
                        <a:cs typeface="Arial" pitchFamily="34" charset="0"/>
                      </a:endParaRPr>
                    </a:p>
                  </a:txBody>
                  <a:tcPr>
                    <a:blipFill>
                      <a:blip r:embed="rId3"/>
                      <a:tile tx="0" ty="0" sx="100000" sy="100000" flip="none" algn="tl"/>
                    </a:blipFill>
                  </a:tcPr>
                </a:tc>
              </a:tr>
            </a:tbl>
          </a:graphicData>
        </a:graphic>
      </p:graphicFrame>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96</a:t>
            </a:fld>
            <a:endParaRPr lang="en-US" dirty="0">
              <a:solidFill>
                <a:schemeClr val="bg2">
                  <a:lumMod val="25000"/>
                </a:schemeClr>
              </a:solidFill>
            </a:endParaRPr>
          </a:p>
        </p:txBody>
      </p:sp>
      <p:sp>
        <p:nvSpPr>
          <p:cNvPr id="7" name="Title 6"/>
          <p:cNvSpPr>
            <a:spLocks noGrp="1"/>
          </p:cNvSpPr>
          <p:nvPr>
            <p:ph type="title"/>
          </p:nvPr>
        </p:nvSpPr>
        <p:spPr>
          <a:xfrm>
            <a:off x="457200" y="152400"/>
            <a:ext cx="82296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9. What a difference does HTML5 make?   	  3</a:t>
            </a:r>
            <a:endParaRPr lang="en-US" sz="2800" dirty="0"/>
          </a:p>
        </p:txBody>
      </p:sp>
    </p:spTree>
    <p:extLst>
      <p:ext uri="{BB962C8B-B14F-4D97-AF65-F5344CB8AC3E}">
        <p14:creationId xmlns:p14="http://schemas.microsoft.com/office/powerpoint/2010/main" val="12946167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92111750"/>
              </p:ext>
            </p:extLst>
          </p:nvPr>
        </p:nvGraphicFramePr>
        <p:xfrm>
          <a:off x="457200" y="990600"/>
          <a:ext cx="8229600" cy="5410200"/>
        </p:xfrm>
        <a:graphic>
          <a:graphicData uri="http://schemas.openxmlformats.org/drawingml/2006/table">
            <a:tbl>
              <a:tblPr firstRow="1" bandRow="1">
                <a:tableStyleId>{00A15C55-8517-42AA-B614-E9B94910E393}</a:tableStyleId>
              </a:tblPr>
              <a:tblGrid>
                <a:gridCol w="1905000"/>
                <a:gridCol w="3581400"/>
                <a:gridCol w="2743200"/>
              </a:tblGrid>
              <a:tr h="381000">
                <a:tc>
                  <a:txBody>
                    <a:bodyPr/>
                    <a:lstStyle/>
                    <a:p>
                      <a:r>
                        <a:rPr lang="en-US" dirty="0" smtClean="0"/>
                        <a:t>Features</a:t>
                      </a:r>
                      <a:endParaRPr lang="en-US" dirty="0"/>
                    </a:p>
                  </a:txBody>
                  <a:tcPr/>
                </a:tc>
                <a:tc>
                  <a:txBody>
                    <a:bodyPr/>
                    <a:lstStyle/>
                    <a:p>
                      <a:r>
                        <a:rPr lang="en-US" dirty="0" smtClean="0"/>
                        <a:t>HTML5</a:t>
                      </a:r>
                      <a:endParaRPr lang="en-US" dirty="0"/>
                    </a:p>
                  </a:txBody>
                  <a:tcPr/>
                </a:tc>
                <a:tc>
                  <a:txBody>
                    <a:bodyPr/>
                    <a:lstStyle/>
                    <a:p>
                      <a:r>
                        <a:rPr lang="en-US" dirty="0" smtClean="0"/>
                        <a:t>Native App</a:t>
                      </a:r>
                      <a:endParaRPr lang="en-US" dirty="0"/>
                    </a:p>
                  </a:txBody>
                  <a:tcPr/>
                </a:tc>
              </a:tr>
              <a:tr h="1494044">
                <a:tc>
                  <a:txBody>
                    <a:bodyPr/>
                    <a:lstStyle/>
                    <a:p>
                      <a:r>
                        <a:rPr lang="en-US" b="1" dirty="0" smtClean="0">
                          <a:latin typeface="Arial" pitchFamily="34" charset="0"/>
                          <a:cs typeface="Arial" pitchFamily="34" charset="0"/>
                        </a:rPr>
                        <a:t>Capabilities</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Unique and engaging features not available in Mobile web apps; </a:t>
                      </a:r>
                    </a:p>
                    <a:p>
                      <a:r>
                        <a:rPr lang="en-US" sz="1400" dirty="0" smtClean="0">
                          <a:latin typeface="Arial" pitchFamily="34" charset="0"/>
                          <a:cs typeface="Arial" pitchFamily="34" charset="0"/>
                        </a:rPr>
                        <a:t>In-app features not within scope of HTML5 app. </a:t>
                      </a:r>
                    </a:p>
                    <a:p>
                      <a:r>
                        <a:rPr lang="en-US" sz="1400" dirty="0" smtClean="0">
                          <a:latin typeface="Arial" pitchFamily="34" charset="0"/>
                          <a:cs typeface="Arial" pitchFamily="34" charset="0"/>
                        </a:rPr>
                        <a:t>Developers can build a hybrid app through </a:t>
                      </a:r>
                      <a:r>
                        <a:rPr lang="en-US" sz="1400" dirty="0" err="1" smtClean="0">
                          <a:latin typeface="Arial" pitchFamily="34" charset="0"/>
                          <a:cs typeface="Arial" pitchFamily="34" charset="0"/>
                        </a:rPr>
                        <a:t>PhoneGap</a:t>
                      </a:r>
                      <a:r>
                        <a:rPr lang="en-US" sz="1400" dirty="0" smtClean="0">
                          <a:latin typeface="Arial" pitchFamily="34" charset="0"/>
                          <a:cs typeface="Arial" pitchFamily="34" charset="0"/>
                        </a:rPr>
                        <a:t> and get platform features; Evolving standards and adding features.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Better in-app experience and integrates well into the device eco-system with widgets and notifications. </a:t>
                      </a:r>
                    </a:p>
                    <a:p>
                      <a:r>
                        <a:rPr lang="en-US" sz="1400" dirty="0" smtClean="0">
                          <a:latin typeface="Arial" pitchFamily="34" charset="0"/>
                          <a:cs typeface="Arial" pitchFamily="34" charset="0"/>
                        </a:rPr>
                        <a:t>Interact with device’s hardware using GPS, Accelerometer, Camera</a:t>
                      </a:r>
                      <a:endParaRPr lang="en-US" sz="1400" dirty="0">
                        <a:latin typeface="Arial" pitchFamily="34" charset="0"/>
                        <a:cs typeface="Arial" pitchFamily="34" charset="0"/>
                      </a:endParaRPr>
                    </a:p>
                  </a:txBody>
                  <a:tcPr>
                    <a:blipFill>
                      <a:blip r:embed="rId3"/>
                      <a:tile tx="0" ty="0" sx="100000" sy="100000" flip="none" algn="tl"/>
                    </a:blipFill>
                  </a:tcPr>
                </a:tc>
              </a:tr>
              <a:tr h="709463">
                <a:tc>
                  <a:txBody>
                    <a:bodyPr/>
                    <a:lstStyle/>
                    <a:p>
                      <a:r>
                        <a:rPr lang="en-US" b="1" dirty="0" smtClean="0">
                          <a:latin typeface="Arial" pitchFamily="34" charset="0"/>
                          <a:cs typeface="Arial" pitchFamily="34" charset="0"/>
                        </a:rPr>
                        <a:t>Marketing/ Distribution</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Apps published in websites. </a:t>
                      </a:r>
                    </a:p>
                    <a:p>
                      <a:r>
                        <a:rPr lang="en-US" sz="1400" dirty="0" smtClean="0">
                          <a:latin typeface="Arial" pitchFamily="34" charset="0"/>
                          <a:cs typeface="Arial" pitchFamily="34" charset="0"/>
                        </a:rPr>
                        <a:t>Share web apps with friends by linking with email and social media</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App Store or Android Market; Users can browse, search on the market</a:t>
                      </a:r>
                      <a:endParaRPr lang="en-US" sz="1400" dirty="0">
                        <a:latin typeface="Arial" pitchFamily="34" charset="0"/>
                        <a:cs typeface="Arial" pitchFamily="34" charset="0"/>
                      </a:endParaRPr>
                    </a:p>
                  </a:txBody>
                  <a:tcPr>
                    <a:blipFill>
                      <a:blip r:embed="rId3"/>
                      <a:tile tx="0" ty="0" sx="100000" sy="100000" flip="none" algn="tl"/>
                    </a:blipFill>
                  </a:tcPr>
                </a:tc>
              </a:tr>
              <a:tr h="2557114">
                <a:tc>
                  <a:txBody>
                    <a:bodyPr/>
                    <a:lstStyle/>
                    <a:p>
                      <a:r>
                        <a:rPr lang="en-US" b="1" dirty="0" smtClean="0">
                          <a:latin typeface="Arial" pitchFamily="34" charset="0"/>
                          <a:cs typeface="Arial" pitchFamily="34" charset="0"/>
                        </a:rPr>
                        <a:t>Monetization</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pPr>
                        <a:buFont typeface="Arial" pitchFamily="34" charset="0"/>
                        <a:buChar char="•"/>
                      </a:pPr>
                      <a:r>
                        <a:rPr lang="en-US" sz="1400" dirty="0" smtClean="0">
                          <a:latin typeface="Arial" pitchFamily="34" charset="0"/>
                          <a:cs typeface="Arial" pitchFamily="34" charset="0"/>
                        </a:rPr>
                        <a:t>Possible to monetize on the web through a viable </a:t>
                      </a:r>
                      <a:r>
                        <a:rPr lang="en-US" sz="1400" dirty="0" err="1" smtClean="0">
                          <a:latin typeface="Arial" pitchFamily="34" charset="0"/>
                          <a:cs typeface="Arial" pitchFamily="34" charset="0"/>
                        </a:rPr>
                        <a:t>SaaS</a:t>
                      </a:r>
                      <a:r>
                        <a:rPr lang="en-US" sz="1400" dirty="0" smtClean="0">
                          <a:latin typeface="Arial" pitchFamily="34" charset="0"/>
                          <a:cs typeface="Arial" pitchFamily="34" charset="0"/>
                        </a:rPr>
                        <a:t> solution; </a:t>
                      </a:r>
                    </a:p>
                    <a:p>
                      <a:pPr>
                        <a:buFont typeface="Arial" pitchFamily="34" charset="0"/>
                        <a:buChar char="•"/>
                      </a:pPr>
                      <a:r>
                        <a:rPr lang="en-US" sz="1400" dirty="0" smtClean="0">
                          <a:latin typeface="Arial" pitchFamily="34" charset="0"/>
                          <a:cs typeface="Arial" pitchFamily="34" charset="0"/>
                        </a:rPr>
                        <a:t>Online advertising, affiliate links, sponsorships, cross-promotion to other products and services are the other ways;</a:t>
                      </a:r>
                    </a:p>
                    <a:p>
                      <a:pPr>
                        <a:buFont typeface="Arial" pitchFamily="34" charset="0"/>
                        <a:buChar char="•"/>
                      </a:pPr>
                      <a:r>
                        <a:rPr lang="en-US" sz="1400" dirty="0" smtClean="0">
                          <a:latin typeface="Arial" pitchFamily="34" charset="0"/>
                          <a:cs typeface="Arial" pitchFamily="34" charset="0"/>
                        </a:rPr>
                        <a:t>Build cross-platform apps through </a:t>
                      </a:r>
                      <a:r>
                        <a:rPr lang="en-US" sz="1400" b="1" dirty="0" err="1" smtClean="0">
                          <a:latin typeface="Arial" pitchFamily="34" charset="0"/>
                          <a:cs typeface="Arial" pitchFamily="34" charset="0"/>
                        </a:rPr>
                        <a:t>PhoneGap</a:t>
                      </a:r>
                      <a:r>
                        <a:rPr lang="en-US" sz="1400" b="1" dirty="0" smtClean="0">
                          <a:latin typeface="Arial" pitchFamily="34" charset="0"/>
                          <a:cs typeface="Arial" pitchFamily="34" charset="0"/>
                        </a:rPr>
                        <a:t> or Titanium</a:t>
                      </a:r>
                      <a:r>
                        <a:rPr lang="en-US" sz="1400" dirty="0" smtClean="0">
                          <a:latin typeface="Arial" pitchFamily="34" charset="0"/>
                          <a:cs typeface="Arial" pitchFamily="34" charset="0"/>
                        </a:rPr>
                        <a:t>, wrap them as native apps and distribute via various market places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Mobile platforms offer developers One-time payment directly charge for their apps.</a:t>
                      </a:r>
                    </a:p>
                    <a:p>
                      <a:r>
                        <a:rPr lang="en-US" sz="1400" dirty="0" smtClean="0">
                          <a:latin typeface="Arial" pitchFamily="34" charset="0"/>
                          <a:cs typeface="Arial" pitchFamily="34" charset="0"/>
                        </a:rPr>
                        <a:t> In-app payment and subscription mechanisms help developers to convert a successful app into a long-term revenue stream.</a:t>
                      </a:r>
                    </a:p>
                    <a:p>
                      <a:r>
                        <a:rPr lang="en-US" sz="1400" dirty="0" smtClean="0">
                          <a:latin typeface="Arial" pitchFamily="34" charset="0"/>
                          <a:cs typeface="Arial" pitchFamily="34" charset="0"/>
                        </a:rPr>
                        <a:t>Advertising and sponsorship are the other web models for easy monetization</a:t>
                      </a:r>
                    </a:p>
                    <a:p>
                      <a:endParaRPr lang="en-US" dirty="0"/>
                    </a:p>
                  </a:txBody>
                  <a:tcPr>
                    <a:blipFill>
                      <a:blip r:embed="rId3"/>
                      <a:tile tx="0" ty="0" sx="100000" sy="100000" flip="none" algn="tl"/>
                    </a:blipFill>
                  </a:tcPr>
                </a:tc>
              </a:tr>
            </a:tbl>
          </a:graphicData>
        </a:graphic>
      </p:graphicFrame>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97</a:t>
            </a:fld>
            <a:endParaRPr lang="en-US" dirty="0">
              <a:solidFill>
                <a:schemeClr val="bg2">
                  <a:lumMod val="25000"/>
                </a:schemeClr>
              </a:solidFill>
            </a:endParaRPr>
          </a:p>
        </p:txBody>
      </p:sp>
      <p:sp>
        <p:nvSpPr>
          <p:cNvPr id="7" name="Title 6"/>
          <p:cNvSpPr>
            <a:spLocks noGrp="1"/>
          </p:cNvSpPr>
          <p:nvPr>
            <p:ph type="title"/>
          </p:nvPr>
        </p:nvSpPr>
        <p:spPr>
          <a:xfrm>
            <a:off x="457200" y="152400"/>
            <a:ext cx="8229600" cy="685800"/>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solidFill>
                  <a:srgbClr val="FF0000"/>
                </a:solidFill>
                <a:latin typeface="Arial" pitchFamily="34" charset="0"/>
                <a:cs typeface="Arial" pitchFamily="34" charset="0"/>
              </a:rPr>
              <a:t>9. What a difference does HTML5 make?   	 4</a:t>
            </a:r>
            <a:endParaRPr lang="en-US" sz="2800" dirty="0"/>
          </a:p>
        </p:txBody>
      </p:sp>
    </p:spTree>
    <p:extLst>
      <p:ext uri="{BB962C8B-B14F-4D97-AF65-F5344CB8AC3E}">
        <p14:creationId xmlns:p14="http://schemas.microsoft.com/office/powerpoint/2010/main" val="35427401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841345702"/>
              </p:ext>
            </p:extLst>
          </p:nvPr>
        </p:nvGraphicFramePr>
        <p:xfrm>
          <a:off x="457200" y="1481138"/>
          <a:ext cx="8229600" cy="4127122"/>
        </p:xfrm>
        <a:graphic>
          <a:graphicData uri="http://schemas.openxmlformats.org/drawingml/2006/table">
            <a:tbl>
              <a:tblPr firstRow="1" bandRow="1">
                <a:tableStyleId>{00A15C55-8517-42AA-B614-E9B94910E393}</a:tableStyleId>
              </a:tblPr>
              <a:tblGrid>
                <a:gridCol w="1905000"/>
                <a:gridCol w="3581400"/>
                <a:gridCol w="2743200"/>
              </a:tblGrid>
              <a:tr h="576262">
                <a:tc>
                  <a:txBody>
                    <a:bodyPr/>
                    <a:lstStyle/>
                    <a:p>
                      <a:r>
                        <a:rPr lang="en-US" dirty="0" smtClean="0"/>
                        <a:t>Features</a:t>
                      </a:r>
                      <a:endParaRPr lang="en-US" dirty="0"/>
                    </a:p>
                  </a:txBody>
                  <a:tcPr/>
                </a:tc>
                <a:tc>
                  <a:txBody>
                    <a:bodyPr/>
                    <a:lstStyle/>
                    <a:p>
                      <a:r>
                        <a:rPr lang="en-US" dirty="0" smtClean="0"/>
                        <a:t>HTML5</a:t>
                      </a:r>
                      <a:endParaRPr lang="en-US" dirty="0"/>
                    </a:p>
                  </a:txBody>
                  <a:tcPr/>
                </a:tc>
                <a:tc>
                  <a:txBody>
                    <a:bodyPr/>
                    <a:lstStyle/>
                    <a:p>
                      <a:r>
                        <a:rPr lang="en-US" sz="1800" dirty="0" smtClean="0">
                          <a:latin typeface="Arial" pitchFamily="34" charset="0"/>
                          <a:cs typeface="Arial" pitchFamily="34" charset="0"/>
                        </a:rPr>
                        <a:t>Native App</a:t>
                      </a:r>
                      <a:endParaRPr lang="en-US" sz="1800" dirty="0">
                        <a:latin typeface="Arial" pitchFamily="34" charset="0"/>
                        <a:cs typeface="Arial" pitchFamily="34" charset="0"/>
                      </a:endParaRPr>
                    </a:p>
                  </a:txBody>
                  <a:tcPr/>
                </a:tc>
              </a:tr>
              <a:tr h="1064003">
                <a:tc>
                  <a:txBody>
                    <a:bodyPr/>
                    <a:lstStyle/>
                    <a:p>
                      <a:r>
                        <a:rPr lang="en-US" b="1" dirty="0" smtClean="0">
                          <a:latin typeface="Arial" pitchFamily="34" charset="0"/>
                          <a:cs typeface="Arial" pitchFamily="34" charset="0"/>
                        </a:rPr>
                        <a:t>Performance</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Today web apps run faster with advanced functionality, multimedia, games optimized for improved performance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Faster and better; Taking advantage of </a:t>
                      </a:r>
                      <a:r>
                        <a:rPr lang="en-US" sz="1400" dirty="0" smtClean="0">
                          <a:latin typeface="Arial" pitchFamily="34" charset="0"/>
                          <a:cs typeface="Arial" pitchFamily="34" charset="0"/>
                        </a:rPr>
                        <a:t>CPU </a:t>
                      </a:r>
                      <a:r>
                        <a:rPr lang="en-US" sz="1400" dirty="0" smtClean="0">
                          <a:latin typeface="Arial" pitchFamily="34" charset="0"/>
                          <a:cs typeface="Arial" pitchFamily="34" charset="0"/>
                        </a:rPr>
                        <a:t>acceleration and multithreading</a:t>
                      </a:r>
                      <a:endParaRPr lang="en-US" sz="1400" dirty="0">
                        <a:latin typeface="Arial" pitchFamily="34" charset="0"/>
                        <a:cs typeface="Arial" pitchFamily="34" charset="0"/>
                      </a:endParaRPr>
                    </a:p>
                  </a:txBody>
                  <a:tcPr>
                    <a:blipFill>
                      <a:blip r:embed="rId3"/>
                      <a:tile tx="0" ty="0" sx="100000" sy="100000" flip="none" algn="tl"/>
                    </a:blipFill>
                  </a:tcPr>
                </a:tc>
              </a:tr>
              <a:tr h="1064003">
                <a:tc>
                  <a:txBody>
                    <a:bodyPr/>
                    <a:lstStyle/>
                    <a:p>
                      <a:r>
                        <a:rPr lang="en-US" b="1" dirty="0" smtClean="0">
                          <a:latin typeface="Arial" pitchFamily="34" charset="0"/>
                          <a:cs typeface="Arial" pitchFamily="34" charset="0"/>
                        </a:rPr>
                        <a:t>User experience</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More control over look and feel; Custom UI build according to needs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Native look and feel </a:t>
                      </a:r>
                      <a:endParaRPr lang="en-US" sz="1400" dirty="0">
                        <a:latin typeface="Arial" pitchFamily="34" charset="0"/>
                        <a:cs typeface="Arial" pitchFamily="34" charset="0"/>
                      </a:endParaRPr>
                    </a:p>
                  </a:txBody>
                  <a:tcPr>
                    <a:blipFill>
                      <a:blip r:embed="rId3"/>
                      <a:tile tx="0" ty="0" sx="100000" sy="100000" flip="none" algn="tl"/>
                    </a:blipFill>
                  </a:tcPr>
                </a:tc>
              </a:tr>
              <a:tr h="1422854">
                <a:tc>
                  <a:txBody>
                    <a:bodyPr/>
                    <a:lstStyle/>
                    <a:p>
                      <a:r>
                        <a:rPr lang="en-US" b="1" dirty="0" smtClean="0">
                          <a:latin typeface="Arial" pitchFamily="34" charset="0"/>
                          <a:cs typeface="Arial" pitchFamily="34" charset="0"/>
                        </a:rPr>
                        <a:t>Development</a:t>
                      </a:r>
                      <a:endParaRPr lang="en-US" b="1" dirty="0">
                        <a:latin typeface="Arial" pitchFamily="34" charset="0"/>
                        <a:cs typeface="Arial" pitchFamily="34" charset="0"/>
                      </a:endParaRPr>
                    </a:p>
                  </a:txBody>
                  <a:tcPr>
                    <a:blipFill>
                      <a:blip r:embed="rId2"/>
                      <a:tile tx="0" ty="0" sx="100000" sy="100000" flip="none" algn="tl"/>
                    </a:blipFill>
                  </a:tcPr>
                </a:tc>
                <a:tc>
                  <a:txBody>
                    <a:bodyPr/>
                    <a:lstStyle/>
                    <a:p>
                      <a:r>
                        <a:rPr lang="en-US" sz="1400" dirty="0" smtClean="0">
                          <a:latin typeface="Arial" pitchFamily="34" charset="0"/>
                          <a:cs typeface="Arial" pitchFamily="34" charset="0"/>
                        </a:rPr>
                        <a:t>Cross-platform and cross-browser support to develop apps for various mobile platforms using HTML5, CSS3, </a:t>
                      </a:r>
                      <a:r>
                        <a:rPr lang="en-US" sz="1400" dirty="0" err="1" smtClean="0">
                          <a:latin typeface="Arial" pitchFamily="34" charset="0"/>
                          <a:cs typeface="Arial" pitchFamily="34" charset="0"/>
                        </a:rPr>
                        <a:t>Javascript</a:t>
                      </a:r>
                      <a:r>
                        <a:rPr lang="en-US" sz="1400" dirty="0" smtClean="0">
                          <a:latin typeface="Arial" pitchFamily="34" charset="0"/>
                          <a:cs typeface="Arial" pitchFamily="34" charset="0"/>
                        </a:rPr>
                        <a:t>; HTML5 will be fully ready by 2014;</a:t>
                      </a:r>
                    </a:p>
                    <a:p>
                      <a:endParaRPr lang="en-US" dirty="0"/>
                    </a:p>
                  </a:txBody>
                  <a:tcPr/>
                </a:tc>
                <a:tc>
                  <a:txBody>
                    <a:bodyPr/>
                    <a:lstStyle/>
                    <a:p>
                      <a:r>
                        <a:rPr lang="en-US" sz="1400" dirty="0" smtClean="0">
                          <a:latin typeface="Arial" pitchFamily="34" charset="0"/>
                          <a:cs typeface="Arial" pitchFamily="34" charset="0"/>
                        </a:rPr>
                        <a:t>Easier to develop using Objective C, C++</a:t>
                      </a:r>
                      <a:endParaRPr lang="en-US" sz="1400" dirty="0">
                        <a:latin typeface="Arial" pitchFamily="34" charset="0"/>
                        <a:cs typeface="Arial" pitchFamily="34" charset="0"/>
                      </a:endParaRPr>
                    </a:p>
                  </a:txBody>
                  <a:tcPr>
                    <a:blipFill>
                      <a:blip r:embed="rId3"/>
                      <a:tile tx="0" ty="0" sx="100000" sy="100000" flip="none" algn="tl"/>
                    </a:blipFill>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bg2">
                    <a:lumMod val="25000"/>
                  </a:schemeClr>
                </a:solidFill>
              </a:rPr>
              <a:pPr/>
              <a:t>98</a:t>
            </a:fld>
            <a:endParaRPr lang="en-US" dirty="0">
              <a:solidFill>
                <a:schemeClr val="bg2">
                  <a:lumMod val="25000"/>
                </a:schemeClr>
              </a:solidFill>
            </a:endParaRPr>
          </a:p>
        </p:txBody>
      </p:sp>
      <p:sp>
        <p:nvSpPr>
          <p:cNvPr id="5" name="Title 4"/>
          <p:cNvSpPr>
            <a:spLocks noGrp="1"/>
          </p:cNvSpPr>
          <p:nvPr>
            <p:ph type="title"/>
          </p:nvPr>
        </p:nvSpPr>
        <p:spPr>
          <a:xfrm>
            <a:off x="228600" y="274638"/>
            <a:ext cx="8686800" cy="6397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9. What a difference does HTML5 make?   </a:t>
            </a:r>
            <a:r>
              <a:rPr lang="en-US" sz="2400" dirty="0" smtClean="0">
                <a:solidFill>
                  <a:srgbClr val="FF0000"/>
                </a:solidFill>
                <a:latin typeface="Arial" pitchFamily="34" charset="0"/>
                <a:cs typeface="Arial" pitchFamily="34" charset="0"/>
              </a:rPr>
              <a:t>5</a:t>
            </a:r>
            <a:endParaRPr lang="en-US" sz="2400" dirty="0"/>
          </a:p>
        </p:txBody>
      </p:sp>
    </p:spTree>
    <p:extLst>
      <p:ext uri="{BB962C8B-B14F-4D97-AF65-F5344CB8AC3E}">
        <p14:creationId xmlns:p14="http://schemas.microsoft.com/office/powerpoint/2010/main" val="25778808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C:\Users\IVA\Pictures\LOGOS\Future Phone\augmented-reality-paris-2[1].jpg"/>
          <p:cNvPicPr>
            <a:picLocks noChangeAspect="1" noChangeArrowheads="1"/>
          </p:cNvPicPr>
          <p:nvPr/>
        </p:nvPicPr>
        <p:blipFill>
          <a:blip r:embed="rId2" cstate="print"/>
          <a:srcRect/>
          <a:stretch>
            <a:fillRect/>
          </a:stretch>
        </p:blipFill>
        <p:spPr bwMode="auto">
          <a:xfrm>
            <a:off x="4876800" y="1295400"/>
            <a:ext cx="3848100" cy="2565400"/>
          </a:xfrm>
          <a:prstGeom prst="rect">
            <a:avLst/>
          </a:prstGeom>
          <a:noFill/>
        </p:spPr>
      </p:pic>
      <p:sp>
        <p:nvSpPr>
          <p:cNvPr id="8" name="Content Placeholder 7"/>
          <p:cNvSpPr>
            <a:spLocks noGrp="1"/>
          </p:cNvSpPr>
          <p:nvPr>
            <p:ph sz="half" idx="1"/>
          </p:nvPr>
        </p:nvSpPr>
        <p:spPr>
          <a:xfrm>
            <a:off x="381000" y="4953000"/>
            <a:ext cx="8305800" cy="129540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Researchers and engineers are pulling graphics out of your television screen or computer display and integrating them into real-world environments. This new technology, called </a:t>
            </a:r>
            <a:r>
              <a:rPr lang="en-US" sz="2000" b="1" dirty="0" smtClean="0">
                <a:latin typeface="Arial" pitchFamily="34" charset="0"/>
                <a:cs typeface="Arial" pitchFamily="34" charset="0"/>
              </a:rPr>
              <a:t>augmented reality</a:t>
            </a:r>
            <a:r>
              <a:rPr lang="en-US" sz="2000" dirty="0" smtClean="0">
                <a:latin typeface="Arial" pitchFamily="34" charset="0"/>
                <a:cs typeface="Arial" pitchFamily="34" charset="0"/>
              </a:rPr>
              <a:t>, blurs the line between what's real and what's computer-generated by enhancing what we see, hear, feel and smell.</a:t>
            </a:r>
            <a:endParaRPr lang="en-US" sz="20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99</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Era of Augmented Reality by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a:t>
            </a:r>
            <a:endParaRPr lang="en-US" sz="3600" dirty="0">
              <a:latin typeface="Arial" pitchFamily="34" charset="0"/>
              <a:cs typeface="Arial" pitchFamily="34" charset="0"/>
            </a:endParaRPr>
          </a:p>
        </p:txBody>
      </p:sp>
      <p:pic>
        <p:nvPicPr>
          <p:cNvPr id="4104" name="Picture 8" descr="C:\Users\IVA\Pictures\LOGOS\Future Phone\crw_8027[1].jpg"/>
          <p:cNvPicPr>
            <a:picLocks noChangeAspect="1" noChangeArrowheads="1"/>
          </p:cNvPicPr>
          <p:nvPr/>
        </p:nvPicPr>
        <p:blipFill>
          <a:blip r:embed="rId3" cstate="print"/>
          <a:srcRect/>
          <a:stretch>
            <a:fillRect/>
          </a:stretch>
        </p:blipFill>
        <p:spPr bwMode="auto">
          <a:xfrm>
            <a:off x="381000" y="1295400"/>
            <a:ext cx="4106616" cy="2438400"/>
          </a:xfrm>
          <a:prstGeom prst="rect">
            <a:avLst/>
          </a:prstGeom>
          <a:noFill/>
        </p:spPr>
      </p:pic>
      <p:pic>
        <p:nvPicPr>
          <p:cNvPr id="4103" name="Picture 7" descr="C:\Users\IVA\Pictures\LOGOS\Future Phone\ikea_catalogue_interactive_overhaul-thumb-525xauto-43470[1].jpg"/>
          <p:cNvPicPr>
            <a:picLocks noChangeAspect="1" noChangeArrowheads="1"/>
          </p:cNvPicPr>
          <p:nvPr/>
        </p:nvPicPr>
        <p:blipFill>
          <a:blip r:embed="rId4" cstate="print"/>
          <a:srcRect/>
          <a:stretch>
            <a:fillRect/>
          </a:stretch>
        </p:blipFill>
        <p:spPr bwMode="auto">
          <a:xfrm>
            <a:off x="2667000" y="2819400"/>
            <a:ext cx="3352800" cy="2057400"/>
          </a:xfrm>
          <a:prstGeom prst="rect">
            <a:avLst/>
          </a:prstGeom>
          <a:noFill/>
        </p:spPr>
      </p:pic>
      <p:sp>
        <p:nvSpPr>
          <p:cNvPr id="11" name="Rectangle 10"/>
          <p:cNvSpPr/>
          <p:nvPr/>
        </p:nvSpPr>
        <p:spPr>
          <a:xfrm>
            <a:off x="457200" y="6400800"/>
            <a:ext cx="38100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http://mashable.com/follow/topics/augmented-reality/</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3013154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2393</TotalTime>
  <Words>8668</Words>
  <Application>Microsoft Office PowerPoint</Application>
  <PresentationFormat>On-screen Show (4:3)</PresentationFormat>
  <Paragraphs>1244</Paragraphs>
  <Slides>103</Slides>
  <Notes>1</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Concourse</vt:lpstr>
      <vt:lpstr>Mobile Testing II In questions and answers</vt:lpstr>
      <vt:lpstr>PowerPoint Presentation</vt:lpstr>
      <vt:lpstr>PowerPoint Presentation</vt:lpstr>
      <vt:lpstr>Quick Starter for Newbies:</vt:lpstr>
      <vt:lpstr>How well you know Mobile Devices</vt:lpstr>
      <vt:lpstr>What you should know at the end of today:</vt:lpstr>
      <vt:lpstr>1. Describe Android vs. iPhone  1</vt:lpstr>
      <vt:lpstr>Comparison Android vs. iPhone      2</vt:lpstr>
      <vt:lpstr>Features Comparison Android vs. iPhone  3</vt:lpstr>
      <vt:lpstr>Features Comparison Android vs. iPhone   4  </vt:lpstr>
      <vt:lpstr>What you should know at the end of today:</vt:lpstr>
      <vt:lpstr>2. What phone do you are using right now?</vt:lpstr>
      <vt:lpstr>What you should know at the end of today:</vt:lpstr>
      <vt:lpstr>3. What devices do you used for testing?  1</vt:lpstr>
      <vt:lpstr>What devices do you used for testing?  2</vt:lpstr>
      <vt:lpstr> 3. What Devices do you used in your testing?      3  </vt:lpstr>
      <vt:lpstr>Most Popular Mobile Phones:</vt:lpstr>
      <vt:lpstr>Latest Android:</vt:lpstr>
      <vt:lpstr>Latest iPhone: iPhone5</vt:lpstr>
      <vt:lpstr>Latest Windows 8: Nokia Lumia 920</vt:lpstr>
      <vt:lpstr>Latest Windows 8: HTC Win 8</vt:lpstr>
      <vt:lpstr> BlackBerry 10 - Z10 &amp; Q10</vt:lpstr>
      <vt:lpstr>Latest News from BBRY</vt:lpstr>
      <vt:lpstr>What you should know at the end of today:</vt:lpstr>
      <vt:lpstr>4. What Android Devices do you use for Testing?</vt:lpstr>
      <vt:lpstr>WW most Popular Android Devices</vt:lpstr>
      <vt:lpstr>What you should know at the end of today:</vt:lpstr>
      <vt:lpstr>PowerPoint Presentation</vt:lpstr>
      <vt:lpstr>What you should know at the end of today:</vt:lpstr>
      <vt:lpstr>6A. Do you know how to use iPhone?</vt:lpstr>
      <vt:lpstr>6A. How to survive this Question: Be Smart</vt:lpstr>
      <vt:lpstr>6B. Do you know how to go through Android?  1   </vt:lpstr>
      <vt:lpstr>6B. Do you know how to go through Android?    2</vt:lpstr>
      <vt:lpstr>6B. Do you know how to go through Android?  1   </vt:lpstr>
      <vt:lpstr>What you should know at the end of today:</vt:lpstr>
      <vt:lpstr>7A. Where you can find the current version of your Mobile Device?</vt:lpstr>
      <vt:lpstr>7B. Where you can find the current version of your Mobile Device?</vt:lpstr>
      <vt:lpstr>What you should know at the end of today:</vt:lpstr>
      <vt:lpstr>8. Tell me about  the different uses of HOME button on iPhone.</vt:lpstr>
      <vt:lpstr>What you should know at the end of today:</vt:lpstr>
      <vt:lpstr>9A.  How to see and kill the last process on iPhone?     1 </vt:lpstr>
      <vt:lpstr>9A.  How to see and kill the last process on iPhone?      2 </vt:lpstr>
      <vt:lpstr>9B.  How to see and kill the last process on Android?   1 </vt:lpstr>
      <vt:lpstr>9B.  How to see and kill the last process on Android?    2 </vt:lpstr>
      <vt:lpstr>How to kill frozen App on Android</vt:lpstr>
      <vt:lpstr>What you should know at the end of today:</vt:lpstr>
      <vt:lpstr>10A. Show me how to activate “Flight” Mode on iPhone.</vt:lpstr>
      <vt:lpstr>10B. Show me how to activate “Flight” Mode on Android</vt:lpstr>
      <vt:lpstr>What you should know at the end of today:</vt:lpstr>
      <vt:lpstr>  11. How take screenshot with Android?   1 </vt:lpstr>
      <vt:lpstr>11. How take screenshot with Android  2</vt:lpstr>
      <vt:lpstr>11. How take screenshot with Android    3</vt:lpstr>
      <vt:lpstr>Mobile Testing III In questions and Answers</vt:lpstr>
      <vt:lpstr>Mobile/Software Literacy</vt:lpstr>
      <vt:lpstr>PowerPoint Presentation</vt:lpstr>
      <vt:lpstr>1. Describe Smartphone vs. Feature phone</vt:lpstr>
      <vt:lpstr>PowerPoint Presentation</vt:lpstr>
      <vt:lpstr>2. What is the about Smartphone that change everything?</vt:lpstr>
      <vt:lpstr>PowerPoint Presentation</vt:lpstr>
      <vt:lpstr>3. What is a Mobile application?</vt:lpstr>
      <vt:lpstr>Examples of Mobile Apps:</vt:lpstr>
      <vt:lpstr>Mobile Applications</vt:lpstr>
      <vt:lpstr>PowerPoint Presentation</vt:lpstr>
      <vt:lpstr>4. What is a Native Mobile Application? </vt:lpstr>
      <vt:lpstr>Examples of Native Apps:</vt:lpstr>
      <vt:lpstr>6. What is a Mobile Web Application?</vt:lpstr>
      <vt:lpstr>Examples of Mobile Web apps</vt:lpstr>
      <vt:lpstr>PowerPoint Presentation</vt:lpstr>
      <vt:lpstr>  Comparison of Native vs. Web Application  </vt:lpstr>
      <vt:lpstr>Native vs. Web Mobile Application</vt:lpstr>
      <vt:lpstr>Native vs. Web Mobile Application</vt:lpstr>
      <vt:lpstr>Native vs. Web Mobile Application</vt:lpstr>
      <vt:lpstr>Native vs. Web Mobile Application</vt:lpstr>
      <vt:lpstr>8. What is a difference between Web and Native app? 1</vt:lpstr>
      <vt:lpstr>8. What is a difference between Web and Native app? 2</vt:lpstr>
      <vt:lpstr>PowerPoint Presentation</vt:lpstr>
      <vt:lpstr>7. What came first on the Mobile: the Native or Web apps?</vt:lpstr>
      <vt:lpstr>PowerPoint Presentation</vt:lpstr>
      <vt:lpstr>Web + Native= LOVE  Hybrid</vt:lpstr>
      <vt:lpstr>Hybrid to understand</vt:lpstr>
      <vt:lpstr>PowerPoint Presentation</vt:lpstr>
      <vt:lpstr>PowerPoint Presentation</vt:lpstr>
      <vt:lpstr>PowerPoint Presentation</vt:lpstr>
      <vt:lpstr>Good to know:  Hybrid Application</vt:lpstr>
      <vt:lpstr>PowerPoint Presentation</vt:lpstr>
      <vt:lpstr>Main reasons for organizations to choose:   1</vt:lpstr>
      <vt:lpstr> Tendencies that let organizations to choose:   2    </vt:lpstr>
      <vt:lpstr>PowerPoint Presentation</vt:lpstr>
      <vt:lpstr> Advantages of a Mobile Website vs. Native Apps </vt:lpstr>
      <vt:lpstr> Advantages of a Mobile Website vs. Native Apps </vt:lpstr>
      <vt:lpstr> When Does a Native App Make Sense? </vt:lpstr>
      <vt:lpstr>PowerPoint Presentation</vt:lpstr>
      <vt:lpstr>HTML5 – new and powerful</vt:lpstr>
      <vt:lpstr> 9. What a difference does HTML5 make?   1 </vt:lpstr>
      <vt:lpstr>9. What a difference does HTML5 make?      2</vt:lpstr>
      <vt:lpstr>9. What a difference does HTML5 make?      3</vt:lpstr>
      <vt:lpstr>9. What a difference does HTML5 make?     4</vt:lpstr>
      <vt:lpstr>9. What a difference does HTML5 make?   5</vt:lpstr>
      <vt:lpstr>Era of Augmented Reality by iPhone:</vt:lpstr>
      <vt:lpstr>Apple patent ergonomic input device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Practicum Preparation to Interview</dc:title>
  <dc:creator>IVA</dc:creator>
  <cp:lastModifiedBy>Ivette</cp:lastModifiedBy>
  <cp:revision>338</cp:revision>
  <dcterms:created xsi:type="dcterms:W3CDTF">2006-08-16T00:00:00Z</dcterms:created>
  <dcterms:modified xsi:type="dcterms:W3CDTF">2013-02-04T22:24:45Z</dcterms:modified>
</cp:coreProperties>
</file>