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0" r:id="rId3"/>
    <p:sldId id="306" r:id="rId4"/>
    <p:sldId id="301" r:id="rId5"/>
    <p:sldId id="302" r:id="rId6"/>
    <p:sldId id="305" r:id="rId7"/>
    <p:sldId id="303" r:id="rId8"/>
    <p:sldId id="304" r:id="rId9"/>
    <p:sldId id="266" r:id="rId10"/>
    <p:sldId id="267" r:id="rId11"/>
    <p:sldId id="268" r:id="rId12"/>
    <p:sldId id="269" r:id="rId13"/>
    <p:sldId id="273" r:id="rId14"/>
    <p:sldId id="270" r:id="rId15"/>
    <p:sldId id="271" r:id="rId16"/>
    <p:sldId id="274" r:id="rId17"/>
    <p:sldId id="272" r:id="rId18"/>
    <p:sldId id="276" r:id="rId19"/>
    <p:sldId id="277" r:id="rId20"/>
    <p:sldId id="265"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275" r:id="rId45"/>
    <p:sldId id="307" r:id="rId46"/>
    <p:sldId id="30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300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448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582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5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18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412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62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37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74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25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9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06347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8229600" cy="1219200"/>
          </a:xfrm>
        </p:spPr>
        <p:txBody>
          <a:bodyPr>
            <a:normAutofit/>
          </a:bodyPr>
          <a:lstStyle/>
          <a:p>
            <a:pPr marL="182880" indent="0">
              <a:buNone/>
            </a:pPr>
            <a:r>
              <a:rPr lang="en-US" sz="3600" b="1" dirty="0" smtClean="0">
                <a:solidFill>
                  <a:schemeClr val="accent2">
                    <a:lumMod val="50000"/>
                  </a:schemeClr>
                </a:solidFill>
                <a:latin typeface="Arial" pitchFamily="34" charset="0"/>
                <a:cs typeface="Arial" pitchFamily="34" charset="0"/>
              </a:rPr>
              <a:t>Mobile Testing – Survival Knowledge – Part VI</a:t>
            </a:r>
            <a:endParaRPr lang="en-US" sz="3600" b="1" dirty="0">
              <a:solidFill>
                <a:schemeClr val="accent2">
                  <a:lumMod val="50000"/>
                </a:schemeClr>
              </a:solidFill>
              <a:latin typeface="Arial" pitchFamily="34" charset="0"/>
              <a:cs typeface="Arial" pitchFamily="34" charset="0"/>
            </a:endParaRPr>
          </a:p>
        </p:txBody>
      </p:sp>
      <p:sp>
        <p:nvSpPr>
          <p:cNvPr id="3" name="Subtitle 2"/>
          <p:cNvSpPr>
            <a:spLocks noGrp="1"/>
          </p:cNvSpPr>
          <p:nvPr>
            <p:ph type="subTitle" idx="1"/>
          </p:nvPr>
        </p:nvSpPr>
        <p:spPr>
          <a:xfrm>
            <a:off x="5638800" y="5715000"/>
            <a:ext cx="3276600" cy="685800"/>
          </a:xfrm>
        </p:spPr>
        <p:txBody>
          <a:bodyPr>
            <a:normAutofit fontScale="77500" lnSpcReduction="20000"/>
          </a:bodyPr>
          <a:lstStyle/>
          <a:p>
            <a:r>
              <a:rPr lang="en-US" dirty="0" smtClean="0">
                <a:solidFill>
                  <a:schemeClr val="accent2">
                    <a:lumMod val="50000"/>
                  </a:schemeClr>
                </a:solidFill>
              </a:rPr>
              <a:t>Created by </a:t>
            </a:r>
            <a:r>
              <a:rPr lang="en-US" dirty="0" err="1" smtClean="0">
                <a:solidFill>
                  <a:schemeClr val="accent2">
                    <a:lumMod val="50000"/>
                  </a:schemeClr>
                </a:solidFill>
              </a:rPr>
              <a:t>Ivette</a:t>
            </a:r>
            <a:r>
              <a:rPr lang="en-US" dirty="0" smtClean="0">
                <a:solidFill>
                  <a:schemeClr val="accent2">
                    <a:lumMod val="50000"/>
                  </a:schemeClr>
                </a:solidFill>
              </a:rPr>
              <a:t> Doss</a:t>
            </a:r>
            <a:endParaRPr lang="en-US" dirty="0">
              <a:solidFill>
                <a:schemeClr val="accent2">
                  <a:lumMod val="50000"/>
                </a:schemeClr>
              </a:solidFill>
            </a:endParaRPr>
          </a:p>
        </p:txBody>
      </p:sp>
      <p:pic>
        <p:nvPicPr>
          <p:cNvPr id="2050" name="Picture 2" descr="http://www.mobileapptesting.com/wp-content/uploads/2011/07/mobile-web-sig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5181600" cy="363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7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6"/>
          </a:lnRef>
          <a:fillRef idx="2">
            <a:schemeClr val="accent6"/>
          </a:fillRef>
          <a:effectRef idx="1">
            <a:schemeClr val="accent6"/>
          </a:effectRef>
          <a:fontRef idx="minor">
            <a:schemeClr val="dk1"/>
          </a:fontRef>
        </p:style>
        <p:txBody>
          <a:bodyPr/>
          <a:lstStyle/>
          <a:p>
            <a:r>
              <a:rPr lang="en-US" dirty="0" smtClean="0"/>
              <a:t>Graphics</a:t>
            </a:r>
            <a:endParaRPr lang="en-US" dirty="0"/>
          </a:p>
        </p:txBody>
      </p:sp>
      <p:sp>
        <p:nvSpPr>
          <p:cNvPr id="3" name="Content Placeholder 2"/>
          <p:cNvSpPr>
            <a:spLocks noGrp="1"/>
          </p:cNvSpPr>
          <p:nvPr>
            <p:ph idx="1"/>
          </p:nvPr>
        </p:nvSpPr>
        <p:spPr>
          <a:xfrm>
            <a:off x="152400" y="1219200"/>
            <a:ext cx="8763000" cy="2671764"/>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sz="2600" b="1" dirty="0" smtClean="0">
                <a:latin typeface="Arial" pitchFamily="34" charset="0"/>
                <a:cs typeface="Arial" pitchFamily="34" charset="0"/>
              </a:rPr>
              <a:t>SVG</a:t>
            </a:r>
            <a:r>
              <a:rPr lang="en-US" sz="2600" dirty="0" smtClean="0">
                <a:latin typeface="Arial" pitchFamily="34" charset="0"/>
                <a:cs typeface="Arial" pitchFamily="34" charset="0"/>
              </a:rPr>
              <a:t>, Scalable Vector Graphics, provides an XML-based markup language to describe two-dimensions vector graphics. </a:t>
            </a:r>
          </a:p>
          <a:p>
            <a:r>
              <a:rPr lang="en-US" sz="2600" dirty="0" smtClean="0">
                <a:latin typeface="Arial" pitchFamily="34" charset="0"/>
                <a:cs typeface="Arial" pitchFamily="34" charset="0"/>
              </a:rPr>
              <a:t>Since these graphics are described as a set of geometric shapes, they can be zoomed at the user request, which makes them well-suited to create graphics on mobile devices where screen space is limited. They can also be easily animated, enabling the creation of very advanced and slick user interfaces.</a:t>
            </a:r>
          </a:p>
          <a:p>
            <a:r>
              <a:rPr lang="en-US" sz="2600" dirty="0" smtClean="0">
                <a:latin typeface="Arial" pitchFamily="34" charset="0"/>
                <a:cs typeface="Arial" pitchFamily="34" charset="0"/>
              </a:rPr>
              <a:t>The integration of SVG in HTML5 opens up new possibilities, for instance applying advanced graphic filters (through SVG filters) to multimedia content, including videos. </a:t>
            </a:r>
          </a:p>
          <a:p>
            <a:endParaRPr lang="en-US" dirty="0"/>
          </a:p>
        </p:txBody>
      </p:sp>
      <p:pic>
        <p:nvPicPr>
          <p:cNvPr id="11266" name="Picture 2" descr="http://upload.wikimedia.org/wikipedia/commons/thumb/6/6b/Bitmap_VS_SVG.svg/300px-Bitmap_VS_SV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67212"/>
            <a:ext cx="2857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zemaps.com/images/svg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96043"/>
            <a:ext cx="4724400" cy="276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43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raigmounthighercomputing.files.wordpress.com/2008/04/sv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 y="457200"/>
            <a:ext cx="8001000" cy="603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7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7159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latin typeface="Arial" pitchFamily="34" charset="0"/>
                <a:cs typeface="Arial" pitchFamily="34" charset="0"/>
              </a:rPr>
              <a:t>Cascading Style Sheets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29718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dirty="0" smtClean="0"/>
              <a:t>Both SVG and HTML can be styled using </a:t>
            </a:r>
            <a:r>
              <a:rPr lang="en-US" b="1" dirty="0" smtClean="0"/>
              <a:t>CSS.</a:t>
            </a:r>
            <a:endParaRPr lang="en-US" dirty="0" smtClean="0"/>
          </a:p>
          <a:p>
            <a:r>
              <a:rPr lang="en-US" dirty="0" smtClean="0"/>
              <a:t>CSS3 (the third level of the specification) is built as a collection of specifications set to offer a large number of new features that make it simple to create graphical effects, such as rounded corners, complex background images, shadow effects (</a:t>
            </a:r>
            <a:r>
              <a:rPr lang="en-US" i="1" dirty="0" smtClean="0"/>
              <a:t>CSS Backgrounds and Borders</a:t>
            </a:r>
            <a:r>
              <a:rPr lang="en-US" dirty="0" smtClean="0"/>
              <a:t>), rotated content (</a:t>
            </a:r>
            <a:r>
              <a:rPr lang="en-US" i="1" dirty="0" smtClean="0"/>
              <a:t>CSS Transforms</a:t>
            </a:r>
            <a:r>
              <a:rPr lang="en-US" dirty="0" smtClean="0"/>
              <a:t>, including with 3D effects), animations (</a:t>
            </a:r>
            <a:r>
              <a:rPr lang="en-US" i="1" dirty="0" smtClean="0"/>
              <a:t>CSS Animations</a:t>
            </a:r>
            <a:r>
              <a:rPr lang="en-US" dirty="0" smtClean="0"/>
              <a:t>, and </a:t>
            </a:r>
            <a:r>
              <a:rPr lang="en-US" i="1" dirty="0" smtClean="0"/>
              <a:t>CSS Transitions</a:t>
            </a:r>
            <a:r>
              <a:rPr lang="en-US" dirty="0" smtClean="0"/>
              <a:t>).</a:t>
            </a:r>
            <a:endParaRPr lang="en-US" dirty="0"/>
          </a:p>
        </p:txBody>
      </p:sp>
      <p:pic>
        <p:nvPicPr>
          <p:cNvPr id="15362" name="Picture 2" descr="http://blogsolve.com/wp-content/uploads/2011/03/c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95800"/>
            <a:ext cx="54959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9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odropspz.tympanus.netdna-cdn.com/codrops/wp-content/uploads/2012/01/AnimatedWebBan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48125"/>
            <a:ext cx="4305300" cy="23382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2600" y="274638"/>
            <a:ext cx="5105400" cy="7921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smtClean="0">
                <a:latin typeface="Arial" pitchFamily="34" charset="0"/>
                <a:cs typeface="Arial" pitchFamily="34" charset="0"/>
              </a:rPr>
              <a:t>Web Animation</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00050" y="1295400"/>
            <a:ext cx="8229600" cy="2362200"/>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Arial" pitchFamily="34" charset="0"/>
                <a:cs typeface="Arial" pitchFamily="34" charset="0"/>
              </a:rPr>
              <a:t>Animations, which can also be managed via scripting through the API exposed in Web Animations, can be resource intensive — the possibility offered by the </a:t>
            </a:r>
            <a:r>
              <a:rPr lang="en-US" sz="2400" i="1" dirty="0" smtClean="0">
                <a:latin typeface="Arial" pitchFamily="34" charset="0"/>
                <a:cs typeface="Arial" pitchFamily="34" charset="0"/>
              </a:rPr>
              <a:t>Timing control for script-based animations API</a:t>
            </a:r>
            <a:r>
              <a:rPr lang="en-US" sz="2400" dirty="0" smtClean="0">
                <a:latin typeface="Arial" pitchFamily="34" charset="0"/>
                <a:cs typeface="Arial" pitchFamily="34" charset="0"/>
              </a:rPr>
              <a:t> to manage the rate of updates to animations can help keep them under control.</a:t>
            </a:r>
            <a:endParaRPr lang="en-US" sz="2400" dirty="0">
              <a:latin typeface="Arial" pitchFamily="34" charset="0"/>
              <a:cs typeface="Arial" pitchFamily="34" charset="0"/>
            </a:endParaRPr>
          </a:p>
        </p:txBody>
      </p:sp>
      <p:pic>
        <p:nvPicPr>
          <p:cNvPr id="18436" name="Picture 4" descr="http://brian.sol1.net/svg/wp-content/uploads/2013/06/Web-Animations-and-other-spe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3454400" cy="263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9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3962400" cy="792162"/>
          </a:xfrm>
        </p:spPr>
        <p:style>
          <a:lnRef idx="1">
            <a:schemeClr val="accent6"/>
          </a:lnRef>
          <a:fillRef idx="2">
            <a:schemeClr val="accent6"/>
          </a:fillRef>
          <a:effectRef idx="1">
            <a:schemeClr val="accent6"/>
          </a:effectRef>
          <a:fontRef idx="minor">
            <a:schemeClr val="dk1"/>
          </a:fontRef>
        </p:style>
        <p:txBody>
          <a:bodyPr/>
          <a:lstStyle/>
          <a:p>
            <a:r>
              <a:rPr lang="en-US" dirty="0" smtClean="0">
                <a:latin typeface="Arial" pitchFamily="34" charset="0"/>
                <a:cs typeface="Arial" pitchFamily="34" charset="0"/>
              </a:rPr>
              <a:t>Fonts </a:t>
            </a:r>
            <a:endParaRPr lang="en-US" dirty="0">
              <a:latin typeface="Arial" pitchFamily="34" charset="0"/>
              <a:cs typeface="Arial" pitchFamily="34" charset="0"/>
            </a:endParaRPr>
          </a:p>
        </p:txBody>
      </p:sp>
      <p:sp>
        <p:nvSpPr>
          <p:cNvPr id="5" name="Content Placeholder 4"/>
          <p:cNvSpPr>
            <a:spLocks noGrp="1"/>
          </p:cNvSpPr>
          <p:nvPr>
            <p:ph idx="1"/>
          </p:nvPr>
        </p:nvSpPr>
        <p:spPr>
          <a:xfrm>
            <a:off x="4724400" y="1192113"/>
            <a:ext cx="4038600" cy="477053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latin typeface="Arial" pitchFamily="34" charset="0"/>
                <a:cs typeface="Arial" pitchFamily="34" charset="0"/>
              </a:rPr>
              <a:t>Fonts play also an important role in building appealing graphical interfaces, but mobile devices are in general distributed with only a limited set of fonts. </a:t>
            </a:r>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WOFF</a:t>
            </a:r>
            <a:r>
              <a:rPr lang="en-US" sz="2000" dirty="0" smtClean="0">
                <a:latin typeface="Arial" pitchFamily="34" charset="0"/>
                <a:cs typeface="Arial" pitchFamily="34" charset="0"/>
              </a:rPr>
              <a:t> </a:t>
            </a:r>
            <a:r>
              <a:rPr lang="en-US" sz="2000" dirty="0">
                <a:latin typeface="Arial" pitchFamily="34" charset="0"/>
                <a:cs typeface="Arial" pitchFamily="34" charset="0"/>
              </a:rPr>
              <a:t>(</a:t>
            </a:r>
            <a:r>
              <a:rPr lang="en-US" sz="2000" i="1" dirty="0">
                <a:latin typeface="Arial" pitchFamily="34" charset="0"/>
                <a:cs typeface="Arial" pitchFamily="34" charset="0"/>
              </a:rPr>
              <a:t>Web Open Font Format</a:t>
            </a:r>
            <a:r>
              <a:rPr lang="en-US" sz="2000" dirty="0">
                <a:latin typeface="Arial" pitchFamily="34" charset="0"/>
                <a:cs typeface="Arial" pitchFamily="34" charset="0"/>
              </a:rPr>
              <a:t>) addresses that limitation by making it easy to use fonts that are automatically downloaded through style sheets, while keeping the size of the downloaded fonts limited to what is actually needed to render the interface.</a:t>
            </a:r>
          </a:p>
        </p:txBody>
      </p:sp>
      <p:pic>
        <p:nvPicPr>
          <p:cNvPr id="16386" name="Picture 2" descr="http://i.i.com.com/cnwk.1d/i/tim/2010/08/17/WOFF-constitu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38100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9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4114800" cy="868362"/>
          </a:xfrm>
        </p:spPr>
        <p:style>
          <a:lnRef idx="1">
            <a:schemeClr val="accent6"/>
          </a:lnRef>
          <a:fillRef idx="2">
            <a:schemeClr val="accent6"/>
          </a:fillRef>
          <a:effectRef idx="1">
            <a:schemeClr val="accent6"/>
          </a:effectRef>
          <a:fontRef idx="minor">
            <a:schemeClr val="dk1"/>
          </a:fontRef>
        </p:style>
        <p:txBody>
          <a:bodyPr/>
          <a:lstStyle/>
          <a:p>
            <a:r>
              <a:rPr lang="en-US" dirty="0" err="1" smtClean="0">
                <a:latin typeface="Arial" pitchFamily="34" charset="0"/>
                <a:cs typeface="Arial" pitchFamily="34" charset="0"/>
              </a:rPr>
              <a:t>Fullscreen</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981199"/>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Arial" pitchFamily="34" charset="0"/>
                <a:cs typeface="Arial" pitchFamily="34" charset="0"/>
              </a:rPr>
              <a:t>Another important aspect in graphics-intensive applications (e.g. games) is the possibility to use the entire screen to display the said graphics; the </a:t>
            </a:r>
            <a:r>
              <a:rPr lang="en-US" sz="2400" b="1" i="1" dirty="0" err="1" smtClean="0">
                <a:latin typeface="Arial" pitchFamily="34" charset="0"/>
                <a:cs typeface="Arial" pitchFamily="34" charset="0"/>
              </a:rPr>
              <a:t>Fullscreen</a:t>
            </a:r>
            <a:r>
              <a:rPr lang="en-US" sz="2400" b="1" i="1" dirty="0" smtClean="0">
                <a:latin typeface="Arial" pitchFamily="34" charset="0"/>
                <a:cs typeface="Arial" pitchFamily="34" charset="0"/>
              </a:rPr>
              <a:t> API</a:t>
            </a:r>
            <a:r>
              <a:rPr lang="en-US" sz="2400" dirty="0" smtClean="0">
                <a:latin typeface="Arial" pitchFamily="34" charset="0"/>
                <a:cs typeface="Arial" pitchFamily="34" charset="0"/>
              </a:rPr>
              <a:t> lets a Web application requests and detects full screen display.</a:t>
            </a:r>
            <a:endParaRPr lang="en-US" sz="2400" dirty="0">
              <a:latin typeface="Arial" pitchFamily="34" charset="0"/>
              <a:cs typeface="Arial" pitchFamily="34" charset="0"/>
            </a:endParaRPr>
          </a:p>
        </p:txBody>
      </p:sp>
      <p:pic>
        <p:nvPicPr>
          <p:cNvPr id="17410" name="Picture 2" descr="http://technotz.info/tutorials/2012/10/FullscreenAPI/img/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47529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7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029200" cy="792162"/>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dirty="0" smtClean="0">
                <a:latin typeface="Arial" pitchFamily="34" charset="0"/>
                <a:cs typeface="Arial" pitchFamily="34" charset="0"/>
              </a:rPr>
              <a:t>Screen Orientation</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2133599"/>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sz="2800" dirty="0" smtClean="0"/>
              <a:t>Likewise, in these scenarios, it is often useful to be able to </a:t>
            </a:r>
            <a:r>
              <a:rPr lang="en-US" sz="2800" b="1" dirty="0" smtClean="0"/>
              <a:t>lock the orientation of the screen</a:t>
            </a:r>
            <a:r>
              <a:rPr lang="en-US" sz="2800" dirty="0" smtClean="0"/>
              <a:t>; the </a:t>
            </a:r>
            <a:r>
              <a:rPr lang="en-US" sz="2800" i="1" dirty="0" smtClean="0"/>
              <a:t>Screen Orientation API</a:t>
            </a:r>
            <a:r>
              <a:rPr lang="en-US" sz="2800" dirty="0" smtClean="0"/>
              <a:t> allows not only to detect orientation change, but also to lock the orientation in a specific state.</a:t>
            </a:r>
            <a:endParaRPr lang="en-US" sz="2800" dirty="0"/>
          </a:p>
        </p:txBody>
      </p:sp>
      <p:pic>
        <p:nvPicPr>
          <p:cNvPr id="19458" name="Picture 2" descr="http://dev.opera.com/articles/view/w3c-device-orientation-api/device-b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68931"/>
            <a:ext cx="4381500" cy="345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72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sz="3200" dirty="0" smtClean="0">
                <a:latin typeface="Arial" pitchFamily="34" charset="0"/>
                <a:cs typeface="Arial" pitchFamily="34" charset="0"/>
              </a:rPr>
              <a:t>3D graphic API for HTML5 canvas, called </a:t>
            </a:r>
            <a:r>
              <a:rPr lang="en-US" sz="3200" dirty="0" err="1" smtClean="0">
                <a:latin typeface="Arial" pitchFamily="34" charset="0"/>
                <a:cs typeface="Arial" pitchFamily="34" charset="0"/>
              </a:rPr>
              <a:t>WebGL</a:t>
            </a:r>
            <a:endParaRPr lang="en-US" sz="3200" dirty="0">
              <a:latin typeface="Arial" pitchFamily="34" charset="0"/>
              <a:cs typeface="Arial" pitchFamily="34" charset="0"/>
            </a:endParaRPr>
          </a:p>
        </p:txBody>
      </p:sp>
      <p:pic>
        <p:nvPicPr>
          <p:cNvPr id="20482" name="Picture 2" descr="http://www.airtightinteractive.com/wordpress/wp-content/uploads/2011/10/stage3d_Webg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62175"/>
            <a:ext cx="67437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2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4419600" cy="7921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Multimedia</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295401"/>
            <a:ext cx="8229600" cy="3047999"/>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HTML5 adds two tags that dramatically improve the integration of multimedia content on the Web: the </a:t>
            </a:r>
            <a:r>
              <a:rPr lang="en-US" sz="2800" b="1" dirty="0" smtClean="0">
                <a:latin typeface="Arial" pitchFamily="34" charset="0"/>
                <a:cs typeface="Arial" pitchFamily="34" charset="0"/>
              </a:rPr>
              <a:t>&lt;video&gt;</a:t>
            </a:r>
            <a:r>
              <a:rPr lang="en-US" sz="2800" dirty="0" smtClean="0">
                <a:latin typeface="Arial" pitchFamily="34" charset="0"/>
                <a:cs typeface="Arial" pitchFamily="34" charset="0"/>
              </a:rPr>
              <a:t> and </a:t>
            </a:r>
            <a:r>
              <a:rPr lang="en-US" sz="2800" b="1" dirty="0" smtClean="0">
                <a:latin typeface="Arial" pitchFamily="34" charset="0"/>
                <a:cs typeface="Arial" pitchFamily="34" charset="0"/>
              </a:rPr>
              <a:t>&lt;audio&gt;</a:t>
            </a:r>
            <a:r>
              <a:rPr lang="en-US" sz="2800" dirty="0" smtClean="0">
                <a:latin typeface="Arial" pitchFamily="34" charset="0"/>
                <a:cs typeface="Arial" pitchFamily="34" charset="0"/>
              </a:rPr>
              <a:t> tags. </a:t>
            </a:r>
          </a:p>
          <a:p>
            <a:r>
              <a:rPr lang="en-US" sz="2800" dirty="0" smtClean="0">
                <a:latin typeface="Arial" pitchFamily="34" charset="0"/>
                <a:cs typeface="Arial" pitchFamily="34" charset="0"/>
              </a:rPr>
              <a:t>Respectively, these tags allow embedding video and audio content, and make it possible for Web developers to interact much more freely with that content than they would through plug-ins. </a:t>
            </a:r>
          </a:p>
          <a:p>
            <a:r>
              <a:rPr lang="en-US" sz="2800" dirty="0" smtClean="0">
                <a:latin typeface="Arial" pitchFamily="34" charset="0"/>
                <a:cs typeface="Arial" pitchFamily="34" charset="0"/>
              </a:rPr>
              <a:t>The playback content can be augmented and completed via Media Source Extensions that lets developers generate media content in JavaScript.</a:t>
            </a:r>
          </a:p>
          <a:p>
            <a:endParaRPr lang="en-US" dirty="0"/>
          </a:p>
        </p:txBody>
      </p:sp>
      <p:pic>
        <p:nvPicPr>
          <p:cNvPr id="21506" name="Picture 2" descr="http://rack.0.mshcdn.com/media/ZgkyMDEzLzA2LzI0LzRmL2dvb2dsZWNocm9tLjQ2NmExLmpwZwpwCXRodW1iCTk1MHg1MzQjCmUJanBn/93102f2a/b5b/google-chrome-social-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76675"/>
            <a:ext cx="460910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9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334000" cy="7159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latin typeface="Arial" pitchFamily="34" charset="0"/>
                <a:cs typeface="Arial" pitchFamily="34" charset="0"/>
              </a:rPr>
              <a:t>Media Intent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2209799"/>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Arial" pitchFamily="34" charset="0"/>
                <a:cs typeface="Arial" pitchFamily="34" charset="0"/>
              </a:rPr>
              <a:t>The </a:t>
            </a:r>
            <a:r>
              <a:rPr lang="en-US" sz="2400" i="1" dirty="0" smtClean="0">
                <a:latin typeface="Arial" pitchFamily="34" charset="0"/>
                <a:cs typeface="Arial" pitchFamily="34" charset="0"/>
              </a:rPr>
              <a:t>Pick Media Intent</a:t>
            </a:r>
            <a:r>
              <a:rPr lang="en-US" sz="2400" dirty="0" smtClean="0">
                <a:latin typeface="Arial" pitchFamily="34" charset="0"/>
                <a:cs typeface="Arial" pitchFamily="34" charset="0"/>
              </a:rPr>
              <a:t> offers a Web-intent based approach to search and retrieve </a:t>
            </a:r>
            <a:r>
              <a:rPr lang="en-US" sz="2400" b="1" dirty="0" smtClean="0">
                <a:latin typeface="Arial" pitchFamily="34" charset="0"/>
                <a:cs typeface="Arial" pitchFamily="34" charset="0"/>
              </a:rPr>
              <a:t>locally or remotely stored media content</a:t>
            </a:r>
            <a:r>
              <a:rPr lang="en-US" sz="2400" dirty="0" smtClean="0">
                <a:latin typeface="Arial" pitchFamily="34" charset="0"/>
                <a:cs typeface="Arial" pitchFamily="34" charset="0"/>
              </a:rPr>
              <a:t>, while the </a:t>
            </a:r>
            <a:r>
              <a:rPr lang="en-US" sz="2400" i="1" dirty="0" smtClean="0">
                <a:latin typeface="Arial" pitchFamily="34" charset="0"/>
                <a:cs typeface="Arial" pitchFamily="34" charset="0"/>
              </a:rPr>
              <a:t>Networked Service Discovery</a:t>
            </a:r>
            <a:r>
              <a:rPr lang="en-US" sz="2400" dirty="0" smtClean="0">
                <a:latin typeface="Arial" pitchFamily="34" charset="0"/>
                <a:cs typeface="Arial" pitchFamily="34" charset="0"/>
              </a:rPr>
              <a:t> API opens the door for integrating DLNA-hosted content into Web applications.</a:t>
            </a:r>
            <a:endParaRPr lang="en-US" sz="2400" dirty="0">
              <a:latin typeface="Arial" pitchFamily="34" charset="0"/>
              <a:cs typeface="Arial" pitchFamily="34" charset="0"/>
            </a:endParaRPr>
          </a:p>
        </p:txBody>
      </p:sp>
      <p:pic>
        <p:nvPicPr>
          <p:cNvPr id="23554" name="Picture 2" descr="https://fbcdn-sphotos-g-a.akamaihd.net/hphotos-ak-prn1/p480x480/29789_556113311080943_79629032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766781"/>
            <a:ext cx="4419600" cy="283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3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latin typeface="Arial" pitchFamily="34" charset="0"/>
                <a:cs typeface="Arial" pitchFamily="34" charset="0"/>
              </a:rPr>
              <a:t>Objective today:</a:t>
            </a:r>
            <a:endParaRPr lang="en-US" dirty="0">
              <a:latin typeface="Arial" pitchFamily="34" charset="0"/>
              <a:cs typeface="Arial" pitchFamily="34" charset="0"/>
            </a:endParaRPr>
          </a:p>
        </p:txBody>
      </p:sp>
      <p:sp>
        <p:nvSpPr>
          <p:cNvPr id="4" name="Rectangle 3"/>
          <p:cNvSpPr/>
          <p:nvPr/>
        </p:nvSpPr>
        <p:spPr>
          <a:xfrm>
            <a:off x="457200" y="1371600"/>
            <a:ext cx="82296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a:solidFill>
                  <a:srgbClr val="0070C0"/>
                </a:solidFill>
                <a:latin typeface="Arial" pitchFamily="34" charset="0"/>
                <a:cs typeface="Arial" pitchFamily="34" charset="0"/>
              </a:rPr>
              <a:t>6. Practicum 1 </a:t>
            </a:r>
            <a:r>
              <a:rPr lang="en-US" sz="2000" dirty="0">
                <a:latin typeface="Arial" pitchFamily="34" charset="0"/>
                <a:cs typeface="Arial" pitchFamily="34" charset="0"/>
              </a:rPr>
              <a:t>– Web Mobile Application: Introduction to Web Mobile Application – Web Design and Mobile Testing – Agile daily Environment – specific of Web Mobile Application Testing – Interview Questions and Answers</a:t>
            </a:r>
          </a:p>
          <a:p>
            <a:r>
              <a:rPr lang="en-US" sz="2000" b="1" dirty="0">
                <a:solidFill>
                  <a:srgbClr val="C00000"/>
                </a:solidFill>
                <a:latin typeface="Arial" pitchFamily="34" charset="0"/>
                <a:cs typeface="Arial" pitchFamily="34" charset="0"/>
              </a:rPr>
              <a:t>Homework: </a:t>
            </a:r>
            <a:r>
              <a:rPr lang="en-US" sz="2000" dirty="0">
                <a:latin typeface="Arial" pitchFamily="34" charset="0"/>
                <a:cs typeface="Arial" pitchFamily="34" charset="0"/>
              </a:rPr>
              <a:t>Write 20 Test Cases that will provide the Full Test Coverage for the Mobile Web Application</a:t>
            </a:r>
          </a:p>
        </p:txBody>
      </p:sp>
      <p:sp>
        <p:nvSpPr>
          <p:cNvPr id="6" name="Footer Placeholder 5"/>
          <p:cNvSpPr>
            <a:spLocks noGrp="1"/>
          </p:cNvSpPr>
          <p:nvPr>
            <p:ph type="ftr" sz="quarter" idx="11"/>
          </p:nvPr>
        </p:nvSpPr>
        <p:spPr/>
        <p:txBody>
          <a:bodyPr/>
          <a:lstStyle/>
          <a:p>
            <a:r>
              <a:rPr lang="en-US" dirty="0" smtClean="0">
                <a:solidFill>
                  <a:srgbClr val="783422"/>
                </a:solidFill>
              </a:rPr>
              <a:t>Copyright </a:t>
            </a:r>
            <a:r>
              <a:rPr lang="en-US" dirty="0" err="1" smtClean="0">
                <a:solidFill>
                  <a:srgbClr val="783422"/>
                </a:solidFill>
              </a:rPr>
              <a:t>Ivette</a:t>
            </a:r>
            <a:r>
              <a:rPr lang="en-US" dirty="0" smtClean="0">
                <a:solidFill>
                  <a:srgbClr val="783422"/>
                </a:solidFill>
              </a:rPr>
              <a:t> Doss 2013</a:t>
            </a:r>
            <a:endParaRPr lang="en-US" dirty="0">
              <a:solidFill>
                <a:srgbClr val="783422"/>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783422"/>
                </a:solidFill>
              </a:rPr>
              <a:pPr/>
              <a:t>2</a:t>
            </a:fld>
            <a:endParaRPr lang="en-US" dirty="0">
              <a:solidFill>
                <a:srgbClr val="783422"/>
              </a:solidFill>
            </a:endParaRPr>
          </a:p>
        </p:txBody>
      </p:sp>
      <p:pic>
        <p:nvPicPr>
          <p:cNvPr id="15362" name="Picture 2" descr="http://blog.kiwitech.com/wp-content/uploads/2012/08/reach-ur-customer-through-mobile-A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29037"/>
            <a:ext cx="4592877" cy="2514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81400" y="3396734"/>
            <a:ext cx="5334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http://www.w3.org/2013/06/mobile-web-app-state/</a:t>
            </a:r>
          </a:p>
        </p:txBody>
      </p:sp>
    </p:spTree>
    <p:extLst>
      <p:ext uri="{BB962C8B-B14F-4D97-AF65-F5344CB8AC3E}">
        <p14:creationId xmlns:p14="http://schemas.microsoft.com/office/powerpoint/2010/main" val="212967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style>
          <a:lnRef idx="1">
            <a:schemeClr val="accent6"/>
          </a:lnRef>
          <a:fillRef idx="2">
            <a:schemeClr val="accent6"/>
          </a:fillRef>
          <a:effectRef idx="1">
            <a:schemeClr val="accent6"/>
          </a:effectRef>
          <a:fontRef idx="minor">
            <a:schemeClr val="dk1"/>
          </a:fontRef>
        </p:style>
        <p:txBody>
          <a:bodyPr/>
          <a:lstStyle/>
          <a:p>
            <a:r>
              <a:rPr lang="en-US" dirty="0" smtClean="0"/>
              <a:t>Multimedia capture and record</a:t>
            </a:r>
            <a:endParaRPr lang="en-US" dirty="0"/>
          </a:p>
        </p:txBody>
      </p:sp>
      <p:sp>
        <p:nvSpPr>
          <p:cNvPr id="4" name="Content Placeholder 3"/>
          <p:cNvSpPr>
            <a:spLocks noGrp="1"/>
          </p:cNvSpPr>
          <p:nvPr>
            <p:ph idx="1"/>
          </p:nvPr>
        </p:nvSpPr>
        <p:spPr>
          <a:xfrm>
            <a:off x="457200" y="1371600"/>
            <a:ext cx="8229600" cy="50292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While the new HTML5 tags allow to play multimedia content, the </a:t>
            </a:r>
            <a:r>
              <a:rPr lang="en-US" i="1" dirty="0" smtClean="0">
                <a:latin typeface="Arial" pitchFamily="34" charset="0"/>
                <a:cs typeface="Arial" pitchFamily="34" charset="0"/>
              </a:rPr>
              <a:t>HTML Media Capture</a:t>
            </a:r>
            <a:r>
              <a:rPr lang="en-US" dirty="0">
                <a:latin typeface="Arial" pitchFamily="34" charset="0"/>
                <a:cs typeface="Arial" pitchFamily="34" charset="0"/>
              </a:rPr>
              <a:t> </a:t>
            </a:r>
            <a:r>
              <a:rPr lang="en-US" dirty="0" smtClean="0">
                <a:latin typeface="Arial" pitchFamily="34" charset="0"/>
                <a:cs typeface="Arial" pitchFamily="34" charset="0"/>
              </a:rPr>
              <a:t>defines a </a:t>
            </a:r>
            <a:r>
              <a:rPr lang="en-US" b="1" dirty="0" smtClean="0">
                <a:latin typeface="Arial" pitchFamily="34" charset="0"/>
                <a:cs typeface="Arial" pitchFamily="34" charset="0"/>
              </a:rPr>
              <a:t>markup-based mechanism to access captured multimedia content</a:t>
            </a:r>
            <a:r>
              <a:rPr lang="en-US" dirty="0" smtClean="0">
                <a:latin typeface="Arial" pitchFamily="34" charset="0"/>
                <a:cs typeface="Arial" pitchFamily="34" charset="0"/>
              </a:rPr>
              <a:t> using attached camera and microphones, a very common feature on mobile devices.</a:t>
            </a:r>
          </a:p>
          <a:p>
            <a:r>
              <a:rPr lang="en-US" dirty="0" smtClean="0">
                <a:latin typeface="Arial" pitchFamily="34" charset="0"/>
                <a:cs typeface="Arial" pitchFamily="34" charset="0"/>
              </a:rPr>
              <a:t> The Web Real-Time Communications Working Group and the Device APIs Working Group are building together an API (</a:t>
            </a:r>
            <a:r>
              <a:rPr lang="en-US" dirty="0" err="1" smtClean="0">
                <a:latin typeface="Arial" pitchFamily="34" charset="0"/>
                <a:cs typeface="Arial" pitchFamily="34" charset="0"/>
              </a:rPr>
              <a:t>getUserMedia</a:t>
            </a:r>
            <a:r>
              <a:rPr lang="en-US" dirty="0" smtClean="0">
                <a:latin typeface="Arial" pitchFamily="34" charset="0"/>
                <a:cs typeface="Arial" pitchFamily="34" charset="0"/>
              </a:rPr>
              <a:t>)</a:t>
            </a:r>
            <a:r>
              <a:rPr lang="en-US" dirty="0">
                <a:latin typeface="Arial" pitchFamily="34" charset="0"/>
                <a:cs typeface="Arial" pitchFamily="34" charset="0"/>
              </a:rPr>
              <a:t> </a:t>
            </a:r>
            <a:r>
              <a:rPr lang="en-US" dirty="0" smtClean="0">
                <a:latin typeface="Arial" pitchFamily="34" charset="0"/>
                <a:cs typeface="Arial" pitchFamily="34" charset="0"/>
              </a:rPr>
              <a:t>to directly manipulate </a:t>
            </a:r>
            <a:r>
              <a:rPr lang="en-US" b="1" dirty="0" smtClean="0">
                <a:latin typeface="Arial" pitchFamily="34" charset="0"/>
                <a:cs typeface="Arial" pitchFamily="34" charset="0"/>
              </a:rPr>
              <a:t>streams from camera and microphones</a:t>
            </a:r>
            <a:r>
              <a:rPr lang="en-US" dirty="0" smtClean="0">
                <a:latin typeface="Arial" pitchFamily="34" charset="0"/>
                <a:cs typeface="Arial" pitchFamily="34" charset="0"/>
              </a:rPr>
              <a:t>, as well as an API to record these streams into files.</a:t>
            </a:r>
          </a:p>
          <a:p>
            <a:r>
              <a:rPr lang="en-US" dirty="0" smtClean="0">
                <a:latin typeface="Arial" pitchFamily="34" charset="0"/>
                <a:cs typeface="Arial" pitchFamily="34" charset="0"/>
              </a:rPr>
              <a:t>Beyond capturing and recording, two additional APIs add multimedia manipulation capabilities to the Web platform: </a:t>
            </a:r>
          </a:p>
          <a:p>
            <a:pPr lvl="1"/>
            <a:r>
              <a:rPr lang="en-US" i="1" dirty="0" smtClean="0">
                <a:latin typeface="Arial" pitchFamily="34" charset="0"/>
                <a:cs typeface="Arial" pitchFamily="34" charset="0"/>
              </a:rPr>
              <a:t>Canvas 2D Context</a:t>
            </a:r>
            <a:r>
              <a:rPr lang="en-US" dirty="0" smtClean="0">
                <a:latin typeface="Arial" pitchFamily="34" charset="0"/>
                <a:cs typeface="Arial" pitchFamily="34" charset="0"/>
              </a:rPr>
              <a:t> API: it enables modifying images, which in turn opens up the possibility of </a:t>
            </a:r>
            <a:r>
              <a:rPr lang="en-US" b="1" dirty="0" smtClean="0">
                <a:latin typeface="Arial" pitchFamily="34" charset="0"/>
                <a:cs typeface="Arial" pitchFamily="34" charset="0"/>
              </a:rPr>
              <a:t>video editing</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Audio Working Group is working on an API that that makes it possible to modify audio content, as well as </a:t>
            </a:r>
            <a:r>
              <a:rPr lang="en-US" b="1" dirty="0" smtClean="0">
                <a:latin typeface="Arial" pitchFamily="34" charset="0"/>
                <a:cs typeface="Arial" pitchFamily="34" charset="0"/>
              </a:rPr>
              <a:t>analyze, modify and synthesize sounds</a:t>
            </a:r>
            <a:r>
              <a:rPr lang="en-US" dirty="0" smtClean="0">
                <a:latin typeface="Arial" pitchFamily="34" charset="0"/>
                <a:cs typeface="Arial" pitchFamily="34" charset="0"/>
              </a:rPr>
              <a:t>, the Web Audio API.</a:t>
            </a:r>
          </a:p>
          <a:p>
            <a:endParaRPr lang="en-US" dirty="0"/>
          </a:p>
        </p:txBody>
      </p:sp>
    </p:spTree>
    <p:extLst>
      <p:ext uri="{BB962C8B-B14F-4D97-AF65-F5344CB8AC3E}">
        <p14:creationId xmlns:p14="http://schemas.microsoft.com/office/powerpoint/2010/main" val="127549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1">
            <a:schemeClr val="accent6"/>
          </a:lnRef>
          <a:fillRef idx="2">
            <a:schemeClr val="accent6"/>
          </a:fillRef>
          <a:effectRef idx="1">
            <a:schemeClr val="accent6"/>
          </a:effectRef>
          <a:fontRef idx="minor">
            <a:schemeClr val="dk1"/>
          </a:fontRef>
        </p:style>
        <p:txBody>
          <a:bodyPr/>
          <a:lstStyle/>
          <a:p>
            <a:r>
              <a:rPr lang="en-US" b="1" dirty="0" smtClean="0"/>
              <a:t>3. Device Adaptation</a:t>
            </a:r>
            <a:endParaRPr lang="en-US" dirty="0"/>
          </a:p>
        </p:txBody>
      </p:sp>
      <p:sp>
        <p:nvSpPr>
          <p:cNvPr id="3" name="Content Placeholder 2"/>
          <p:cNvSpPr>
            <a:spLocks noGrp="1"/>
          </p:cNvSpPr>
          <p:nvPr>
            <p:ph idx="1"/>
          </p:nvPr>
        </p:nvSpPr>
        <p:spPr>
          <a:xfrm>
            <a:off x="457200" y="1371600"/>
            <a:ext cx="8229600" cy="5029200"/>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r>
              <a:rPr lang="en-US" sz="3300" dirty="0" smtClean="0">
                <a:latin typeface="Arial" pitchFamily="34" charset="0"/>
                <a:cs typeface="Arial" pitchFamily="34" charset="0"/>
              </a:rPr>
              <a:t>Mobile devices not only differ widely from traditional computers, but they also have a lot of variations among themselves, in term of screen size, resolution, type of keyboard, media recording capabilities, etc.</a:t>
            </a:r>
          </a:p>
          <a:p>
            <a:r>
              <a:rPr lang="en-US" sz="3300" dirty="0" smtClean="0">
                <a:latin typeface="Arial" pitchFamily="34" charset="0"/>
                <a:cs typeface="Arial" pitchFamily="34" charset="0"/>
              </a:rPr>
              <a:t>The </a:t>
            </a:r>
            <a:r>
              <a:rPr lang="en-US" sz="3300" b="1" dirty="0" smtClean="0">
                <a:latin typeface="Arial" pitchFamily="34" charset="0"/>
                <a:cs typeface="Arial" pitchFamily="34" charset="0"/>
              </a:rPr>
              <a:t>Device Description Repository API </a:t>
            </a:r>
            <a:r>
              <a:rPr lang="en-US" sz="3300" dirty="0" smtClean="0">
                <a:latin typeface="Arial" pitchFamily="34" charset="0"/>
                <a:cs typeface="Arial" pitchFamily="34" charset="0"/>
              </a:rPr>
              <a:t>is a unified server-side API that allows Web developers to retrieve data on the devices that are accessing their pages on a variety of device information database.</a:t>
            </a:r>
          </a:p>
          <a:p>
            <a:r>
              <a:rPr lang="en-US" sz="3300" dirty="0" smtClean="0">
                <a:latin typeface="Arial" pitchFamily="34" charset="0"/>
                <a:cs typeface="Arial" pitchFamily="34" charset="0"/>
              </a:rPr>
              <a:t>The </a:t>
            </a:r>
            <a:r>
              <a:rPr lang="en-US" sz="3300" b="1" dirty="0" smtClean="0">
                <a:latin typeface="Arial" pitchFamily="34" charset="0"/>
                <a:cs typeface="Arial" pitchFamily="34" charset="0"/>
              </a:rPr>
              <a:t>Media Capture Streams API </a:t>
            </a:r>
            <a:r>
              <a:rPr lang="en-US" sz="3300" dirty="0" smtClean="0">
                <a:latin typeface="Arial" pitchFamily="34" charset="0"/>
                <a:cs typeface="Arial" pitchFamily="34" charset="0"/>
              </a:rPr>
              <a:t>exposes some specific information on capabilities of camera and microphones to make it possible to take advantage of the large variety of media capturing devices provided on mobile phones.</a:t>
            </a:r>
          </a:p>
          <a:p>
            <a:r>
              <a:rPr lang="en-US" sz="3300" b="1" dirty="0" smtClean="0">
                <a:latin typeface="Arial" pitchFamily="34" charset="0"/>
                <a:cs typeface="Arial" pitchFamily="34" charset="0"/>
              </a:rPr>
              <a:t>CSS Media Queries </a:t>
            </a:r>
            <a:r>
              <a:rPr lang="en-US" sz="3300" dirty="0" smtClean="0">
                <a:latin typeface="Arial" pitchFamily="34" charset="0"/>
                <a:cs typeface="Arial" pitchFamily="34" charset="0"/>
              </a:rPr>
              <a:t>offer a mechanism that allows adapting the layout and behavior of a Web page based on some of the characteristics of the device, including the screen resolution — to which </a:t>
            </a:r>
            <a:r>
              <a:rPr lang="en-US" sz="3300" b="1" dirty="0" smtClean="0">
                <a:latin typeface="Arial" pitchFamily="34" charset="0"/>
                <a:cs typeface="Arial" pitchFamily="34" charset="0"/>
              </a:rPr>
              <a:t>Media Queries Level 4 </a:t>
            </a:r>
            <a:r>
              <a:rPr lang="en-US" sz="3300" dirty="0" smtClean="0">
                <a:latin typeface="Arial" pitchFamily="34" charset="0"/>
                <a:cs typeface="Arial" pitchFamily="34" charset="0"/>
              </a:rPr>
              <a:t>proposes to add the availability and type of a pointing device, the ability to hover over elements, and the ambient luminosity. </a:t>
            </a:r>
          </a:p>
          <a:p>
            <a:r>
              <a:rPr lang="en-US" sz="3300" b="1" dirty="0" smtClean="0">
                <a:latin typeface="Arial" pitchFamily="34" charset="0"/>
                <a:cs typeface="Arial" pitchFamily="34" charset="0"/>
              </a:rPr>
              <a:t>CSS Device Adaptation </a:t>
            </a:r>
            <a:r>
              <a:rPr lang="en-US" sz="3300" dirty="0" smtClean="0">
                <a:latin typeface="Arial" pitchFamily="34" charset="0"/>
                <a:cs typeface="Arial" pitchFamily="34" charset="0"/>
              </a:rPr>
              <a:t>defines a set of CSS directives to define the size on which this layout should be based, relatively to the size of the underlying device — specifying what has been implemented using the &lt;meta name="viewport"&gt; element so far.</a:t>
            </a:r>
          </a:p>
          <a:p>
            <a:endParaRPr lang="en-US" dirty="0"/>
          </a:p>
        </p:txBody>
      </p:sp>
    </p:spTree>
    <p:extLst>
      <p:ext uri="{BB962C8B-B14F-4D97-AF65-F5344CB8AC3E}">
        <p14:creationId xmlns:p14="http://schemas.microsoft.com/office/powerpoint/2010/main" val="346561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lstStyle/>
          <a:p>
            <a:r>
              <a:rPr lang="en-US" b="1" dirty="0" smtClean="0"/>
              <a:t>4. Forms</a:t>
            </a:r>
            <a:endParaRPr lang="en-US" dirty="0"/>
          </a:p>
        </p:txBody>
      </p:sp>
      <p:sp>
        <p:nvSpPr>
          <p:cNvPr id="3" name="Content Placeholder 2"/>
          <p:cNvSpPr>
            <a:spLocks noGrp="1"/>
          </p:cNvSpPr>
          <p:nvPr>
            <p:ph idx="1"/>
          </p:nvPr>
        </p:nvSpPr>
        <p:spPr>
          <a:xfrm>
            <a:off x="457200" y="1600201"/>
            <a:ext cx="8229600" cy="2057400"/>
          </a:xfrm>
        </p:spPr>
        <p:style>
          <a:lnRef idx="1">
            <a:schemeClr val="accent6"/>
          </a:lnRef>
          <a:fillRef idx="2">
            <a:schemeClr val="accent6"/>
          </a:fillRef>
          <a:effectRef idx="1">
            <a:schemeClr val="accent6"/>
          </a:effectRef>
          <a:fontRef idx="minor">
            <a:schemeClr val="dk1"/>
          </a:fontRef>
        </p:style>
        <p:txBody>
          <a:bodyPr>
            <a:normAutofit/>
          </a:bodyPr>
          <a:lstStyle/>
          <a:p>
            <a:r>
              <a:rPr lang="en-US" sz="2000" dirty="0" smtClean="0">
                <a:latin typeface="Arial" pitchFamily="34" charset="0"/>
                <a:cs typeface="Arial" pitchFamily="34" charset="0"/>
              </a:rPr>
              <a:t>The ability to build rich forms with HTML is the basis for user input in most Web-based applications. </a:t>
            </a:r>
          </a:p>
          <a:p>
            <a:r>
              <a:rPr lang="en-US" sz="2000" dirty="0" smtClean="0">
                <a:latin typeface="Arial" pitchFamily="34" charset="0"/>
                <a:cs typeface="Arial" pitchFamily="34" charset="0"/>
              </a:rPr>
              <a:t>Due to their limited keyboards, text input on mobile devices remains a difficult task for most users; </a:t>
            </a:r>
            <a:r>
              <a:rPr lang="en-US" sz="2000" i="1" dirty="0" smtClean="0">
                <a:latin typeface="Arial" pitchFamily="34" charset="0"/>
                <a:cs typeface="Arial" pitchFamily="34" charset="0"/>
              </a:rPr>
              <a:t>HTML5</a:t>
            </a:r>
            <a:r>
              <a:rPr lang="en-US" sz="2000" dirty="0" smtClean="0">
                <a:latin typeface="Arial" pitchFamily="34" charset="0"/>
                <a:cs typeface="Arial" pitchFamily="34" charset="0"/>
              </a:rPr>
              <a:t> address parts of this problem by offering new type of form controls that optimize the way users will enter data.</a:t>
            </a:r>
            <a:endParaRPr lang="en-US" sz="2000" dirty="0">
              <a:latin typeface="Arial" pitchFamily="34" charset="0"/>
              <a:cs typeface="Arial" pitchFamily="34" charset="0"/>
            </a:endParaRPr>
          </a:p>
        </p:txBody>
      </p:sp>
      <p:pic>
        <p:nvPicPr>
          <p:cNvPr id="25602" name="Picture 2" descr="http://www.concept-phones.com/wp-content/uploads/2010/01/Visual_Sound_deaf_phon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03956"/>
            <a:ext cx="3676650" cy="310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8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486400" cy="8683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Types of form controls</a:t>
            </a:r>
            <a:endParaRPr lang="en-US" sz="36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r>
              <a:rPr lang="en-US" b="1" dirty="0" smtClean="0"/>
              <a:t>date and time entries</a:t>
            </a:r>
            <a:r>
              <a:rPr lang="en-US" dirty="0"/>
              <a:t> </a:t>
            </a:r>
            <a:r>
              <a:rPr lang="en-US" dirty="0" smtClean="0"/>
              <a:t>can take advantage of a number of dedicated form controls (e.g. &lt;input type="date"&gt;) where the user can use a native calendar control;</a:t>
            </a:r>
          </a:p>
          <a:p>
            <a:r>
              <a:rPr lang="en-US" dirty="0" smtClean="0"/>
              <a:t>the &lt;input type="</a:t>
            </a:r>
            <a:r>
              <a:rPr lang="en-US" b="1" dirty="0" smtClean="0"/>
              <a:t>email</a:t>
            </a:r>
            <a:r>
              <a:rPr lang="en-US" dirty="0" smtClean="0"/>
              <a:t>"&gt;, &lt;input type="</a:t>
            </a:r>
            <a:r>
              <a:rPr lang="en-US" b="1" dirty="0" err="1" smtClean="0"/>
              <a:t>tel</a:t>
            </a:r>
            <a:r>
              <a:rPr lang="en-US" dirty="0" smtClean="0"/>
              <a:t>"&gt; and &lt;input type="</a:t>
            </a:r>
            <a:r>
              <a:rPr lang="en-US" b="1" dirty="0" err="1" smtClean="0"/>
              <a:t>url</a:t>
            </a:r>
            <a:r>
              <a:rPr lang="en-US" dirty="0" smtClean="0"/>
              <a:t>"&gt; can be used to optimize the ways user enter these often-difficult to type data, e.g. through dedicated virtual keyboards, or by accessing on-device records for these data (from the address book, bookmarks, etc.);</a:t>
            </a:r>
          </a:p>
          <a:p>
            <a:r>
              <a:rPr lang="en-US" dirty="0" smtClean="0"/>
              <a:t>the </a:t>
            </a:r>
            <a:r>
              <a:rPr lang="en-US" b="1" dirty="0" err="1" smtClean="0"/>
              <a:t>inputmode</a:t>
            </a:r>
            <a:r>
              <a:rPr lang="en-US" dirty="0" smtClean="0"/>
              <a:t> attribute (proposed in HTML 5.1) defines the type of textual input expected in a text entry;</a:t>
            </a:r>
          </a:p>
          <a:p>
            <a:r>
              <a:rPr lang="en-US" dirty="0" smtClean="0"/>
              <a:t>the </a:t>
            </a:r>
            <a:r>
              <a:rPr lang="en-US" b="1" dirty="0" smtClean="0"/>
              <a:t>pattern</a:t>
            </a:r>
            <a:r>
              <a:rPr lang="en-US" dirty="0" smtClean="0"/>
              <a:t> attribute allows both to guide user input as well as to avoid server-side validation (which requires a network round-trip) or JavaScript-based validation (which takes up more resources);</a:t>
            </a:r>
          </a:p>
          <a:p>
            <a:r>
              <a:rPr lang="en-US" dirty="0" smtClean="0"/>
              <a:t>the </a:t>
            </a:r>
            <a:r>
              <a:rPr lang="en-US" b="1" dirty="0" smtClean="0"/>
              <a:t>placeholder</a:t>
            </a:r>
            <a:r>
              <a:rPr lang="en-US" dirty="0" smtClean="0"/>
              <a:t> attribute allows to guide user input by inserting hints as to what type of content is expected in a text-entry control;</a:t>
            </a:r>
          </a:p>
          <a:p>
            <a:r>
              <a:rPr lang="en-US" dirty="0" smtClean="0"/>
              <a:t>the &lt;</a:t>
            </a:r>
            <a:r>
              <a:rPr lang="en-US" dirty="0" err="1" smtClean="0"/>
              <a:t>datalist</a:t>
            </a:r>
            <a:r>
              <a:rPr lang="en-US" dirty="0" smtClean="0"/>
              <a:t>&gt; element allows creating free-text input controls coming with </a:t>
            </a:r>
            <a:r>
              <a:rPr lang="en-US" b="1" dirty="0" smtClean="0"/>
              <a:t>pre-defined values</a:t>
            </a:r>
            <a:r>
              <a:rPr lang="en-US" dirty="0" smtClean="0"/>
              <a:t> the user can select from;</a:t>
            </a:r>
          </a:p>
          <a:p>
            <a:r>
              <a:rPr lang="en-US" dirty="0" smtClean="0"/>
              <a:t>HTML 5.1 defines a mechanism for the autocomplete attribute to automatically fill input fields based on </a:t>
            </a:r>
            <a:r>
              <a:rPr lang="en-US" b="1" dirty="0" smtClean="0"/>
              <a:t>well-known data</a:t>
            </a:r>
            <a:r>
              <a:rPr lang="en-US" dirty="0" smtClean="0"/>
              <a:t> for the user</a:t>
            </a:r>
          </a:p>
          <a:p>
            <a:endParaRPr lang="en-US" dirty="0"/>
          </a:p>
        </p:txBody>
      </p:sp>
    </p:spTree>
    <p:extLst>
      <p:ext uri="{BB962C8B-B14F-4D97-AF65-F5344CB8AC3E}">
        <p14:creationId xmlns:p14="http://schemas.microsoft.com/office/powerpoint/2010/main" val="2057267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172200" cy="868362"/>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b="1" dirty="0" smtClean="0">
                <a:latin typeface="Arial" pitchFamily="34" charset="0"/>
                <a:cs typeface="Arial" pitchFamily="34" charset="0"/>
              </a:rPr>
              <a:t>5. User interactions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2819400"/>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Arial" pitchFamily="34" charset="0"/>
                <a:cs typeface="Arial" pitchFamily="34" charset="0"/>
              </a:rPr>
              <a:t>An increasing share of mobile devices relies on touch-based interactions. While the traditional interactions recognized in the Web platform (keyboard, mouse input) can still be applied in this context, a more specific handling of touch-based input is a critical aspect of creating well-adapted user experiences, which </a:t>
            </a:r>
            <a:r>
              <a:rPr lang="en-US" sz="2400" b="1" dirty="0" smtClean="0">
                <a:latin typeface="Arial" pitchFamily="34" charset="0"/>
                <a:cs typeface="Arial" pitchFamily="34" charset="0"/>
              </a:rPr>
              <a:t>Touch Events in the DOM</a:t>
            </a:r>
            <a:r>
              <a:rPr lang="en-US" sz="2400" dirty="0" smtClean="0">
                <a:latin typeface="Arial" pitchFamily="34" charset="0"/>
                <a:cs typeface="Arial" pitchFamily="34" charset="0"/>
              </a:rPr>
              <a:t> (Document Object Model) enable.</a:t>
            </a:r>
            <a:endParaRPr lang="en-US" sz="2400" dirty="0">
              <a:latin typeface="Arial" pitchFamily="34" charset="0"/>
              <a:cs typeface="Arial" pitchFamily="34" charset="0"/>
            </a:endParaRPr>
          </a:p>
        </p:txBody>
      </p:sp>
      <p:pic>
        <p:nvPicPr>
          <p:cNvPr id="26626" name="Picture 2" descr="http://www.developer.nokia.com/Blogs/Code/files/2013/04/touch-lumia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4343400"/>
            <a:ext cx="30861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1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Mobile Devices response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dirty="0" smtClean="0">
                <a:latin typeface="Arial" pitchFamily="34" charset="0"/>
                <a:cs typeface="Arial" pitchFamily="34" charset="0"/>
              </a:rPr>
              <a:t>Many mobile devices use haptic feedback (such as vibration) to create new form of interactions (e.g. in games); work on a </a:t>
            </a:r>
            <a:r>
              <a:rPr lang="en-US" b="1" dirty="0" smtClean="0">
                <a:latin typeface="Arial" pitchFamily="34" charset="0"/>
                <a:cs typeface="Arial" pitchFamily="34" charset="0"/>
              </a:rPr>
              <a:t>vibration API</a:t>
            </a:r>
            <a:r>
              <a:rPr lang="en-US" dirty="0" smtClean="0">
                <a:latin typeface="Arial" pitchFamily="34" charset="0"/>
                <a:cs typeface="Arial" pitchFamily="34" charset="0"/>
              </a:rPr>
              <a:t> in the Device APIs Working Group is making good progress.</a:t>
            </a:r>
          </a:p>
          <a:p>
            <a:r>
              <a:rPr lang="en-US" dirty="0" smtClean="0">
                <a:latin typeface="Arial" pitchFamily="34" charset="0"/>
                <a:cs typeface="Arial" pitchFamily="34" charset="0"/>
              </a:rPr>
              <a:t>But as the Web reaches new devices, and as devices gain new user interactions mechanisms, it also becomes important to allow Web developers to react to a more abstract set of user interactions: </a:t>
            </a:r>
          </a:p>
          <a:p>
            <a:r>
              <a:rPr lang="en-US" dirty="0" smtClean="0">
                <a:latin typeface="Arial" pitchFamily="34" charset="0"/>
                <a:cs typeface="Arial" pitchFamily="34" charset="0"/>
              </a:rPr>
              <a:t>instead of having to work in terms of “click”, “key press”, or “touch event”, being able to react to an “undo” command, or a “next page” command independently of how the user instructed it to the device will prove beneficial to the development of device-independent Web applications.</a:t>
            </a:r>
          </a:p>
          <a:p>
            <a:endParaRPr lang="en-US" dirty="0"/>
          </a:p>
        </p:txBody>
      </p:sp>
    </p:spTree>
    <p:extLst>
      <p:ext uri="{BB962C8B-B14F-4D97-AF65-F5344CB8AC3E}">
        <p14:creationId xmlns:p14="http://schemas.microsoft.com/office/powerpoint/2010/main" val="135634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Mobile Device response</a:t>
            </a:r>
            <a:endParaRPr lang="en-US" b="1" dirty="0">
              <a:latin typeface="Arial" pitchFamily="34" charset="0"/>
              <a:cs typeface="Arial" pitchFamily="34" charset="0"/>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dirty="0" smtClean="0"/>
              <a:t>Mobile devices follow their users everywhere, and many mobile users rely on them to remind them or notify them of events, such as messages: the </a:t>
            </a:r>
            <a:r>
              <a:rPr lang="en-US" b="1" i="1" dirty="0" smtClean="0"/>
              <a:t>Web Notifications</a:t>
            </a:r>
            <a:r>
              <a:rPr lang="en-US" dirty="0"/>
              <a:t> </a:t>
            </a:r>
            <a:r>
              <a:rPr lang="en-US" dirty="0" smtClean="0"/>
              <a:t>specification proposes to add that feature to the Web environment.</a:t>
            </a:r>
          </a:p>
          <a:p>
            <a:r>
              <a:rPr lang="en-US" dirty="0" smtClean="0"/>
              <a:t>Mobile devices, and mobile phones in particular, are also in many cases well-suited to be used through voice-interactions; the </a:t>
            </a:r>
            <a:r>
              <a:rPr lang="en-US" b="1" dirty="0" smtClean="0"/>
              <a:t>Speech API Community Group</a:t>
            </a:r>
            <a:r>
              <a:rPr lang="en-US" dirty="0" smtClean="0"/>
              <a:t> is exploring the opportunity of starting standardization work around a JavaScript API</a:t>
            </a:r>
            <a:r>
              <a:rPr lang="en-US" dirty="0"/>
              <a:t> </a:t>
            </a:r>
            <a:r>
              <a:rPr lang="en-US" dirty="0" smtClean="0"/>
              <a:t>that would make it possible for users to interact with a Web page through spoken commands.</a:t>
            </a:r>
          </a:p>
          <a:p>
            <a:endParaRPr lang="en-US" dirty="0"/>
          </a:p>
        </p:txBody>
      </p:sp>
    </p:spTree>
    <p:extLst>
      <p:ext uri="{BB962C8B-B14F-4D97-AF65-F5344CB8AC3E}">
        <p14:creationId xmlns:p14="http://schemas.microsoft.com/office/powerpoint/2010/main" val="359527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b="1" dirty="0" smtClean="0">
                <a:latin typeface="Arial" pitchFamily="34" charset="0"/>
                <a:cs typeface="Arial" pitchFamily="34" charset="0"/>
              </a:rPr>
              <a:t>Mobile Device response</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2362199"/>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sz="2800" dirty="0" smtClean="0">
                <a:latin typeface="Arial" pitchFamily="34" charset="0"/>
                <a:cs typeface="Arial" pitchFamily="34" charset="0"/>
              </a:rPr>
              <a:t>How Web Content Accessibility Guidelines (WCAG) and User Agent Accessibility Guidelines (UAAG) provide guidance on mobile accessibility — that is, making websites and applications more accessible to people with disabilities when they are using mobile phones and a broad range of other devices.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91156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4953000" cy="7921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6. Data storage </a:t>
            </a:r>
            <a:endParaRPr lang="en-US" b="1" dirty="0">
              <a:latin typeface="Arial" pitchFamily="34" charset="0"/>
              <a:cs typeface="Arial" pitchFamily="34" charset="0"/>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en-US" dirty="0" smtClean="0">
                <a:latin typeface="Arial" pitchFamily="34" charset="0"/>
                <a:cs typeface="Arial" pitchFamily="34" charset="0"/>
              </a:rPr>
              <a:t>A critical component of many applications is the ability to save state, export content, as well as integrate data from other files and services on the system.</a:t>
            </a:r>
          </a:p>
          <a:p>
            <a:r>
              <a:rPr lang="en-US" dirty="0" smtClean="0">
                <a:latin typeface="Arial" pitchFamily="34" charset="0"/>
                <a:cs typeface="Arial" pitchFamily="34" charset="0"/>
              </a:rPr>
              <a:t>For simple data storage, the </a:t>
            </a:r>
            <a:r>
              <a:rPr lang="en-US" b="1" i="1" dirty="0" smtClean="0">
                <a:latin typeface="Arial" pitchFamily="34" charset="0"/>
                <a:cs typeface="Arial" pitchFamily="34" charset="0"/>
              </a:rPr>
              <a:t>Web Storage</a:t>
            </a:r>
            <a:r>
              <a:rPr lang="en-US" dirty="0" smtClean="0">
                <a:latin typeface="Arial" pitchFamily="34" charset="0"/>
                <a:cs typeface="Arial" pitchFamily="34" charset="0"/>
              </a:rPr>
              <a:t> specification offers two basic mechanisms, </a:t>
            </a:r>
            <a:r>
              <a:rPr lang="en-US" dirty="0" err="1" smtClean="0">
                <a:latin typeface="Arial" pitchFamily="34" charset="0"/>
                <a:cs typeface="Arial" pitchFamily="34" charset="0"/>
              </a:rPr>
              <a:t>localStorage</a:t>
            </a:r>
            <a:r>
              <a:rPr lang="en-US" dirty="0" smtClean="0">
                <a:latin typeface="Arial" pitchFamily="34" charset="0"/>
                <a:cs typeface="Arial" pitchFamily="34" charset="0"/>
              </a:rPr>
              <a:t> and </a:t>
            </a:r>
            <a:r>
              <a:rPr lang="en-US" dirty="0" err="1" smtClean="0">
                <a:latin typeface="Arial" pitchFamily="34" charset="0"/>
                <a:cs typeface="Arial" pitchFamily="34" charset="0"/>
              </a:rPr>
              <a:t>sessionStorage</a:t>
            </a:r>
            <a:r>
              <a:rPr lang="en-US" dirty="0" smtClean="0">
                <a:latin typeface="Arial" pitchFamily="34" charset="0"/>
                <a:cs typeface="Arial" pitchFamily="34" charset="0"/>
              </a:rPr>
              <a:t>, that can preserve data respectively indefinitely, or on a browser-session basis.</a:t>
            </a:r>
          </a:p>
          <a:p>
            <a:r>
              <a:rPr lang="en-US" dirty="0" smtClean="0">
                <a:latin typeface="Arial" pitchFamily="34" charset="0"/>
                <a:cs typeface="Arial" pitchFamily="34" charset="0"/>
              </a:rPr>
              <a:t>For richer interactions, the Web platform has a growing number of APIs to interact with a device </a:t>
            </a:r>
            <a:r>
              <a:rPr lang="en-US" dirty="0" err="1" smtClean="0">
                <a:latin typeface="Arial" pitchFamily="34" charset="0"/>
                <a:cs typeface="Arial" pitchFamily="34" charset="0"/>
              </a:rPr>
              <a:t>filesystem</a:t>
            </a:r>
            <a:r>
              <a:rPr lang="en-US" dirty="0" smtClean="0">
                <a:latin typeface="Arial" pitchFamily="34" charset="0"/>
                <a:cs typeface="Arial" pitchFamily="34" charset="0"/>
              </a:rPr>
              <a:t>: the </a:t>
            </a:r>
            <a:r>
              <a:rPr lang="en-US" b="1" i="1" dirty="0" smtClean="0">
                <a:latin typeface="Arial" pitchFamily="34" charset="0"/>
                <a:cs typeface="Arial" pitchFamily="34" charset="0"/>
              </a:rPr>
              <a:t>File Reader API</a:t>
            </a:r>
            <a:r>
              <a:rPr lang="en-US" dirty="0" smtClean="0">
                <a:latin typeface="Arial" pitchFamily="34" charset="0"/>
                <a:cs typeface="Arial" pitchFamily="34" charset="0"/>
              </a:rPr>
              <a:t> makes it possible to load the content of a file, the </a:t>
            </a:r>
            <a:r>
              <a:rPr lang="en-US" b="1" i="1" dirty="0" smtClean="0">
                <a:latin typeface="Arial" pitchFamily="34" charset="0"/>
                <a:cs typeface="Arial" pitchFamily="34" charset="0"/>
              </a:rPr>
              <a:t>File Writer API</a:t>
            </a:r>
            <a:r>
              <a:rPr lang="en-US" dirty="0" smtClean="0">
                <a:latin typeface="Arial" pitchFamily="34" charset="0"/>
                <a:cs typeface="Arial" pitchFamily="34" charset="0"/>
              </a:rPr>
              <a:t> allows saving or modifying a file, while the nascent </a:t>
            </a:r>
            <a:r>
              <a:rPr lang="en-US" b="1" dirty="0" err="1" smtClean="0">
                <a:latin typeface="Arial" pitchFamily="34" charset="0"/>
                <a:cs typeface="Arial" pitchFamily="34" charset="0"/>
              </a:rPr>
              <a:t>FileSystems</a:t>
            </a:r>
            <a:r>
              <a:rPr lang="en-US" b="1" dirty="0" smtClean="0">
                <a:latin typeface="Arial" pitchFamily="34" charset="0"/>
                <a:cs typeface="Arial" pitchFamily="34" charset="0"/>
              </a:rPr>
              <a:t> API</a:t>
            </a:r>
            <a:r>
              <a:rPr lang="en-US" dirty="0" smtClean="0">
                <a:latin typeface="Arial" pitchFamily="34" charset="0"/>
                <a:cs typeface="Arial" pitchFamily="34" charset="0"/>
              </a:rPr>
              <a:t> give access to more general file operations, including directory management. Discussions have started on whether these two latter APIs would better be implemented on top of </a:t>
            </a:r>
            <a:r>
              <a:rPr lang="en-US" dirty="0" err="1" smtClean="0">
                <a:latin typeface="Arial" pitchFamily="34" charset="0"/>
                <a:cs typeface="Arial" pitchFamily="34" charset="0"/>
              </a:rPr>
              <a:t>IndexedDB</a:t>
            </a:r>
            <a:r>
              <a:rPr lang="en-US" dirty="0" smtClean="0">
                <a:latin typeface="Arial" pitchFamily="34" charset="0"/>
                <a:cs typeface="Arial" pitchFamily="34" charset="0"/>
              </a:rPr>
              <a:t>.</a:t>
            </a:r>
          </a:p>
          <a:p>
            <a:endParaRPr lang="en-US" dirty="0"/>
          </a:p>
        </p:txBody>
      </p:sp>
    </p:spTree>
    <p:extLst>
      <p:ext uri="{BB962C8B-B14F-4D97-AF65-F5344CB8AC3E}">
        <p14:creationId xmlns:p14="http://schemas.microsoft.com/office/powerpoint/2010/main" val="732562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4191000" cy="7921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Data Storage</a:t>
            </a:r>
            <a:endParaRPr lang="en-US" sz="3600" b="1" dirty="0">
              <a:latin typeface="Arial" pitchFamily="34" charset="0"/>
              <a:cs typeface="Arial" pitchFamily="34" charset="0"/>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On top of this file-based access, the </a:t>
            </a:r>
            <a:r>
              <a:rPr lang="en-US" b="1" i="1" dirty="0" smtClean="0">
                <a:latin typeface="Arial" pitchFamily="34" charset="0"/>
                <a:cs typeface="Arial" pitchFamily="34" charset="0"/>
              </a:rPr>
              <a:t>Indexed Database API</a:t>
            </a:r>
            <a:r>
              <a:rPr lang="en-US" dirty="0" smtClean="0">
                <a:latin typeface="Arial" pitchFamily="34" charset="0"/>
                <a:cs typeface="Arial" pitchFamily="34" charset="0"/>
              </a:rPr>
              <a:t> (</a:t>
            </a:r>
            <a:r>
              <a:rPr lang="en-US" dirty="0" err="1" smtClean="0">
                <a:latin typeface="Arial" pitchFamily="34" charset="0"/>
                <a:cs typeface="Arial" pitchFamily="34" charset="0"/>
              </a:rPr>
              <a:t>IndexedDB</a:t>
            </a:r>
            <a:r>
              <a:rPr lang="en-US" dirty="0" smtClean="0">
                <a:latin typeface="Arial" pitchFamily="34" charset="0"/>
                <a:cs typeface="Arial" pitchFamily="34" charset="0"/>
              </a:rPr>
              <a:t>) defines a database of values and hierarchical objects that integrates naturally with JavaScript, and can be queried and updated very efficiently. Note that the work around a client-side SQL-based database, which had been started in 2009, has been abandoned in favor of this new system.</a:t>
            </a:r>
          </a:p>
          <a:p>
            <a:r>
              <a:rPr lang="en-US" dirty="0" smtClean="0">
                <a:latin typeface="Arial" pitchFamily="34" charset="0"/>
                <a:cs typeface="Arial" pitchFamily="34" charset="0"/>
              </a:rPr>
              <a:t>As more and more data need to be stored by the browser (e.g. for offline usage), it becomes critical for developers to get reliable storage space, which the proposed </a:t>
            </a:r>
            <a:r>
              <a:rPr lang="en-US" b="1" dirty="0" smtClean="0">
                <a:latin typeface="Arial" pitchFamily="34" charset="0"/>
                <a:cs typeface="Arial" pitchFamily="34" charset="0"/>
              </a:rPr>
              <a:t>Quota Management API</a:t>
            </a:r>
            <a:r>
              <a:rPr lang="en-US" dirty="0" smtClean="0">
                <a:latin typeface="Arial" pitchFamily="34" charset="0"/>
                <a:cs typeface="Arial" pitchFamily="34" charset="0"/>
              </a:rPr>
              <a:t> will offer to Web applications.</a:t>
            </a:r>
          </a:p>
          <a:p>
            <a:r>
              <a:rPr lang="en-US" dirty="0" smtClean="0">
                <a:latin typeface="Arial" pitchFamily="34" charset="0"/>
                <a:cs typeface="Arial" pitchFamily="34" charset="0"/>
              </a:rPr>
              <a:t>Likewise, as some of this data need to be encrypted, the emerging Web Cryptography API</a:t>
            </a:r>
          </a:p>
          <a:p>
            <a:endParaRPr lang="en-US" dirty="0"/>
          </a:p>
        </p:txBody>
      </p:sp>
    </p:spTree>
    <p:extLst>
      <p:ext uri="{BB962C8B-B14F-4D97-AF65-F5344CB8AC3E}">
        <p14:creationId xmlns:p14="http://schemas.microsoft.com/office/powerpoint/2010/main" val="336173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ette.Doss\Pictures\MobileWebApplication_Concept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7250"/>
            <a:ext cx="8839200" cy="667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36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t>7. Personal Information Management</a:t>
            </a:r>
            <a:endParaRPr lang="en-US" dirty="0"/>
          </a:p>
        </p:txBody>
      </p:sp>
      <p:sp>
        <p:nvSpPr>
          <p:cNvPr id="3" name="Content Placeholder 2"/>
          <p:cNvSpPr>
            <a:spLocks noGrp="1"/>
          </p:cNvSpPr>
          <p:nvPr>
            <p:ph idx="1"/>
          </p:nvPr>
        </p:nvSpPr>
        <p:spPr>
          <a:xfrm>
            <a:off x="457200" y="1600201"/>
            <a:ext cx="8229600" cy="3428999"/>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Applications can benefit from integrating with existing data records; on mobile devices, the address book and calendar are particularly useful source of information, which the </a:t>
            </a:r>
            <a:r>
              <a:rPr lang="en-US" b="1" i="1" dirty="0" smtClean="0">
                <a:latin typeface="Arial" pitchFamily="34" charset="0"/>
                <a:cs typeface="Arial" pitchFamily="34" charset="0"/>
              </a:rPr>
              <a:t>Contacts API</a:t>
            </a:r>
            <a:r>
              <a:rPr lang="en-US" dirty="0" smtClean="0">
                <a:latin typeface="Arial" pitchFamily="34" charset="0"/>
                <a:cs typeface="Arial" pitchFamily="34" charset="0"/>
              </a:rPr>
              <a:t> and the </a:t>
            </a:r>
            <a:r>
              <a:rPr lang="en-US" b="1" i="1" dirty="0" smtClean="0">
                <a:latin typeface="Arial" pitchFamily="34" charset="0"/>
                <a:cs typeface="Arial" pitchFamily="34" charset="0"/>
              </a:rPr>
              <a:t>Calendar API</a:t>
            </a:r>
            <a:r>
              <a:rPr lang="en-US" dirty="0" smtClean="0">
                <a:latin typeface="Arial" pitchFamily="34" charset="0"/>
                <a:cs typeface="Arial" pitchFamily="34" charset="0"/>
              </a:rPr>
              <a:t> bring access to.</a:t>
            </a:r>
          </a:p>
          <a:p>
            <a:r>
              <a:rPr lang="en-US" dirty="0" smtClean="0">
                <a:latin typeface="Arial" pitchFamily="34" charset="0"/>
                <a:cs typeface="Arial" pitchFamily="34" charset="0"/>
              </a:rPr>
              <a:t>For integration in browser-based Web Apps, Web Intents based approaches have been suggested, but are now stalled due to the lack of progress around that technology.</a:t>
            </a:r>
          </a:p>
          <a:p>
            <a:r>
              <a:rPr lang="en-US" dirty="0" smtClean="0">
                <a:latin typeface="Arial" pitchFamily="34" charset="0"/>
                <a:cs typeface="Arial" pitchFamily="34" charset="0"/>
              </a:rPr>
              <a:t>For Web apps outside of the browser, a purely programmatic approach is part of the System Applications Working Group, with work on a Contacts Manager API in progress.</a:t>
            </a:r>
          </a:p>
          <a:p>
            <a:endParaRPr lang="en-US" dirty="0"/>
          </a:p>
        </p:txBody>
      </p:sp>
    </p:spTree>
    <p:extLst>
      <p:ext uri="{BB962C8B-B14F-4D97-AF65-F5344CB8AC3E}">
        <p14:creationId xmlns:p14="http://schemas.microsoft.com/office/powerpoint/2010/main" val="288753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8. Sensors and hardware integration</a:t>
            </a:r>
            <a:endParaRPr lang="en-US" sz="3600" dirty="0">
              <a:latin typeface="Arial" pitchFamily="34" charset="0"/>
              <a:cs typeface="Arial" pitchFamily="34" charset="0"/>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n-US" dirty="0" smtClean="0">
                <a:latin typeface="Arial" pitchFamily="34" charset="0"/>
                <a:cs typeface="Arial" pitchFamily="34" charset="0"/>
              </a:rPr>
              <a:t>Mobile devices are packed with sensors, making them a great bridge between the real and virtual worlds: GPS, accelerometer, ambient light detector, microphone, camera, thermometer, etc.</a:t>
            </a:r>
          </a:p>
          <a:p>
            <a:r>
              <a:rPr lang="en-US" dirty="0" smtClean="0">
                <a:latin typeface="Arial" pitchFamily="34" charset="0"/>
                <a:cs typeface="Arial" pitchFamily="34" charset="0"/>
              </a:rPr>
              <a:t>To take full advantage of these sensors in mobile Web applications, Web developers need to be provided with hooks to interact with them.</a:t>
            </a:r>
          </a:p>
          <a:p>
            <a:r>
              <a:rPr lang="en-US" dirty="0" smtClean="0">
                <a:latin typeface="Arial" pitchFamily="34" charset="0"/>
                <a:cs typeface="Arial" pitchFamily="34" charset="0"/>
              </a:rPr>
              <a:t>The </a:t>
            </a:r>
            <a:r>
              <a:rPr lang="en-US" b="1" i="1" dirty="0" err="1" smtClean="0">
                <a:latin typeface="Arial" pitchFamily="34" charset="0"/>
                <a:cs typeface="Arial" pitchFamily="34" charset="0"/>
              </a:rPr>
              <a:t>Geolocation</a:t>
            </a:r>
            <a:r>
              <a:rPr lang="en-US" b="1" i="1" dirty="0" smtClean="0">
                <a:latin typeface="Arial" pitchFamily="34" charset="0"/>
                <a:cs typeface="Arial" pitchFamily="34" charset="0"/>
              </a:rPr>
              <a:t> API</a:t>
            </a:r>
            <a:r>
              <a:rPr lang="en-US" dirty="0" smtClean="0">
                <a:latin typeface="Arial" pitchFamily="34" charset="0"/>
                <a:cs typeface="Arial" pitchFamily="34" charset="0"/>
              </a:rPr>
              <a:t> provides a common interface for locating the device, independently of the underlying technology (GPS, WIFI networks identification, triangulation in cellular networks, etc.)</a:t>
            </a:r>
          </a:p>
          <a:p>
            <a:r>
              <a:rPr lang="en-US" dirty="0" smtClean="0">
                <a:latin typeface="Arial" pitchFamily="34" charset="0"/>
                <a:cs typeface="Arial" pitchFamily="34" charset="0"/>
              </a:rPr>
              <a:t>Web applications can also now access </a:t>
            </a:r>
            <a:r>
              <a:rPr lang="en-US" b="1" dirty="0" smtClean="0">
                <a:latin typeface="Arial" pitchFamily="34" charset="0"/>
                <a:cs typeface="Arial" pitchFamily="34" charset="0"/>
              </a:rPr>
              <a:t>orientation and acceleration</a:t>
            </a:r>
            <a:r>
              <a:rPr lang="en-US" dirty="0" smtClean="0">
                <a:latin typeface="Arial" pitchFamily="34" charset="0"/>
                <a:cs typeface="Arial" pitchFamily="34" charset="0"/>
              </a:rPr>
              <a:t> data via the </a:t>
            </a:r>
            <a:r>
              <a:rPr lang="en-US" i="1" dirty="0" err="1" smtClean="0">
                <a:latin typeface="Arial" pitchFamily="34" charset="0"/>
                <a:cs typeface="Arial" pitchFamily="34" charset="0"/>
              </a:rPr>
              <a:t>DeviceOrientation</a:t>
            </a:r>
            <a:r>
              <a:rPr lang="en-US" i="1" dirty="0" smtClean="0">
                <a:latin typeface="Arial" pitchFamily="34" charset="0"/>
                <a:cs typeface="Arial" pitchFamily="34" charset="0"/>
              </a:rPr>
              <a:t> Event Specification</a:t>
            </a:r>
            <a:r>
              <a:rPr lang="en-US" dirty="0" smtClean="0">
                <a:latin typeface="Arial" pitchFamily="34" charset="0"/>
                <a:cs typeface="Arial" pitchFamily="34" charset="0"/>
              </a:rPr>
              <a:t>.</a:t>
            </a:r>
          </a:p>
          <a:p>
            <a:r>
              <a:rPr lang="en-US" dirty="0" smtClean="0">
                <a:latin typeface="Arial" pitchFamily="34" charset="0"/>
                <a:cs typeface="Arial" pitchFamily="34" charset="0"/>
              </a:rPr>
              <a:t>The work on a generic </a:t>
            </a:r>
            <a:r>
              <a:rPr lang="en-US" i="1" dirty="0" smtClean="0">
                <a:latin typeface="Arial" pitchFamily="34" charset="0"/>
                <a:cs typeface="Arial" pitchFamily="34" charset="0"/>
              </a:rPr>
              <a:t>Sensor API</a:t>
            </a:r>
            <a:r>
              <a:rPr lang="en-US" dirty="0" smtClean="0">
                <a:latin typeface="Arial" pitchFamily="34" charset="0"/>
                <a:cs typeface="Arial" pitchFamily="34" charset="0"/>
              </a:rPr>
              <a:t> has been put on hold in favor to designing APIs for specific sensors, such as the </a:t>
            </a:r>
            <a:r>
              <a:rPr lang="en-US" i="1" dirty="0" smtClean="0">
                <a:latin typeface="Arial" pitchFamily="34" charset="0"/>
                <a:cs typeface="Arial" pitchFamily="34" charset="0"/>
              </a:rPr>
              <a:t>Proximity Events</a:t>
            </a:r>
            <a:r>
              <a:rPr lang="en-US" dirty="0" smtClean="0">
                <a:latin typeface="Arial" pitchFamily="34" charset="0"/>
                <a:cs typeface="Arial" pitchFamily="34" charset="0"/>
              </a:rPr>
              <a:t> API, the </a:t>
            </a:r>
            <a:r>
              <a:rPr lang="en-US" i="1" dirty="0" smtClean="0">
                <a:latin typeface="Arial" pitchFamily="34" charset="0"/>
                <a:cs typeface="Arial" pitchFamily="34" charset="0"/>
              </a:rPr>
              <a:t>Ambient Light Events</a:t>
            </a:r>
            <a:r>
              <a:rPr lang="en-US" dirty="0" smtClean="0">
                <a:latin typeface="Arial" pitchFamily="34" charset="0"/>
                <a:cs typeface="Arial" pitchFamily="34" charset="0"/>
              </a:rPr>
              <a:t> API</a:t>
            </a:r>
            <a:r>
              <a:rPr lang="en-US" dirty="0">
                <a:latin typeface="Arial" pitchFamily="34" charset="0"/>
                <a:cs typeface="Arial" pitchFamily="34" charset="0"/>
              </a:rPr>
              <a:t> </a:t>
            </a:r>
            <a:r>
              <a:rPr lang="en-US" dirty="0" smtClean="0">
                <a:latin typeface="Arial" pitchFamily="34" charset="0"/>
                <a:cs typeface="Arial" pitchFamily="34" charset="0"/>
              </a:rPr>
              <a:t>or the proposed </a:t>
            </a:r>
            <a:r>
              <a:rPr lang="en-US" i="1" dirty="0" smtClean="0">
                <a:latin typeface="Arial" pitchFamily="34" charset="0"/>
                <a:cs typeface="Arial" pitchFamily="34" charset="0"/>
              </a:rPr>
              <a:t>Ambient Humidity Events</a:t>
            </a:r>
            <a:r>
              <a:rPr lang="en-US" dirty="0" smtClean="0">
                <a:latin typeface="Arial" pitchFamily="34" charset="0"/>
                <a:cs typeface="Arial" pitchFamily="34" charset="0"/>
              </a:rPr>
              <a:t> API</a:t>
            </a:r>
          </a:p>
          <a:p>
            <a:endParaRPr lang="en-US" dirty="0"/>
          </a:p>
        </p:txBody>
      </p:sp>
    </p:spTree>
    <p:extLst>
      <p:ext uri="{BB962C8B-B14F-4D97-AF65-F5344CB8AC3E}">
        <p14:creationId xmlns:p14="http://schemas.microsoft.com/office/powerpoint/2010/main" val="3913670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Sensors and hardware integration</a:t>
            </a:r>
            <a:endParaRPr lang="en-US" sz="3600" dirty="0"/>
          </a:p>
        </p:txBody>
      </p:sp>
      <p:sp>
        <p:nvSpPr>
          <p:cNvPr id="3" name="Content Placeholder 2"/>
          <p:cNvSpPr>
            <a:spLocks noGrp="1"/>
          </p:cNvSpPr>
          <p:nvPr>
            <p:ph idx="1"/>
          </p:nvPr>
        </p:nvSpPr>
        <p:spPr>
          <a:xfrm>
            <a:off x="381000" y="1295400"/>
            <a:ext cx="8382000" cy="2057400"/>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dirty="0" smtClean="0">
                <a:latin typeface="Arial" pitchFamily="34" charset="0"/>
                <a:cs typeface="Arial" pitchFamily="34" charset="0"/>
              </a:rPr>
              <a:t>As already mentioned in the section on multimedia, there is ongoing work on APIs to open up access to camera and microphone streams.</a:t>
            </a:r>
          </a:p>
          <a:p>
            <a:r>
              <a:rPr lang="en-US" sz="2000" dirty="0" smtClean="0">
                <a:latin typeface="Arial" pitchFamily="34" charset="0"/>
                <a:cs typeface="Arial" pitchFamily="34" charset="0"/>
              </a:rPr>
              <a:t>The opportunity for Web applications to use </a:t>
            </a:r>
            <a:r>
              <a:rPr lang="en-US" sz="2000" b="1" dirty="0" smtClean="0">
                <a:latin typeface="Arial" pitchFamily="34" charset="0"/>
                <a:cs typeface="Arial" pitchFamily="34" charset="0"/>
              </a:rPr>
              <a:t>Near-Field Communications (NFC)</a:t>
            </a:r>
            <a:r>
              <a:rPr lang="en-US" sz="2000" dirty="0" smtClean="0">
                <a:latin typeface="Arial" pitchFamily="34" charset="0"/>
                <a:cs typeface="Arial" pitchFamily="34" charset="0"/>
              </a:rPr>
              <a:t> mechanisms have led to the chartering of the NFC Working Group to develop a Web NFC API.</a:t>
            </a:r>
          </a:p>
          <a:p>
            <a:endParaRPr lang="en-US" dirty="0"/>
          </a:p>
        </p:txBody>
      </p:sp>
      <p:pic>
        <p:nvPicPr>
          <p:cNvPr id="27650" name="Picture 2" descr="http://www.global-tag.com/wp-content/uploads/2013/01/nfc_technology-1024x7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00400"/>
            <a:ext cx="480072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68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4953000" cy="762000"/>
          </a:xfrm>
        </p:spPr>
        <p:style>
          <a:lnRef idx="1">
            <a:schemeClr val="accent6"/>
          </a:lnRef>
          <a:fillRef idx="2">
            <a:schemeClr val="accent6"/>
          </a:fillRef>
          <a:effectRef idx="1">
            <a:schemeClr val="accent6"/>
          </a:effectRef>
          <a:fontRef idx="minor">
            <a:schemeClr val="dk1"/>
          </a:fontRef>
        </p:style>
        <p:txBody>
          <a:bodyPr/>
          <a:lstStyle/>
          <a:p>
            <a:r>
              <a:rPr lang="en-US" b="1" dirty="0" smtClean="0"/>
              <a:t>9. Network</a:t>
            </a:r>
            <a:endParaRPr lang="en-US" dirty="0"/>
          </a:p>
        </p:txBody>
      </p:sp>
      <p:sp>
        <p:nvSpPr>
          <p:cNvPr id="3" name="Content Placeholder 2"/>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sz="2200" dirty="0" smtClean="0">
                <a:latin typeface="Arial" pitchFamily="34" charset="0"/>
                <a:cs typeface="Arial" pitchFamily="34" charset="0"/>
              </a:rPr>
              <a:t>Network connectivity represents a major asset for mobile devices: the Web is an immense store of content, as well as an almost endless source of processing power, overcoming two of the limitations of mobile devices.</a:t>
            </a:r>
          </a:p>
          <a:p>
            <a:r>
              <a:rPr lang="en-US" sz="2200" dirty="0" smtClean="0">
                <a:latin typeface="Arial" pitchFamily="34" charset="0"/>
                <a:cs typeface="Arial" pitchFamily="34" charset="0"/>
              </a:rPr>
              <a:t>The Web platform is growing a number of APIs that facilitate establishing network connectivity in different contexts.</a:t>
            </a:r>
          </a:p>
          <a:p>
            <a:r>
              <a:rPr lang="en-US" sz="2200" b="1" i="1" dirty="0" err="1" smtClean="0">
                <a:latin typeface="Arial" pitchFamily="34" charset="0"/>
                <a:cs typeface="Arial" pitchFamily="34" charset="0"/>
              </a:rPr>
              <a:t>XMLHttpRequest</a:t>
            </a:r>
            <a:r>
              <a:rPr lang="en-US" sz="2200" dirty="0">
                <a:latin typeface="Arial" pitchFamily="34" charset="0"/>
                <a:cs typeface="Arial" pitchFamily="34" charset="0"/>
              </a:rPr>
              <a:t> </a:t>
            </a:r>
            <a:r>
              <a:rPr lang="en-US" sz="2200" dirty="0" smtClean="0">
                <a:latin typeface="Arial" pitchFamily="34" charset="0"/>
                <a:cs typeface="Arial" pitchFamily="34" charset="0"/>
              </a:rPr>
              <a:t>(the “X” in AJAX) is a widely deployed API to load content from Web servers using the HTTP and HTTPs protocol: the W3C specification (formerly known as </a:t>
            </a:r>
            <a:r>
              <a:rPr lang="en-US" sz="2200" i="1" dirty="0" err="1" smtClean="0">
                <a:latin typeface="Arial" pitchFamily="34" charset="0"/>
                <a:cs typeface="Arial" pitchFamily="34" charset="0"/>
              </a:rPr>
              <a:t>XMLHttpRequest</a:t>
            </a:r>
            <a:r>
              <a:rPr lang="en-US" sz="2200" i="1" dirty="0" smtClean="0">
                <a:latin typeface="Arial" pitchFamily="34" charset="0"/>
                <a:cs typeface="Arial" pitchFamily="34" charset="0"/>
              </a:rPr>
              <a:t> Level 2</a:t>
            </a:r>
            <a:r>
              <a:rPr lang="en-US" sz="2200" dirty="0" smtClean="0">
                <a:latin typeface="Arial" pitchFamily="34" charset="0"/>
                <a:cs typeface="Arial" pitchFamily="34" charset="0"/>
              </a:rPr>
              <a:t>) completes the existing deployed API with the ability to make requests on servers in a different domain, programmatic feedback on the progress of the network operations, and more efficient handling of binary content. The work on documenting the currently deployed API (</a:t>
            </a:r>
            <a:r>
              <a:rPr lang="en-US" sz="2200" dirty="0" err="1" smtClean="0">
                <a:latin typeface="Arial" pitchFamily="34" charset="0"/>
                <a:cs typeface="Arial" pitchFamily="34" charset="0"/>
              </a:rPr>
              <a:t>XMLHttpRequest</a:t>
            </a:r>
            <a:r>
              <a:rPr lang="en-US" sz="2200" dirty="0" smtClean="0">
                <a:latin typeface="Arial" pitchFamily="34" charset="0"/>
                <a:cs typeface="Arial" pitchFamily="34" charset="0"/>
              </a:rPr>
              <a:t> Level 1) has been abandoned in favor of getting the new API developed more quickly</a:t>
            </a:r>
          </a:p>
          <a:p>
            <a:endParaRPr lang="en-US" dirty="0"/>
          </a:p>
        </p:txBody>
      </p:sp>
    </p:spTree>
    <p:extLst>
      <p:ext uri="{BB962C8B-B14F-4D97-AF65-F5344CB8AC3E}">
        <p14:creationId xmlns:p14="http://schemas.microsoft.com/office/powerpoint/2010/main" val="1638312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495800" cy="7921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Network</a:t>
            </a:r>
            <a:endParaRPr lang="en-US" b="1" dirty="0">
              <a:latin typeface="Arial" pitchFamily="34" charset="0"/>
              <a:cs typeface="Arial" pitchFamily="34" charset="0"/>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sz="2900" dirty="0" smtClean="0">
                <a:latin typeface="Arial" pitchFamily="34" charset="0"/>
                <a:cs typeface="Arial" pitchFamily="34" charset="0"/>
              </a:rPr>
              <a:t>By default, browsers do not allow to make request across different domains (or more specifically, across different </a:t>
            </a:r>
            <a:r>
              <a:rPr lang="en-US" sz="2900" i="1" dirty="0" smtClean="0">
                <a:latin typeface="Arial" pitchFamily="34" charset="0"/>
                <a:cs typeface="Arial" pitchFamily="34" charset="0"/>
              </a:rPr>
              <a:t>origins</a:t>
            </a:r>
            <a:r>
              <a:rPr lang="en-US" sz="2900" dirty="0" smtClean="0">
                <a:latin typeface="Arial" pitchFamily="34" charset="0"/>
                <a:cs typeface="Arial" pitchFamily="34" charset="0"/>
              </a:rPr>
              <a:t>, a combination of the protocol, domain and port) from a single Web page; this rule protects the user from having a Web site abusing their credentials and stealing their data on another Web site. Sites can opt-out of that rule by making use of the </a:t>
            </a:r>
            <a:r>
              <a:rPr lang="en-US" sz="2900" b="1" i="1" dirty="0" smtClean="0">
                <a:latin typeface="Arial" pitchFamily="34" charset="0"/>
                <a:cs typeface="Arial" pitchFamily="34" charset="0"/>
              </a:rPr>
              <a:t>Cross-Origin Resource Sharing</a:t>
            </a:r>
            <a:r>
              <a:rPr lang="en-US" sz="2900" dirty="0" smtClean="0">
                <a:latin typeface="Arial" pitchFamily="34" charset="0"/>
                <a:cs typeface="Arial" pitchFamily="34" charset="0"/>
              </a:rPr>
              <a:t> mechanism, opening up much wider cooperation across Web applications and services.</a:t>
            </a:r>
          </a:p>
          <a:p>
            <a:r>
              <a:rPr lang="en-US" sz="2900" dirty="0" err="1" smtClean="0">
                <a:latin typeface="Arial" pitchFamily="34" charset="0"/>
                <a:cs typeface="Arial" pitchFamily="34" charset="0"/>
              </a:rPr>
              <a:t>XMLHttpRequest</a:t>
            </a:r>
            <a:r>
              <a:rPr lang="en-US" sz="2900" dirty="0" smtClean="0">
                <a:latin typeface="Arial" pitchFamily="34" charset="0"/>
                <a:cs typeface="Arial" pitchFamily="34" charset="0"/>
              </a:rPr>
              <a:t> is useful for client-initiated network requests, but mobile devices with their limited network capabilities and the cost that network requests induce on their battery (and sometimes on their users bill) can often make better use of server-initiated requests. The </a:t>
            </a:r>
            <a:r>
              <a:rPr lang="en-US" sz="2900" b="1" i="1" dirty="0" smtClean="0">
                <a:latin typeface="Arial" pitchFamily="34" charset="0"/>
                <a:cs typeface="Arial" pitchFamily="34" charset="0"/>
              </a:rPr>
              <a:t>Server-Sent Events</a:t>
            </a:r>
            <a:r>
              <a:rPr lang="en-US" sz="2900" dirty="0" smtClean="0">
                <a:latin typeface="Arial" pitchFamily="34" charset="0"/>
                <a:cs typeface="Arial" pitchFamily="34" charset="0"/>
              </a:rPr>
              <a:t> API allows triggering DOM events based on push notifications (via HTTP and other protocols.)</a:t>
            </a:r>
          </a:p>
          <a:p>
            <a:endParaRPr lang="en-US" dirty="0"/>
          </a:p>
        </p:txBody>
      </p:sp>
    </p:spTree>
    <p:extLst>
      <p:ext uri="{BB962C8B-B14F-4D97-AF65-F5344CB8AC3E}">
        <p14:creationId xmlns:p14="http://schemas.microsoft.com/office/powerpoint/2010/main" val="163504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876800" cy="9445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Networks</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124199"/>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sz="2800" dirty="0" smtClean="0">
                <a:latin typeface="Arial" pitchFamily="34" charset="0"/>
                <a:cs typeface="Arial" pitchFamily="34" charset="0"/>
              </a:rPr>
              <a:t>Early work on a </a:t>
            </a:r>
            <a:r>
              <a:rPr lang="en-US" sz="2800" b="1" dirty="0" smtClean="0">
                <a:latin typeface="Arial" pitchFamily="34" charset="0"/>
                <a:cs typeface="Arial" pitchFamily="34" charset="0"/>
              </a:rPr>
              <a:t>Push API</a:t>
            </a:r>
            <a:r>
              <a:rPr lang="en-US" sz="2800" dirty="0" smtClean="0">
                <a:latin typeface="Arial" pitchFamily="34" charset="0"/>
                <a:cs typeface="Arial" pitchFamily="34" charset="0"/>
              </a:rPr>
              <a:t> would allow Web applications to receive server-sent messages whether or not the said Web app is active in a browser window. As patents have been disclosed on that API, a Patent Advisory Group is being formed to assess how to make further progress possible on this work item.</a:t>
            </a:r>
          </a:p>
          <a:p>
            <a:r>
              <a:rPr lang="en-US" sz="2800" dirty="0" smtClean="0">
                <a:latin typeface="Arial" pitchFamily="34" charset="0"/>
                <a:cs typeface="Arial" pitchFamily="34" charset="0"/>
              </a:rPr>
              <a:t>The </a:t>
            </a:r>
            <a:r>
              <a:rPr lang="en-US" sz="2800" b="1" i="1" dirty="0" err="1" smtClean="0">
                <a:latin typeface="Arial" pitchFamily="34" charset="0"/>
                <a:cs typeface="Arial" pitchFamily="34" charset="0"/>
              </a:rPr>
              <a:t>WebSocket</a:t>
            </a:r>
            <a:r>
              <a:rPr lang="en-US" sz="2800" b="1" i="1" dirty="0" smtClean="0">
                <a:latin typeface="Arial" pitchFamily="34" charset="0"/>
                <a:cs typeface="Arial" pitchFamily="34" charset="0"/>
              </a:rPr>
              <a:t> API</a:t>
            </a:r>
            <a:r>
              <a:rPr lang="en-US" sz="2800" dirty="0" smtClean="0">
                <a:latin typeface="Arial" pitchFamily="34" charset="0"/>
                <a:cs typeface="Arial" pitchFamily="34" charset="0"/>
              </a:rPr>
              <a:t>, built on top of the IETF </a:t>
            </a:r>
            <a:r>
              <a:rPr lang="en-US" sz="2800" i="1" dirty="0" err="1" smtClean="0">
                <a:latin typeface="Arial" pitchFamily="34" charset="0"/>
                <a:cs typeface="Arial" pitchFamily="34" charset="0"/>
              </a:rPr>
              <a:t>WebSocket</a:t>
            </a:r>
            <a:r>
              <a:rPr lang="en-US" sz="2800" i="1" dirty="0" smtClean="0">
                <a:latin typeface="Arial" pitchFamily="34" charset="0"/>
                <a:cs typeface="Arial" pitchFamily="34" charset="0"/>
              </a:rPr>
              <a:t> protocol</a:t>
            </a:r>
            <a:r>
              <a:rPr lang="en-US" sz="2800" dirty="0" smtClean="0">
                <a:latin typeface="Arial" pitchFamily="34" charset="0"/>
                <a:cs typeface="Arial" pitchFamily="34" charset="0"/>
              </a:rPr>
              <a:t>, offers a bidirectional, more flexible, and less resource intensive network connectivity than </a:t>
            </a:r>
            <a:r>
              <a:rPr lang="en-US" sz="2800" dirty="0" err="1" smtClean="0">
                <a:latin typeface="Arial" pitchFamily="34" charset="0"/>
                <a:cs typeface="Arial" pitchFamily="34" charset="0"/>
              </a:rPr>
              <a:t>XMLHttpRequest</a:t>
            </a:r>
            <a:r>
              <a:rPr lang="en-US" sz="2800" dirty="0" smtClean="0">
                <a:latin typeface="Arial" pitchFamily="34" charset="0"/>
                <a:cs typeface="Arial" pitchFamily="34" charset="0"/>
              </a:rPr>
              <a:t>.</a:t>
            </a:r>
          </a:p>
          <a:p>
            <a:endParaRPr lang="en-US" dirty="0"/>
          </a:p>
        </p:txBody>
      </p:sp>
    </p:spTree>
    <p:extLst>
      <p:ext uri="{BB962C8B-B14F-4D97-AF65-F5344CB8AC3E}">
        <p14:creationId xmlns:p14="http://schemas.microsoft.com/office/powerpoint/2010/main" val="810625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648200" cy="8683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Network</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87680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en-US" dirty="0" smtClean="0">
                <a:latin typeface="Arial" pitchFamily="34" charset="0"/>
                <a:cs typeface="Arial" pitchFamily="34" charset="0"/>
              </a:rPr>
              <a:t>The work on Web Real-Time Communications will also provide direct </a:t>
            </a:r>
            <a:r>
              <a:rPr lang="en-US" b="1" dirty="0" smtClean="0">
                <a:latin typeface="Arial" pitchFamily="34" charset="0"/>
                <a:cs typeface="Arial" pitchFamily="34" charset="0"/>
              </a:rPr>
              <a:t>peer-to-peer data connections</a:t>
            </a:r>
            <a:r>
              <a:rPr lang="en-US" dirty="0" smtClean="0">
                <a:latin typeface="Arial" pitchFamily="34" charset="0"/>
                <a:cs typeface="Arial" pitchFamily="34" charset="0"/>
              </a:rPr>
              <a:t> between browsers with real-time characteristics, opening the way to collaborative multi-devices Web applications.</a:t>
            </a:r>
          </a:p>
          <a:p>
            <a:r>
              <a:rPr lang="en-US" dirty="0" smtClean="0">
                <a:latin typeface="Arial" pitchFamily="34" charset="0"/>
                <a:cs typeface="Arial" pitchFamily="34" charset="0"/>
              </a:rPr>
              <a:t>Of course, an important part of using network connectivity relies on being able to determine if such connectivity exists, and the type of network available. The HTML5 </a:t>
            </a:r>
            <a:r>
              <a:rPr lang="en-US" b="1" dirty="0" err="1" smtClean="0">
                <a:latin typeface="Arial" pitchFamily="34" charset="0"/>
                <a:cs typeface="Arial" pitchFamily="34" charset="0"/>
              </a:rPr>
              <a:t>onLine</a:t>
            </a:r>
            <a:r>
              <a:rPr lang="en-US" b="1" dirty="0" smtClean="0">
                <a:latin typeface="Arial" pitchFamily="34" charset="0"/>
                <a:cs typeface="Arial" pitchFamily="34" charset="0"/>
              </a:rPr>
              <a:t> DOM flag</a:t>
            </a:r>
            <a:r>
              <a:rPr lang="en-US" dirty="0" smtClean="0">
                <a:latin typeface="Arial" pitchFamily="34" charset="0"/>
                <a:cs typeface="Arial" pitchFamily="34" charset="0"/>
              </a:rPr>
              <a:t> (and its associated change event, </a:t>
            </a:r>
            <a:r>
              <a:rPr lang="en-US" dirty="0" err="1" smtClean="0">
                <a:latin typeface="Arial" pitchFamily="34" charset="0"/>
                <a:cs typeface="Arial" pitchFamily="34" charset="0"/>
              </a:rPr>
              <a:t>ononline</a:t>
            </a:r>
            <a:r>
              <a:rPr lang="en-US" dirty="0" smtClean="0">
                <a:latin typeface="Arial" pitchFamily="34" charset="0"/>
                <a:cs typeface="Arial" pitchFamily="34" charset="0"/>
              </a:rPr>
              <a:t>) signals when network connectivity is available to the Web environment.</a:t>
            </a:r>
          </a:p>
          <a:p>
            <a:r>
              <a:rPr lang="en-US" dirty="0" smtClean="0">
                <a:latin typeface="Arial" pitchFamily="34" charset="0"/>
                <a:cs typeface="Arial" pitchFamily="34" charset="0"/>
              </a:rPr>
              <a:t>The </a:t>
            </a:r>
            <a:r>
              <a:rPr lang="en-US" b="1" dirty="0" smtClean="0">
                <a:latin typeface="Arial" pitchFamily="34" charset="0"/>
                <a:cs typeface="Arial" pitchFamily="34" charset="0"/>
              </a:rPr>
              <a:t>network-information API</a:t>
            </a:r>
            <a:r>
              <a:rPr lang="en-US" dirty="0" smtClean="0">
                <a:latin typeface="Arial" pitchFamily="34" charset="0"/>
                <a:cs typeface="Arial" pitchFamily="34" charset="0"/>
              </a:rPr>
              <a:t> addresses discovery of the network characteristics, allowing to determine for instance the rough bandwidth of the current connection. The </a:t>
            </a:r>
            <a:r>
              <a:rPr lang="en-US" b="1" dirty="0" smtClean="0">
                <a:latin typeface="Arial" pitchFamily="34" charset="0"/>
                <a:cs typeface="Arial" pitchFamily="34" charset="0"/>
              </a:rPr>
              <a:t>Resource Timing API</a:t>
            </a:r>
            <a:r>
              <a:rPr lang="en-US" dirty="0" smtClean="0">
                <a:latin typeface="Arial" pitchFamily="34" charset="0"/>
                <a:cs typeface="Arial" pitchFamily="34" charset="0"/>
              </a:rPr>
              <a:t> offers to measure precisely the impact of the network on the time needed to load various resources, offering another approach to adapt a Web app to its network environment.</a:t>
            </a:r>
          </a:p>
          <a:p>
            <a:endParaRPr lang="en-US" dirty="0"/>
          </a:p>
        </p:txBody>
      </p:sp>
    </p:spTree>
    <p:extLst>
      <p:ext uri="{BB962C8B-B14F-4D97-AF65-F5344CB8AC3E}">
        <p14:creationId xmlns:p14="http://schemas.microsoft.com/office/powerpoint/2010/main" val="2369428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159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10. Communication and Discovery </a:t>
            </a:r>
            <a:endParaRPr lang="en-US" sz="3600" dirty="0">
              <a:latin typeface="Arial" pitchFamily="34" charset="0"/>
              <a:cs typeface="Arial" pitchFamily="34" charset="0"/>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buNone/>
            </a:pPr>
            <a:endParaRPr lang="en-US" dirty="0" smtClean="0">
              <a:latin typeface="Arial" pitchFamily="34" charset="0"/>
              <a:cs typeface="Arial" pitchFamily="34" charset="0"/>
            </a:endParaRP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Beyond connection to on-line services, allowing 	communications between users, but also between 	devices and between applications is an important aspect 	of a good mobile development platform. To communicate 	with unknown devices or pre-existing services, a 	discovery component is critical.</a:t>
            </a:r>
          </a:p>
          <a:p>
            <a:r>
              <a:rPr lang="en-US" dirty="0" smtClean="0">
                <a:latin typeface="Arial" pitchFamily="34" charset="0"/>
                <a:cs typeface="Arial" pitchFamily="34" charset="0"/>
              </a:rPr>
              <a:t>The </a:t>
            </a:r>
            <a:r>
              <a:rPr lang="en-US" b="1" i="1" dirty="0" smtClean="0">
                <a:latin typeface="Arial" pitchFamily="34" charset="0"/>
                <a:cs typeface="Arial" pitchFamily="34" charset="0"/>
              </a:rPr>
              <a:t>Messaging API</a:t>
            </a:r>
            <a:r>
              <a:rPr lang="en-US" dirty="0" smtClean="0">
                <a:latin typeface="Arial" pitchFamily="34" charset="0"/>
                <a:cs typeface="Arial" pitchFamily="34" charset="0"/>
              </a:rPr>
              <a:t> completes the existing ability to create and send message through links (with </a:t>
            </a:r>
            <a:r>
              <a:rPr lang="en-US" dirty="0" err="1" smtClean="0">
                <a:latin typeface="Arial" pitchFamily="34" charset="0"/>
                <a:cs typeface="Arial" pitchFamily="34" charset="0"/>
              </a:rPr>
              <a:t>sms</a:t>
            </a:r>
            <a:r>
              <a:rPr lang="en-US" dirty="0" smtClean="0">
                <a:latin typeface="Arial" pitchFamily="34" charset="0"/>
                <a:cs typeface="Arial" pitchFamily="34" charset="0"/>
              </a:rPr>
              <a:t>:, mms: and mailto: URI schemes) with more control on adding attachments and the success of the message sending. For browsers, this API would preferably be replaced by an approach based on </a:t>
            </a:r>
            <a:r>
              <a:rPr lang="en-US" i="1" dirty="0" smtClean="0">
                <a:latin typeface="Arial" pitchFamily="34" charset="0"/>
                <a:cs typeface="Arial" pitchFamily="34" charset="0"/>
              </a:rPr>
              <a:t>Web Intents</a:t>
            </a:r>
            <a:r>
              <a:rPr lang="en-US" dirty="0" smtClean="0">
                <a:latin typeface="Arial" pitchFamily="34" charset="0"/>
                <a:cs typeface="Arial" pitchFamily="34" charset="0"/>
              </a:rPr>
              <a:t>. For Web apps not in a browser, the System Applications Working Group is working on more complete Messaging API.</a:t>
            </a:r>
          </a:p>
          <a:p>
            <a:endParaRPr lang="en-US" dirty="0"/>
          </a:p>
        </p:txBody>
      </p:sp>
    </p:spTree>
    <p:extLst>
      <p:ext uri="{BB962C8B-B14F-4D97-AF65-F5344CB8AC3E}">
        <p14:creationId xmlns:p14="http://schemas.microsoft.com/office/powerpoint/2010/main" val="3694482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159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10. Communication and Discovery </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0480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The </a:t>
            </a:r>
            <a:r>
              <a:rPr lang="en-US" sz="2600" b="1" dirty="0" err="1" smtClean="0">
                <a:latin typeface="Arial" pitchFamily="34" charset="0"/>
                <a:cs typeface="Arial" pitchFamily="34" charset="0"/>
              </a:rPr>
              <a:t>postMessage</a:t>
            </a:r>
            <a:r>
              <a:rPr lang="en-US" sz="2600" dirty="0" smtClean="0">
                <a:latin typeface="Arial" pitchFamily="34" charset="0"/>
                <a:cs typeface="Arial" pitchFamily="34" charset="0"/>
              </a:rPr>
              <a:t> API of </a:t>
            </a:r>
            <a:r>
              <a:rPr lang="en-US" sz="2600" i="1" dirty="0" smtClean="0">
                <a:latin typeface="Arial" pitchFamily="34" charset="0"/>
                <a:cs typeface="Arial" pitchFamily="34" charset="0"/>
              </a:rPr>
              <a:t>HTML5 Web Messaging</a:t>
            </a:r>
            <a:r>
              <a:rPr lang="en-US" sz="2600" dirty="0" smtClean="0">
                <a:latin typeface="Arial" pitchFamily="34" charset="0"/>
                <a:cs typeface="Arial" pitchFamily="34" charset="0"/>
              </a:rPr>
              <a:t> allows for Web Applications to communicate between each other.</a:t>
            </a:r>
          </a:p>
          <a:p>
            <a:r>
              <a:rPr lang="en-US" sz="2600" dirty="0" smtClean="0">
                <a:latin typeface="Arial" pitchFamily="34" charset="0"/>
                <a:cs typeface="Arial" pitchFamily="34" charset="0"/>
              </a:rPr>
              <a:t>A joint task force of the Device APIs and Web Apps Working Groups had been looking at a mechanism called Web Intents: it aimed at closer integration of Web applications, as well as of Web applications with native applications. Some of the initial use cases for Web Intents have proved hard to expose through the regular Web browser UI, and discussions on how to properly scope that technology are on-going. In the mean time, progress on Web Intents and derived APIs has </a:t>
            </a:r>
            <a:r>
              <a:rPr lang="en-US" sz="2600" b="1" dirty="0" smtClean="0">
                <a:latin typeface="Arial" pitchFamily="34" charset="0"/>
                <a:cs typeface="Arial" pitchFamily="34" charset="0"/>
              </a:rPr>
              <a:t>stalled.</a:t>
            </a:r>
            <a:endParaRPr lang="en-US" sz="26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87473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1596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10. Communication and Discovery </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0480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endParaRPr lang="en-US" sz="2600" dirty="0" smtClean="0">
              <a:latin typeface="Arial" pitchFamily="34" charset="0"/>
              <a:cs typeface="Arial" pitchFamily="34" charset="0"/>
            </a:endParaRPr>
          </a:p>
          <a:p>
            <a:r>
              <a:rPr lang="en-US" dirty="0" smtClean="0">
                <a:latin typeface="Arial" pitchFamily="34" charset="0"/>
                <a:cs typeface="Arial" pitchFamily="34" charset="0"/>
              </a:rPr>
              <a:t>The Networked Service Discovery API offers to discover services on the local network (such as the ones offered via DLNA), enabling mobile Web applications to integrate seamlessly with these services. An alternative approach based on Web Intents has also been under exploration.</a:t>
            </a:r>
          </a:p>
          <a:p>
            <a:r>
              <a:rPr lang="en-US" dirty="0" smtClean="0">
                <a:latin typeface="Arial" pitchFamily="34" charset="0"/>
                <a:cs typeface="Arial" pitchFamily="34" charset="0"/>
              </a:rPr>
              <a:t>The </a:t>
            </a:r>
            <a:r>
              <a:rPr lang="en-US" b="1" dirty="0" smtClean="0">
                <a:latin typeface="Arial" pitchFamily="34" charset="0"/>
                <a:cs typeface="Arial" pitchFamily="34" charset="0"/>
              </a:rPr>
              <a:t>Web Real-Time Communications Working Group</a:t>
            </a:r>
            <a:r>
              <a:rPr lang="en-US" dirty="0" smtClean="0">
                <a:latin typeface="Arial" pitchFamily="34" charset="0"/>
                <a:cs typeface="Arial" pitchFamily="34" charset="0"/>
              </a:rPr>
              <a:t> is the host of specifications for a wider set of communication opportunities:</a:t>
            </a:r>
          </a:p>
          <a:p>
            <a:r>
              <a:rPr lang="en-US" b="1" dirty="0" smtClean="0">
                <a:latin typeface="Arial" pitchFamily="34" charset="0"/>
                <a:cs typeface="Arial" pitchFamily="34" charset="0"/>
              </a:rPr>
              <a:t>Peer-to-peer connection</a:t>
            </a:r>
            <a:r>
              <a:rPr lang="en-US" dirty="0" smtClean="0">
                <a:latin typeface="Arial" pitchFamily="34" charset="0"/>
                <a:cs typeface="Arial" pitchFamily="34" charset="0"/>
              </a:rPr>
              <a:t> across devices,</a:t>
            </a:r>
          </a:p>
          <a:p>
            <a:r>
              <a:rPr lang="en-US" b="1" dirty="0" smtClean="0">
                <a:latin typeface="Arial" pitchFamily="34" charset="0"/>
                <a:cs typeface="Arial" pitchFamily="34" charset="0"/>
              </a:rPr>
              <a:t>P2P Audio and video streams</a:t>
            </a:r>
            <a:r>
              <a:rPr lang="en-US" dirty="0" smtClean="0">
                <a:latin typeface="Arial" pitchFamily="34" charset="0"/>
                <a:cs typeface="Arial" pitchFamily="34" charset="0"/>
              </a:rPr>
              <a:t> allowing for real-time communications between users</a:t>
            </a:r>
          </a:p>
          <a:p>
            <a:endParaRPr lang="en-US" dirty="0"/>
          </a:p>
        </p:txBody>
      </p:sp>
    </p:spTree>
    <p:extLst>
      <p:ext uri="{BB962C8B-B14F-4D97-AF65-F5344CB8AC3E}">
        <p14:creationId xmlns:p14="http://schemas.microsoft.com/office/powerpoint/2010/main" val="251740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92162"/>
          </a:xfrm>
        </p:spPr>
        <p:style>
          <a:lnRef idx="1">
            <a:schemeClr val="accent6"/>
          </a:lnRef>
          <a:fillRef idx="2">
            <a:schemeClr val="accent6"/>
          </a:fillRef>
          <a:effectRef idx="1">
            <a:schemeClr val="accent6"/>
          </a:effectRef>
          <a:fontRef idx="minor">
            <a:schemeClr val="dk1"/>
          </a:fontRef>
        </p:style>
        <p:txBody>
          <a:bodyPr>
            <a:normAutofit/>
          </a:bodyPr>
          <a:lstStyle/>
          <a:p>
            <a:r>
              <a:rPr lang="en-US" sz="2400" b="1" dirty="0" smtClean="0">
                <a:latin typeface="Arial" pitchFamily="34" charset="0"/>
                <a:cs typeface="Arial" pitchFamily="34" charset="0"/>
              </a:rPr>
              <a:t>The Difference between Mobile and Standard PC Website </a:t>
            </a:r>
            <a:endParaRPr lang="en-US" sz="2400" b="1" dirty="0">
              <a:latin typeface="Arial" pitchFamily="34" charset="0"/>
              <a:cs typeface="Arial" pitchFamily="34" charset="0"/>
            </a:endParaRPr>
          </a:p>
        </p:txBody>
      </p:sp>
      <p:sp>
        <p:nvSpPr>
          <p:cNvPr id="4" name="Slide Number Placeholder 3"/>
          <p:cNvSpPr>
            <a:spLocks noGrp="1"/>
          </p:cNvSpPr>
          <p:nvPr>
            <p:ph type="sldNum" sz="quarter" idx="12"/>
          </p:nvPr>
        </p:nvSpPr>
        <p:spPr>
          <a:xfrm>
            <a:off x="8229600" y="6356350"/>
            <a:ext cx="457200" cy="365125"/>
          </a:xfrm>
        </p:spPr>
        <p:txBody>
          <a:bodyPr/>
          <a:lstStyle/>
          <a:p>
            <a:fld id="{B6F15528-21DE-4FAA-801E-634DDDAF4B2B}" type="slidenum">
              <a:rPr lang="en-US" smtClean="0">
                <a:solidFill>
                  <a:schemeClr val="tx2">
                    <a:lumMod val="25000"/>
                  </a:schemeClr>
                </a:solidFill>
              </a:rPr>
              <a:pPr/>
              <a:t>4</a:t>
            </a:fld>
            <a:endParaRPr lang="en-US" dirty="0">
              <a:solidFill>
                <a:schemeClr val="tx2">
                  <a:lumMod val="25000"/>
                </a:schemeClr>
              </a:solidFill>
            </a:endParaRPr>
          </a:p>
        </p:txBody>
      </p:sp>
      <p:sp>
        <p:nvSpPr>
          <p:cNvPr id="5" name="Content Placeholder 4"/>
          <p:cNvSpPr>
            <a:spLocks noGrp="1"/>
          </p:cNvSpPr>
          <p:nvPr>
            <p:ph sz="quarter" idx="1"/>
          </p:nvPr>
        </p:nvSpPr>
        <p:spPr>
          <a:xfrm>
            <a:off x="304800" y="2286000"/>
            <a:ext cx="3749040" cy="2286000"/>
          </a:xfrm>
        </p:spPr>
        <p:style>
          <a:lnRef idx="1">
            <a:schemeClr val="accent3"/>
          </a:lnRef>
          <a:fillRef idx="2">
            <a:schemeClr val="accent3"/>
          </a:fillRef>
          <a:effectRef idx="1">
            <a:schemeClr val="accent3"/>
          </a:effectRef>
          <a:fontRef idx="minor">
            <a:schemeClr val="dk1"/>
          </a:fontRef>
        </p:style>
        <p:txBody>
          <a:bodyPr/>
          <a:lstStyle/>
          <a:p>
            <a:r>
              <a:rPr lang="en-US" sz="1800" b="1" dirty="0" smtClean="0">
                <a:latin typeface="Arial" pitchFamily="34" charset="0"/>
                <a:cs typeface="Arial" pitchFamily="34" charset="0"/>
              </a:rPr>
              <a:t>Reducing and simplifying of content</a:t>
            </a:r>
          </a:p>
          <a:p>
            <a:r>
              <a:rPr lang="en-US" sz="1800" b="1" dirty="0" smtClean="0">
                <a:latin typeface="Arial" pitchFamily="34" charset="0"/>
                <a:cs typeface="Arial" pitchFamily="34" charset="0"/>
              </a:rPr>
              <a:t>Minimization of code</a:t>
            </a:r>
          </a:p>
          <a:p>
            <a:r>
              <a:rPr lang="en-US" sz="1800" b="1" dirty="0" smtClean="0">
                <a:latin typeface="Arial" pitchFamily="34" charset="0"/>
                <a:cs typeface="Arial" pitchFamily="34" charset="0"/>
              </a:rPr>
              <a:t>Increasing of loading speed</a:t>
            </a:r>
          </a:p>
          <a:p>
            <a:r>
              <a:rPr lang="en-US" sz="1800" b="1" dirty="0" smtClean="0">
                <a:latin typeface="Arial" pitchFamily="34" charset="0"/>
                <a:cs typeface="Arial" pitchFamily="34" charset="0"/>
              </a:rPr>
              <a:t>Simplification of text input and navigation</a:t>
            </a:r>
          </a:p>
          <a:p>
            <a:endParaRPr lang="en-US" dirty="0"/>
          </a:p>
        </p:txBody>
      </p:sp>
      <p:pic>
        <p:nvPicPr>
          <p:cNvPr id="7" name="Picture 2" descr="C:\Users\IVA\Pictures\MOBILE TESTING\mobile-website-comparison[1].jpg"/>
          <p:cNvPicPr>
            <a:picLocks noGrp="1" noChangeAspect="1" noChangeArrowheads="1"/>
          </p:cNvPicPr>
          <p:nvPr>
            <p:ph sz="quarter" idx="2"/>
          </p:nvPr>
        </p:nvPicPr>
        <p:blipFill>
          <a:blip r:embed="rId2" cstate="print"/>
          <a:srcRect/>
          <a:stretch>
            <a:fillRect/>
          </a:stretch>
        </p:blipFill>
        <p:spPr bwMode="auto">
          <a:xfrm>
            <a:off x="4191000" y="1752600"/>
            <a:ext cx="4648200" cy="3886199"/>
          </a:xfrm>
          <a:prstGeom prst="rect">
            <a:avLst/>
          </a:prstGeom>
          <a:noFill/>
        </p:spPr>
      </p:pic>
    </p:spTree>
    <p:extLst>
      <p:ext uri="{BB962C8B-B14F-4D97-AF65-F5344CB8AC3E}">
        <p14:creationId xmlns:p14="http://schemas.microsoft.com/office/powerpoint/2010/main" val="4024825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181600" cy="8683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11. Packaging</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2667000"/>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Arial" pitchFamily="34" charset="0"/>
                <a:cs typeface="Arial" pitchFamily="34" charset="0"/>
              </a:rPr>
              <a:t>An important aspect of the user experience of applications is linked to how the user perceives the said application is available permanently (even when off-line, which is particularly important on mobile devices), as well as how it can be shared and distributed, typically through purchases via applications stores — this is adequately addressed by packaging the application.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132369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181600" cy="868362"/>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Arial" pitchFamily="34" charset="0"/>
                <a:cs typeface="Arial" pitchFamily="34" charset="0"/>
              </a:rPr>
              <a:t>11. Packaging</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3962399"/>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r>
              <a:rPr lang="en-US" sz="2400" dirty="0" smtClean="0">
                <a:latin typeface="Arial" pitchFamily="34" charset="0"/>
                <a:cs typeface="Arial" pitchFamily="34" charset="0"/>
              </a:rPr>
              <a:t>The Web platform offers two complementary approaches to packaging Web applications:</a:t>
            </a:r>
          </a:p>
          <a:p>
            <a:r>
              <a:rPr lang="en-US" sz="2400" dirty="0" smtClean="0">
                <a:latin typeface="Arial" pitchFamily="34" charset="0"/>
                <a:cs typeface="Arial" pitchFamily="34" charset="0"/>
              </a:rPr>
              <a:t>HTML5’s </a:t>
            </a:r>
            <a:r>
              <a:rPr lang="en-US" sz="2400" b="1" dirty="0" err="1" smtClean="0">
                <a:latin typeface="Arial" pitchFamily="34" charset="0"/>
                <a:cs typeface="Arial" pitchFamily="34" charset="0"/>
              </a:rPr>
              <a:t>ApplicationCache</a:t>
            </a:r>
            <a:r>
              <a:rPr lang="en-US" sz="2400" dirty="0" smtClean="0">
                <a:latin typeface="Arial" pitchFamily="34" charset="0"/>
                <a:cs typeface="Arial" pitchFamily="34" charset="0"/>
              </a:rPr>
              <a:t> enables access to Web applications off-line through the definition of a manifest of files that the browser is expected to keep in its cache; while relatively well deployed, the current approach has shown some strong limitations and the HTML and Web Applications Working Groups are considering a potentially major overhaul of the technology, likely based on </a:t>
            </a:r>
            <a:r>
              <a:rPr lang="en-US" sz="2400" dirty="0" err="1" smtClean="0">
                <a:latin typeface="Arial" pitchFamily="34" charset="0"/>
                <a:cs typeface="Arial" pitchFamily="34" charset="0"/>
              </a:rPr>
              <a:t>NavigationController</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a JSON-based manifest format</a:t>
            </a:r>
            <a:r>
              <a:rPr lang="en-US" sz="2400" dirty="0">
                <a:latin typeface="Arial" pitchFamily="34" charset="0"/>
                <a:cs typeface="Arial" pitchFamily="34" charset="0"/>
              </a:rPr>
              <a:t> </a:t>
            </a:r>
            <a:r>
              <a:rPr lang="en-US" sz="2400" dirty="0" smtClean="0">
                <a:latin typeface="Arial" pitchFamily="34" charset="0"/>
                <a:cs typeface="Arial" pitchFamily="34" charset="0"/>
              </a:rPr>
              <a:t>in development by the Web Apps Working Group (as replacement for the W3C Widgets</a:t>
            </a:r>
            <a:r>
              <a:rPr lang="en-US" sz="2400" dirty="0">
                <a:latin typeface="Arial" pitchFamily="34" charset="0"/>
                <a:cs typeface="Arial" pitchFamily="34" charset="0"/>
              </a:rPr>
              <a:t> </a:t>
            </a:r>
            <a:r>
              <a:rPr lang="en-US" sz="2400" dirty="0" smtClean="0">
                <a:latin typeface="Arial" pitchFamily="34" charset="0"/>
                <a:cs typeface="Arial" pitchFamily="34" charset="0"/>
              </a:rPr>
              <a:t>family of specifications). The System Applications Working Group is building a runtime and security model on top of that packaging</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86866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12. Performance &amp; Optimization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830763"/>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Due to their limited CPU, and more importantly to their limited battery, mobile devices require a lot of attention in terms of performance.</a:t>
            </a:r>
          </a:p>
          <a:p>
            <a:r>
              <a:rPr lang="en-US" dirty="0" smtClean="0">
                <a:latin typeface="Arial" pitchFamily="34" charset="0"/>
                <a:cs typeface="Arial" pitchFamily="34" charset="0"/>
              </a:rPr>
              <a:t>The work started by the Web Performance Working Group on </a:t>
            </a:r>
            <a:r>
              <a:rPr lang="en-US" b="1" i="1" dirty="0" smtClean="0">
                <a:latin typeface="Arial" pitchFamily="34" charset="0"/>
                <a:cs typeface="Arial" pitchFamily="34" charset="0"/>
              </a:rPr>
              <a:t>Navigation Timing</a:t>
            </a:r>
            <a:r>
              <a:rPr lang="en-US" dirty="0" smtClean="0">
                <a:latin typeface="Arial" pitchFamily="34" charset="0"/>
                <a:cs typeface="Arial" pitchFamily="34" charset="0"/>
              </a:rPr>
              <a:t>, </a:t>
            </a:r>
            <a:r>
              <a:rPr lang="en-US" b="1" i="1" dirty="0" smtClean="0">
                <a:latin typeface="Arial" pitchFamily="34" charset="0"/>
                <a:cs typeface="Arial" pitchFamily="34" charset="0"/>
              </a:rPr>
              <a:t>Resource Timing</a:t>
            </a:r>
            <a:r>
              <a:rPr lang="en-US" dirty="0" smtClean="0">
                <a:latin typeface="Arial" pitchFamily="34" charset="0"/>
                <a:cs typeface="Arial" pitchFamily="34" charset="0"/>
              </a:rPr>
              <a:t>, </a:t>
            </a:r>
            <a:r>
              <a:rPr lang="en-US" b="1" i="1" dirty="0" smtClean="0">
                <a:latin typeface="Arial" pitchFamily="34" charset="0"/>
                <a:cs typeface="Arial" pitchFamily="34" charset="0"/>
              </a:rPr>
              <a:t>Performance Timeline</a:t>
            </a:r>
            <a:r>
              <a:rPr lang="en-US" dirty="0" smtClean="0">
                <a:latin typeface="Arial" pitchFamily="34" charset="0"/>
                <a:cs typeface="Arial" pitchFamily="34" charset="0"/>
              </a:rPr>
              <a:t> and </a:t>
            </a:r>
            <a:r>
              <a:rPr lang="en-US" b="1" i="1" dirty="0" smtClean="0">
                <a:latin typeface="Arial" pitchFamily="34" charset="0"/>
                <a:cs typeface="Arial" pitchFamily="34" charset="0"/>
              </a:rPr>
              <a:t>User Timing</a:t>
            </a:r>
            <a:r>
              <a:rPr lang="en-US" dirty="0" smtClean="0">
                <a:latin typeface="Arial" pitchFamily="34" charset="0"/>
                <a:cs typeface="Arial" pitchFamily="34" charset="0"/>
              </a:rPr>
              <a:t>, gives tools to Web developers for optimizing their Web applications. </a:t>
            </a:r>
          </a:p>
          <a:p>
            <a:r>
              <a:rPr lang="en-US" dirty="0" smtClean="0">
                <a:latin typeface="Arial" pitchFamily="34" charset="0"/>
                <a:cs typeface="Arial" pitchFamily="34" charset="0"/>
              </a:rPr>
              <a:t>The proposed work on Efficient Script Yielding offers the opportunity to Web developers to use more efficiently asynchronous programming, but has some far gained very limited traction.</a:t>
            </a:r>
          </a:p>
          <a:p>
            <a:r>
              <a:rPr lang="en-US" dirty="0" smtClean="0">
                <a:latin typeface="Arial" pitchFamily="34" charset="0"/>
                <a:cs typeface="Arial" pitchFamily="34" charset="0"/>
              </a:rPr>
              <a:t>The API to determine whether a Web page is being displayed (</a:t>
            </a:r>
            <a:r>
              <a:rPr lang="en-US" b="1" i="1" dirty="0" smtClean="0">
                <a:latin typeface="Arial" pitchFamily="34" charset="0"/>
                <a:cs typeface="Arial" pitchFamily="34" charset="0"/>
              </a:rPr>
              <a:t>Page Visibility API</a:t>
            </a:r>
            <a:r>
              <a:rPr lang="en-US" dirty="0" smtClean="0">
                <a:latin typeface="Arial" pitchFamily="34" charset="0"/>
                <a:cs typeface="Arial" pitchFamily="34" charset="0"/>
              </a:rPr>
              <a:t>) can also be used to adapt the usage of resources to the need of the Web application, for instance by reducing network activity when the page is minimized. Likewise, the Timing control for script-based animations API can help reduce the usage of resources needed for playing animations.</a:t>
            </a:r>
          </a:p>
          <a:p>
            <a:endParaRPr lang="en-US" dirty="0"/>
          </a:p>
        </p:txBody>
      </p:sp>
    </p:spTree>
    <p:extLst>
      <p:ext uri="{BB962C8B-B14F-4D97-AF65-F5344CB8AC3E}">
        <p14:creationId xmlns:p14="http://schemas.microsoft.com/office/powerpoint/2010/main" val="3068287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rial" pitchFamily="34" charset="0"/>
                <a:cs typeface="Arial" pitchFamily="34" charset="0"/>
              </a:rPr>
              <a:t>12. Performance &amp; Optimization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295401"/>
            <a:ext cx="8229600" cy="411480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endParaRPr lang="en-US" smtClean="0">
              <a:latin typeface="Arial" pitchFamily="34" charset="0"/>
              <a:cs typeface="Arial" pitchFamily="34" charset="0"/>
            </a:endParaRPr>
          </a:p>
          <a:p>
            <a:r>
              <a:rPr lang="en-US" smtClean="0">
                <a:latin typeface="Arial" pitchFamily="34" charset="0"/>
                <a:cs typeface="Arial" pitchFamily="34" charset="0"/>
              </a:rPr>
              <a:t>The </a:t>
            </a:r>
            <a:r>
              <a:rPr lang="en-US" dirty="0" smtClean="0">
                <a:latin typeface="Arial" pitchFamily="34" charset="0"/>
                <a:cs typeface="Arial" pitchFamily="34" charset="0"/>
              </a:rPr>
              <a:t>battery API allows adjusting the use of resources to the current level of power available in the battery of a mobile device.</a:t>
            </a:r>
          </a:p>
          <a:p>
            <a:r>
              <a:rPr lang="en-US" dirty="0" smtClean="0">
                <a:latin typeface="Arial" pitchFamily="34" charset="0"/>
                <a:cs typeface="Arial" pitchFamily="34" charset="0"/>
              </a:rPr>
              <a:t>Beyond optimization of resources, the perceived reactivity of an application is also a critical aspect of the mobile user experience. The </a:t>
            </a:r>
            <a:r>
              <a:rPr lang="en-US" b="1" dirty="0" smtClean="0">
                <a:latin typeface="Arial" pitchFamily="34" charset="0"/>
                <a:cs typeface="Arial" pitchFamily="34" charset="0"/>
              </a:rPr>
              <a:t>thread-like mechanism</a:t>
            </a:r>
            <a:r>
              <a:rPr lang="en-US" dirty="0" smtClean="0">
                <a:latin typeface="Arial" pitchFamily="34" charset="0"/>
                <a:cs typeface="Arial" pitchFamily="34" charset="0"/>
              </a:rPr>
              <a:t> made possible via </a:t>
            </a:r>
            <a:r>
              <a:rPr lang="en-US" i="1" dirty="0" smtClean="0">
                <a:latin typeface="Arial" pitchFamily="34" charset="0"/>
                <a:cs typeface="Arial" pitchFamily="34" charset="0"/>
              </a:rPr>
              <a:t>Web Workers</a:t>
            </a:r>
            <a:r>
              <a:rPr lang="en-US" dirty="0" smtClean="0">
                <a:latin typeface="Arial" pitchFamily="34" charset="0"/>
                <a:cs typeface="Arial" pitchFamily="34" charset="0"/>
              </a:rPr>
              <a:t> allows keeping the user interface responsive by offloading the most resource-intensive operations into a background process.</a:t>
            </a:r>
          </a:p>
          <a:p>
            <a:r>
              <a:rPr lang="en-US" dirty="0" smtClean="0">
                <a:latin typeface="Arial" pitchFamily="34" charset="0"/>
                <a:cs typeface="Arial" pitchFamily="34" charset="0"/>
              </a:rPr>
              <a:t>The </a:t>
            </a:r>
            <a:r>
              <a:rPr lang="en-US" i="1" dirty="0" smtClean="0">
                <a:latin typeface="Arial" pitchFamily="34" charset="0"/>
                <a:cs typeface="Arial" pitchFamily="34" charset="0"/>
              </a:rPr>
              <a:t>Mobile Web Application Best Practices</a:t>
            </a:r>
            <a:r>
              <a:rPr lang="en-US" dirty="0" smtClean="0">
                <a:latin typeface="Arial" pitchFamily="34" charset="0"/>
                <a:cs typeface="Arial" pitchFamily="34" charset="0"/>
              </a:rPr>
              <a:t> provide general advice on how to build Web applications that work well on mobile devices, taking into account in particular the needs for optimization.</a:t>
            </a:r>
          </a:p>
          <a:p>
            <a:endParaRPr lang="en-US" dirty="0"/>
          </a:p>
        </p:txBody>
      </p:sp>
    </p:spTree>
    <p:extLst>
      <p:ext uri="{BB962C8B-B14F-4D97-AF65-F5344CB8AC3E}">
        <p14:creationId xmlns:p14="http://schemas.microsoft.com/office/powerpoint/2010/main" val="1964825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bile-web-app-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55" y="1752600"/>
            <a:ext cx="8364745" cy="4352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76824" y="5095872"/>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Windows Phone</a:t>
            </a:r>
            <a:endParaRPr lang="en-US" sz="1200" b="1" dirty="0"/>
          </a:p>
        </p:txBody>
      </p:sp>
      <p:sp>
        <p:nvSpPr>
          <p:cNvPr id="5" name="Rectangle 4"/>
          <p:cNvSpPr/>
          <p:nvPr/>
        </p:nvSpPr>
        <p:spPr>
          <a:xfrm>
            <a:off x="4924424" y="5562600"/>
            <a:ext cx="485776"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8255" y="457200"/>
            <a:ext cx="8364745" cy="8002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
            </a:r>
            <a:br>
              <a:rPr lang="en-US" dirty="0"/>
            </a:br>
            <a:r>
              <a:rPr lang="en-US" sz="2800" b="1" dirty="0">
                <a:latin typeface="Arial" pitchFamily="34" charset="0"/>
                <a:cs typeface="Arial" pitchFamily="34" charset="0"/>
              </a:rPr>
              <a:t>Mobile Web App - Interaction with Mobile Device</a:t>
            </a:r>
          </a:p>
        </p:txBody>
      </p:sp>
    </p:spTree>
    <p:extLst>
      <p:ext uri="{BB962C8B-B14F-4D97-AF65-F5344CB8AC3E}">
        <p14:creationId xmlns:p14="http://schemas.microsoft.com/office/powerpoint/2010/main" val="1782852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086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atin typeface="Arial" pitchFamily="34" charset="0"/>
                <a:cs typeface="Arial" pitchFamily="34" charset="0"/>
              </a:rPr>
              <a:t>Template for HP QC Test Cases</a:t>
            </a:r>
            <a:endParaRPr lang="en-US" sz="32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5169187"/>
              </p:ext>
            </p:extLst>
          </p:nvPr>
        </p:nvGraphicFramePr>
        <p:xfrm>
          <a:off x="152400" y="1447800"/>
          <a:ext cx="8610599" cy="2011771"/>
        </p:xfrm>
        <a:graphic>
          <a:graphicData uri="http://schemas.openxmlformats.org/drawingml/2006/table">
            <a:tbl>
              <a:tblPr>
                <a:tableStyleId>{5C22544A-7EE6-4342-B048-85BDC9FD1C3A}</a:tableStyleId>
              </a:tblPr>
              <a:tblGrid>
                <a:gridCol w="533400"/>
                <a:gridCol w="1518442"/>
                <a:gridCol w="25400"/>
                <a:gridCol w="1852024"/>
                <a:gridCol w="1303052"/>
                <a:gridCol w="1126094"/>
                <a:gridCol w="699786"/>
                <a:gridCol w="1552401"/>
              </a:tblGrid>
              <a:tr h="1251770">
                <a:tc>
                  <a:txBody>
                    <a:bodyPr/>
                    <a:lstStyle/>
                    <a:p>
                      <a:pPr algn="l" fontAlgn="t"/>
                      <a:r>
                        <a:rPr lang="en-US" sz="2000" b="1" u="none" strike="noStrike" dirty="0" err="1">
                          <a:effectLst/>
                        </a:rPr>
                        <a:t>Sr</a:t>
                      </a:r>
                      <a:r>
                        <a:rPr lang="en-US" sz="2000" b="1" u="none" strike="noStrike" dirty="0">
                          <a:effectLst/>
                        </a:rPr>
                        <a:t>#</a:t>
                      </a:r>
                      <a:endParaRPr lang="en-US" sz="2000" b="1" i="0" u="none" strike="noStrike" dirty="0">
                        <a:effectLst/>
                        <a:latin typeface="Mic Shell Dlg"/>
                      </a:endParaRPr>
                    </a:p>
                  </a:txBody>
                  <a:tcPr marL="0" marR="0" marT="0" marB="0"/>
                </a:tc>
                <a:tc>
                  <a:txBody>
                    <a:bodyPr/>
                    <a:lstStyle/>
                    <a:p>
                      <a:pPr algn="l" fontAlgn="t"/>
                      <a:r>
                        <a:rPr lang="en-US" sz="2000" b="1" u="none" strike="noStrike" dirty="0">
                          <a:effectLst/>
                        </a:rPr>
                        <a:t>Test Case </a:t>
                      </a:r>
                      <a:r>
                        <a:rPr lang="en-US" sz="2000" b="1" u="none" strike="noStrike" dirty="0" smtClean="0">
                          <a:effectLst/>
                        </a:rPr>
                        <a:t>Name/Title</a:t>
                      </a:r>
                      <a:endParaRPr lang="en-US" sz="2000" b="1" i="0" u="none" strike="noStrike" dirty="0">
                        <a:effectLst/>
                        <a:latin typeface="Mic Shell Dlg"/>
                      </a:endParaRPr>
                    </a:p>
                  </a:txBody>
                  <a:tcPr marL="0" marR="0" marT="0" marB="0"/>
                </a:tc>
                <a:tc>
                  <a:txBody>
                    <a:bodyPr/>
                    <a:lstStyle/>
                    <a:p>
                      <a:endParaRPr lang="en-US" b="1" dirty="0"/>
                    </a:p>
                  </a:txBody>
                  <a:tcPr marL="0" marR="0" marT="0" marB="0"/>
                </a:tc>
                <a:tc>
                  <a:txBody>
                    <a:bodyPr/>
                    <a:lstStyle/>
                    <a:p>
                      <a:pPr algn="l" fontAlgn="t"/>
                      <a:r>
                        <a:rPr lang="en-US" sz="2000" b="1" u="none" strike="noStrike" dirty="0">
                          <a:effectLst/>
                        </a:rPr>
                        <a:t>Step Description</a:t>
                      </a:r>
                      <a:endParaRPr lang="en-US" sz="2000" b="1" i="0" u="none" strike="noStrike" dirty="0">
                        <a:effectLst/>
                        <a:latin typeface="Mic Shell Dlg"/>
                      </a:endParaRPr>
                    </a:p>
                  </a:txBody>
                  <a:tcPr marL="0" marR="0" marT="0" marB="0"/>
                </a:tc>
                <a:tc>
                  <a:txBody>
                    <a:bodyPr/>
                    <a:lstStyle/>
                    <a:p>
                      <a:pPr algn="l" fontAlgn="t"/>
                      <a:r>
                        <a:rPr lang="en-US" sz="2000" b="1" u="none" strike="noStrike" dirty="0">
                          <a:effectLst/>
                        </a:rPr>
                        <a:t>Step Expected</a:t>
                      </a:r>
                      <a:endParaRPr lang="en-US" sz="2000" b="1" i="0" u="none" strike="noStrike" dirty="0">
                        <a:effectLst/>
                        <a:latin typeface="Mic Shell Dlg"/>
                      </a:endParaRPr>
                    </a:p>
                  </a:txBody>
                  <a:tcPr marL="0" marR="0" marT="0" marB="0"/>
                </a:tc>
                <a:tc>
                  <a:txBody>
                    <a:bodyPr/>
                    <a:lstStyle/>
                    <a:p>
                      <a:pPr algn="l" fontAlgn="t"/>
                      <a:r>
                        <a:rPr lang="en-US" sz="2000" b="1" u="none" strike="noStrike" dirty="0">
                          <a:effectLst/>
                        </a:rPr>
                        <a:t>Step Actual</a:t>
                      </a:r>
                      <a:endParaRPr lang="en-US" sz="2000" b="1" i="0" u="none" strike="noStrike" dirty="0">
                        <a:effectLst/>
                        <a:latin typeface="Mic Shell Dlg"/>
                      </a:endParaRPr>
                    </a:p>
                  </a:txBody>
                  <a:tcPr marL="0" marR="0" marT="0" marB="0"/>
                </a:tc>
                <a:tc>
                  <a:txBody>
                    <a:bodyPr/>
                    <a:lstStyle/>
                    <a:p>
                      <a:pPr algn="l" fontAlgn="t"/>
                      <a:r>
                        <a:rPr lang="en-US" sz="2000" b="1" u="none" strike="noStrike" dirty="0">
                          <a:effectLst/>
                        </a:rPr>
                        <a:t>Status</a:t>
                      </a:r>
                      <a:endParaRPr lang="en-US" sz="2000" b="1" i="0" u="none" strike="noStrike" dirty="0">
                        <a:effectLst/>
                        <a:latin typeface="Mic Shell Dlg"/>
                      </a:endParaRPr>
                    </a:p>
                  </a:txBody>
                  <a:tcPr marL="0" marR="0" marT="0" marB="0"/>
                </a:tc>
                <a:tc>
                  <a:txBody>
                    <a:bodyPr/>
                    <a:lstStyle/>
                    <a:p>
                      <a:pPr algn="l" fontAlgn="t"/>
                      <a:r>
                        <a:rPr lang="en-US" sz="2000" b="1" u="none" strike="noStrike" dirty="0" smtClean="0">
                          <a:effectLst/>
                        </a:rPr>
                        <a:t> Attachments</a:t>
                      </a:r>
                      <a:endParaRPr lang="en-US" sz="2000" b="1" i="0" u="none" strike="noStrike" dirty="0">
                        <a:effectLst/>
                        <a:latin typeface="Mic Shell Dlg"/>
                      </a:endParaRPr>
                    </a:p>
                  </a:txBody>
                  <a:tcPr marL="0" marR="0" marT="0" marB="0"/>
                </a:tc>
              </a:tr>
              <a:tr h="760001">
                <a:tc>
                  <a:txBody>
                    <a:bodyPr/>
                    <a:lstStyle/>
                    <a:p>
                      <a:pPr algn="r" fontAlgn="b"/>
                      <a:r>
                        <a:rPr lang="en-US" sz="1600" u="none" strike="noStrike">
                          <a:effectLst/>
                        </a:rPr>
                        <a:t>1</a:t>
                      </a:r>
                      <a:endParaRPr lang="en-US" sz="1600" b="1" i="0" u="none" strike="noStrike">
                        <a:effectLst/>
                        <a:latin typeface="Arial"/>
                      </a:endParaRPr>
                    </a:p>
                  </a:txBody>
                  <a:tcPr marL="0" marR="0" marT="0" marB="0" anchor="b"/>
                </a:tc>
                <a:tc gridSpan="2">
                  <a:txBody>
                    <a:bodyPr/>
                    <a:lstStyle/>
                    <a:p>
                      <a:pPr algn="l" fontAlgn="b"/>
                      <a:r>
                        <a:rPr lang="en-US" sz="1600" u="none" strike="noStrike">
                          <a:effectLst/>
                        </a:rPr>
                        <a:t>[1]Availabilty Calendar -Components</a:t>
                      </a:r>
                      <a:endParaRPr lang="en-US" sz="1600" b="1" i="0" u="none" strike="noStrike">
                        <a:effectLst/>
                        <a:latin typeface="Arial"/>
                      </a:endParaRPr>
                    </a:p>
                  </a:txBody>
                  <a:tcPr marL="0" marR="0" marT="0" marB="0" anchor="b"/>
                </a:tc>
                <a:tc hMerge="1">
                  <a:txBody>
                    <a:bodyPr/>
                    <a:lstStyle/>
                    <a:p>
                      <a:endParaRPr lang="en-US"/>
                    </a:p>
                  </a:txBody>
                  <a:tcPr/>
                </a:tc>
                <a:tc>
                  <a:txBody>
                    <a:bodyPr/>
                    <a:lstStyle/>
                    <a:p>
                      <a:pPr algn="l" fontAlgn="b"/>
                      <a:r>
                        <a:rPr lang="en-US" sz="1600" u="none" strike="noStrike">
                          <a:effectLst/>
                        </a:rPr>
                        <a:t> </a:t>
                      </a:r>
                      <a:endParaRPr lang="en-US" sz="1600" b="1" i="0" u="none" strike="noStrike">
                        <a:effectLst/>
                        <a:latin typeface="Arial"/>
                      </a:endParaRPr>
                    </a:p>
                  </a:txBody>
                  <a:tcPr marL="0" marR="0" marT="0" marB="0" anchor="b"/>
                </a:tc>
                <a:tc>
                  <a:txBody>
                    <a:bodyPr/>
                    <a:lstStyle/>
                    <a:p>
                      <a:pPr algn="l" fontAlgn="b"/>
                      <a:r>
                        <a:rPr lang="en-US" sz="1600" u="none" strike="noStrike">
                          <a:effectLst/>
                        </a:rPr>
                        <a:t> </a:t>
                      </a:r>
                      <a:endParaRPr lang="en-US" sz="1600" b="1" i="0" u="none" strike="noStrike">
                        <a:effectLst/>
                        <a:latin typeface="Arial"/>
                      </a:endParaRPr>
                    </a:p>
                  </a:txBody>
                  <a:tcPr marL="0" marR="0" marT="0" marB="0" anchor="b"/>
                </a:tc>
                <a:tc>
                  <a:txBody>
                    <a:bodyPr/>
                    <a:lstStyle/>
                    <a:p>
                      <a:pPr algn="l" fontAlgn="b"/>
                      <a:r>
                        <a:rPr lang="en-US" sz="1600" u="none" strike="noStrike">
                          <a:effectLst/>
                        </a:rPr>
                        <a:t> </a:t>
                      </a:r>
                      <a:endParaRPr lang="en-US" sz="1600" b="1" i="0" u="none" strike="noStrike">
                        <a:effectLst/>
                        <a:latin typeface="Arial"/>
                      </a:endParaRPr>
                    </a:p>
                  </a:txBody>
                  <a:tcPr marL="0" marR="0" marT="0" marB="0" anchor="b"/>
                </a:tc>
                <a:tc>
                  <a:txBody>
                    <a:bodyPr/>
                    <a:lstStyle/>
                    <a:p>
                      <a:pPr algn="l" fontAlgn="b"/>
                      <a:r>
                        <a:rPr lang="en-US" sz="1600" u="none" strike="noStrike" dirty="0">
                          <a:effectLst/>
                        </a:rPr>
                        <a:t>No Run</a:t>
                      </a:r>
                      <a:endParaRPr lang="en-US" sz="1600" b="1" i="0" u="none" strike="noStrike" dirty="0">
                        <a:effectLst/>
                        <a:latin typeface="Arial"/>
                      </a:endParaRPr>
                    </a:p>
                  </a:txBody>
                  <a:tcPr marL="0" marR="0" marT="0" marB="0" anchor="b"/>
                </a:tc>
                <a:tc>
                  <a:txBody>
                    <a:bodyPr/>
                    <a:lstStyle/>
                    <a:p>
                      <a:pPr algn="l" fontAlgn="b"/>
                      <a:r>
                        <a:rPr lang="en-US" sz="600" u="none" strike="noStrike" dirty="0">
                          <a:effectLst/>
                        </a:rPr>
                        <a:t> </a:t>
                      </a:r>
                      <a:endParaRPr lang="en-US" sz="600" b="1" i="0" u="none" strike="noStrike" dirty="0">
                        <a:effectLst/>
                        <a:latin typeface="Arial"/>
                      </a:endParaRPr>
                    </a:p>
                  </a:txBody>
                  <a:tcPr marL="0" marR="0" marT="0" marB="0" anchor="b"/>
                </a:tc>
              </a:tr>
            </a:tbl>
          </a:graphicData>
        </a:graphic>
      </p:graphicFrame>
      <p:sp>
        <p:nvSpPr>
          <p:cNvPr id="4" name="Rectangle 3"/>
          <p:cNvSpPr/>
          <p:nvPr/>
        </p:nvSpPr>
        <p:spPr>
          <a:xfrm>
            <a:off x="6400800" y="3505200"/>
            <a:ext cx="990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Pass</a:t>
            </a:r>
          </a:p>
          <a:p>
            <a:pPr algn="ctr"/>
            <a:r>
              <a:rPr lang="en-US" dirty="0" smtClean="0"/>
              <a:t>Failed</a:t>
            </a:r>
          </a:p>
          <a:p>
            <a:pPr algn="ctr"/>
            <a:r>
              <a:rPr lang="en-US" sz="1400" dirty="0" smtClean="0"/>
              <a:t>Blocked</a:t>
            </a:r>
          </a:p>
          <a:p>
            <a:pPr algn="ctr"/>
            <a:r>
              <a:rPr lang="en-US" sz="1400" dirty="0" smtClean="0"/>
              <a:t>Not Completed</a:t>
            </a:r>
          </a:p>
          <a:p>
            <a:pPr algn="ctr"/>
            <a:r>
              <a:rPr lang="en-US" sz="1400" dirty="0" smtClean="0"/>
              <a:t>N/A</a:t>
            </a:r>
          </a:p>
          <a:p>
            <a:pPr algn="ctr"/>
            <a:r>
              <a:rPr lang="en-US" sz="1400" dirty="0" smtClean="0"/>
              <a:t>No Run</a:t>
            </a:r>
            <a:endParaRPr lang="en-US" sz="1400" dirty="0"/>
          </a:p>
        </p:txBody>
      </p:sp>
    </p:spTree>
    <p:extLst>
      <p:ext uri="{BB962C8B-B14F-4D97-AF65-F5344CB8AC3E}">
        <p14:creationId xmlns:p14="http://schemas.microsoft.com/office/powerpoint/2010/main" val="3343545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304800"/>
            <a:ext cx="8496300" cy="6858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Site Map – Structure of the website</a:t>
            </a:r>
            <a:endParaRPr lang="en-US" dirty="0"/>
          </a:p>
        </p:txBody>
      </p:sp>
      <p:pic>
        <p:nvPicPr>
          <p:cNvPr id="9219" name="Picture 3" descr="C:\Users\Ivette.Doss\Pictures\LRC%20320%20Website%20Desig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839200" cy="514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02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Pictures\MOBILE TESTING\application-657x318[1].jpg"/>
          <p:cNvPicPr>
            <a:picLocks noChangeAspect="1" noChangeArrowheads="1"/>
          </p:cNvPicPr>
          <p:nvPr/>
        </p:nvPicPr>
        <p:blipFill>
          <a:blip r:embed="rId2" cstate="print"/>
          <a:srcRect/>
          <a:stretch>
            <a:fillRect/>
          </a:stretch>
        </p:blipFill>
        <p:spPr bwMode="auto">
          <a:xfrm>
            <a:off x="152400" y="1066800"/>
            <a:ext cx="8763000" cy="5425908"/>
          </a:xfrm>
          <a:prstGeom prst="rect">
            <a:avLst/>
          </a:prstGeom>
          <a:noFill/>
        </p:spPr>
      </p:pic>
      <p:sp>
        <p:nvSpPr>
          <p:cNvPr id="6" name="Content Placeholder 5"/>
          <p:cNvSpPr>
            <a:spLocks noGrp="1"/>
          </p:cNvSpPr>
          <p:nvPr>
            <p:ph sz="half" idx="1"/>
          </p:nvPr>
        </p:nvSpPr>
        <p:spPr>
          <a:xfrm>
            <a:off x="228600" y="1219200"/>
            <a:ext cx="4038600" cy="5029200"/>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endParaRPr lang="en-US" sz="6400" dirty="0" smtClean="0">
              <a:latin typeface="Arial" pitchFamily="34" charset="0"/>
              <a:cs typeface="Arial" pitchFamily="34" charset="0"/>
            </a:endParaRPr>
          </a:p>
          <a:p>
            <a:r>
              <a:rPr lang="en-US" sz="6400" b="1" dirty="0" smtClean="0">
                <a:latin typeface="Arial" pitchFamily="34" charset="0"/>
                <a:cs typeface="Arial" pitchFamily="34" charset="0"/>
              </a:rPr>
              <a:t>1</a:t>
            </a:r>
            <a:r>
              <a:rPr lang="en-US" sz="6400" dirty="0" smtClean="0">
                <a:latin typeface="Arial" pitchFamily="34" charset="0"/>
                <a:cs typeface="Arial" pitchFamily="34" charset="0"/>
              </a:rPr>
              <a:t>.</a:t>
            </a:r>
            <a:r>
              <a:rPr lang="en-US" sz="6400" b="1" dirty="0" smtClean="0">
                <a:latin typeface="Arial" pitchFamily="34" charset="0"/>
                <a:cs typeface="Arial" pitchFamily="34" charset="0"/>
              </a:rPr>
              <a:t> Direct control over distribution:</a:t>
            </a:r>
          </a:p>
          <a:p>
            <a:r>
              <a:rPr lang="en-US" sz="6400" dirty="0" smtClean="0">
                <a:latin typeface="Arial" pitchFamily="34" charset="0"/>
                <a:cs typeface="Arial" pitchFamily="34" charset="0"/>
              </a:rPr>
              <a:t>You can update content on your web page yourself without involving a third party. Content update is fast; and its results are seen immediately.</a:t>
            </a:r>
          </a:p>
          <a:p>
            <a:r>
              <a:rPr lang="en-US" sz="6400" b="1" dirty="0" smtClean="0">
                <a:latin typeface="Arial" pitchFamily="34" charset="0"/>
                <a:cs typeface="Arial" pitchFamily="34" charset="0"/>
              </a:rPr>
              <a:t>2</a:t>
            </a:r>
            <a:r>
              <a:rPr lang="en-US" sz="6400" dirty="0" smtClean="0">
                <a:latin typeface="Arial" pitchFamily="34" charset="0"/>
                <a:cs typeface="Arial" pitchFamily="34" charset="0"/>
              </a:rPr>
              <a:t>. </a:t>
            </a:r>
            <a:r>
              <a:rPr lang="en-US" sz="6400" b="1" dirty="0" smtClean="0">
                <a:latin typeface="Arial" pitchFamily="34" charset="0"/>
                <a:cs typeface="Arial" pitchFamily="34" charset="0"/>
              </a:rPr>
              <a:t>Reducing of development costs.</a:t>
            </a:r>
          </a:p>
          <a:p>
            <a:r>
              <a:rPr lang="en-US" sz="6400" dirty="0" smtClean="0">
                <a:latin typeface="Arial" pitchFamily="34" charset="0"/>
                <a:cs typeface="Arial" pitchFamily="34" charset="0"/>
              </a:rPr>
              <a:t>Web sites are launched in browsers what makes their customization easier in terms of a developer due to creating a single web site for many platforms. However, optimization of mobile web sites for different operating systems also makes sense to enable their specific features.</a:t>
            </a:r>
          </a:p>
          <a:p>
            <a:r>
              <a:rPr lang="en-US" sz="6400" b="1" dirty="0" smtClean="0">
                <a:latin typeface="Arial" pitchFamily="34" charset="0"/>
                <a:cs typeface="Arial" pitchFamily="34" charset="0"/>
              </a:rPr>
              <a:t>3</a:t>
            </a:r>
            <a:r>
              <a:rPr lang="en-US" sz="6400" dirty="0" smtClean="0">
                <a:latin typeface="Arial" pitchFamily="34" charset="0"/>
                <a:cs typeface="Arial" pitchFamily="34" charset="0"/>
              </a:rPr>
              <a:t>. </a:t>
            </a:r>
            <a:r>
              <a:rPr lang="en-US" sz="6400" b="1" dirty="0" smtClean="0">
                <a:latin typeface="Arial" pitchFamily="34" charset="0"/>
                <a:cs typeface="Arial" pitchFamily="34" charset="0"/>
              </a:rPr>
              <a:t>Easy to find </a:t>
            </a:r>
            <a:r>
              <a:rPr lang="en-US" sz="6400" dirty="0" smtClean="0">
                <a:latin typeface="Arial" pitchFamily="34" charset="0"/>
                <a:cs typeface="Arial" pitchFamily="34" charset="0"/>
              </a:rPr>
              <a:t>in the Internet, e.g. through search results</a:t>
            </a:r>
          </a:p>
          <a:p>
            <a:r>
              <a:rPr lang="en-US" sz="6400" b="1" dirty="0" smtClean="0">
                <a:latin typeface="Arial" pitchFamily="34" charset="0"/>
                <a:cs typeface="Arial" pitchFamily="34" charset="0"/>
              </a:rPr>
              <a:t>4. Shorter time to market</a:t>
            </a:r>
          </a:p>
          <a:p>
            <a:r>
              <a:rPr lang="en-US" sz="6400" dirty="0" smtClean="0">
                <a:latin typeface="Arial" pitchFamily="34" charset="0"/>
                <a:cs typeface="Arial" pitchFamily="34" charset="0"/>
              </a:rPr>
              <a:t>However, an important </a:t>
            </a:r>
            <a:r>
              <a:rPr lang="en-US" sz="6400" b="1" dirty="0" smtClean="0">
                <a:latin typeface="Arial" pitchFamily="34" charset="0"/>
                <a:cs typeface="Arial" pitchFamily="34" charset="0"/>
              </a:rPr>
              <a:t>disadvantage</a:t>
            </a:r>
            <a:r>
              <a:rPr lang="en-US" sz="6400" dirty="0" smtClean="0">
                <a:latin typeface="Arial" pitchFamily="34" charset="0"/>
                <a:cs typeface="Arial" pitchFamily="34" charset="0"/>
              </a:rPr>
              <a:t> of mobile web site is the situation when your client has no access to the Internet or traffic is very expensive</a:t>
            </a:r>
            <a:r>
              <a:rPr lang="en-US" sz="7200" dirty="0" smtClean="0">
                <a:latin typeface="Arial" pitchFamily="34" charset="0"/>
                <a:cs typeface="Arial" pitchFamily="34" charset="0"/>
              </a:rPr>
              <a:t>.</a:t>
            </a:r>
          </a:p>
          <a:p>
            <a:endParaRPr lang="en-US" sz="6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a:xfrm>
            <a:off x="8324850" y="6324600"/>
            <a:ext cx="361950" cy="396875"/>
          </a:xfrm>
        </p:spPr>
        <p:txBody>
          <a:bodyPr/>
          <a:lstStyle/>
          <a:p>
            <a:fld id="{B6F15528-21DE-4FAA-801E-634DDDAF4B2B}" type="slidenum">
              <a:rPr lang="en-US" smtClean="0">
                <a:solidFill>
                  <a:schemeClr val="tx2">
                    <a:lumMod val="25000"/>
                  </a:schemeClr>
                </a:solidFill>
              </a:rPr>
              <a:pPr/>
              <a:t>5</a:t>
            </a:fld>
            <a:endParaRPr lang="en-US" dirty="0">
              <a:solidFill>
                <a:schemeClr val="tx2">
                  <a:lumMod val="25000"/>
                </a:schemeClr>
              </a:solidFill>
            </a:endParaRPr>
          </a:p>
        </p:txBody>
      </p:sp>
      <p:sp>
        <p:nvSpPr>
          <p:cNvPr id="9" name="Title 8"/>
          <p:cNvSpPr>
            <a:spLocks noGrp="1"/>
          </p:cNvSpPr>
          <p:nvPr>
            <p:ph type="title"/>
          </p:nvPr>
        </p:nvSpPr>
        <p:spPr>
          <a:xfrm>
            <a:off x="228600" y="152400"/>
            <a:ext cx="8686800" cy="685800"/>
          </a:xfrm>
        </p:spPr>
        <p:style>
          <a:lnRef idx="1">
            <a:schemeClr val="accent6"/>
          </a:lnRef>
          <a:fillRef idx="2">
            <a:schemeClr val="accent6"/>
          </a:fillRef>
          <a:effectRef idx="1">
            <a:schemeClr val="accent6"/>
          </a:effectRef>
          <a:fontRef idx="minor">
            <a:schemeClr val="dk1"/>
          </a:fontRef>
        </p:style>
        <p:txBody>
          <a:bodyPr>
            <a:noAutofit/>
          </a:bodyPr>
          <a:lstStyle/>
          <a:p>
            <a:r>
              <a:rPr lang="en-US" sz="2400" b="1" dirty="0" smtClean="0">
                <a:solidFill>
                  <a:srgbClr val="FFFF00"/>
                </a:solidFill>
                <a:latin typeface="Arial" pitchFamily="34" charset="0"/>
                <a:cs typeface="Arial" pitchFamily="34" charset="0"/>
              </a:rPr>
              <a:t/>
            </a:r>
            <a:br>
              <a:rPr lang="en-US" sz="2400" b="1" dirty="0" smtClean="0">
                <a:solidFill>
                  <a:srgbClr val="FFFF00"/>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Advantages </a:t>
            </a:r>
            <a:r>
              <a:rPr lang="en-US" sz="3200" b="1" dirty="0">
                <a:solidFill>
                  <a:schemeClr val="tx1"/>
                </a:solidFill>
                <a:latin typeface="Arial" pitchFamily="34" charset="0"/>
                <a:cs typeface="Arial" pitchFamily="34" charset="0"/>
              </a:rPr>
              <a:t>of the Web Mobile Application</a:t>
            </a:r>
            <a:r>
              <a:rPr lang="en-US" sz="2400" b="1" dirty="0">
                <a:solidFill>
                  <a:srgbClr val="FFFF00"/>
                </a:solidFill>
                <a:latin typeface="Arial" pitchFamily="34" charset="0"/>
                <a:cs typeface="Arial" pitchFamily="34" charset="0"/>
              </a:rPr>
              <a:t/>
            </a:r>
            <a:br>
              <a:rPr lang="en-US" sz="2400" b="1" dirty="0">
                <a:solidFill>
                  <a:srgbClr val="FFFF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	</a:t>
            </a:r>
            <a:endParaRPr lang="en-US" sz="2400" dirty="0">
              <a:solidFill>
                <a:srgbClr val="FF0000"/>
              </a:solidFill>
              <a:latin typeface="Arial" pitchFamily="34" charset="0"/>
              <a:cs typeface="Arial" pitchFamily="34" charset="0"/>
            </a:endParaRPr>
          </a:p>
        </p:txBody>
      </p:sp>
      <p:pic>
        <p:nvPicPr>
          <p:cNvPr id="2052" name="Picture 4" descr="http://tweakyourbiz.com/technology/files/Native-Hybrid-Mobile-Enabled-And-Facebook.-So-Many-Types-Of-Apps-But-What-Are-They1.jpg"/>
          <p:cNvPicPr>
            <a:picLocks noChangeAspect="1" noChangeArrowheads="1"/>
          </p:cNvPicPr>
          <p:nvPr/>
        </p:nvPicPr>
        <p:blipFill>
          <a:blip r:embed="rId3" cstate="print"/>
          <a:srcRect/>
          <a:stretch>
            <a:fillRect/>
          </a:stretch>
        </p:blipFill>
        <p:spPr bwMode="auto">
          <a:xfrm>
            <a:off x="5029200" y="2514600"/>
            <a:ext cx="3295650" cy="3295651"/>
          </a:xfrm>
          <a:prstGeom prst="rect">
            <a:avLst/>
          </a:prstGeom>
          <a:noFill/>
        </p:spPr>
      </p:pic>
    </p:spTree>
    <p:extLst>
      <p:ext uri="{BB962C8B-B14F-4D97-AF65-F5344CB8AC3E}">
        <p14:creationId xmlns:p14="http://schemas.microsoft.com/office/powerpoint/2010/main" val="81418114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629400" cy="7620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t/>
            </a:r>
            <a:br>
              <a:rPr lang="en-US" b="1" dirty="0" smtClean="0"/>
            </a:br>
            <a:r>
              <a:rPr lang="en-US" b="1" dirty="0" smtClean="0"/>
              <a:t>Mobile Web Applications</a:t>
            </a:r>
            <a:br>
              <a:rPr lang="en-US" b="1" dirty="0" smtClean="0"/>
            </a:br>
            <a:endParaRPr lang="en-US" dirty="0"/>
          </a:p>
        </p:txBody>
      </p:sp>
      <p:sp>
        <p:nvSpPr>
          <p:cNvPr id="3" name="Content Placeholder 2"/>
          <p:cNvSpPr>
            <a:spLocks noGrp="1"/>
          </p:cNvSpPr>
          <p:nvPr>
            <p:ph idx="1"/>
          </p:nvPr>
        </p:nvSpPr>
        <p:spPr>
          <a:xfrm>
            <a:off x="457200" y="1447800"/>
            <a:ext cx="8229600" cy="50292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buNone/>
            </a:pP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Furthermore, since these apps run on common browsers, device-specific customization/update delivery is much simpler. Cost benefit increases as hardware fragmentation increases. </a:t>
            </a:r>
          </a:p>
          <a:p>
            <a:pPr marL="0" indent="0">
              <a:buNone/>
            </a:pPr>
            <a:r>
              <a:rPr lang="en-US" dirty="0" smtClean="0">
                <a:latin typeface="Arial" pitchFamily="34" charset="0"/>
                <a:cs typeface="Arial" pitchFamily="34" charset="0"/>
              </a:rPr>
              <a:t>Most suitable for Mobile Web Applications are:</a:t>
            </a:r>
          </a:p>
          <a:p>
            <a:r>
              <a:rPr lang="en-US" dirty="0" smtClean="0">
                <a:latin typeface="Arial" pitchFamily="34" charset="0"/>
                <a:cs typeface="Arial" pitchFamily="34" charset="0"/>
              </a:rPr>
              <a:t>retail and shopping, </a:t>
            </a:r>
          </a:p>
          <a:p>
            <a:r>
              <a:rPr lang="en-US" dirty="0" smtClean="0">
                <a:latin typeface="Arial" pitchFamily="34" charset="0"/>
                <a:cs typeface="Arial" pitchFamily="34" charset="0"/>
              </a:rPr>
              <a:t>communications </a:t>
            </a:r>
          </a:p>
          <a:p>
            <a:r>
              <a:rPr lang="en-US" dirty="0" smtClean="0">
                <a:latin typeface="Arial" pitchFamily="34" charset="0"/>
                <a:cs typeface="Arial" pitchFamily="34" charset="0"/>
              </a:rPr>
              <a:t>news </a:t>
            </a:r>
          </a:p>
          <a:p>
            <a:r>
              <a:rPr lang="en-US" dirty="0" smtClean="0">
                <a:latin typeface="Arial" pitchFamily="34" charset="0"/>
                <a:cs typeface="Arial" pitchFamily="34" charset="0"/>
              </a:rPr>
              <a:t>weather publishers,</a:t>
            </a:r>
          </a:p>
          <a:p>
            <a:r>
              <a:rPr lang="en-US" dirty="0" smtClean="0">
                <a:latin typeface="Arial" pitchFamily="34" charset="0"/>
                <a:cs typeface="Arial" pitchFamily="34" charset="0"/>
              </a:rPr>
              <a:t>applications where iterative design and capturing user analytics are essential.</a:t>
            </a:r>
            <a:endParaRPr lang="en-US" dirty="0">
              <a:latin typeface="Arial" pitchFamily="34" charset="0"/>
              <a:cs typeface="Arial" pitchFamily="34" charset="0"/>
            </a:endParaRPr>
          </a:p>
        </p:txBody>
      </p:sp>
    </p:spTree>
    <p:extLst>
      <p:ext uri="{BB962C8B-B14F-4D97-AF65-F5344CB8AC3E}">
        <p14:creationId xmlns:p14="http://schemas.microsoft.com/office/powerpoint/2010/main" val="3296367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ttp://www.intexsoft.com/images/stories/native%20mobile%20application.png"/>
          <p:cNvPicPr>
            <a:picLocks noGrp="1"/>
          </p:cNvPicPr>
          <p:nvPr>
            <p:ph sz="half" idx="1"/>
          </p:nvPr>
        </p:nvPicPr>
        <p:blipFill>
          <a:blip r:embed="rId2" cstate="print"/>
          <a:stretch>
            <a:fillRect/>
          </a:stretch>
        </p:blipFill>
        <p:spPr bwMode="auto">
          <a:xfrm>
            <a:off x="1143000" y="4648200"/>
            <a:ext cx="3124200" cy="1981200"/>
          </a:xfrm>
          <a:prstGeom prst="rect">
            <a:avLst/>
          </a:prstGeom>
          <a:noFill/>
          <a:ln w="9525">
            <a:noFill/>
            <a:miter lim="800000"/>
            <a:headEnd/>
            <a:tailEnd/>
          </a:ln>
        </p:spPr>
      </p:pic>
      <p:sp>
        <p:nvSpPr>
          <p:cNvPr id="6" name="Content Placeholder 5"/>
          <p:cNvSpPr>
            <a:spLocks noGrp="1"/>
          </p:cNvSpPr>
          <p:nvPr>
            <p:ph sz="half" idx="2"/>
          </p:nvPr>
        </p:nvSpPr>
        <p:spPr>
          <a:xfrm>
            <a:off x="4419600" y="1600200"/>
            <a:ext cx="3200400" cy="2133600"/>
          </a:xfrm>
        </p:spPr>
        <p:style>
          <a:lnRef idx="1">
            <a:schemeClr val="accent3"/>
          </a:lnRef>
          <a:fillRef idx="2">
            <a:schemeClr val="accent3"/>
          </a:fillRef>
          <a:effectRef idx="1">
            <a:schemeClr val="accent3"/>
          </a:effectRef>
          <a:fontRef idx="minor">
            <a:schemeClr val="dk1"/>
          </a:fontRef>
        </p:style>
        <p:txBody>
          <a:bodyPr>
            <a:normAutofit/>
          </a:bodyPr>
          <a:lstStyle/>
          <a:p>
            <a:pPr lvl="0"/>
            <a:r>
              <a:rPr lang="en-US" sz="1600" dirty="0" smtClean="0">
                <a:solidFill>
                  <a:schemeClr val="tx1"/>
                </a:solidFill>
                <a:latin typeface="Arial" pitchFamily="34" charset="0"/>
                <a:cs typeface="Arial" pitchFamily="34" charset="0"/>
              </a:rPr>
              <a:t>Suits best for chosen model of business management and promotion</a:t>
            </a:r>
          </a:p>
          <a:p>
            <a:pPr lvl="0"/>
            <a:r>
              <a:rPr lang="en-US" sz="1600" dirty="0" smtClean="0">
                <a:solidFill>
                  <a:schemeClr val="tx1"/>
                </a:solidFill>
                <a:latin typeface="Arial" pitchFamily="34" charset="0"/>
                <a:cs typeface="Arial" pitchFamily="34" charset="0"/>
              </a:rPr>
              <a:t>complies with company’s own technological expertise (HTML is mastered better than C + + or Objective C).</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7</a:t>
            </a:fld>
            <a:endParaRPr lang="en-US" dirty="0">
              <a:solidFill>
                <a:schemeClr val="tx2">
                  <a:lumMod val="25000"/>
                </a:schemeClr>
              </a:solidFill>
            </a:endParaRPr>
          </a:p>
        </p:txBody>
      </p:sp>
      <p:sp>
        <p:nvSpPr>
          <p:cNvPr id="7" name="Title 6"/>
          <p:cNvSpPr>
            <a:spLocks noGrp="1"/>
          </p:cNvSpPr>
          <p:nvPr>
            <p:ph type="title"/>
          </p:nvPr>
        </p:nvSpPr>
        <p:spPr>
          <a:xfrm>
            <a:off x="381000" y="152400"/>
            <a:ext cx="8229600" cy="685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3200" dirty="0" smtClean="0">
                <a:latin typeface="Arial" pitchFamily="34" charset="0"/>
                <a:cs typeface="Arial" pitchFamily="34" charset="0"/>
              </a:rPr>
              <a:t>Main reasons for organizations to choose:   </a:t>
            </a:r>
            <a:r>
              <a:rPr lang="en-US" sz="3200" dirty="0" smtClean="0">
                <a:solidFill>
                  <a:srgbClr val="FF0000"/>
                </a:solidFill>
                <a:latin typeface="Arial" pitchFamily="34" charset="0"/>
                <a:cs typeface="Arial" pitchFamily="34" charset="0"/>
              </a:rPr>
              <a:t>1</a:t>
            </a:r>
            <a:endParaRPr lang="en-US" sz="3200" dirty="0">
              <a:solidFill>
                <a:srgbClr val="FF0000"/>
              </a:solidFill>
              <a:latin typeface="Arial" pitchFamily="34" charset="0"/>
              <a:cs typeface="Arial" pitchFamily="34" charset="0"/>
            </a:endParaRPr>
          </a:p>
        </p:txBody>
      </p:sp>
      <p:sp>
        <p:nvSpPr>
          <p:cNvPr id="18433" name="Rectangle 1"/>
          <p:cNvSpPr>
            <a:spLocks noChangeArrowheads="1"/>
          </p:cNvSpPr>
          <p:nvPr/>
        </p:nvSpPr>
        <p:spPr bwMode="auto">
          <a:xfrm>
            <a:off x="381000" y="1600200"/>
            <a:ext cx="2971800" cy="280076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lang="en-US" sz="1600" dirty="0" smtClean="0">
                <a:solidFill>
                  <a:srgbClr val="333333"/>
                </a:solidFill>
                <a:latin typeface="Arial" pitchFamily="34" charset="0"/>
                <a:ea typeface="Times New Roman" pitchFamily="18" charset="0"/>
                <a:cs typeface="Arial" pitchFamily="34" charset="0"/>
              </a:rPr>
              <a:t>C</a:t>
            </a: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omplies with company’s own technological expertise (Java, C++ and/or Objective C are mastered better than HTML)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uses makes creating of an excellent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contains relevant content (e.g. an interactive game)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performs complex calculations (bank payments, etc.)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5029200" y="4724400"/>
            <a:ext cx="3276600" cy="15696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Opportunity to develop both options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Desire to test what works best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Expansion of contacts with users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Other (order of company management, integrated solution)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304800" y="990600"/>
            <a:ext cx="2514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NATIVE</a:t>
            </a:r>
            <a:endParaRPr lang="en-US" b="1" dirty="0">
              <a:solidFill>
                <a:srgbClr val="FFFF00"/>
              </a:solidFill>
              <a:latin typeface="Arial" pitchFamily="34" charset="0"/>
              <a:cs typeface="Arial" pitchFamily="34" charset="0"/>
            </a:endParaRPr>
          </a:p>
        </p:txBody>
      </p:sp>
      <p:sp>
        <p:nvSpPr>
          <p:cNvPr id="11" name="Rounded Rectangle 10"/>
          <p:cNvSpPr/>
          <p:nvPr/>
        </p:nvSpPr>
        <p:spPr>
          <a:xfrm>
            <a:off x="6324600" y="990600"/>
            <a:ext cx="2514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WEB</a:t>
            </a:r>
            <a:endParaRPr lang="en-US" b="1" dirty="0">
              <a:solidFill>
                <a:srgbClr val="FFFF00"/>
              </a:solidFill>
              <a:latin typeface="Arial" pitchFamily="34" charset="0"/>
              <a:cs typeface="Arial" pitchFamily="34" charset="0"/>
            </a:endParaRPr>
          </a:p>
        </p:txBody>
      </p:sp>
      <p:sp>
        <p:nvSpPr>
          <p:cNvPr id="12" name="Rounded Rectangle 11"/>
          <p:cNvSpPr/>
          <p:nvPr/>
        </p:nvSpPr>
        <p:spPr>
          <a:xfrm>
            <a:off x="4191000" y="3886200"/>
            <a:ext cx="3505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BOTH: Native and Web</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2144216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3">
                                            <p:bg/>
                                          </p:spTgt>
                                        </p:tgtEl>
                                        <p:attrNameLst>
                                          <p:attrName>style.visibility</p:attrName>
                                        </p:attrNameLst>
                                      </p:cBhvr>
                                      <p:to>
                                        <p:strVal val="visible"/>
                                      </p:to>
                                    </p:set>
                                    <p:animEffect transition="in" filter="fade">
                                      <p:cBhvr>
                                        <p:cTn id="7" dur="2000"/>
                                        <p:tgtEl>
                                          <p:spTgt spid="1843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3">
                                            <p:txEl>
                                              <p:pRg st="0" end="0"/>
                                            </p:txEl>
                                          </p:spTgt>
                                        </p:tgtEl>
                                        <p:attrNameLst>
                                          <p:attrName>style.visibility</p:attrName>
                                        </p:attrNameLst>
                                      </p:cBhvr>
                                      <p:to>
                                        <p:strVal val="visible"/>
                                      </p:to>
                                    </p:set>
                                    <p:animEffect transition="in" filter="fade">
                                      <p:cBhvr>
                                        <p:cTn id="10" dur="2000"/>
                                        <p:tgtEl>
                                          <p:spTgt spid="184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3">
                                            <p:txEl>
                                              <p:pRg st="1" end="1"/>
                                            </p:txEl>
                                          </p:spTgt>
                                        </p:tgtEl>
                                        <p:attrNameLst>
                                          <p:attrName>style.visibility</p:attrName>
                                        </p:attrNameLst>
                                      </p:cBhvr>
                                      <p:to>
                                        <p:strVal val="visible"/>
                                      </p:to>
                                    </p:set>
                                    <p:animEffect transition="in" filter="fade">
                                      <p:cBhvr>
                                        <p:cTn id="13" dur="2000"/>
                                        <p:tgtEl>
                                          <p:spTgt spid="1843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33">
                                            <p:txEl>
                                              <p:pRg st="2" end="2"/>
                                            </p:txEl>
                                          </p:spTgt>
                                        </p:tgtEl>
                                        <p:attrNameLst>
                                          <p:attrName>style.visibility</p:attrName>
                                        </p:attrNameLst>
                                      </p:cBhvr>
                                      <p:to>
                                        <p:strVal val="visible"/>
                                      </p:to>
                                    </p:set>
                                    <p:animEffect transition="in" filter="fade">
                                      <p:cBhvr>
                                        <p:cTn id="16" dur="2000"/>
                                        <p:tgtEl>
                                          <p:spTgt spid="1843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33">
                                            <p:txEl>
                                              <p:pRg st="3" end="3"/>
                                            </p:txEl>
                                          </p:spTgt>
                                        </p:tgtEl>
                                        <p:attrNameLst>
                                          <p:attrName>style.visibility</p:attrName>
                                        </p:attrNameLst>
                                      </p:cBhvr>
                                      <p:to>
                                        <p:strVal val="visible"/>
                                      </p:to>
                                    </p:set>
                                    <p:animEffect transition="in" filter="fade">
                                      <p:cBhvr>
                                        <p:cTn id="19" dur="2000"/>
                                        <p:tgtEl>
                                          <p:spTgt spid="1843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fade">
                                      <p:cBhvr>
                                        <p:cTn id="24" dur="2000"/>
                                        <p:tgtEl>
                                          <p:spTgt spid="6">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2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434">
                                            <p:bg/>
                                          </p:spTgt>
                                        </p:tgtEl>
                                        <p:attrNameLst>
                                          <p:attrName>style.visibility</p:attrName>
                                        </p:attrNameLst>
                                      </p:cBhvr>
                                      <p:to>
                                        <p:strVal val="visible"/>
                                      </p:to>
                                    </p:set>
                                    <p:animEffect transition="in" filter="fade">
                                      <p:cBhvr>
                                        <p:cTn id="35" dur="2000"/>
                                        <p:tgtEl>
                                          <p:spTgt spid="18434">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434">
                                            <p:txEl>
                                              <p:pRg st="0" end="0"/>
                                            </p:txEl>
                                          </p:spTgt>
                                        </p:tgtEl>
                                        <p:attrNameLst>
                                          <p:attrName>style.visibility</p:attrName>
                                        </p:attrNameLst>
                                      </p:cBhvr>
                                      <p:to>
                                        <p:strVal val="visible"/>
                                      </p:to>
                                    </p:set>
                                    <p:animEffect transition="in" filter="fade">
                                      <p:cBhvr>
                                        <p:cTn id="38" dur="2000"/>
                                        <p:tgtEl>
                                          <p:spTgt spid="18434">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434">
                                            <p:txEl>
                                              <p:pRg st="1" end="1"/>
                                            </p:txEl>
                                          </p:spTgt>
                                        </p:tgtEl>
                                        <p:attrNameLst>
                                          <p:attrName>style.visibility</p:attrName>
                                        </p:attrNameLst>
                                      </p:cBhvr>
                                      <p:to>
                                        <p:strVal val="visible"/>
                                      </p:to>
                                    </p:set>
                                    <p:animEffect transition="in" filter="fade">
                                      <p:cBhvr>
                                        <p:cTn id="41" dur="2000"/>
                                        <p:tgtEl>
                                          <p:spTgt spid="18434">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434">
                                            <p:txEl>
                                              <p:pRg st="2" end="2"/>
                                            </p:txEl>
                                          </p:spTgt>
                                        </p:tgtEl>
                                        <p:attrNameLst>
                                          <p:attrName>style.visibility</p:attrName>
                                        </p:attrNameLst>
                                      </p:cBhvr>
                                      <p:to>
                                        <p:strVal val="visible"/>
                                      </p:to>
                                    </p:set>
                                    <p:animEffect transition="in" filter="fade">
                                      <p:cBhvr>
                                        <p:cTn id="44" dur="2000"/>
                                        <p:tgtEl>
                                          <p:spTgt spid="18434">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434">
                                            <p:txEl>
                                              <p:pRg st="3" end="3"/>
                                            </p:txEl>
                                          </p:spTgt>
                                        </p:tgtEl>
                                        <p:attrNameLst>
                                          <p:attrName>style.visibility</p:attrName>
                                        </p:attrNameLst>
                                      </p:cBhvr>
                                      <p:to>
                                        <p:strVal val="visible"/>
                                      </p:to>
                                    </p:set>
                                    <p:animEffect transition="in" filter="fade">
                                      <p:cBhvr>
                                        <p:cTn id="47" dur="20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18433" grpId="0" build="allAtOnce" animBg="1"/>
      <p:bldP spid="18434"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905000"/>
            <a:ext cx="4038600" cy="220980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lvl="0"/>
            <a:r>
              <a:rPr lang="en-US" sz="1900" dirty="0" smtClean="0">
                <a:latin typeface="Arial" pitchFamily="34" charset="0"/>
                <a:cs typeface="Arial" pitchFamily="34" charset="0"/>
              </a:rPr>
              <a:t>If your goals are firstly focused on marketing</a:t>
            </a:r>
          </a:p>
          <a:p>
            <a:pPr lvl="0"/>
            <a:r>
              <a:rPr lang="en-US" sz="1900" dirty="0" smtClean="0">
                <a:latin typeface="Arial" pitchFamily="34" charset="0"/>
                <a:cs typeface="Arial" pitchFamily="34" charset="0"/>
              </a:rPr>
              <a:t>if you offer timely and quickly updated information</a:t>
            </a:r>
          </a:p>
          <a:p>
            <a:pPr lvl="0"/>
            <a:r>
              <a:rPr lang="en-US" sz="1900" dirty="0" smtClean="0">
                <a:latin typeface="Arial" pitchFamily="34" charset="0"/>
                <a:cs typeface="Arial" pitchFamily="34" charset="0"/>
              </a:rPr>
              <a:t>if you want to be easily found through search engines</a:t>
            </a:r>
          </a:p>
          <a:p>
            <a:pPr lvl="0"/>
            <a:r>
              <a:rPr lang="en-US" sz="1900" dirty="0" smtClean="0">
                <a:latin typeface="Arial" pitchFamily="34" charset="0"/>
                <a:cs typeface="Arial" pitchFamily="34" charset="0"/>
              </a:rPr>
              <a:t>if you want to save your money</a:t>
            </a:r>
          </a:p>
          <a:p>
            <a:endParaRPr lang="en-US" dirty="0"/>
          </a:p>
        </p:txBody>
      </p:sp>
      <p:sp>
        <p:nvSpPr>
          <p:cNvPr id="3" name="Content Placeholder 2"/>
          <p:cNvSpPr>
            <a:spLocks noGrp="1"/>
          </p:cNvSpPr>
          <p:nvPr>
            <p:ph sz="half" idx="2"/>
          </p:nvPr>
        </p:nvSpPr>
        <p:spPr>
          <a:xfrm>
            <a:off x="4648200" y="1905000"/>
            <a:ext cx="4038600" cy="2481071"/>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lvl="0"/>
            <a:r>
              <a:rPr lang="en-US" sz="1900" dirty="0" smtClean="0">
                <a:latin typeface="Arial" pitchFamily="34" charset="0"/>
                <a:cs typeface="Arial" pitchFamily="34" charset="0"/>
              </a:rPr>
              <a:t>Communication and interaction with users</a:t>
            </a:r>
          </a:p>
          <a:p>
            <a:pPr lvl="0"/>
            <a:r>
              <a:rPr lang="en-US" sz="1900" dirty="0" smtClean="0">
                <a:latin typeface="Arial" pitchFamily="34" charset="0"/>
                <a:cs typeface="Arial" pitchFamily="34" charset="0"/>
              </a:rPr>
              <a:t>creating an application working like a computer program</a:t>
            </a:r>
          </a:p>
          <a:p>
            <a:pPr lvl="0"/>
            <a:r>
              <a:rPr lang="en-US" sz="1900" dirty="0" smtClean="0">
                <a:latin typeface="Arial" pitchFamily="34" charset="0"/>
                <a:cs typeface="Arial" pitchFamily="34" charset="0"/>
              </a:rPr>
              <a:t>ensuring an instant access to information about your company, regardless of accessibility of the Internet</a:t>
            </a:r>
          </a:p>
          <a:p>
            <a:pPr lvl="0"/>
            <a:r>
              <a:rPr lang="en-US" sz="1900" dirty="0" smtClean="0">
                <a:latin typeface="Arial" pitchFamily="34" charset="0"/>
                <a:cs typeface="Arial" pitchFamily="34" charset="0"/>
              </a:rPr>
              <a:t>creation of a creative and catchy user interface</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8</a:t>
            </a:fld>
            <a:endParaRPr lang="en-US" dirty="0">
              <a:solidFill>
                <a:schemeClr val="tx2">
                  <a:lumMod val="25000"/>
                </a:schemeClr>
              </a:solidFill>
            </a:endParaRPr>
          </a:p>
        </p:txBody>
      </p:sp>
      <p:sp>
        <p:nvSpPr>
          <p:cNvPr id="6" name="Title 5"/>
          <p:cNvSpPr>
            <a:spLocks noGrp="1"/>
          </p:cNvSpPr>
          <p:nvPr>
            <p:ph type="title"/>
          </p:nvPr>
        </p:nvSpPr>
        <p:spPr>
          <a:xfrm>
            <a:off x="304800" y="152400"/>
            <a:ext cx="8610600" cy="8382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Tendencies that let organizations to choose:   </a:t>
            </a:r>
            <a:r>
              <a:rPr lang="en-US" sz="3200" dirty="0" smtClean="0">
                <a:solidFill>
                  <a:srgbClr val="FF0000"/>
                </a:solidFill>
                <a:latin typeface="Arial" pitchFamily="34" charset="0"/>
                <a:cs typeface="Arial" pitchFamily="34" charset="0"/>
              </a:rPr>
              <a:t>2</a:t>
            </a:r>
            <a:r>
              <a:rPr lang="en-US" sz="3200" dirty="0" smtClean="0">
                <a:latin typeface="Arial" pitchFamily="34" charset="0"/>
                <a:cs typeface="Arial" pitchFamily="34" charset="0"/>
              </a:rPr>
              <a:t>				</a:t>
            </a:r>
            <a:endParaRPr lang="en-US" sz="3200" dirty="0">
              <a:solidFill>
                <a:srgbClr val="FF0000"/>
              </a:solidFill>
              <a:latin typeface="Arial" pitchFamily="34" charset="0"/>
              <a:cs typeface="Arial" pitchFamily="34" charset="0"/>
            </a:endParaRPr>
          </a:p>
        </p:txBody>
      </p:sp>
      <p:sp>
        <p:nvSpPr>
          <p:cNvPr id="7" name="Rounded Rectangle 6"/>
          <p:cNvSpPr/>
          <p:nvPr/>
        </p:nvSpPr>
        <p:spPr>
          <a:xfrm>
            <a:off x="609600" y="1295400"/>
            <a:ext cx="3429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Develop Web Apps</a:t>
            </a:r>
            <a:endParaRPr lang="en-US" b="1" dirty="0">
              <a:solidFill>
                <a:srgbClr val="FFFF00"/>
              </a:solidFill>
              <a:latin typeface="Arial" pitchFamily="34" charset="0"/>
              <a:cs typeface="Arial" pitchFamily="34" charset="0"/>
            </a:endParaRPr>
          </a:p>
        </p:txBody>
      </p:sp>
      <p:sp>
        <p:nvSpPr>
          <p:cNvPr id="8" name="Rounded Rectangle 7"/>
          <p:cNvSpPr/>
          <p:nvPr/>
        </p:nvSpPr>
        <p:spPr>
          <a:xfrm>
            <a:off x="4876800" y="1295400"/>
            <a:ext cx="3352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Develop Native Apps</a:t>
            </a:r>
            <a:endParaRPr lang="en-US" b="1" dirty="0">
              <a:solidFill>
                <a:srgbClr val="FFFF00"/>
              </a:solidFill>
              <a:latin typeface="Arial" pitchFamily="34" charset="0"/>
              <a:cs typeface="Arial" pitchFamily="34" charset="0"/>
            </a:endParaRPr>
          </a:p>
        </p:txBody>
      </p:sp>
      <p:sp>
        <p:nvSpPr>
          <p:cNvPr id="64513" name="Rectangle 1"/>
          <p:cNvSpPr>
            <a:spLocks noChangeArrowheads="1"/>
          </p:cNvSpPr>
          <p:nvPr/>
        </p:nvSpPr>
        <p:spPr bwMode="auto">
          <a:xfrm>
            <a:off x="4724400" y="4753198"/>
            <a:ext cx="3962400" cy="1815882"/>
          </a:xfrm>
          <a:prstGeom prst="rect">
            <a:avLst/>
          </a:prstGeom>
          <a:blipFill>
            <a:blip r:embed="rId2" cstate="print">
              <a:duotone>
                <a:prstClr val="black"/>
                <a:schemeClr val="accent4">
                  <a:tint val="45000"/>
                  <a:satMod val="400000"/>
                </a:schemeClr>
              </a:duotone>
            </a:blip>
            <a:stretch>
              <a:fillRect/>
            </a:stretch>
          </a:blip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Useful tips for last:</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If most people find company through search results, it is better to create a mobile version of your web site.</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If company already have a vast audience, it is better develop native mobile application extending the functionality of company website</a:t>
            </a:r>
            <a:r>
              <a:rPr kumimoji="0" lang="en-US" sz="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64514" name="Rectangle 2"/>
          <p:cNvSpPr>
            <a:spLocks noChangeArrowheads="1"/>
          </p:cNvSpPr>
          <p:nvPr/>
        </p:nvSpPr>
        <p:spPr bwMode="auto">
          <a:xfrm>
            <a:off x="685800" y="4495800"/>
            <a:ext cx="3429000"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sz="1600" b="1" dirty="0" smtClean="0">
                <a:solidFill>
                  <a:srgbClr val="FF0000"/>
                </a:solidFill>
                <a:latin typeface="Arial" pitchFamily="34" charset="0"/>
                <a:ea typeface="Times New Roman" pitchFamily="18" charset="0"/>
                <a:cs typeface="Arial" pitchFamily="34" charset="0"/>
              </a:rPr>
              <a:t>YOUR personal opinion regarding the </a:t>
            </a:r>
            <a:r>
              <a:rPr kumimoji="0" lang="en-US"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best option is:</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starting with mobile version of web site,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finding out places where users are most active (using Analytics),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creating a native mobile application based on this information.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150508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2000"/>
                                        <p:tgtEl>
                                          <p:spTgt spid="3">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4513">
                                            <p:bg/>
                                          </p:spTgt>
                                        </p:tgtEl>
                                        <p:attrNameLst>
                                          <p:attrName>style.visibility</p:attrName>
                                        </p:attrNameLst>
                                      </p:cBhvr>
                                      <p:to>
                                        <p:strVal val="visible"/>
                                      </p:to>
                                    </p:set>
                                    <p:animEffect transition="in" filter="fade">
                                      <p:cBhvr>
                                        <p:cTn id="41" dur="2000"/>
                                        <p:tgtEl>
                                          <p:spTgt spid="64513">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513">
                                            <p:txEl>
                                              <p:pRg st="0" end="0"/>
                                            </p:txEl>
                                          </p:spTgt>
                                        </p:tgtEl>
                                        <p:attrNameLst>
                                          <p:attrName>style.visibility</p:attrName>
                                        </p:attrNameLst>
                                      </p:cBhvr>
                                      <p:to>
                                        <p:strVal val="visible"/>
                                      </p:to>
                                    </p:set>
                                    <p:animEffect transition="in" filter="fade">
                                      <p:cBhvr>
                                        <p:cTn id="44" dur="2000"/>
                                        <p:tgtEl>
                                          <p:spTgt spid="64513">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4513">
                                            <p:txEl>
                                              <p:pRg st="1" end="1"/>
                                            </p:txEl>
                                          </p:spTgt>
                                        </p:tgtEl>
                                        <p:attrNameLst>
                                          <p:attrName>style.visibility</p:attrName>
                                        </p:attrNameLst>
                                      </p:cBhvr>
                                      <p:to>
                                        <p:strVal val="visible"/>
                                      </p:to>
                                    </p:set>
                                    <p:animEffect transition="in" filter="fade">
                                      <p:cBhvr>
                                        <p:cTn id="47" dur="2000"/>
                                        <p:tgtEl>
                                          <p:spTgt spid="64513">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513">
                                            <p:txEl>
                                              <p:pRg st="2" end="2"/>
                                            </p:txEl>
                                          </p:spTgt>
                                        </p:tgtEl>
                                        <p:attrNameLst>
                                          <p:attrName>style.visibility</p:attrName>
                                        </p:attrNameLst>
                                      </p:cBhvr>
                                      <p:to>
                                        <p:strVal val="visible"/>
                                      </p:to>
                                    </p:set>
                                    <p:animEffect transition="in" filter="fade">
                                      <p:cBhvr>
                                        <p:cTn id="50" dur="2000"/>
                                        <p:tgtEl>
                                          <p:spTgt spid="6451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4514">
                                            <p:bg/>
                                          </p:spTgt>
                                        </p:tgtEl>
                                        <p:attrNameLst>
                                          <p:attrName>style.visibility</p:attrName>
                                        </p:attrNameLst>
                                      </p:cBhvr>
                                      <p:to>
                                        <p:strVal val="visible"/>
                                      </p:to>
                                    </p:set>
                                    <p:animEffect transition="in" filter="fade">
                                      <p:cBhvr>
                                        <p:cTn id="55" dur="2000"/>
                                        <p:tgtEl>
                                          <p:spTgt spid="64514">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514">
                                            <p:txEl>
                                              <p:pRg st="0" end="0"/>
                                            </p:txEl>
                                          </p:spTgt>
                                        </p:tgtEl>
                                        <p:attrNameLst>
                                          <p:attrName>style.visibility</p:attrName>
                                        </p:attrNameLst>
                                      </p:cBhvr>
                                      <p:to>
                                        <p:strVal val="visible"/>
                                      </p:to>
                                    </p:set>
                                    <p:animEffect transition="in" filter="fade">
                                      <p:cBhvr>
                                        <p:cTn id="58" dur="2000"/>
                                        <p:tgtEl>
                                          <p:spTgt spid="64514">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514">
                                            <p:txEl>
                                              <p:pRg st="1" end="1"/>
                                            </p:txEl>
                                          </p:spTgt>
                                        </p:tgtEl>
                                        <p:attrNameLst>
                                          <p:attrName>style.visibility</p:attrName>
                                        </p:attrNameLst>
                                      </p:cBhvr>
                                      <p:to>
                                        <p:strVal val="visible"/>
                                      </p:to>
                                    </p:set>
                                    <p:animEffect transition="in" filter="fade">
                                      <p:cBhvr>
                                        <p:cTn id="61" dur="2000"/>
                                        <p:tgtEl>
                                          <p:spTgt spid="64514">
                                            <p:txEl>
                                              <p:pRg st="1" end="1"/>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4514">
                                            <p:txEl>
                                              <p:pRg st="2" end="2"/>
                                            </p:txEl>
                                          </p:spTgt>
                                        </p:tgtEl>
                                        <p:attrNameLst>
                                          <p:attrName>style.visibility</p:attrName>
                                        </p:attrNameLst>
                                      </p:cBhvr>
                                      <p:to>
                                        <p:strVal val="visible"/>
                                      </p:to>
                                    </p:set>
                                    <p:animEffect transition="in" filter="fade">
                                      <p:cBhvr>
                                        <p:cTn id="64" dur="2000"/>
                                        <p:tgtEl>
                                          <p:spTgt spid="64514">
                                            <p:txEl>
                                              <p:pRg st="2" end="2"/>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514">
                                            <p:txEl>
                                              <p:pRg st="3" end="3"/>
                                            </p:txEl>
                                          </p:spTgt>
                                        </p:tgtEl>
                                        <p:attrNameLst>
                                          <p:attrName>style.visibility</p:attrName>
                                        </p:attrNameLst>
                                      </p:cBhvr>
                                      <p:to>
                                        <p:strVal val="visible"/>
                                      </p:to>
                                    </p:set>
                                    <p:animEffect transition="in" filter="fade">
                                      <p:cBhvr>
                                        <p:cTn id="67" dur="2000"/>
                                        <p:tgtEl>
                                          <p:spTgt spid="645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animBg="1"/>
      <p:bldP spid="64513" grpId="0" build="allAtOnce" animBg="1"/>
      <p:bldP spid="6451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latin typeface="Arial" pitchFamily="34" charset="0"/>
                <a:cs typeface="Arial" pitchFamily="34" charset="0"/>
              </a:rPr>
              <a:t>Web Mobile technology</a:t>
            </a:r>
            <a:endParaRPr lang="en-US" b="1"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085850"/>
            <a:ext cx="7459188"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052536"/>
            <a:ext cx="8534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latin typeface="Arial" pitchFamily="34" charset="0"/>
                <a:cs typeface="Arial" pitchFamily="34" charset="0"/>
              </a:rPr>
              <a:t>Web platform technologies </a:t>
            </a:r>
            <a:r>
              <a:rPr lang="en-US" dirty="0">
                <a:latin typeface="Arial" pitchFamily="34" charset="0"/>
                <a:cs typeface="Arial" pitchFamily="34" charset="0"/>
              </a:rPr>
              <a:t>are organized under the following categories: graphics, multimedia, device adaptation, forms, user interactions, data storage, personal information management, sensors and hardware integration, network, communication and discovery, packaging, performance &amp; optimization.</a:t>
            </a:r>
          </a:p>
        </p:txBody>
      </p:sp>
    </p:spTree>
    <p:extLst>
      <p:ext uri="{BB962C8B-B14F-4D97-AF65-F5344CB8AC3E}">
        <p14:creationId xmlns:p14="http://schemas.microsoft.com/office/powerpoint/2010/main" val="249796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TotalTime>
  <Words>3978</Words>
  <Application>Microsoft Office PowerPoint</Application>
  <PresentationFormat>On-screen Show (4:3)</PresentationFormat>
  <Paragraphs>220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Mobile Testing – Survival Knowledge – Part VI</vt:lpstr>
      <vt:lpstr>Objective today:</vt:lpstr>
      <vt:lpstr>PowerPoint Presentation</vt:lpstr>
      <vt:lpstr>The Difference between Mobile and Standard PC Website </vt:lpstr>
      <vt:lpstr> Advantages of the Web Mobile Application  </vt:lpstr>
      <vt:lpstr> Mobile Web Applications </vt:lpstr>
      <vt:lpstr>Main reasons for organizations to choose:   1</vt:lpstr>
      <vt:lpstr> Tendencies that let organizations to choose:   2    </vt:lpstr>
      <vt:lpstr>Web Mobile technology</vt:lpstr>
      <vt:lpstr>Graphics</vt:lpstr>
      <vt:lpstr>PowerPoint Presentation</vt:lpstr>
      <vt:lpstr>Cascading Style Sheets</vt:lpstr>
      <vt:lpstr>Web Animation</vt:lpstr>
      <vt:lpstr>Fonts </vt:lpstr>
      <vt:lpstr>Fullscreen</vt:lpstr>
      <vt:lpstr>Screen Orientation</vt:lpstr>
      <vt:lpstr>3D graphic API for HTML5 canvas, called WebGL</vt:lpstr>
      <vt:lpstr>Multimedia</vt:lpstr>
      <vt:lpstr>Media Intent</vt:lpstr>
      <vt:lpstr>Multimedia capture and record</vt:lpstr>
      <vt:lpstr>3. Device Adaptation</vt:lpstr>
      <vt:lpstr>4. Forms</vt:lpstr>
      <vt:lpstr>Types of form controls</vt:lpstr>
      <vt:lpstr>5. User interactions</vt:lpstr>
      <vt:lpstr>Mobile Devices response</vt:lpstr>
      <vt:lpstr>Mobile Device response</vt:lpstr>
      <vt:lpstr>Mobile Device response</vt:lpstr>
      <vt:lpstr>6. Data storage </vt:lpstr>
      <vt:lpstr>Data Storage</vt:lpstr>
      <vt:lpstr>7. Personal Information Management</vt:lpstr>
      <vt:lpstr>8. Sensors and hardware integration</vt:lpstr>
      <vt:lpstr>Sensors and hardware integration</vt:lpstr>
      <vt:lpstr>9. Network</vt:lpstr>
      <vt:lpstr>Network</vt:lpstr>
      <vt:lpstr>Networks</vt:lpstr>
      <vt:lpstr>Network</vt:lpstr>
      <vt:lpstr>10. Communication and Discovery </vt:lpstr>
      <vt:lpstr>10. Communication and Discovery </vt:lpstr>
      <vt:lpstr>10. Communication and Discovery </vt:lpstr>
      <vt:lpstr>11. Packaging</vt:lpstr>
      <vt:lpstr>11. Packaging</vt:lpstr>
      <vt:lpstr>12. Performance &amp; Optimization</vt:lpstr>
      <vt:lpstr>12. Performance &amp; Optimization</vt:lpstr>
      <vt:lpstr>PowerPoint Presentation</vt:lpstr>
      <vt:lpstr>PowerPoint Presentation</vt:lpstr>
      <vt:lpstr>Site Map – Structure of the website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Testing – Survival Knowledge – Part VI</dc:title>
  <dc:creator>Ivette Doss</dc:creator>
  <cp:lastModifiedBy>Ivette Doss</cp:lastModifiedBy>
  <cp:revision>60</cp:revision>
  <dcterms:created xsi:type="dcterms:W3CDTF">2006-08-16T00:00:00Z</dcterms:created>
  <dcterms:modified xsi:type="dcterms:W3CDTF">2013-07-10T01:40:33Z</dcterms:modified>
</cp:coreProperties>
</file>