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309" r:id="rId17"/>
    <p:sldId id="308" r:id="rId18"/>
    <p:sldId id="280" r:id="rId19"/>
    <p:sldId id="281" r:id="rId20"/>
    <p:sldId id="282" r:id="rId21"/>
    <p:sldId id="299" r:id="rId22"/>
    <p:sldId id="300" r:id="rId23"/>
    <p:sldId id="301" r:id="rId24"/>
    <p:sldId id="302" r:id="rId25"/>
    <p:sldId id="303" r:id="rId26"/>
    <p:sldId id="304" r:id="rId27"/>
    <p:sldId id="283" r:id="rId28"/>
    <p:sldId id="284" r:id="rId29"/>
    <p:sldId id="285" r:id="rId30"/>
    <p:sldId id="286" r:id="rId31"/>
    <p:sldId id="287" r:id="rId32"/>
    <p:sldId id="288" r:id="rId33"/>
    <p:sldId id="289" r:id="rId34"/>
    <p:sldId id="290" r:id="rId35"/>
    <p:sldId id="291" r:id="rId36"/>
    <p:sldId id="297" r:id="rId37"/>
    <p:sldId id="298" r:id="rId38"/>
    <p:sldId id="307" r:id="rId39"/>
    <p:sldId id="261" r:id="rId40"/>
    <p:sldId id="262" r:id="rId41"/>
    <p:sldId id="265" r:id="rId42"/>
    <p:sldId id="266" r:id="rId43"/>
    <p:sldId id="26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9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4A758-7C12-40B2-9DC4-78CFD12D4010}" type="datetimeFigureOut">
              <a:rPr lang="en-US" smtClean="0"/>
              <a:pPr/>
              <a:t>6/27/2013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25D71-FD9E-4256-91A3-B1A178D339C4}" type="slidenum">
              <a:rPr lang="en-US" smtClean="0"/>
              <a:pPr/>
              <a:t>‹#›</a:t>
            </a:fld>
            <a:endParaRPr lang="en-US"/>
          </a:p>
        </p:txBody>
      </p:sp>
    </p:spTree>
    <p:extLst>
      <p:ext uri="{BB962C8B-B14F-4D97-AF65-F5344CB8AC3E}">
        <p14:creationId xmlns:p14="http://schemas.microsoft.com/office/powerpoint/2010/main" xmlns="" val="374832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2ADDBB-DF62-48EE-971A-3F833FC9E603}" type="datetime1">
              <a:rPr lang="en-US" smtClean="0"/>
              <a:pPr/>
              <a:t>6/27/2013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F645F-F194-4851-A370-8D51C5FCD975}" type="datetime1">
              <a:rPr lang="en-US" smtClean="0"/>
              <a:pPr/>
              <a:t>6/27/2013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1DF55-CBB8-4548-AF8A-963463FC86F4}" type="datetime1">
              <a:rPr lang="en-US" smtClean="0"/>
              <a:pPr/>
              <a:t>6/27/2013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1EEEB3-448E-4591-AC1C-9CED4FEBDAAE}" type="datetime1">
              <a:rPr lang="en-US" smtClean="0"/>
              <a:pPr/>
              <a:t>6/27/2013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F0A75-C5F1-4F3F-8554-7048AB9F640F}" type="datetime1">
              <a:rPr lang="en-US" smtClean="0"/>
              <a:pPr/>
              <a:t>6/27/2013</a:t>
            </a:fld>
            <a:endParaRPr lang="en-US"/>
          </a:p>
        </p:txBody>
      </p:sp>
      <p:sp>
        <p:nvSpPr>
          <p:cNvPr id="5" name="Footer Placeholder 4"/>
          <p:cNvSpPr>
            <a:spLocks noGrp="1"/>
          </p:cNvSpPr>
          <p:nvPr>
            <p:ph type="ftr" sz="quarter" idx="11"/>
          </p:nvPr>
        </p:nvSpPr>
        <p:spPr/>
        <p:txBody>
          <a:bodyPr/>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3B2AC9-81A8-4A71-B698-3B88CEB9714E}" type="datetime1">
              <a:rPr lang="en-US" smtClean="0"/>
              <a:pPr/>
              <a:t>6/27/2013</a:t>
            </a:fld>
            <a:endParaRPr lang="en-US"/>
          </a:p>
        </p:txBody>
      </p:sp>
      <p:sp>
        <p:nvSpPr>
          <p:cNvPr id="6" name="Footer Placeholder 5"/>
          <p:cNvSpPr>
            <a:spLocks noGrp="1"/>
          </p:cNvSpPr>
          <p:nvPr>
            <p:ph type="ftr" sz="quarter" idx="11"/>
          </p:nvPr>
        </p:nvSpPr>
        <p:spPr/>
        <p:txBody>
          <a:bodyPr/>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53DA9F-4711-4716-AB71-D3542850F678}" type="datetime1">
              <a:rPr lang="en-US" smtClean="0"/>
              <a:pPr/>
              <a:t>6/27/2013</a:t>
            </a:fld>
            <a:endParaRPr lang="en-US"/>
          </a:p>
        </p:txBody>
      </p:sp>
      <p:sp>
        <p:nvSpPr>
          <p:cNvPr id="8" name="Footer Placeholder 7"/>
          <p:cNvSpPr>
            <a:spLocks noGrp="1"/>
          </p:cNvSpPr>
          <p:nvPr>
            <p:ph type="ftr" sz="quarter" idx="11"/>
          </p:nvPr>
        </p:nvSpPr>
        <p:spPr/>
        <p:txBody>
          <a:bodyPr/>
          <a:lstStyle/>
          <a:p>
            <a:r>
              <a:rPr lang="en-US" smtClean="0"/>
              <a:t>Copyright Ivette Doss 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40E599-CDF7-421D-AF3C-53EC68E2F733}" type="datetime1">
              <a:rPr lang="en-US" smtClean="0"/>
              <a:pPr/>
              <a:t>6/27/2013</a:t>
            </a:fld>
            <a:endParaRPr lang="en-US"/>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DCFB9-236B-400D-A35D-8BFB834DC9D0}" type="datetime1">
              <a:rPr lang="en-US" smtClean="0"/>
              <a:pPr/>
              <a:t>6/27/2013</a:t>
            </a:fld>
            <a:endParaRPr lang="en-US"/>
          </a:p>
        </p:txBody>
      </p:sp>
      <p:sp>
        <p:nvSpPr>
          <p:cNvPr id="3" name="Footer Placeholder 2"/>
          <p:cNvSpPr>
            <a:spLocks noGrp="1"/>
          </p:cNvSpPr>
          <p:nvPr>
            <p:ph type="ftr" sz="quarter" idx="11"/>
          </p:nvPr>
        </p:nvSpPr>
        <p:spPr/>
        <p:txBody>
          <a:bodyPr/>
          <a:lstStyle/>
          <a:p>
            <a:r>
              <a:rPr lang="en-US" smtClean="0"/>
              <a:t>Copyright Ivette Doss 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B79A9-2E82-4E0F-A254-B221BA653AD8}" type="datetime1">
              <a:rPr lang="en-US" smtClean="0"/>
              <a:pPr/>
              <a:t>6/27/2013</a:t>
            </a:fld>
            <a:endParaRPr lang="en-US"/>
          </a:p>
        </p:txBody>
      </p:sp>
      <p:sp>
        <p:nvSpPr>
          <p:cNvPr id="6" name="Footer Placeholder 5"/>
          <p:cNvSpPr>
            <a:spLocks noGrp="1"/>
          </p:cNvSpPr>
          <p:nvPr>
            <p:ph type="ftr" sz="quarter" idx="11"/>
          </p:nvPr>
        </p:nvSpPr>
        <p:spPr/>
        <p:txBody>
          <a:bodyPr/>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C68E1-46B8-4BCF-9987-02D71F64DC52}" type="datetime1">
              <a:rPr lang="en-US" smtClean="0"/>
              <a:pPr/>
              <a:t>6/27/2013</a:t>
            </a:fld>
            <a:endParaRPr lang="en-US"/>
          </a:p>
        </p:txBody>
      </p:sp>
      <p:sp>
        <p:nvSpPr>
          <p:cNvPr id="6" name="Footer Placeholder 5"/>
          <p:cNvSpPr>
            <a:spLocks noGrp="1"/>
          </p:cNvSpPr>
          <p:nvPr>
            <p:ph type="ftr" sz="quarter" idx="11"/>
          </p:nvPr>
        </p:nvSpPr>
        <p:spPr/>
        <p:txBody>
          <a:bodyPr/>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634FF47-36D7-45BB-8A95-E8B6BB04B061}" type="datetime1">
              <a:rPr lang="en-US" smtClean="0"/>
              <a:pPr/>
              <a:t>6/27/2013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Copyright Ivette Doss 2013</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hyperlink" Target="//upload.wikimedia.org/wikipedia/commons/d/d5/SonyEricssonW980-001.jpg" TargetMode="Externa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5638800"/>
            <a:ext cx="3762375" cy="609600"/>
          </a:xfrm>
        </p:spPr>
        <p:txBody>
          <a:bodyPr/>
          <a:lstStyle/>
          <a:p>
            <a:r>
              <a:rPr lang="en-US" dirty="0" smtClean="0"/>
              <a:t>Created by </a:t>
            </a:r>
            <a:r>
              <a:rPr lang="en-US" dirty="0" err="1" smtClean="0"/>
              <a:t>Ivette</a:t>
            </a:r>
            <a:r>
              <a:rPr lang="en-US" dirty="0" smtClean="0"/>
              <a:t> Doss</a:t>
            </a:r>
            <a:endParaRPr lang="en-US" dirty="0"/>
          </a:p>
        </p:txBody>
      </p:sp>
      <p:sp>
        <p:nvSpPr>
          <p:cNvPr id="2" name="Title 1"/>
          <p:cNvSpPr>
            <a:spLocks noGrp="1"/>
          </p:cNvSpPr>
          <p:nvPr>
            <p:ph type="ctrTitle"/>
          </p:nvPr>
        </p:nvSpPr>
        <p:spPr>
          <a:xfrm>
            <a:off x="685800" y="685800"/>
            <a:ext cx="7772400" cy="1470025"/>
          </a:xfrm>
        </p:spPr>
        <p:txBody>
          <a:bodyPr/>
          <a:lstStyle/>
          <a:p>
            <a:r>
              <a:rPr lang="en-US" sz="3600" dirty="0">
                <a:solidFill>
                  <a:srgbClr val="002060"/>
                </a:solidFill>
                <a:latin typeface="Arial" pitchFamily="34" charset="0"/>
                <a:cs typeface="Arial" pitchFamily="34" charset="0"/>
              </a:rPr>
              <a:t>Mobile Testing – </a:t>
            </a:r>
            <a:br>
              <a:rPr lang="en-US" sz="3600" dirty="0">
                <a:solidFill>
                  <a:srgbClr val="002060"/>
                </a:solidFill>
                <a:latin typeface="Arial" pitchFamily="34" charset="0"/>
                <a:cs typeface="Arial" pitchFamily="34" charset="0"/>
              </a:rPr>
            </a:br>
            <a:r>
              <a:rPr lang="en-US" sz="3600" dirty="0">
                <a:solidFill>
                  <a:srgbClr val="002060"/>
                </a:solidFill>
                <a:latin typeface="Arial" pitchFamily="34" charset="0"/>
                <a:cs typeface="Arial" pitchFamily="34" charset="0"/>
              </a:rPr>
              <a:t>Survival Knowledge – Part </a:t>
            </a:r>
            <a:r>
              <a:rPr lang="en-US" sz="3600" dirty="0" smtClean="0">
                <a:solidFill>
                  <a:srgbClr val="002060"/>
                </a:solidFill>
                <a:latin typeface="Arial" pitchFamily="34" charset="0"/>
                <a:cs typeface="Arial" pitchFamily="34" charset="0"/>
              </a:rPr>
              <a:t>IV</a:t>
            </a:r>
            <a:endParaRPr lang="en-US" sz="3600" dirty="0"/>
          </a:p>
        </p:txBody>
      </p:sp>
      <p:pic>
        <p:nvPicPr>
          <p:cNvPr id="1026" name="Picture 2" descr="http://wateenmobile.com/funny-pictures/images/mobile_phone_e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286000"/>
            <a:ext cx="4114800" cy="309360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xmlns="" val="330455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4174761929"/>
              </p:ext>
            </p:extLst>
          </p:nvPr>
        </p:nvGraphicFramePr>
        <p:xfrm>
          <a:off x="457200" y="609600"/>
          <a:ext cx="8229600" cy="5574982"/>
        </p:xfrm>
        <a:graphic>
          <a:graphicData uri="http://schemas.openxmlformats.org/drawingml/2006/table">
            <a:tbl>
              <a:tblPr firstRow="1" bandRow="1">
                <a:tableStyleId>{5C22544A-7EE6-4342-B048-85BDC9FD1C3A}</a:tableStyleId>
              </a:tblPr>
              <a:tblGrid>
                <a:gridCol w="1524000"/>
                <a:gridCol w="1371600"/>
                <a:gridCol w="3048000"/>
                <a:gridCol w="2286000"/>
              </a:tblGrid>
              <a:tr h="552969">
                <a:tc>
                  <a:txBody>
                    <a:bodyPr/>
                    <a:lstStyle/>
                    <a:p>
                      <a:r>
                        <a:rPr lang="en-US" sz="1800" dirty="0" smtClean="0">
                          <a:solidFill>
                            <a:srgbClr val="FFFF00"/>
                          </a:solidFill>
                          <a:latin typeface="Arial" pitchFamily="34" charset="0"/>
                          <a:cs typeface="Arial" pitchFamily="34" charset="0"/>
                        </a:rPr>
                        <a:t>TC</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1044848">
                <a:tc>
                  <a:txBody>
                    <a:bodyPr/>
                    <a:lstStyle/>
                    <a:p>
                      <a:r>
                        <a:rPr lang="en-US" sz="1600" b="1" dirty="0" smtClean="0">
                          <a:latin typeface="Arial" pitchFamily="34" charset="0"/>
                          <a:cs typeface="Arial" pitchFamily="34" charset="0"/>
                        </a:rPr>
                        <a:t>12.Visual Feedback</a:t>
                      </a:r>
                      <a:endParaRPr lang="en-US" sz="1600" b="1" dirty="0">
                        <a:latin typeface="Arial" pitchFamily="34" charset="0"/>
                        <a:cs typeface="Arial" pitchFamily="34" charset="0"/>
                      </a:endParaRPr>
                    </a:p>
                  </a:txBody>
                  <a:tcPr/>
                </a:tc>
                <a:tc>
                  <a:txBody>
                    <a:bodyPr/>
                    <a:lstStyle/>
                    <a:p>
                      <a:endParaRPr lang="en-US" sz="140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there is visual feedback when response to any action takes more than 3 sec</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There should be visual feedback given when response time for</a:t>
                      </a:r>
                      <a:r>
                        <a:rPr lang="en-US" sz="1400" baseline="0" dirty="0" smtClean="0">
                          <a:latin typeface="Arial" pitchFamily="34" charset="0"/>
                          <a:cs typeface="Arial" pitchFamily="34" charset="0"/>
                        </a:rPr>
                        <a:t> any action is longer than 3 sec</a:t>
                      </a:r>
                      <a:endParaRPr lang="en-US" sz="1400" dirty="0">
                        <a:latin typeface="Arial" pitchFamily="34" charset="0"/>
                        <a:cs typeface="Arial" pitchFamily="34" charset="0"/>
                      </a:endParaRPr>
                    </a:p>
                  </a:txBody>
                  <a:tcPr/>
                </a:tc>
              </a:tr>
              <a:tr h="1415601">
                <a:tc>
                  <a:txBody>
                    <a:bodyPr/>
                    <a:lstStyle/>
                    <a:p>
                      <a:r>
                        <a:rPr lang="en-US" sz="1600" b="1" dirty="0" smtClean="0">
                          <a:latin typeface="Arial" pitchFamily="34" charset="0"/>
                          <a:cs typeface="Arial" pitchFamily="34" charset="0"/>
                        </a:rPr>
                        <a:t>13. Continual</a:t>
                      </a:r>
                      <a:r>
                        <a:rPr lang="en-US" sz="1600" b="1" baseline="0" dirty="0" smtClean="0">
                          <a:latin typeface="Arial" pitchFamily="34" charset="0"/>
                          <a:cs typeface="Arial" pitchFamily="34" charset="0"/>
                        </a:rPr>
                        <a:t> Keypad Entry</a:t>
                      </a:r>
                      <a:endParaRPr lang="en-US" sz="1600" b="1" dirty="0">
                        <a:latin typeface="Arial" pitchFamily="34" charset="0"/>
                        <a:cs typeface="Arial" pitchFamily="34" charset="0"/>
                      </a:endParaRPr>
                    </a:p>
                  </a:txBody>
                  <a:tcPr/>
                </a:tc>
                <a:tc>
                  <a:txBody>
                    <a:bodyPr/>
                    <a:lstStyle/>
                    <a:p>
                      <a:endParaRPr lang="en-US" sz="140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continual</a:t>
                      </a:r>
                      <a:r>
                        <a:rPr lang="en-US" sz="1400" baseline="0" dirty="0" smtClean="0">
                          <a:latin typeface="Arial" pitchFamily="34" charset="0"/>
                          <a:cs typeface="Arial" pitchFamily="34" charset="0"/>
                        </a:rPr>
                        <a:t> key pad entry do not cause any problem.</a:t>
                      </a:r>
                    </a:p>
                    <a:p>
                      <a:r>
                        <a:rPr lang="en-US" sz="1400" b="1" baseline="0" dirty="0" smtClean="0">
                          <a:latin typeface="Arial" pitchFamily="34" charset="0"/>
                          <a:cs typeface="Arial" pitchFamily="34" charset="0"/>
                        </a:rPr>
                        <a:t>Note:</a:t>
                      </a:r>
                      <a:r>
                        <a:rPr lang="en-US" sz="1200" b="0" baseline="0" dirty="0" smtClean="0">
                          <a:latin typeface="Arial" pitchFamily="34" charset="0"/>
                          <a:cs typeface="Arial" pitchFamily="34" charset="0"/>
                        </a:rPr>
                        <a:t> Continual Keypad </a:t>
                      </a:r>
                      <a:r>
                        <a:rPr lang="en-US" sz="1200" dirty="0" smtClean="0">
                          <a:latin typeface="Arial" pitchFamily="34" charset="0"/>
                          <a:cs typeface="Arial" pitchFamily="34" charset="0"/>
                        </a:rPr>
                        <a:t>test consist in a multiple key press, done quickly as possible, in order to load at maximum capacity the handset's memory</a:t>
                      </a:r>
                      <a:endParaRPr lang="en-US" sz="12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Continual key pad entry should not cause any problem in app</a:t>
                      </a:r>
                      <a:endParaRPr lang="en-US" sz="1400" dirty="0">
                        <a:latin typeface="Arial" pitchFamily="34" charset="0"/>
                        <a:cs typeface="Arial" pitchFamily="34" charset="0"/>
                      </a:endParaRPr>
                    </a:p>
                  </a:txBody>
                  <a:tcPr/>
                </a:tc>
              </a:tr>
              <a:tr h="1280782">
                <a:tc>
                  <a:txBody>
                    <a:bodyPr/>
                    <a:lstStyle/>
                    <a:p>
                      <a:r>
                        <a:rPr lang="en-US" sz="1600" b="1" dirty="0" smtClean="0">
                          <a:latin typeface="Arial" pitchFamily="34" charset="0"/>
                          <a:cs typeface="Arial" pitchFamily="34" charset="0"/>
                        </a:rPr>
                        <a:t>14. Exit Application</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User is able to exit from app with every form of exit modes such as  Flap, Slider, Home Key or Exit</a:t>
                      </a:r>
                      <a:r>
                        <a:rPr lang="en-US" sz="1400" baseline="0" dirty="0" smtClean="0">
                          <a:latin typeface="Arial" pitchFamily="34" charset="0"/>
                          <a:cs typeface="Arial" pitchFamily="34" charset="0"/>
                        </a:rPr>
                        <a:t> option from any point of app</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exit with every from of exit mode such as Flap,</a:t>
                      </a:r>
                      <a:r>
                        <a:rPr lang="en-US" sz="1400" baseline="0" dirty="0" smtClean="0">
                          <a:latin typeface="Arial" pitchFamily="34" charset="0"/>
                          <a:cs typeface="Arial" pitchFamily="34" charset="0"/>
                        </a:rPr>
                        <a:t> Slider, Home Key or Exit option from any point of app</a:t>
                      </a:r>
                      <a:endParaRPr lang="en-US" sz="1400" dirty="0">
                        <a:latin typeface="Arial" pitchFamily="34" charset="0"/>
                        <a:cs typeface="Arial" pitchFamily="34" charset="0"/>
                      </a:endParaRPr>
                    </a:p>
                  </a:txBody>
                  <a:tcPr/>
                </a:tc>
              </a:tr>
              <a:tr h="1280782">
                <a:tc>
                  <a:txBody>
                    <a:bodyPr/>
                    <a:lstStyle/>
                    <a:p>
                      <a:r>
                        <a:rPr lang="en-US" sz="1600" b="1" dirty="0" smtClean="0"/>
                        <a:t>15. Charger Effect</a:t>
                      </a:r>
                      <a:endParaRPr lang="en-US" sz="1600" b="1" dirty="0"/>
                    </a:p>
                  </a:txBody>
                  <a:tcPr/>
                </a:tc>
                <a:tc>
                  <a:txBody>
                    <a:bodyPr/>
                    <a:lstStyle/>
                    <a:p>
                      <a:endParaRPr lang="en-US"/>
                    </a:p>
                  </a:txBody>
                  <a:tcPr/>
                </a:tc>
                <a:tc>
                  <a:txBody>
                    <a:bodyPr/>
                    <a:lstStyle/>
                    <a:p>
                      <a:r>
                        <a:rPr lang="en-US" sz="1400" dirty="0" smtClean="0">
                          <a:latin typeface="Arial" pitchFamily="34" charset="0"/>
                          <a:cs typeface="Arial" pitchFamily="34" charset="0"/>
                        </a:rPr>
                        <a:t>Verify that when app is running then inserting and removing charger do not cause any problem and proper message is displayed when charger is inserted in device</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app is running,</a:t>
                      </a:r>
                      <a:r>
                        <a:rPr lang="en-US" sz="1400" baseline="0" dirty="0" smtClean="0">
                          <a:latin typeface="Arial" pitchFamily="34" charset="0"/>
                          <a:cs typeface="Arial" pitchFamily="34" charset="0"/>
                        </a:rPr>
                        <a:t> then insertion or remove of  charger not cause any problem, and proper message displayed .</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tx2">
                    <a:lumMod val="50000"/>
                  </a:schemeClr>
                </a:solidFill>
              </a:rPr>
              <a:t>Copyright Ivette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50000"/>
                  </a:schemeClr>
                </a:solidFill>
              </a:rPr>
              <a:pPr/>
              <a:t>10</a:t>
            </a:fld>
            <a:endParaRPr lang="en-US" dirty="0">
              <a:solidFill>
                <a:schemeClr val="tx2">
                  <a:lumMod val="50000"/>
                </a:schemeClr>
              </a:solidFill>
            </a:endParaRPr>
          </a:p>
        </p:txBody>
      </p:sp>
    </p:spTree>
    <p:extLst>
      <p:ext uri="{BB962C8B-B14F-4D97-AF65-F5344CB8AC3E}">
        <p14:creationId xmlns:p14="http://schemas.microsoft.com/office/powerpoint/2010/main" xmlns="" val="3444116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571809749"/>
              </p:ext>
            </p:extLst>
          </p:nvPr>
        </p:nvGraphicFramePr>
        <p:xfrm>
          <a:off x="304800" y="685800"/>
          <a:ext cx="8534400" cy="5654040"/>
        </p:xfrm>
        <a:graphic>
          <a:graphicData uri="http://schemas.openxmlformats.org/drawingml/2006/table">
            <a:tbl>
              <a:tblPr firstRow="1" bandRow="1">
                <a:tableStyleId>{5C22544A-7EE6-4342-B048-85BDC9FD1C3A}</a:tableStyleId>
              </a:tblPr>
              <a:tblGrid>
                <a:gridCol w="1659467"/>
                <a:gridCol w="1343377"/>
                <a:gridCol w="2844800"/>
                <a:gridCol w="2686756"/>
              </a:tblGrid>
              <a:tr h="597859">
                <a:tc>
                  <a:txBody>
                    <a:bodyPr/>
                    <a:lstStyle/>
                    <a:p>
                      <a:r>
                        <a:rPr lang="en-US" sz="1800" dirty="0" smtClean="0">
                          <a:solidFill>
                            <a:srgbClr val="FFFF00"/>
                          </a:solidFill>
                          <a:latin typeface="Arial" pitchFamily="34" charset="0"/>
                          <a:cs typeface="Arial" pitchFamily="34" charset="0"/>
                        </a:rPr>
                        <a:t>TC</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1110310">
                <a:tc>
                  <a:txBody>
                    <a:bodyPr/>
                    <a:lstStyle/>
                    <a:p>
                      <a:r>
                        <a:rPr lang="en-US" sz="1600" b="1" dirty="0" smtClean="0">
                          <a:latin typeface="Arial" pitchFamily="34" charset="0"/>
                          <a:cs typeface="Arial" pitchFamily="34" charset="0"/>
                        </a:rPr>
                        <a:t>16. Low Battery</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when app is running and battery is low, then</a:t>
                      </a:r>
                      <a:r>
                        <a:rPr lang="en-US" sz="1400" baseline="0" dirty="0" smtClean="0">
                          <a:latin typeface="Arial" pitchFamily="34" charset="0"/>
                          <a:cs typeface="Arial" pitchFamily="34" charset="0"/>
                        </a:rPr>
                        <a:t>  proper message is displayed to the User.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app is running and battery is low,</a:t>
                      </a:r>
                      <a:r>
                        <a:rPr lang="en-US" sz="1400" baseline="0" dirty="0" smtClean="0">
                          <a:latin typeface="Arial" pitchFamily="34" charset="0"/>
                          <a:cs typeface="Arial" pitchFamily="34" charset="0"/>
                        </a:rPr>
                        <a:t> there should be proper message displayed to the User</a:t>
                      </a:r>
                      <a:endParaRPr lang="en-US" sz="1400" dirty="0">
                        <a:latin typeface="Arial" pitchFamily="34" charset="0"/>
                        <a:cs typeface="Arial" pitchFamily="34" charset="0"/>
                      </a:endParaRPr>
                    </a:p>
                  </a:txBody>
                  <a:tcPr/>
                </a:tc>
              </a:tr>
              <a:tr h="1537352">
                <a:tc>
                  <a:txBody>
                    <a:bodyPr/>
                    <a:lstStyle/>
                    <a:p>
                      <a:r>
                        <a:rPr lang="en-US" sz="1600" b="1" dirty="0" smtClean="0">
                          <a:latin typeface="Arial" pitchFamily="34" charset="0"/>
                          <a:cs typeface="Arial" pitchFamily="34" charset="0"/>
                        </a:rPr>
                        <a:t>17. Removal of Battery </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removal of battery at the time of app data call is going</a:t>
                      </a:r>
                      <a:r>
                        <a:rPr lang="en-US" sz="1400" baseline="0" dirty="0" smtClean="0">
                          <a:latin typeface="Arial" pitchFamily="34" charset="0"/>
                          <a:cs typeface="Arial" pitchFamily="34" charset="0"/>
                        </a:rPr>
                        <a:t> on do not cause interruption and data call is completed after battery is inserted back in the device</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Removal of battery at the time of app data call is going on should not cause interruption and data call should be completed after battery is inserted back in the device</a:t>
                      </a:r>
                      <a:endParaRPr lang="en-US" sz="1400" dirty="0">
                        <a:latin typeface="Arial" pitchFamily="34" charset="0"/>
                        <a:cs typeface="Arial" pitchFamily="34" charset="0"/>
                      </a:endParaRPr>
                    </a:p>
                  </a:txBody>
                  <a:tcPr/>
                </a:tc>
              </a:tr>
              <a:tr h="1110310">
                <a:tc>
                  <a:txBody>
                    <a:bodyPr/>
                    <a:lstStyle/>
                    <a:p>
                      <a:r>
                        <a:rPr lang="en-US" sz="1600" b="1" dirty="0" smtClean="0">
                          <a:latin typeface="Arial" pitchFamily="34" charset="0"/>
                          <a:cs typeface="Arial" pitchFamily="34" charset="0"/>
                        </a:rPr>
                        <a:t>18. Battery Consumption</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app does not consume</a:t>
                      </a:r>
                      <a:r>
                        <a:rPr lang="en-US" sz="1400" baseline="0" dirty="0" smtClean="0">
                          <a:latin typeface="Arial" pitchFamily="34" charset="0"/>
                          <a:cs typeface="Arial" pitchFamily="34" charset="0"/>
                        </a:rPr>
                        <a:t> battery excessively</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The app should not consume battery excessively</a:t>
                      </a:r>
                      <a:endParaRPr lang="en-US" sz="1400" dirty="0">
                        <a:latin typeface="Arial" pitchFamily="34" charset="0"/>
                        <a:cs typeface="Arial" pitchFamily="34" charset="0"/>
                      </a:endParaRPr>
                    </a:p>
                  </a:txBody>
                  <a:tcPr/>
                </a:tc>
              </a:tr>
              <a:tr h="1298209">
                <a:tc>
                  <a:txBody>
                    <a:bodyPr/>
                    <a:lstStyle/>
                    <a:p>
                      <a:r>
                        <a:rPr lang="en-US" sz="1600" b="1" dirty="0" smtClean="0">
                          <a:latin typeface="Arial" pitchFamily="34" charset="0"/>
                          <a:cs typeface="Arial" pitchFamily="34" charset="0"/>
                        </a:rPr>
                        <a:t>19.</a:t>
                      </a:r>
                      <a:r>
                        <a:rPr lang="en-US" sz="1600" b="1" baseline="0" dirty="0" smtClean="0">
                          <a:latin typeface="Arial" pitchFamily="34" charset="0"/>
                          <a:cs typeface="Arial" pitchFamily="34" charset="0"/>
                        </a:rPr>
                        <a:t> Application Start/Restart</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Find</a:t>
                      </a:r>
                      <a:r>
                        <a:rPr lang="en-US" sz="1400" baseline="0" dirty="0" smtClean="0">
                          <a:latin typeface="Arial" pitchFamily="34" charset="0"/>
                          <a:cs typeface="Arial" pitchFamily="34" charset="0"/>
                        </a:rPr>
                        <a:t> the app icon and select it.</a:t>
                      </a:r>
                    </a:p>
                    <a:p>
                      <a:r>
                        <a:rPr lang="en-US" sz="1400" baseline="0" dirty="0" smtClean="0">
                          <a:latin typeface="Arial" pitchFamily="34" charset="0"/>
                          <a:cs typeface="Arial" pitchFamily="34" charset="0"/>
                        </a:rPr>
                        <a:t>Press tab on the Device to launch the  app.</a:t>
                      </a:r>
                    </a:p>
                    <a:p>
                      <a:r>
                        <a:rPr lang="en-US" sz="1400" baseline="0" dirty="0" smtClean="0">
                          <a:latin typeface="Arial" pitchFamily="34" charset="0"/>
                          <a:cs typeface="Arial" pitchFamily="34" charset="0"/>
                        </a:rPr>
                        <a:t>Observe the app launch in the timeline defined.</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 must not take longer than 25 sec to start</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tx2">
                    <a:lumMod val="50000"/>
                  </a:schemeClr>
                </a:solidFill>
              </a:rPr>
              <a:t>Copyright Ivette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50000"/>
                  </a:schemeClr>
                </a:solidFill>
              </a:rPr>
              <a:pPr/>
              <a:t>11</a:t>
            </a:fld>
            <a:endParaRPr lang="en-US" dirty="0">
              <a:solidFill>
                <a:schemeClr val="tx2">
                  <a:lumMod val="50000"/>
                </a:schemeClr>
              </a:solidFill>
            </a:endParaRPr>
          </a:p>
        </p:txBody>
      </p:sp>
    </p:spTree>
    <p:extLst>
      <p:ext uri="{BB962C8B-B14F-4D97-AF65-F5344CB8AC3E}">
        <p14:creationId xmlns:p14="http://schemas.microsoft.com/office/powerpoint/2010/main" xmlns="" val="2906680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2509573093"/>
              </p:ext>
            </p:extLst>
          </p:nvPr>
        </p:nvGraphicFramePr>
        <p:xfrm>
          <a:off x="457200" y="533400"/>
          <a:ext cx="8229600" cy="5410199"/>
        </p:xfrm>
        <a:graphic>
          <a:graphicData uri="http://schemas.openxmlformats.org/drawingml/2006/table">
            <a:tbl>
              <a:tblPr firstRow="1" bandRow="1">
                <a:tableStyleId>{5C22544A-7EE6-4342-B048-85BDC9FD1C3A}</a:tableStyleId>
              </a:tblPr>
              <a:tblGrid>
                <a:gridCol w="1752600"/>
                <a:gridCol w="1371600"/>
                <a:gridCol w="2819400"/>
                <a:gridCol w="2286000"/>
              </a:tblGrid>
              <a:tr h="536185">
                <a:tc>
                  <a:txBody>
                    <a:bodyPr/>
                    <a:lstStyle/>
                    <a:p>
                      <a:r>
                        <a:rPr lang="en-US" sz="1800" dirty="0" smtClean="0">
                          <a:solidFill>
                            <a:srgbClr val="FFFF00"/>
                          </a:solidFill>
                          <a:latin typeface="Arial" pitchFamily="34" charset="0"/>
                          <a:cs typeface="Arial" pitchFamily="34" charset="0"/>
                        </a:rPr>
                        <a:t>TC</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886834">
                <a:tc>
                  <a:txBody>
                    <a:bodyPr/>
                    <a:lstStyle/>
                    <a:p>
                      <a:r>
                        <a:rPr lang="en-US" sz="1600" b="1" dirty="0" smtClean="0">
                          <a:latin typeface="Arial" pitchFamily="34" charset="0"/>
                          <a:cs typeface="Arial" pitchFamily="34" charset="0"/>
                        </a:rPr>
                        <a:t>20. Application Side Effects</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Make sure that your app is not causing other apps of device to hamper</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Installed app should not cause other apps of device to hamper</a:t>
                      </a:r>
                      <a:endParaRPr lang="en-US" sz="1400" dirty="0">
                        <a:latin typeface="Arial" pitchFamily="34" charset="0"/>
                        <a:cs typeface="Arial" pitchFamily="34" charset="0"/>
                      </a:endParaRPr>
                    </a:p>
                  </a:txBody>
                  <a:tcPr/>
                </a:tc>
              </a:tr>
              <a:tr h="3987180">
                <a:tc>
                  <a:txBody>
                    <a:bodyPr/>
                    <a:lstStyle/>
                    <a:p>
                      <a:r>
                        <a:rPr lang="en-US" sz="1600" b="1" dirty="0" smtClean="0">
                          <a:latin typeface="Arial" pitchFamily="34" charset="0"/>
                          <a:cs typeface="Arial" pitchFamily="34" charset="0"/>
                        </a:rPr>
                        <a:t>21. External incoming</a:t>
                      </a:r>
                      <a:r>
                        <a:rPr lang="en-US" sz="1600" b="1" baseline="0" dirty="0" smtClean="0">
                          <a:latin typeface="Arial" pitchFamily="34" charset="0"/>
                          <a:cs typeface="Arial" pitchFamily="34" charset="0"/>
                        </a:rPr>
                        <a:t> communication infrared</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App</a:t>
                      </a:r>
                      <a:r>
                        <a:rPr lang="en-US" sz="1400" baseline="0" dirty="0" smtClean="0">
                          <a:latin typeface="Arial" pitchFamily="34" charset="0"/>
                          <a:cs typeface="Arial" pitchFamily="34" charset="0"/>
                        </a:rPr>
                        <a:t> should gracefully handle the condition when incoming communication is made via </a:t>
                      </a:r>
                      <a:r>
                        <a:rPr lang="en-US" sz="1400" baseline="0" dirty="0" err="1" smtClean="0">
                          <a:latin typeface="Arial" pitchFamily="34" charset="0"/>
                          <a:cs typeface="Arial" pitchFamily="34" charset="0"/>
                        </a:rPr>
                        <a:t>InfraRed</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incoming communication enters the device,</a:t>
                      </a:r>
                      <a:r>
                        <a:rPr lang="en-US" sz="1400" baseline="0" dirty="0" smtClean="0">
                          <a:latin typeface="Arial" pitchFamily="34" charset="0"/>
                          <a:cs typeface="Arial" pitchFamily="34" charset="0"/>
                        </a:rPr>
                        <a:t> the app must at least respect one of the following:</a:t>
                      </a:r>
                    </a:p>
                    <a:p>
                      <a:pPr marL="342900" indent="-342900">
                        <a:buAutoNum type="alphaUcPeriod"/>
                      </a:pPr>
                      <a:r>
                        <a:rPr lang="en-US" sz="1400" baseline="0" dirty="0" smtClean="0">
                          <a:latin typeface="Arial" pitchFamily="34" charset="0"/>
                          <a:cs typeface="Arial" pitchFamily="34" charset="0"/>
                        </a:rPr>
                        <a:t>Go into pause state during </a:t>
                      </a:r>
                      <a:r>
                        <a:rPr lang="en-US" sz="1400" baseline="0" dirty="0" err="1" smtClean="0">
                          <a:latin typeface="Arial" pitchFamily="34" charset="0"/>
                          <a:cs typeface="Arial" pitchFamily="34" charset="0"/>
                        </a:rPr>
                        <a:t>InfraRed</a:t>
                      </a:r>
                      <a:r>
                        <a:rPr lang="en-US" sz="1400" baseline="0" dirty="0" smtClean="0">
                          <a:latin typeface="Arial" pitchFamily="34" charset="0"/>
                          <a:cs typeface="Arial" pitchFamily="34" charset="0"/>
                        </a:rPr>
                        <a:t> session and automatically continue from the point it was suspended at after the  </a:t>
                      </a:r>
                      <a:r>
                        <a:rPr lang="en-US" sz="1400" baseline="0" dirty="0" err="1" smtClean="0">
                          <a:latin typeface="Arial" pitchFamily="34" charset="0"/>
                          <a:cs typeface="Arial" pitchFamily="34" charset="0"/>
                        </a:rPr>
                        <a:t>InfraRed</a:t>
                      </a:r>
                      <a:r>
                        <a:rPr lang="en-US" sz="1400" baseline="0" dirty="0" smtClean="0">
                          <a:latin typeface="Arial" pitchFamily="34" charset="0"/>
                          <a:cs typeface="Arial" pitchFamily="34" charset="0"/>
                        </a:rPr>
                        <a:t> session is done</a:t>
                      </a:r>
                    </a:p>
                    <a:p>
                      <a:pPr marL="342900" indent="-342900">
                        <a:buAutoNum type="alphaUcPeriod"/>
                      </a:pPr>
                      <a:r>
                        <a:rPr lang="en-US" sz="1400" baseline="0" dirty="0" smtClean="0">
                          <a:latin typeface="Arial" pitchFamily="34" charset="0"/>
                          <a:cs typeface="Arial" pitchFamily="34" charset="0"/>
                        </a:rPr>
                        <a:t>Give a visual or audible notification</a:t>
                      </a:r>
                    </a:p>
                    <a:p>
                      <a:pPr marL="342900" indent="-342900">
                        <a:buNone/>
                      </a:pPr>
                      <a:r>
                        <a:rPr lang="en-US" sz="1400" baseline="0" dirty="0" smtClean="0">
                          <a:latin typeface="Arial" pitchFamily="34" charset="0"/>
                          <a:cs typeface="Arial" pitchFamily="34" charset="0"/>
                        </a:rPr>
                        <a:t>The app must not crash or hung.</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tx2">
                    <a:lumMod val="50000"/>
                  </a:schemeClr>
                </a:solidFill>
              </a:rPr>
              <a:t>Copyright Ivette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50000"/>
                  </a:schemeClr>
                </a:solidFill>
              </a:rPr>
              <a:pPr/>
              <a:t>12</a:t>
            </a:fld>
            <a:endParaRPr lang="en-US" dirty="0">
              <a:solidFill>
                <a:schemeClr val="tx2">
                  <a:lumMod val="50000"/>
                </a:schemeClr>
              </a:solidFill>
            </a:endParaRPr>
          </a:p>
        </p:txBody>
      </p:sp>
    </p:spTree>
    <p:extLst>
      <p:ext uri="{BB962C8B-B14F-4D97-AF65-F5344CB8AC3E}">
        <p14:creationId xmlns:p14="http://schemas.microsoft.com/office/powerpoint/2010/main" xmlns="" val="3447032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022502764"/>
              </p:ext>
            </p:extLst>
          </p:nvPr>
        </p:nvGraphicFramePr>
        <p:xfrm>
          <a:off x="457200" y="1143000"/>
          <a:ext cx="8229600" cy="2912109"/>
        </p:xfrm>
        <a:graphic>
          <a:graphicData uri="http://schemas.openxmlformats.org/drawingml/2006/table">
            <a:tbl>
              <a:tblPr firstRow="1" bandRow="1">
                <a:tableStyleId>{5C22544A-7EE6-4342-B048-85BDC9FD1C3A}</a:tableStyleId>
              </a:tblPr>
              <a:tblGrid>
                <a:gridCol w="1752600"/>
                <a:gridCol w="1371600"/>
                <a:gridCol w="2819400"/>
                <a:gridCol w="2286000"/>
              </a:tblGrid>
              <a:tr h="500062">
                <a:tc>
                  <a:txBody>
                    <a:bodyPr/>
                    <a:lstStyle/>
                    <a:p>
                      <a:r>
                        <a:rPr lang="en-US" sz="1800" dirty="0" smtClean="0">
                          <a:solidFill>
                            <a:srgbClr val="FFFF00"/>
                          </a:solidFill>
                          <a:latin typeface="Arial" pitchFamily="34" charset="0"/>
                          <a:cs typeface="Arial" pitchFamily="34" charset="0"/>
                        </a:rPr>
                        <a:t>TC</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827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dirty="0" smtClean="0">
                          <a:latin typeface="Arial" pitchFamily="34" charset="0"/>
                          <a:cs typeface="Arial" pitchFamily="34" charset="0"/>
                        </a:rPr>
                        <a:t>22. Bluetooth interrupt:</a:t>
                      </a:r>
                    </a:p>
                    <a:p>
                      <a:endParaRPr lang="en-US" sz="1600" b="1" dirty="0">
                        <a:latin typeface="Arial" pitchFamily="34" charset="0"/>
                        <a:cs typeface="Arial" pitchFamily="34" charset="0"/>
                      </a:endParaRPr>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When a file transfer is taking place with Bluetooth, the application must be paused and should be resumed from the same point after the transfer is done</a:t>
                      </a:r>
                    </a:p>
                    <a:p>
                      <a:endParaRPr lang="en-US" sz="1400"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r>
              <a:tr h="827087">
                <a:tc>
                  <a:txBody>
                    <a:bodyPr/>
                    <a:lstStyle/>
                    <a:p>
                      <a:endParaRPr lang="en-US" sz="1600" b="1" dirty="0">
                        <a:latin typeface="Arial" pitchFamily="34" charset="0"/>
                        <a:cs typeface="Arial" pitchFamily="34" charset="0"/>
                      </a:endParaRPr>
                    </a:p>
                  </a:txBody>
                  <a:tcPr/>
                </a:tc>
                <a:tc>
                  <a:txBody>
                    <a:bodyPr/>
                    <a:lstStyle/>
                    <a:p>
                      <a:endParaRPr lang="en-US"/>
                    </a:p>
                  </a:txBody>
                  <a:tcPr/>
                </a:tc>
                <a:tc>
                  <a:txBody>
                    <a:bodyPr/>
                    <a:lstStyle/>
                    <a:p>
                      <a:endParaRPr lang="en-US" sz="1400"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tx2">
                    <a:lumMod val="50000"/>
                  </a:schemeClr>
                </a:solidFill>
              </a:rPr>
              <a:t>Copyright Ivette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50000"/>
                  </a:schemeClr>
                </a:solidFill>
              </a:rPr>
              <a:pPr/>
              <a:t>13</a:t>
            </a:fld>
            <a:endParaRPr lang="en-US" dirty="0">
              <a:solidFill>
                <a:schemeClr val="tx2">
                  <a:lumMod val="50000"/>
                </a:schemeClr>
              </a:solidFill>
            </a:endParaRPr>
          </a:p>
        </p:txBody>
      </p:sp>
    </p:spTree>
    <p:extLst>
      <p:ext uri="{BB962C8B-B14F-4D97-AF65-F5344CB8AC3E}">
        <p14:creationId xmlns:p14="http://schemas.microsoft.com/office/powerpoint/2010/main" xmlns="" val="2230149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VA\Pictures\MOBILE TESTING\IUAaz[1].png"/>
          <p:cNvPicPr>
            <a:picLocks noChangeAspect="1" noChangeArrowheads="1"/>
          </p:cNvPicPr>
          <p:nvPr/>
        </p:nvPicPr>
        <p:blipFill>
          <a:blip r:embed="rId2" cstate="print"/>
          <a:stretch>
            <a:fillRect/>
          </a:stretch>
        </p:blipFill>
        <p:spPr bwMode="auto">
          <a:xfrm>
            <a:off x="1905000" y="340870"/>
            <a:ext cx="5334000" cy="6059930"/>
          </a:xfrm>
          <a:prstGeom prst="rect">
            <a:avLst/>
          </a:prstGeom>
          <a:noFill/>
        </p:spPr>
      </p:pic>
      <p:sp>
        <p:nvSpPr>
          <p:cNvPr id="5" name="Rectangle 4"/>
          <p:cNvSpPr/>
          <p:nvPr/>
        </p:nvSpPr>
        <p:spPr>
          <a:xfrm>
            <a:off x="6246018" y="5053012"/>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Footer</a:t>
            </a:r>
            <a:endParaRPr lang="en-US" sz="1600" b="1" dirty="0"/>
          </a:p>
        </p:txBody>
      </p:sp>
      <p:sp>
        <p:nvSpPr>
          <p:cNvPr id="6" name="Rectangle 5"/>
          <p:cNvSpPr/>
          <p:nvPr/>
        </p:nvSpPr>
        <p:spPr>
          <a:xfrm>
            <a:off x="6246018" y="1614487"/>
            <a:ext cx="122396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Menu/ Home Panel</a:t>
            </a:r>
            <a:endParaRPr lang="en-US" sz="1400" dirty="0"/>
          </a:p>
        </p:txBody>
      </p:sp>
      <p:sp>
        <p:nvSpPr>
          <p:cNvPr id="7" name="Rectangle 6"/>
          <p:cNvSpPr/>
          <p:nvPr/>
        </p:nvSpPr>
        <p:spPr>
          <a:xfrm>
            <a:off x="6286499" y="12192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Title Panel</a:t>
            </a:r>
            <a:endParaRPr lang="en-US" sz="1400" dirty="0"/>
          </a:p>
        </p:txBody>
      </p:sp>
      <p:sp>
        <p:nvSpPr>
          <p:cNvPr id="8" name="Rectangle 7"/>
          <p:cNvSpPr/>
          <p:nvPr/>
        </p:nvSpPr>
        <p:spPr>
          <a:xfrm>
            <a:off x="6110287" y="5785422"/>
            <a:ext cx="1143000" cy="503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Device Menu Bar</a:t>
            </a:r>
            <a:endParaRPr lang="en-US" sz="1400" dirty="0"/>
          </a:p>
        </p:txBody>
      </p:sp>
      <p:sp>
        <p:nvSpPr>
          <p:cNvPr id="9" name="Arc 8"/>
          <p:cNvSpPr/>
          <p:nvPr/>
        </p:nvSpPr>
        <p:spPr>
          <a:xfrm>
            <a:off x="5562600" y="4648200"/>
            <a:ext cx="914400" cy="1137222"/>
          </a:xfrm>
          <a:prstGeom prst="arc">
            <a:avLst>
              <a:gd name="adj1" fmla="val 16200000"/>
              <a:gd name="adj2" fmla="val 53748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5548310" y="1628774"/>
            <a:ext cx="697707" cy="442913"/>
          </a:xfrm>
          <a:prstGeom prst="arc">
            <a:avLst>
              <a:gd name="adj1" fmla="val 18520677"/>
              <a:gd name="adj2" fmla="val 23648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a:off x="5562600" y="1252537"/>
            <a:ext cx="723899" cy="457200"/>
          </a:xfrm>
          <a:prstGeom prst="arc">
            <a:avLst>
              <a:gd name="adj1" fmla="val 16200000"/>
              <a:gd name="adj2" fmla="val 50573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a:off x="5653087" y="2071686"/>
            <a:ext cx="914400" cy="2576513"/>
          </a:xfrm>
          <a:prstGeom prst="arc">
            <a:avLst>
              <a:gd name="adj1" fmla="val 16200000"/>
              <a:gd name="adj2" fmla="val 548183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6577012" y="2895600"/>
            <a:ext cx="1042988" cy="362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Body</a:t>
            </a:r>
            <a:endParaRPr lang="en-US" sz="1400" dirty="0"/>
          </a:p>
        </p:txBody>
      </p:sp>
      <p:sp>
        <p:nvSpPr>
          <p:cNvPr id="2" name="Footer Placeholder 1"/>
          <p:cNvSpPr>
            <a:spLocks noGrp="1"/>
          </p:cNvSpPr>
          <p:nvPr>
            <p:ph type="ftr" sz="quarter" idx="11"/>
          </p:nvPr>
        </p:nvSpPr>
        <p:spPr/>
        <p:txBody>
          <a:bodyPr/>
          <a:lstStyle/>
          <a:p>
            <a:r>
              <a:rPr lang="en-US" smtClean="0"/>
              <a:t>Copyright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xmlns="" val="2978932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232154692"/>
              </p:ext>
            </p:extLst>
          </p:nvPr>
        </p:nvGraphicFramePr>
        <p:xfrm>
          <a:off x="228600" y="381000"/>
          <a:ext cx="8534400" cy="6080440"/>
        </p:xfrm>
        <a:graphic>
          <a:graphicData uri="http://schemas.openxmlformats.org/drawingml/2006/table">
            <a:tbl>
              <a:tblPr firstRow="1" bandRow="1">
                <a:tableStyleId>{5C22544A-7EE6-4342-B048-85BDC9FD1C3A}</a:tableStyleId>
              </a:tblPr>
              <a:tblGrid>
                <a:gridCol w="1524000"/>
                <a:gridCol w="1320800"/>
                <a:gridCol w="1422400"/>
                <a:gridCol w="1422400"/>
                <a:gridCol w="1422400"/>
                <a:gridCol w="1422400"/>
              </a:tblGrid>
              <a:tr h="563562">
                <a:tc>
                  <a:txBody>
                    <a:bodyPr/>
                    <a:lstStyle/>
                    <a:p>
                      <a:r>
                        <a:rPr lang="en-US" dirty="0" smtClean="0"/>
                        <a:t>Module/ Components</a:t>
                      </a:r>
                      <a:endParaRPr lang="en-US" dirty="0"/>
                    </a:p>
                  </a:txBody>
                  <a:tcPr/>
                </a:tc>
                <a:tc>
                  <a:txBody>
                    <a:bodyPr/>
                    <a:lstStyle/>
                    <a:p>
                      <a:r>
                        <a:rPr lang="en-US" sz="1400" dirty="0" smtClean="0"/>
                        <a:t>Functionality</a:t>
                      </a:r>
                      <a:endParaRPr lang="en-US" sz="1400" dirty="0"/>
                    </a:p>
                  </a:txBody>
                  <a:tcPr/>
                </a:tc>
                <a:tc>
                  <a:txBody>
                    <a:bodyPr/>
                    <a:lstStyle/>
                    <a:p>
                      <a:r>
                        <a:rPr lang="en-US" dirty="0" smtClean="0"/>
                        <a:t>UI</a:t>
                      </a:r>
                      <a:endParaRPr lang="en-US" dirty="0"/>
                    </a:p>
                  </a:txBody>
                  <a:tcPr/>
                </a:tc>
                <a:tc>
                  <a:txBody>
                    <a:bodyPr/>
                    <a:lstStyle/>
                    <a:p>
                      <a:r>
                        <a:rPr lang="en-US" dirty="0" smtClean="0"/>
                        <a:t>Network/ </a:t>
                      </a:r>
                      <a:r>
                        <a:rPr lang="en-US" sz="1600" dirty="0" smtClean="0"/>
                        <a:t>Connectivity</a:t>
                      </a:r>
                      <a:endParaRPr lang="en-US" sz="1600" dirty="0"/>
                    </a:p>
                  </a:txBody>
                  <a:tcPr/>
                </a:tc>
                <a:tc>
                  <a:txBody>
                    <a:bodyPr/>
                    <a:lstStyle/>
                    <a:p>
                      <a:r>
                        <a:rPr lang="en-US" sz="1600" dirty="0" smtClean="0"/>
                        <a:t>Interruption</a:t>
                      </a:r>
                      <a:endParaRPr lang="en-US" sz="1600" dirty="0"/>
                    </a:p>
                  </a:txBody>
                  <a:tcPr/>
                </a:tc>
                <a:tc>
                  <a:txBody>
                    <a:bodyPr/>
                    <a:lstStyle/>
                    <a:p>
                      <a:r>
                        <a:rPr lang="en-US" sz="1400" dirty="0" smtClean="0"/>
                        <a:t>Compatibility</a:t>
                      </a:r>
                      <a:endParaRPr lang="en-US" sz="1400" dirty="0"/>
                    </a:p>
                  </a:txBody>
                  <a:tcPr/>
                </a:tc>
              </a:tr>
              <a:tr h="1088072">
                <a:tc>
                  <a:txBody>
                    <a:bodyPr/>
                    <a:lstStyle/>
                    <a:p>
                      <a:r>
                        <a:rPr lang="en-US" dirty="0" smtClean="0"/>
                        <a:t>Module 1:</a:t>
                      </a:r>
                    </a:p>
                    <a:p>
                      <a:r>
                        <a:rPr lang="en-US" dirty="0" smtClean="0"/>
                        <a:t>Nav. Bar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88072">
                <a:tc>
                  <a:txBody>
                    <a:bodyPr/>
                    <a:lstStyle/>
                    <a:p>
                      <a:r>
                        <a:rPr lang="en-US" dirty="0" smtClean="0"/>
                        <a:t>Module 2:</a:t>
                      </a:r>
                    </a:p>
                    <a:p>
                      <a:r>
                        <a:rPr lang="en-US" dirty="0" smtClean="0"/>
                        <a:t>Title Panel</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1088072">
                <a:tc>
                  <a:txBody>
                    <a:bodyPr/>
                    <a:lstStyle/>
                    <a:p>
                      <a:r>
                        <a:rPr lang="en-US" dirty="0" smtClean="0"/>
                        <a:t>Module</a:t>
                      </a:r>
                      <a:r>
                        <a:rPr lang="en-US" baseline="0" dirty="0" smtClean="0"/>
                        <a:t> 3:</a:t>
                      </a:r>
                    </a:p>
                    <a:p>
                      <a:r>
                        <a:rPr lang="en-US" baseline="0" dirty="0" smtClean="0"/>
                        <a:t>Home/Menu Panel</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88072">
                <a:tc>
                  <a:txBody>
                    <a:bodyPr/>
                    <a:lstStyle/>
                    <a:p>
                      <a:r>
                        <a:rPr lang="en-US" dirty="0" smtClean="0"/>
                        <a:t>Module 4:</a:t>
                      </a:r>
                    </a:p>
                    <a:p>
                      <a:r>
                        <a:rPr lang="en-US" dirty="0" smtClean="0"/>
                        <a:t>Body Content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1088072">
                <a:tc>
                  <a:txBody>
                    <a:bodyPr/>
                    <a:lstStyle/>
                    <a:p>
                      <a:r>
                        <a:rPr lang="en-US" dirty="0" smtClean="0"/>
                        <a:t>Module 5:</a:t>
                      </a:r>
                    </a:p>
                    <a:p>
                      <a:r>
                        <a:rPr lang="en-US" dirty="0" smtClean="0"/>
                        <a:t>Global Footer</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Footer Placeholder 1"/>
          <p:cNvSpPr>
            <a:spLocks noGrp="1"/>
          </p:cNvSpPr>
          <p:nvPr>
            <p:ph type="ftr" sz="quarter" idx="11"/>
          </p:nvPr>
        </p:nvSpPr>
        <p:spPr/>
        <p:txBody>
          <a:bodyPr/>
          <a:lstStyle/>
          <a:p>
            <a:r>
              <a:rPr lang="en-US" smtClean="0"/>
              <a:t>Copyright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xmlns="" val="2133690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9" name="Content Placeholder 8"/>
          <p:cNvSpPr>
            <a:spLocks noGrp="1"/>
          </p:cNvSpPr>
          <p:nvPr>
            <p:ph sz="quarter" idx="13"/>
          </p:nvPr>
        </p:nvSpPr>
        <p:spPr>
          <a:xfrm>
            <a:off x="1143000" y="731520"/>
            <a:ext cx="7162800" cy="5212080"/>
          </a:xfrm>
        </p:spPr>
        <p:style>
          <a:lnRef idx="1">
            <a:schemeClr val="accent3"/>
          </a:lnRef>
          <a:fillRef idx="2">
            <a:schemeClr val="accent3"/>
          </a:fillRef>
          <a:effectRef idx="1">
            <a:schemeClr val="accent3"/>
          </a:effectRef>
          <a:fontRef idx="minor">
            <a:schemeClr val="dk1"/>
          </a:fontRef>
        </p:style>
        <p:txBody>
          <a:bodyPr/>
          <a:lstStyle/>
          <a:p>
            <a:endParaRPr lang="en-US" dirty="0" smtClean="0"/>
          </a:p>
          <a:p>
            <a:r>
              <a:rPr lang="en-US" dirty="0" smtClean="0"/>
              <a:t>O. Specify Possible Types of Mobile testing to perform</a:t>
            </a:r>
            <a:endParaRPr lang="en-US" dirty="0"/>
          </a:p>
          <a:p>
            <a:r>
              <a:rPr lang="en-US" dirty="0" smtClean="0"/>
              <a:t>1. Specify Module: Example Homepage</a:t>
            </a:r>
          </a:p>
          <a:p>
            <a:r>
              <a:rPr lang="en-US" dirty="0" smtClean="0"/>
              <a:t>2. Specify Sub-Module – Main Elements/Components of page: Example – Title Bar with Login and Search</a:t>
            </a:r>
          </a:p>
          <a:p>
            <a:r>
              <a:rPr lang="en-US" dirty="0" smtClean="0"/>
              <a:t>3. Specify Sub-Sub-Module  - Variables/Conditions: Example – Login valid/invalid, max. char., no char.</a:t>
            </a:r>
          </a:p>
          <a:p>
            <a:endParaRPr lang="en-US" dirty="0"/>
          </a:p>
          <a:p>
            <a:r>
              <a:rPr lang="en-US" dirty="0" smtClean="0"/>
              <a:t>Example of TC Title/Name: Module 1 – Homepage – Login – invalid input – validation of </a:t>
            </a:r>
            <a:r>
              <a:rPr lang="en-US" smtClean="0"/>
              <a:t>error message</a:t>
            </a:r>
            <a:endParaRPr lang="en-US" dirty="0" smtClean="0"/>
          </a:p>
          <a:p>
            <a:endParaRPr lang="en-US" dirty="0"/>
          </a:p>
        </p:txBody>
      </p:sp>
    </p:spTree>
    <p:extLst>
      <p:ext uri="{BB962C8B-B14F-4D97-AF65-F5344CB8AC3E}">
        <p14:creationId xmlns:p14="http://schemas.microsoft.com/office/powerpoint/2010/main" xmlns="" val="181691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317501777"/>
              </p:ext>
            </p:extLst>
          </p:nvPr>
        </p:nvGraphicFramePr>
        <p:xfrm>
          <a:off x="228600" y="381000"/>
          <a:ext cx="8534401" cy="6790688"/>
        </p:xfrm>
        <a:graphic>
          <a:graphicData uri="http://schemas.openxmlformats.org/drawingml/2006/table">
            <a:tbl>
              <a:tblPr firstRow="1" bandRow="1">
                <a:tableStyleId>{5C22544A-7EE6-4342-B048-85BDC9FD1C3A}</a:tableStyleId>
              </a:tblPr>
              <a:tblGrid>
                <a:gridCol w="1524000"/>
                <a:gridCol w="1600200"/>
                <a:gridCol w="1143001"/>
                <a:gridCol w="1422400"/>
                <a:gridCol w="1422400"/>
                <a:gridCol w="1422400"/>
              </a:tblGrid>
              <a:tr h="563562">
                <a:tc>
                  <a:txBody>
                    <a:bodyPr/>
                    <a:lstStyle/>
                    <a:p>
                      <a:r>
                        <a:rPr lang="en-US" dirty="0" smtClean="0"/>
                        <a:t>Module/ Components</a:t>
                      </a:r>
                      <a:endParaRPr lang="en-US" dirty="0"/>
                    </a:p>
                  </a:txBody>
                  <a:tcPr/>
                </a:tc>
                <a:tc>
                  <a:txBody>
                    <a:bodyPr/>
                    <a:lstStyle/>
                    <a:p>
                      <a:r>
                        <a:rPr lang="en-US" sz="1400" dirty="0" smtClean="0"/>
                        <a:t>Functionality</a:t>
                      </a:r>
                      <a:endParaRPr lang="en-US" sz="1400" dirty="0"/>
                    </a:p>
                  </a:txBody>
                  <a:tcPr/>
                </a:tc>
                <a:tc>
                  <a:txBody>
                    <a:bodyPr/>
                    <a:lstStyle/>
                    <a:p>
                      <a:r>
                        <a:rPr lang="en-US" dirty="0" smtClean="0"/>
                        <a:t>UI</a:t>
                      </a:r>
                      <a:endParaRPr lang="en-US" dirty="0"/>
                    </a:p>
                  </a:txBody>
                  <a:tcPr/>
                </a:tc>
                <a:tc>
                  <a:txBody>
                    <a:bodyPr/>
                    <a:lstStyle/>
                    <a:p>
                      <a:r>
                        <a:rPr lang="en-US" dirty="0" smtClean="0"/>
                        <a:t>Network/ </a:t>
                      </a:r>
                      <a:r>
                        <a:rPr lang="en-US" sz="1600" dirty="0" smtClean="0"/>
                        <a:t>Connectivity</a:t>
                      </a:r>
                      <a:endParaRPr lang="en-US" sz="1600" dirty="0"/>
                    </a:p>
                  </a:txBody>
                  <a:tcPr/>
                </a:tc>
                <a:tc>
                  <a:txBody>
                    <a:bodyPr/>
                    <a:lstStyle/>
                    <a:p>
                      <a:r>
                        <a:rPr lang="en-US" sz="1600" dirty="0" smtClean="0"/>
                        <a:t>Interruption</a:t>
                      </a:r>
                      <a:endParaRPr lang="en-US" sz="1600" dirty="0"/>
                    </a:p>
                  </a:txBody>
                  <a:tcPr/>
                </a:tc>
                <a:tc>
                  <a:txBody>
                    <a:bodyPr/>
                    <a:lstStyle/>
                    <a:p>
                      <a:r>
                        <a:rPr lang="en-US" sz="1400" dirty="0" smtClean="0"/>
                        <a:t>Compatibility</a:t>
                      </a:r>
                      <a:endParaRPr lang="en-US" sz="1400" dirty="0"/>
                    </a:p>
                  </a:txBody>
                  <a:tcPr/>
                </a:tc>
              </a:tr>
              <a:tr h="1088072">
                <a:tc>
                  <a:txBody>
                    <a:bodyPr/>
                    <a:lstStyle/>
                    <a:p>
                      <a:r>
                        <a:rPr lang="en-US" b="1" dirty="0" smtClean="0">
                          <a:solidFill>
                            <a:srgbClr val="FF0000"/>
                          </a:solidFill>
                        </a:rPr>
                        <a:t>Module 1:</a:t>
                      </a:r>
                    </a:p>
                    <a:p>
                      <a:r>
                        <a:rPr lang="en-US" dirty="0" smtClean="0"/>
                        <a:t>Nav. Bar – Search Field verification of URL</a:t>
                      </a:r>
                      <a:endParaRPr lang="en-US" dirty="0"/>
                    </a:p>
                  </a:txBody>
                  <a:tcPr/>
                </a:tc>
                <a:tc>
                  <a:txBody>
                    <a:bodyPr/>
                    <a:lstStyle/>
                    <a:p>
                      <a:pPr marL="342900" indent="-342900">
                        <a:buAutoNum type="arabicPeriod"/>
                      </a:pPr>
                      <a:r>
                        <a:rPr lang="en-US" sz="1400" dirty="0" smtClean="0"/>
                        <a:t>Launch http://xxx</a:t>
                      </a:r>
                    </a:p>
                    <a:p>
                      <a:pPr marL="342900" indent="-342900">
                        <a:buAutoNum type="arabicPeriod"/>
                      </a:pPr>
                      <a:r>
                        <a:rPr lang="en-US" sz="1400" dirty="0" smtClean="0"/>
                        <a:t>Confirm the correctly installed environment of</a:t>
                      </a:r>
                      <a:r>
                        <a:rPr lang="en-US" sz="1400" baseline="0" dirty="0" smtClean="0"/>
                        <a:t> the application</a:t>
                      </a:r>
                      <a:endParaRPr lang="en-US" sz="1400" dirty="0"/>
                    </a:p>
                  </a:txBody>
                  <a:tcPr/>
                </a:tc>
                <a:tc>
                  <a:txBody>
                    <a:bodyPr/>
                    <a:lstStyle/>
                    <a:p>
                      <a:r>
                        <a:rPr lang="en-US" sz="1400" dirty="0" smtClean="0"/>
                        <a:t>1.Launch http://xxx</a:t>
                      </a:r>
                    </a:p>
                    <a:p>
                      <a:r>
                        <a:rPr lang="en-US" sz="1400" dirty="0" smtClean="0"/>
                        <a:t>2. Confirm that URL string is not truncated and</a:t>
                      </a:r>
                      <a:r>
                        <a:rPr lang="en-US" sz="1400" baseline="0" dirty="0" smtClean="0"/>
                        <a:t> hovered</a:t>
                      </a:r>
                      <a:endParaRPr lang="en-US" sz="1400" dirty="0"/>
                    </a:p>
                  </a:txBody>
                  <a:tcPr/>
                </a:tc>
                <a:tc>
                  <a:txBody>
                    <a:bodyPr/>
                    <a:lstStyle/>
                    <a:p>
                      <a:endParaRPr lang="en-US"/>
                    </a:p>
                  </a:txBody>
                  <a:tcPr/>
                </a:tc>
                <a:tc>
                  <a:txBody>
                    <a:bodyPr/>
                    <a:lstStyle/>
                    <a:p>
                      <a:endParaRPr lang="en-US"/>
                    </a:p>
                  </a:txBody>
                  <a:tcPr/>
                </a:tc>
                <a:tc>
                  <a:txBody>
                    <a:bodyPr/>
                    <a:lstStyle/>
                    <a:p>
                      <a:endParaRPr lang="en-US"/>
                    </a:p>
                  </a:txBody>
                  <a:tcPr/>
                </a:tc>
              </a:tr>
              <a:tr h="1088072">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108807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8807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108807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Footer Placeholder 1"/>
          <p:cNvSpPr>
            <a:spLocks noGrp="1"/>
          </p:cNvSpPr>
          <p:nvPr>
            <p:ph type="ftr" sz="quarter" idx="11"/>
          </p:nvPr>
        </p:nvSpPr>
        <p:spPr/>
        <p:txBody>
          <a:bodyPr/>
          <a:lstStyle/>
          <a:p>
            <a:r>
              <a:rPr lang="en-US" smtClean="0"/>
              <a:t>Copyright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xmlns="" val="1330428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5486400"/>
            <a:ext cx="4572000"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dirty="0">
                <a:latin typeface="Arial" pitchFamily="34" charset="0"/>
                <a:cs typeface="Arial" pitchFamily="34" charset="0"/>
              </a:rPr>
              <a:t>http://www.youtube.com/watch?v=ass2rWIqd8I&amp;feature=player_embedded&amp;list=PLS7azqUNoh8szi0WyRZPE4CSxfxH1L7cF#!</a:t>
            </a:r>
          </a:p>
        </p:txBody>
      </p:sp>
      <p:pic>
        <p:nvPicPr>
          <p:cNvPr id="5" name="Picture 2" descr="http://maxcdn.fooyoh.com/files/attach/images/1098/266/009/003/iphone-stencil.jpg"/>
          <p:cNvPicPr>
            <a:picLocks noChangeAspect="1" noChangeArrowheads="1"/>
          </p:cNvPicPr>
          <p:nvPr/>
        </p:nvPicPr>
        <p:blipFill>
          <a:blip r:embed="rId2" cstate="print"/>
          <a:srcRect/>
          <a:stretch>
            <a:fillRect/>
          </a:stretch>
        </p:blipFill>
        <p:spPr bwMode="auto">
          <a:xfrm>
            <a:off x="1138237" y="762000"/>
            <a:ext cx="6743698" cy="4495800"/>
          </a:xfrm>
          <a:prstGeom prst="rect">
            <a:avLst/>
          </a:prstGeom>
          <a:noFill/>
        </p:spPr>
      </p:pic>
      <p:sp>
        <p:nvSpPr>
          <p:cNvPr id="6" name="Rectangle 5"/>
          <p:cNvSpPr/>
          <p:nvPr/>
        </p:nvSpPr>
        <p:spPr>
          <a:xfrm>
            <a:off x="533400" y="4822249"/>
            <a:ext cx="2476500" cy="489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lumMod val="95000"/>
                  </a:schemeClr>
                </a:solidFill>
              </a:rPr>
              <a:t>iida</a:t>
            </a:r>
            <a:r>
              <a:rPr lang="en-US" b="1" dirty="0" smtClean="0">
                <a:solidFill>
                  <a:schemeClr val="bg1">
                    <a:lumMod val="95000"/>
                  </a:schemeClr>
                </a:solidFill>
              </a:rPr>
              <a:t> A02 </a:t>
            </a:r>
            <a:r>
              <a:rPr lang="en-US" b="1" dirty="0" err="1" smtClean="0">
                <a:solidFill>
                  <a:schemeClr val="bg1">
                    <a:lumMod val="95000"/>
                  </a:schemeClr>
                </a:solidFill>
              </a:rPr>
              <a:t>infobar</a:t>
            </a:r>
            <a:endParaRPr lang="en-US" b="1" dirty="0">
              <a:solidFill>
                <a:schemeClr val="bg1">
                  <a:lumMod val="95000"/>
                </a:schemeClr>
              </a:solidFill>
            </a:endParaRPr>
          </a:p>
        </p:txBody>
      </p:sp>
      <p:sp>
        <p:nvSpPr>
          <p:cNvPr id="2" name="Footer Placeholder 1"/>
          <p:cNvSpPr>
            <a:spLocks noGrp="1"/>
          </p:cNvSpPr>
          <p:nvPr>
            <p:ph type="ftr" sz="quarter" idx="11"/>
          </p:nvPr>
        </p:nvSpPr>
        <p:spPr/>
        <p:txBody>
          <a:bodyPr/>
          <a:lstStyle/>
          <a:p>
            <a:r>
              <a:rPr lang="en-US" smtClean="0"/>
              <a:t>Copyright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xmlns="" val="244656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IVA\Pictures\MOBILE TESTING\mobile-form-factors[1].jpg"/>
          <p:cNvPicPr>
            <a:picLocks noGrp="1" noChangeAspect="1" noChangeArrowheads="1"/>
          </p:cNvPicPr>
          <p:nvPr>
            <p:ph sz="half" idx="4294967295"/>
          </p:nvPr>
        </p:nvPicPr>
        <p:blipFill>
          <a:blip r:embed="rId2" cstate="print"/>
          <a:srcRect/>
          <a:stretch>
            <a:fillRect/>
          </a:stretch>
        </p:blipFill>
        <p:spPr bwMode="auto">
          <a:xfrm>
            <a:off x="533400" y="1143000"/>
            <a:ext cx="3643841" cy="2732881"/>
          </a:xfrm>
          <a:prstGeom prst="rect">
            <a:avLst/>
          </a:prstGeom>
          <a:noFill/>
        </p:spPr>
      </p:pic>
      <p:sp>
        <p:nvSpPr>
          <p:cNvPr id="3" name="Content Placeholder 2"/>
          <p:cNvSpPr>
            <a:spLocks noGrp="1"/>
          </p:cNvSpPr>
          <p:nvPr>
            <p:ph sz="half" idx="4294967295"/>
          </p:nvPr>
        </p:nvSpPr>
        <p:spPr>
          <a:xfrm>
            <a:off x="4648200" y="1143000"/>
            <a:ext cx="4038600" cy="28194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z="2400" b="1" dirty="0" smtClean="0">
                <a:latin typeface="Arial" pitchFamily="34" charset="0"/>
                <a:cs typeface="Arial" pitchFamily="34" charset="0"/>
              </a:rPr>
              <a:t>Brick</a:t>
            </a:r>
          </a:p>
          <a:p>
            <a:r>
              <a:rPr lang="en-US" sz="2400" b="1" dirty="0" smtClean="0">
                <a:latin typeface="Arial" pitchFamily="34" charset="0"/>
                <a:cs typeface="Arial" pitchFamily="34" charset="0"/>
              </a:rPr>
              <a:t>Bar</a:t>
            </a:r>
          </a:p>
          <a:p>
            <a:r>
              <a:rPr lang="en-US" sz="2400" b="1" dirty="0" err="1" smtClean="0">
                <a:latin typeface="Arial" pitchFamily="34" charset="0"/>
                <a:cs typeface="Arial" pitchFamily="34" charset="0"/>
              </a:rPr>
              <a:t>Touchscreen</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Taco</a:t>
            </a:r>
          </a:p>
          <a:p>
            <a:r>
              <a:rPr lang="en-US" sz="2400" b="1" dirty="0" smtClean="0">
                <a:latin typeface="Arial" pitchFamily="34" charset="0"/>
                <a:cs typeface="Arial" pitchFamily="34" charset="0"/>
              </a:rPr>
              <a:t>Flip</a:t>
            </a:r>
          </a:p>
          <a:p>
            <a:r>
              <a:rPr lang="en-US" sz="2400" b="1" dirty="0" smtClean="0">
                <a:latin typeface="Arial" pitchFamily="34" charset="0"/>
                <a:cs typeface="Arial" pitchFamily="34" charset="0"/>
              </a:rPr>
              <a:t>Slider</a:t>
            </a:r>
          </a:p>
          <a:p>
            <a:r>
              <a:rPr lang="en-US" sz="2400" b="1" dirty="0" smtClean="0">
                <a:latin typeface="Arial" pitchFamily="34" charset="0"/>
                <a:cs typeface="Arial" pitchFamily="34" charset="0"/>
              </a:rPr>
              <a:t>Swivel</a:t>
            </a:r>
            <a:endParaRPr lang="en-US" sz="2400" dirty="0">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925728"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19</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563562"/>
          </a:xfrm>
        </p:spPr>
        <p:style>
          <a:lnRef idx="1">
            <a:schemeClr val="accent1"/>
          </a:lnRef>
          <a:fillRef idx="2">
            <a:schemeClr val="accent1"/>
          </a:fillRef>
          <a:effectRef idx="1">
            <a:schemeClr val="accent1"/>
          </a:effectRef>
          <a:fontRef idx="minor">
            <a:schemeClr val="dk1"/>
          </a:fontRef>
        </p:style>
        <p:txBody>
          <a:bodyPr>
            <a:noAutofit/>
          </a:bodyPr>
          <a:lstStyle/>
          <a:p>
            <a:r>
              <a:rPr lang="en-US" sz="3200" dirty="0" smtClean="0">
                <a:latin typeface="Arial" pitchFamily="34" charset="0"/>
                <a:cs typeface="Arial" pitchFamily="34" charset="0"/>
              </a:rPr>
              <a:t>Good to know: Mobile Form Factor</a:t>
            </a:r>
            <a:endParaRPr lang="en-US" sz="3200" dirty="0">
              <a:latin typeface="Arial" pitchFamily="34" charset="0"/>
              <a:cs typeface="Arial" pitchFamily="34" charset="0"/>
            </a:endParaRPr>
          </a:p>
        </p:txBody>
      </p:sp>
      <p:pic>
        <p:nvPicPr>
          <p:cNvPr id="91139" name="Picture 3" descr="C:\Users\IVA\Pictures\MOBILE TESTING\800px-Nokia_E51_Black[1].jpg"/>
          <p:cNvPicPr>
            <a:picLocks noChangeAspect="1" noChangeArrowheads="1"/>
          </p:cNvPicPr>
          <p:nvPr/>
        </p:nvPicPr>
        <p:blipFill>
          <a:blip r:embed="rId3" cstate="print"/>
          <a:srcRect/>
          <a:stretch>
            <a:fillRect/>
          </a:stretch>
        </p:blipFill>
        <p:spPr bwMode="auto">
          <a:xfrm>
            <a:off x="1143000" y="4343400"/>
            <a:ext cx="1447800" cy="966407"/>
          </a:xfrm>
          <a:prstGeom prst="rect">
            <a:avLst/>
          </a:prstGeom>
          <a:noFill/>
        </p:spPr>
      </p:pic>
      <p:pic>
        <p:nvPicPr>
          <p:cNvPr id="91140" name="Picture 4" descr="C:\Users\IVA\Pictures\MOBILE TESTING\245px-DynaTAC8000X[1].jpg"/>
          <p:cNvPicPr>
            <a:picLocks noChangeAspect="1" noChangeArrowheads="1"/>
          </p:cNvPicPr>
          <p:nvPr/>
        </p:nvPicPr>
        <p:blipFill>
          <a:blip r:embed="rId4" cstate="print"/>
          <a:srcRect/>
          <a:stretch>
            <a:fillRect/>
          </a:stretch>
        </p:blipFill>
        <p:spPr bwMode="auto">
          <a:xfrm>
            <a:off x="152400" y="3886200"/>
            <a:ext cx="862013" cy="2111052"/>
          </a:xfrm>
          <a:prstGeom prst="rect">
            <a:avLst/>
          </a:prstGeom>
          <a:noFill/>
        </p:spPr>
      </p:pic>
      <p:pic>
        <p:nvPicPr>
          <p:cNvPr id="91141" name="Picture 5" descr="C:\Users\IVA\Pictures\MOBILE TESTING\461px-Samsung_Galaxy_Note[1].jpg"/>
          <p:cNvPicPr>
            <a:picLocks noChangeAspect="1" noChangeArrowheads="1"/>
          </p:cNvPicPr>
          <p:nvPr/>
        </p:nvPicPr>
        <p:blipFill>
          <a:blip r:embed="rId5" cstate="print"/>
          <a:srcRect/>
          <a:stretch>
            <a:fillRect/>
          </a:stretch>
        </p:blipFill>
        <p:spPr bwMode="auto">
          <a:xfrm>
            <a:off x="2667000" y="3962400"/>
            <a:ext cx="1143000" cy="1862138"/>
          </a:xfrm>
          <a:prstGeom prst="rect">
            <a:avLst/>
          </a:prstGeom>
          <a:noFill/>
        </p:spPr>
      </p:pic>
      <p:pic>
        <p:nvPicPr>
          <p:cNvPr id="91142" name="Picture 6" descr="C:\Users\IVA\Pictures\MOBILE TESTING\Nokia_N-Gage[1].png"/>
          <p:cNvPicPr>
            <a:picLocks noChangeAspect="1" noChangeArrowheads="1"/>
          </p:cNvPicPr>
          <p:nvPr/>
        </p:nvPicPr>
        <p:blipFill>
          <a:blip r:embed="rId6" cstate="print"/>
          <a:srcRect/>
          <a:stretch>
            <a:fillRect/>
          </a:stretch>
        </p:blipFill>
        <p:spPr bwMode="auto">
          <a:xfrm>
            <a:off x="3886200" y="4343400"/>
            <a:ext cx="1839005" cy="1009650"/>
          </a:xfrm>
          <a:prstGeom prst="rect">
            <a:avLst/>
          </a:prstGeom>
          <a:noFill/>
        </p:spPr>
      </p:pic>
      <p:pic>
        <p:nvPicPr>
          <p:cNvPr id="91144" name="Picture 8" descr="File:SonyEricssonW980-001.jpg">
            <a:hlinkClick r:id="rId7"/>
          </p:cNvPr>
          <p:cNvPicPr>
            <a:picLocks noChangeAspect="1" noChangeArrowheads="1"/>
          </p:cNvPicPr>
          <p:nvPr/>
        </p:nvPicPr>
        <p:blipFill>
          <a:blip r:embed="rId8" cstate="print"/>
          <a:srcRect/>
          <a:stretch>
            <a:fillRect/>
          </a:stretch>
        </p:blipFill>
        <p:spPr bwMode="auto">
          <a:xfrm>
            <a:off x="5791200" y="3810000"/>
            <a:ext cx="829376" cy="2419350"/>
          </a:xfrm>
          <a:prstGeom prst="rect">
            <a:avLst/>
          </a:prstGeom>
          <a:noFill/>
        </p:spPr>
      </p:pic>
      <p:pic>
        <p:nvPicPr>
          <p:cNvPr id="91145" name="Picture 9" descr="C:\Users\IVA\Pictures\MOBILE TESTING\800px-BlackBerry_Torch[1].jpg"/>
          <p:cNvPicPr>
            <a:picLocks noChangeAspect="1" noChangeArrowheads="1"/>
          </p:cNvPicPr>
          <p:nvPr/>
        </p:nvPicPr>
        <p:blipFill>
          <a:blip r:embed="rId9" cstate="print"/>
          <a:srcRect/>
          <a:stretch>
            <a:fillRect/>
          </a:stretch>
        </p:blipFill>
        <p:spPr bwMode="auto">
          <a:xfrm>
            <a:off x="6934200" y="3810000"/>
            <a:ext cx="1574800" cy="1181100"/>
          </a:xfrm>
          <a:prstGeom prst="rect">
            <a:avLst/>
          </a:prstGeom>
          <a:noFill/>
        </p:spPr>
      </p:pic>
      <p:pic>
        <p:nvPicPr>
          <p:cNvPr id="91146" name="Picture 10" descr="C:\Users\IVA\Pictures\MOBILE TESTING\762px-Motorola_flipout[1].jpg"/>
          <p:cNvPicPr>
            <a:picLocks noChangeAspect="1" noChangeArrowheads="1"/>
          </p:cNvPicPr>
          <p:nvPr/>
        </p:nvPicPr>
        <p:blipFill>
          <a:blip r:embed="rId10" cstate="print"/>
          <a:srcRect/>
          <a:stretch>
            <a:fillRect/>
          </a:stretch>
        </p:blipFill>
        <p:spPr bwMode="auto">
          <a:xfrm>
            <a:off x="6934200" y="5105400"/>
            <a:ext cx="1554163" cy="1222039"/>
          </a:xfrm>
          <a:prstGeom prst="rect">
            <a:avLst/>
          </a:prstGeom>
          <a:noFill/>
        </p:spPr>
      </p:pic>
    </p:spTree>
    <p:extLst>
      <p:ext uri="{BB962C8B-B14F-4D97-AF65-F5344CB8AC3E}">
        <p14:creationId xmlns:p14="http://schemas.microsoft.com/office/powerpoint/2010/main" xmlns="" val="230845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8077200" cy="4724400"/>
          </a:xfrm>
        </p:spPr>
        <p:style>
          <a:lnRef idx="1">
            <a:schemeClr val="accent3"/>
          </a:lnRef>
          <a:fillRef idx="2">
            <a:schemeClr val="accent3"/>
          </a:fillRef>
          <a:effectRef idx="1">
            <a:schemeClr val="accent3"/>
          </a:effectRef>
          <a:fontRef idx="minor">
            <a:schemeClr val="dk1"/>
          </a:fontRef>
        </p:style>
        <p:txBody>
          <a:bodyPr>
            <a:normAutofit/>
          </a:bodyPr>
          <a:lstStyle/>
          <a:p>
            <a:pPr lvl="0"/>
            <a:r>
              <a:rPr lang="en-US" b="1" dirty="0" smtClean="0">
                <a:solidFill>
                  <a:srgbClr val="0070C0"/>
                </a:solidFill>
              </a:rPr>
              <a:t> DELAY: 4</a:t>
            </a:r>
            <a:r>
              <a:rPr lang="en-US" b="1" dirty="0">
                <a:solidFill>
                  <a:srgbClr val="0070C0"/>
                </a:solidFill>
              </a:rPr>
              <a:t>. Specific of Mobile Testing II:</a:t>
            </a:r>
            <a:r>
              <a:rPr lang="en-US" dirty="0">
                <a:solidFill>
                  <a:srgbClr val="0070C0"/>
                </a:solidFill>
              </a:rPr>
              <a:t> </a:t>
            </a:r>
            <a:r>
              <a:rPr lang="en-US" dirty="0"/>
              <a:t>Android SDK daily testing activities (screenshots and logs) –  Emulator/Simulator – RDA Services – Interview Questions and Answers</a:t>
            </a:r>
          </a:p>
          <a:p>
            <a:r>
              <a:rPr lang="en-US" b="1" u="sng" dirty="0">
                <a:solidFill>
                  <a:srgbClr val="C00000"/>
                </a:solidFill>
              </a:rPr>
              <a:t>Homework</a:t>
            </a:r>
            <a:r>
              <a:rPr lang="en-US" b="1" dirty="0">
                <a:solidFill>
                  <a:srgbClr val="C00000"/>
                </a:solidFill>
              </a:rPr>
              <a:t>: </a:t>
            </a:r>
            <a:r>
              <a:rPr lang="en-US" dirty="0"/>
              <a:t>installation of the BB/iPhone Simulators, add-on on PC Browser for mobile devices </a:t>
            </a:r>
            <a:r>
              <a:rPr lang="en-US" dirty="0" smtClean="0"/>
              <a:t>simulation</a:t>
            </a:r>
          </a:p>
          <a:p>
            <a:endParaRPr lang="en-US" dirty="0"/>
          </a:p>
          <a:p>
            <a:r>
              <a:rPr lang="en-US" b="1" dirty="0" smtClean="0">
                <a:solidFill>
                  <a:srgbClr val="0070C0"/>
                </a:solidFill>
              </a:rPr>
              <a:t>TODAY: 5</a:t>
            </a:r>
            <a:r>
              <a:rPr lang="en-US" b="1" dirty="0">
                <a:solidFill>
                  <a:srgbClr val="0070C0"/>
                </a:solidFill>
              </a:rPr>
              <a:t>. Specific of Mobile Testing Test Cases and Bug report: </a:t>
            </a:r>
            <a:r>
              <a:rPr lang="en-US" dirty="0"/>
              <a:t>Full Test Coverage of Manual Mobile Application Testing in Agile – daily activities and responsibilities</a:t>
            </a:r>
          </a:p>
          <a:p>
            <a:r>
              <a:rPr lang="en-US" b="1" dirty="0">
                <a:solidFill>
                  <a:srgbClr val="C00000"/>
                </a:solidFill>
              </a:rPr>
              <a:t>Homework: </a:t>
            </a:r>
            <a:r>
              <a:rPr lang="en-US" dirty="0"/>
              <a:t>Write 10 Test Cases and 1 Bug report for Mobile Application (HP QC ALM Template)</a:t>
            </a:r>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762000" y="457200"/>
            <a:ext cx="7696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Objectives for today:</a:t>
            </a:r>
            <a:endParaRPr lang="en-US" sz="3600" dirty="0"/>
          </a:p>
        </p:txBody>
      </p:sp>
      <p:sp>
        <p:nvSpPr>
          <p:cNvPr id="2" name="Footer Placeholder 1"/>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91352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228600" y="2362200"/>
            <a:ext cx="4343400" cy="28956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sz="1800" b="1" dirty="0" smtClean="0">
                <a:latin typeface="Arial" pitchFamily="34" charset="0"/>
                <a:cs typeface="Arial" pitchFamily="34" charset="0"/>
              </a:rPr>
              <a:t>ANDROIDs Popular UI:</a:t>
            </a:r>
          </a:p>
          <a:p>
            <a:r>
              <a:rPr lang="en-US" sz="1600" dirty="0" smtClean="0">
                <a:latin typeface="Arial" pitchFamily="34" charset="0"/>
                <a:cs typeface="Arial" pitchFamily="34" charset="0"/>
              </a:rPr>
              <a:t>Android GUI PSD</a:t>
            </a:r>
          </a:p>
          <a:p>
            <a:r>
              <a:rPr lang="en-US" sz="1600" dirty="0" smtClean="0">
                <a:latin typeface="Arial" pitchFamily="34" charset="0"/>
                <a:cs typeface="Arial" pitchFamily="34" charset="0"/>
              </a:rPr>
              <a:t>Stock (Droid 1, </a:t>
            </a:r>
            <a:r>
              <a:rPr lang="en-US" sz="1600" u="sng" dirty="0" smtClean="0">
                <a:latin typeface="Arial" pitchFamily="34" charset="0"/>
                <a:cs typeface="Arial" pitchFamily="34" charset="0"/>
              </a:rPr>
              <a:t>Nexus</a:t>
            </a:r>
            <a:r>
              <a:rPr lang="en-US" sz="1600" dirty="0" smtClean="0">
                <a:latin typeface="Arial" pitchFamily="34" charset="0"/>
                <a:cs typeface="Arial" pitchFamily="34" charset="0"/>
              </a:rPr>
              <a:t>1) 	</a:t>
            </a:r>
          </a:p>
          <a:p>
            <a:r>
              <a:rPr lang="en-US" sz="1600" dirty="0" smtClean="0">
                <a:latin typeface="Arial" pitchFamily="34" charset="0"/>
                <a:cs typeface="Arial" pitchFamily="34" charset="0"/>
              </a:rPr>
              <a:t>Sense UI (Eris, Incredible, </a:t>
            </a:r>
            <a:r>
              <a:rPr lang="en-US" sz="1600" dirty="0" err="1" smtClean="0">
                <a:latin typeface="Arial" pitchFamily="34" charset="0"/>
                <a:cs typeface="Arial" pitchFamily="34" charset="0"/>
              </a:rPr>
              <a:t>Evo</a:t>
            </a:r>
            <a:r>
              <a:rPr lang="en-US" sz="1600" dirty="0" smtClean="0">
                <a:latin typeface="Arial" pitchFamily="34" charset="0"/>
                <a:cs typeface="Arial" pitchFamily="34" charset="0"/>
              </a:rPr>
              <a:t>)</a:t>
            </a:r>
          </a:p>
          <a:p>
            <a:r>
              <a:rPr lang="en-US" sz="1600" dirty="0" err="1" smtClean="0">
                <a:latin typeface="Arial" pitchFamily="34" charset="0"/>
                <a:cs typeface="Arial" pitchFamily="34" charset="0"/>
              </a:rPr>
              <a:t>Motoblur</a:t>
            </a:r>
            <a:r>
              <a:rPr lang="en-US" sz="1600" dirty="0" smtClean="0">
                <a:latin typeface="Arial" pitchFamily="34" charset="0"/>
                <a:cs typeface="Arial" pitchFamily="34" charset="0"/>
              </a:rPr>
              <a:t>(*new* </a:t>
            </a:r>
            <a:r>
              <a:rPr lang="en-US" sz="1600" u="sng" dirty="0" smtClean="0">
                <a:latin typeface="Arial" pitchFamily="34" charset="0"/>
                <a:cs typeface="Arial" pitchFamily="34" charset="0"/>
              </a:rPr>
              <a:t>Droid X</a:t>
            </a:r>
            <a:r>
              <a:rPr lang="en-US" sz="1600" dirty="0" smtClean="0">
                <a:latin typeface="Arial" pitchFamily="34" charset="0"/>
                <a:cs typeface="Arial" pitchFamily="34" charset="0"/>
              </a:rPr>
              <a:t>, Droid 2)</a:t>
            </a:r>
          </a:p>
          <a:p>
            <a:r>
              <a:rPr lang="en-US" sz="1600" dirty="0" err="1" smtClean="0">
                <a:latin typeface="Arial" pitchFamily="34" charset="0"/>
                <a:cs typeface="Arial" pitchFamily="34" charset="0"/>
              </a:rPr>
              <a:t>Touchwiz</a:t>
            </a:r>
            <a:r>
              <a:rPr lang="en-US" sz="1600" dirty="0" smtClean="0">
                <a:latin typeface="Arial" pitchFamily="34" charset="0"/>
                <a:cs typeface="Arial" pitchFamily="34" charset="0"/>
              </a:rPr>
              <a:t>(Galaxy S </a:t>
            </a:r>
            <a:r>
              <a:rPr lang="en-US" sz="1600" u="sng" dirty="0" smtClean="0">
                <a:latin typeface="Arial" pitchFamily="34" charset="0"/>
                <a:cs typeface="Arial" pitchFamily="34" charset="0"/>
              </a:rPr>
              <a:t>devices</a:t>
            </a:r>
            <a:r>
              <a:rPr lang="en-US" sz="1600" dirty="0" smtClean="0">
                <a:latin typeface="Arial" pitchFamily="34" charset="0"/>
                <a:cs typeface="Arial" pitchFamily="34" charset="0"/>
              </a:rPr>
              <a:t>)</a:t>
            </a:r>
          </a:p>
          <a:p>
            <a:r>
              <a:rPr lang="en-US" sz="1800" b="1" dirty="0" err="1" smtClean="0">
                <a:latin typeface="Arial" pitchFamily="34" charset="0"/>
                <a:cs typeface="Arial" pitchFamily="34" charset="0"/>
              </a:rPr>
              <a:t>iPhone</a:t>
            </a:r>
            <a:r>
              <a:rPr lang="en-US" sz="1800" b="1" dirty="0" smtClean="0">
                <a:latin typeface="Arial" pitchFamily="34" charset="0"/>
                <a:cs typeface="Arial" pitchFamily="34" charset="0"/>
              </a:rPr>
              <a:t> Popular UI:</a:t>
            </a:r>
          </a:p>
          <a:p>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GUI PSD (Photoshop file)</a:t>
            </a:r>
          </a:p>
          <a:p>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GUI stencil for </a:t>
            </a:r>
            <a:r>
              <a:rPr lang="en-US" sz="1600" dirty="0" err="1" smtClean="0">
                <a:latin typeface="Arial" pitchFamily="34" charset="0"/>
                <a:cs typeface="Arial" pitchFamily="34" charset="0"/>
              </a:rPr>
              <a:t>Omnigraffle</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Favorites UI Design Walkthrough</a:t>
            </a:r>
          </a:p>
          <a:p>
            <a:r>
              <a:rPr lang="en-US" sz="1600" dirty="0" smtClean="0">
                <a:latin typeface="Arial" pitchFamily="34" charset="0"/>
                <a:cs typeface="Arial" pitchFamily="34" charset="0"/>
              </a:rPr>
              <a:t>Edward </a:t>
            </a:r>
            <a:r>
              <a:rPr lang="en-US" sz="1600" dirty="0" err="1" smtClean="0">
                <a:latin typeface="Arial" pitchFamily="34" charset="0"/>
                <a:cs typeface="Arial" pitchFamily="34" charset="0"/>
              </a:rPr>
              <a:t>Tufte</a:t>
            </a:r>
            <a:r>
              <a:rPr lang="en-US" sz="1600" dirty="0" smtClean="0">
                <a:latin typeface="Arial" pitchFamily="34" charset="0"/>
                <a:cs typeface="Arial" pitchFamily="34" charset="0"/>
              </a:rPr>
              <a:t> on </a:t>
            </a:r>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interface design</a:t>
            </a:r>
          </a:p>
          <a:p>
            <a:endParaRPr lang="en-US" sz="1600" b="1" dirty="0" smtClean="0"/>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dirty="0"/>
          </a:p>
        </p:txBody>
      </p:sp>
      <p:pic>
        <p:nvPicPr>
          <p:cNvPr id="88065" name="Picture 1" descr="C:\Users\IVA\Pictures\MOBILE TESTING\iphoneguipsd[1].png"/>
          <p:cNvPicPr>
            <a:picLocks noGrp="1" noChangeAspect="1" noChangeArrowheads="1"/>
          </p:cNvPicPr>
          <p:nvPr>
            <p:ph sz="half" idx="4294967295"/>
          </p:nvPr>
        </p:nvPicPr>
        <p:blipFill>
          <a:blip r:embed="rId2" cstate="print"/>
          <a:srcRect/>
          <a:stretch>
            <a:fillRect/>
          </a:stretch>
        </p:blipFill>
        <p:spPr bwMode="auto">
          <a:xfrm>
            <a:off x="4953000" y="1125415"/>
            <a:ext cx="3886200" cy="2391508"/>
          </a:xfrm>
          <a:prstGeom prst="rect">
            <a:avLst/>
          </a:prstGeom>
          <a:noFill/>
        </p:spPr>
      </p:pic>
      <p:sp>
        <p:nvSpPr>
          <p:cNvPr id="3" name="Footer Placeholder 2"/>
          <p:cNvSpPr>
            <a:spLocks noGrp="1"/>
          </p:cNvSpPr>
          <p:nvPr>
            <p:ph type="ftr" sz="quarter" idx="11"/>
          </p:nvPr>
        </p:nvSpPr>
        <p:spPr>
          <a:xfrm>
            <a:off x="5029200" y="6407944"/>
            <a:ext cx="33528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Ivette</a:t>
            </a:r>
            <a:r>
              <a:rPr lang="en-US" dirty="0" smtClean="0">
                <a:solidFill>
                  <a:schemeClr val="tx2">
                    <a:lumMod val="25000"/>
                  </a:schemeClr>
                </a:solidFill>
              </a:rPr>
              <a:t> Doss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20</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tx1"/>
                </a:solidFill>
                <a:latin typeface="Arial" pitchFamily="34" charset="0"/>
                <a:cs typeface="Arial" pitchFamily="34" charset="0"/>
              </a:rPr>
              <a:t>Good to know: different Mobile UI</a:t>
            </a:r>
            <a:endParaRPr lang="en-US" sz="3200" b="1" dirty="0">
              <a:solidFill>
                <a:schemeClr val="tx1"/>
              </a:solidFill>
            </a:endParaRPr>
          </a:p>
        </p:txBody>
      </p:sp>
      <p:sp>
        <p:nvSpPr>
          <p:cNvPr id="13" name="Rectangle 12"/>
          <p:cNvSpPr/>
          <p:nvPr/>
        </p:nvSpPr>
        <p:spPr>
          <a:xfrm>
            <a:off x="381000" y="5421822"/>
            <a:ext cx="27432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http://mobileorchard.com/7-iphone-ui-user-interface-design-resources/</a:t>
            </a:r>
            <a:endParaRPr lang="en-US" sz="1200" dirty="0">
              <a:solidFill>
                <a:schemeClr val="tx1"/>
              </a:solidFill>
              <a:latin typeface="Arial" pitchFamily="34" charset="0"/>
              <a:cs typeface="Arial" pitchFamily="34" charset="0"/>
            </a:endParaRPr>
          </a:p>
        </p:txBody>
      </p:sp>
      <p:sp>
        <p:nvSpPr>
          <p:cNvPr id="14" name="Rounded Rectangle 13"/>
          <p:cNvSpPr/>
          <p:nvPr/>
        </p:nvSpPr>
        <p:spPr>
          <a:xfrm>
            <a:off x="685800" y="1558636"/>
            <a:ext cx="3352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Self-Learning</a:t>
            </a:r>
            <a:endParaRPr lang="en-US" sz="2400" b="1" dirty="0">
              <a:solidFill>
                <a:schemeClr val="tx1"/>
              </a:solidFill>
              <a:latin typeface="Arial" pitchFamily="34" charset="0"/>
              <a:cs typeface="Arial" pitchFamily="34" charset="0"/>
            </a:endParaRPr>
          </a:p>
        </p:txBody>
      </p:sp>
      <p:pic>
        <p:nvPicPr>
          <p:cNvPr id="88069" name="Picture 5" descr="http://speckycdn.sdm.netdna-cdn.com/wp-content/uploads/2010/10/ui_templates_09.jpg"/>
          <p:cNvPicPr>
            <a:picLocks noChangeAspect="1" noChangeArrowheads="1"/>
          </p:cNvPicPr>
          <p:nvPr/>
        </p:nvPicPr>
        <p:blipFill>
          <a:blip r:embed="rId3" cstate="print"/>
          <a:srcRect/>
          <a:stretch>
            <a:fillRect/>
          </a:stretch>
        </p:blipFill>
        <p:spPr bwMode="auto">
          <a:xfrm>
            <a:off x="4800600" y="3657600"/>
            <a:ext cx="4191000" cy="2711053"/>
          </a:xfrm>
          <a:prstGeom prst="rect">
            <a:avLst/>
          </a:prstGeom>
          <a:noFill/>
        </p:spPr>
      </p:pic>
      <p:sp>
        <p:nvSpPr>
          <p:cNvPr id="17" name="Rectangle 16"/>
          <p:cNvSpPr/>
          <p:nvPr/>
        </p:nvSpPr>
        <p:spPr>
          <a:xfrm>
            <a:off x="1371600" y="6137820"/>
            <a:ext cx="32004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http://speckyboy.com/2010/10/27/30-fresh-web-ui-mobile-ui-and-wireframe-kits/</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772844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533400" y="1676400"/>
            <a:ext cx="4343400" cy="327660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r>
              <a:rPr lang="en-US" sz="2000" dirty="0" smtClean="0">
                <a:latin typeface="Arial" pitchFamily="34" charset="0"/>
                <a:cs typeface="Arial" pitchFamily="34" charset="0"/>
              </a:rPr>
              <a:t>1. Stay with the TC Plan to cover different area of testing:</a:t>
            </a:r>
          </a:p>
          <a:p>
            <a:r>
              <a:rPr lang="en-US" sz="2000" b="1" dirty="0" smtClean="0">
                <a:latin typeface="Arial" pitchFamily="34" charset="0"/>
                <a:cs typeface="Arial" pitchFamily="34" charset="0"/>
              </a:rPr>
              <a:t>1) </a:t>
            </a:r>
            <a:r>
              <a:rPr lang="en-US" sz="2000" dirty="0" smtClean="0">
                <a:latin typeface="Arial" pitchFamily="34" charset="0"/>
                <a:cs typeface="Arial" pitchFamily="34" charset="0"/>
              </a:rPr>
              <a:t>Functionality Testing</a:t>
            </a:r>
            <a:br>
              <a:rPr lang="en-US" sz="2000" dirty="0" smtClean="0">
                <a:latin typeface="Arial" pitchFamily="34" charset="0"/>
                <a:cs typeface="Arial" pitchFamily="34" charset="0"/>
              </a:rPr>
            </a:br>
            <a:r>
              <a:rPr lang="en-US" sz="2000" b="1" dirty="0" smtClean="0">
                <a:latin typeface="Arial" pitchFamily="34" charset="0"/>
                <a:cs typeface="Arial" pitchFamily="34" charset="0"/>
              </a:rPr>
              <a:t>2)</a:t>
            </a:r>
            <a:r>
              <a:rPr lang="en-US" sz="2000" dirty="0" smtClean="0">
                <a:latin typeface="Arial" pitchFamily="34" charset="0"/>
                <a:cs typeface="Arial" pitchFamily="34" charset="0"/>
              </a:rPr>
              <a:t> Usability/UI testing</a:t>
            </a:r>
            <a:br>
              <a:rPr lang="en-US" sz="2000" dirty="0" smtClean="0">
                <a:latin typeface="Arial" pitchFamily="34" charset="0"/>
                <a:cs typeface="Arial" pitchFamily="34" charset="0"/>
              </a:rPr>
            </a:br>
            <a:r>
              <a:rPr lang="en-US" sz="2000" b="1" dirty="0" smtClean="0">
                <a:latin typeface="Arial" pitchFamily="34" charset="0"/>
                <a:cs typeface="Arial" pitchFamily="34" charset="0"/>
              </a:rPr>
              <a:t>3)</a:t>
            </a:r>
            <a:r>
              <a:rPr lang="en-US" sz="2000" dirty="0" smtClean="0">
                <a:latin typeface="Arial" pitchFamily="34" charset="0"/>
                <a:cs typeface="Arial" pitchFamily="34" charset="0"/>
              </a:rPr>
              <a:t> Interruption Testing</a:t>
            </a:r>
          </a:p>
          <a:p>
            <a:r>
              <a:rPr lang="en-US" sz="2000" b="1" dirty="0" smtClean="0">
                <a:latin typeface="Arial" pitchFamily="34" charset="0"/>
                <a:cs typeface="Arial" pitchFamily="34" charset="0"/>
              </a:rPr>
              <a:t>4) </a:t>
            </a:r>
            <a:r>
              <a:rPr lang="en-US" sz="2000" dirty="0" smtClean="0">
                <a:latin typeface="Arial" pitchFamily="34" charset="0"/>
                <a:cs typeface="Arial" pitchFamily="34" charset="0"/>
              </a:rPr>
              <a:t>Connectivity testing</a:t>
            </a:r>
            <a:br>
              <a:rPr lang="en-US" sz="2000" dirty="0" smtClean="0">
                <a:latin typeface="Arial" pitchFamily="34" charset="0"/>
                <a:cs typeface="Arial" pitchFamily="34" charset="0"/>
              </a:rPr>
            </a:br>
            <a:r>
              <a:rPr lang="en-US" sz="2000" b="1" dirty="0" smtClean="0">
                <a:latin typeface="Arial" pitchFamily="34" charset="0"/>
                <a:cs typeface="Arial" pitchFamily="34" charset="0"/>
              </a:rPr>
              <a:t>5)</a:t>
            </a:r>
            <a:r>
              <a:rPr lang="en-US" sz="2000" dirty="0" smtClean="0">
                <a:latin typeface="Arial" pitchFamily="34" charset="0"/>
                <a:cs typeface="Arial" pitchFamily="34" charset="0"/>
              </a:rPr>
              <a:t> Performance/Load testing</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Add Media specific Testing</a:t>
            </a:r>
          </a:p>
          <a:p>
            <a:endParaRPr lang="en-US" dirty="0"/>
          </a:p>
        </p:txBody>
      </p:sp>
      <p:pic>
        <p:nvPicPr>
          <p:cNvPr id="2050" name="Picture 2" descr="C:\Users\IVA\Pictures\MOBILE TESTING\IC513003[1].png"/>
          <p:cNvPicPr>
            <a:picLocks noGrp="1" noChangeAspect="1" noChangeArrowheads="1"/>
          </p:cNvPicPr>
          <p:nvPr>
            <p:ph sz="half" idx="4294967295"/>
          </p:nvPr>
        </p:nvPicPr>
        <p:blipFill>
          <a:blip r:embed="rId2" cstate="print"/>
          <a:stretch>
            <a:fillRect/>
          </a:stretch>
        </p:blipFill>
        <p:spPr bwMode="auto">
          <a:xfrm>
            <a:off x="5309711" y="1481138"/>
            <a:ext cx="2715577" cy="4525962"/>
          </a:xfrm>
          <a:prstGeom prst="rect">
            <a:avLst/>
          </a:prstGeom>
          <a:noFill/>
        </p:spPr>
      </p:pic>
      <p:sp>
        <p:nvSpPr>
          <p:cNvPr id="3" name="Footer Placeholder 2"/>
          <p:cNvSpPr>
            <a:spLocks noGrp="1"/>
          </p:cNvSpPr>
          <p:nvPr>
            <p:ph type="ftr" sz="quarter" idx="11"/>
          </p:nvPr>
        </p:nvSpPr>
        <p:spPr>
          <a:xfrm>
            <a:off x="3733800" y="6497505"/>
            <a:ext cx="3429000" cy="365125"/>
          </a:xfrm>
        </p:spPr>
        <p:txBody>
          <a:bodyPr/>
          <a:lstStyle/>
          <a:p>
            <a:r>
              <a:rPr lang="en-US" dirty="0" smtClean="0">
                <a:solidFill>
                  <a:srgbClr val="002060"/>
                </a:solidFill>
              </a:rPr>
              <a:t>Copyright </a:t>
            </a:r>
            <a:r>
              <a:rPr lang="en-US" dirty="0" err="1" smtClean="0">
                <a:solidFill>
                  <a:srgbClr val="002060"/>
                </a:solidFill>
              </a:rPr>
              <a:t>Ivette</a:t>
            </a:r>
            <a:r>
              <a:rPr lang="en-US" dirty="0" smtClean="0">
                <a:solidFill>
                  <a:srgbClr val="002060"/>
                </a:solidFill>
              </a:rPr>
              <a:t> Doss 2013</a:t>
            </a:r>
            <a:endParaRPr lang="en-US" dirty="0">
              <a:solidFill>
                <a:srgbClr val="002060"/>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rgbClr val="002060"/>
                </a:solidFill>
              </a:rPr>
              <a:pPr/>
              <a:t>21</a:t>
            </a:fld>
            <a:endParaRPr lang="en-US" dirty="0">
              <a:solidFill>
                <a:srgbClr val="002060"/>
              </a:solidFill>
            </a:endParaRPr>
          </a:p>
        </p:txBody>
      </p:sp>
      <p:sp>
        <p:nvSpPr>
          <p:cNvPr id="6" name="Title 5"/>
          <p:cNvSpPr>
            <a:spLocks noGrp="1"/>
          </p:cNvSpPr>
          <p:nvPr>
            <p:ph type="title"/>
          </p:nvPr>
        </p:nvSpPr>
        <p:spPr>
          <a:xfrm>
            <a:off x="228600" y="152400"/>
            <a:ext cx="8686800" cy="1265238"/>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2700" b="1" dirty="0" smtClean="0">
                <a:solidFill>
                  <a:schemeClr val="tx1"/>
                </a:solidFill>
                <a:latin typeface="Arial" pitchFamily="34" charset="0"/>
                <a:cs typeface="Arial" pitchFamily="34" charset="0"/>
              </a:rPr>
              <a:t>Write as many Test Cases you can for the following: Mobile device, simple app with three buttons (1,2,3) that making the sounds</a:t>
            </a:r>
            <a:r>
              <a:rPr lang="en-US" sz="2700" dirty="0" smtClean="0">
                <a:solidFill>
                  <a:srgbClr val="FF0000"/>
                </a:solidFill>
                <a:latin typeface="Arial" pitchFamily="34" charset="0"/>
                <a:cs typeface="Arial" pitchFamily="34" charset="0"/>
              </a:rPr>
              <a:t>						</a:t>
            </a:r>
            <a:r>
              <a:rPr lang="en-US" sz="2700" dirty="0" smtClean="0">
                <a:solidFill>
                  <a:schemeClr val="bg1"/>
                </a:solidFill>
                <a:latin typeface="Arial" pitchFamily="34" charset="0"/>
                <a:cs typeface="Arial" pitchFamily="34" charset="0"/>
              </a:rPr>
              <a:t>1</a:t>
            </a:r>
            <a:r>
              <a:rPr lang="en-US" sz="4400" dirty="0" smtClean="0">
                <a:solidFill>
                  <a:srgbClr val="FF0000"/>
                </a:solidFill>
                <a:latin typeface="Arial" pitchFamily="34" charset="0"/>
                <a:cs typeface="Arial" pitchFamily="34" charset="0"/>
              </a:rPr>
              <a:t/>
            </a:r>
            <a:br>
              <a:rPr lang="en-US" sz="4400" dirty="0" smtClean="0">
                <a:solidFill>
                  <a:srgbClr val="FF0000"/>
                </a:solidFill>
                <a:latin typeface="Arial" pitchFamily="34" charset="0"/>
                <a:cs typeface="Arial" pitchFamily="34" charset="0"/>
              </a:rPr>
            </a:br>
            <a:endParaRPr lang="en-US" dirty="0"/>
          </a:p>
        </p:txBody>
      </p:sp>
      <p:sp>
        <p:nvSpPr>
          <p:cNvPr id="10" name="Rectangle 9"/>
          <p:cNvSpPr/>
          <p:nvPr/>
        </p:nvSpPr>
        <p:spPr>
          <a:xfrm>
            <a:off x="5410200" y="6165226"/>
            <a:ext cx="297180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200" dirty="0" smtClean="0">
                <a:solidFill>
                  <a:schemeClr val="tx1"/>
                </a:solidFill>
                <a:latin typeface="Arial" pitchFamily="34" charset="0"/>
                <a:cs typeface="Arial" pitchFamily="34" charset="0"/>
              </a:rPr>
              <a:t>http://en.wikipedia.org/wiki/Soak_testing</a:t>
            </a:r>
            <a:endParaRPr lang="en-US" sz="1200" dirty="0">
              <a:solidFill>
                <a:schemeClr val="tx1"/>
              </a:solidFill>
              <a:latin typeface="Arial" pitchFamily="34" charset="0"/>
              <a:cs typeface="Arial" pitchFamily="34" charset="0"/>
            </a:endParaRPr>
          </a:p>
        </p:txBody>
      </p:sp>
      <p:sp>
        <p:nvSpPr>
          <p:cNvPr id="8" name="Rectangle 7"/>
          <p:cNvSpPr/>
          <p:nvPr/>
        </p:nvSpPr>
        <p:spPr>
          <a:xfrm>
            <a:off x="1752600" y="5791200"/>
            <a:ext cx="342900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400" dirty="0" smtClean="0">
                <a:solidFill>
                  <a:schemeClr val="tx1"/>
                </a:solidFill>
                <a:latin typeface="Arial" pitchFamily="34" charset="0"/>
                <a:cs typeface="Arial" pitchFamily="34" charset="0"/>
              </a:rPr>
              <a:t>http://www.guru99.com/testing-tools.html</a:t>
            </a:r>
            <a:endParaRPr lang="en-US" sz="1400" dirty="0">
              <a:solidFill>
                <a:schemeClr val="tx1"/>
              </a:solidFill>
              <a:latin typeface="Arial" pitchFamily="34" charset="0"/>
              <a:cs typeface="Arial" pitchFamily="34" charset="0"/>
            </a:endParaRPr>
          </a:p>
        </p:txBody>
      </p:sp>
      <p:sp>
        <p:nvSpPr>
          <p:cNvPr id="9" name="Rounded Rectangle 8"/>
          <p:cNvSpPr/>
          <p:nvPr/>
        </p:nvSpPr>
        <p:spPr>
          <a:xfrm>
            <a:off x="304800" y="5181600"/>
            <a:ext cx="30480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Self-Learning:</a:t>
            </a:r>
            <a:endParaRPr lang="en-US" sz="2400" b="1" dirty="0">
              <a:latin typeface="Arial" pitchFamily="34" charset="0"/>
              <a:cs typeface="Arial" pitchFamily="34" charset="0"/>
            </a:endParaRPr>
          </a:p>
        </p:txBody>
      </p:sp>
      <p:sp>
        <p:nvSpPr>
          <p:cNvPr id="11" name="Rectangle 10"/>
          <p:cNvSpPr/>
          <p:nvPr/>
        </p:nvSpPr>
        <p:spPr>
          <a:xfrm>
            <a:off x="304800" y="6248400"/>
            <a:ext cx="3429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200" dirty="0" smtClean="0">
                <a:solidFill>
                  <a:schemeClr val="tx1"/>
                </a:solidFill>
                <a:latin typeface="Arial" pitchFamily="34" charset="0"/>
                <a:cs typeface="Arial" pitchFamily="34" charset="0"/>
              </a:rPr>
              <a:t>http://www.mobileapptesting.com/the-best-tools-for-mobile-app-testing/2011/08</a:t>
            </a:r>
            <a:r>
              <a:rPr lang="en-US" sz="1200" dirty="0" smtClean="0">
                <a:solidFill>
                  <a:schemeClr val="bg1"/>
                </a:solidFill>
                <a:latin typeface="Arial" pitchFamily="34" charset="0"/>
                <a:cs typeface="Arial" pitchFamily="34" charset="0"/>
              </a:rPr>
              <a:t>/</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7577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IVA\Pictures\MOBILE TESTING\IC513003[1].png"/>
          <p:cNvPicPr>
            <a:picLocks noGrp="1" noChangeAspect="1" noChangeArrowheads="1"/>
          </p:cNvPicPr>
          <p:nvPr>
            <p:ph sz="half" idx="4294967295"/>
          </p:nvPr>
        </p:nvPicPr>
        <p:blipFill>
          <a:blip r:embed="rId2" cstate="print"/>
          <a:srcRect/>
          <a:stretch>
            <a:fillRect/>
          </a:stretch>
        </p:blipFill>
        <p:spPr bwMode="auto">
          <a:xfrm>
            <a:off x="228600" y="1143000"/>
            <a:ext cx="2788920" cy="4648200"/>
          </a:xfrm>
          <a:prstGeom prst="rect">
            <a:avLst/>
          </a:prstGeom>
          <a:noFill/>
        </p:spPr>
      </p:pic>
      <p:sp>
        <p:nvSpPr>
          <p:cNvPr id="3" name="Footer Placeholder 2"/>
          <p:cNvSpPr>
            <a:spLocks noGrp="1"/>
          </p:cNvSpPr>
          <p:nvPr>
            <p:ph type="ftr" sz="quarter" idx="11"/>
          </p:nvPr>
        </p:nvSpPr>
        <p:spPr>
          <a:xfrm>
            <a:off x="4380072" y="6407944"/>
            <a:ext cx="3925728" cy="365125"/>
          </a:xfrm>
        </p:spPr>
        <p:txBody>
          <a:bodyPr/>
          <a:lstStyle/>
          <a:p>
            <a:r>
              <a:rPr lang="en-US" dirty="0" smtClean="0">
                <a:solidFill>
                  <a:srgbClr val="002060"/>
                </a:solidFill>
              </a:rPr>
              <a:t>Copyright </a:t>
            </a:r>
            <a:r>
              <a:rPr lang="en-US" dirty="0" err="1" smtClean="0">
                <a:solidFill>
                  <a:srgbClr val="002060"/>
                </a:solidFill>
              </a:rPr>
              <a:t>Ivette</a:t>
            </a:r>
            <a:r>
              <a:rPr lang="en-US" dirty="0" smtClean="0">
                <a:solidFill>
                  <a:srgbClr val="002060"/>
                </a:solidFill>
              </a:rPr>
              <a:t> Doss 2013</a:t>
            </a:r>
            <a:endParaRPr lang="en-US" dirty="0">
              <a:solidFill>
                <a:srgbClr val="002060"/>
              </a:solidFill>
            </a:endParaRPr>
          </a:p>
        </p:txBody>
      </p:sp>
      <p:sp>
        <p:nvSpPr>
          <p:cNvPr id="4" name="Slide Number Placeholder 3"/>
          <p:cNvSpPr>
            <a:spLocks noGrp="1"/>
          </p:cNvSpPr>
          <p:nvPr>
            <p:ph type="sldNum" sz="quarter" idx="12"/>
          </p:nvPr>
        </p:nvSpPr>
        <p:spPr>
          <a:xfrm>
            <a:off x="8458200" y="6407944"/>
            <a:ext cx="554832" cy="365125"/>
          </a:xfrm>
        </p:spPr>
        <p:txBody>
          <a:bodyPr/>
          <a:lstStyle/>
          <a:p>
            <a:fld id="{B6F15528-21DE-4FAA-801E-634DDDAF4B2B}" type="slidenum">
              <a:rPr lang="en-US" smtClean="0">
                <a:solidFill>
                  <a:srgbClr val="002060"/>
                </a:solidFill>
              </a:rPr>
              <a:pPr/>
              <a:t>22</a:t>
            </a:fld>
            <a:endParaRPr lang="en-US" dirty="0">
              <a:solidFill>
                <a:srgbClr val="00206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4162182072"/>
              </p:ext>
            </p:extLst>
          </p:nvPr>
        </p:nvGraphicFramePr>
        <p:xfrm>
          <a:off x="3200400" y="838199"/>
          <a:ext cx="5715002" cy="5372100"/>
        </p:xfrm>
        <a:graphic>
          <a:graphicData uri="http://schemas.openxmlformats.org/drawingml/2006/table">
            <a:tbl>
              <a:tblPr firstRow="1" bandRow="1">
                <a:tableStyleId>{5C22544A-7EE6-4342-B048-85BDC9FD1C3A}</a:tableStyleId>
              </a:tblPr>
              <a:tblGrid>
                <a:gridCol w="1252604"/>
                <a:gridCol w="2023996"/>
                <a:gridCol w="2438402"/>
              </a:tblGrid>
              <a:tr h="550726">
                <a:tc>
                  <a:txBody>
                    <a:bodyPr/>
                    <a:lstStyle/>
                    <a:p>
                      <a:r>
                        <a:rPr lang="en-US" dirty="0" smtClean="0">
                          <a:solidFill>
                            <a:schemeClr val="accent6">
                              <a:lumMod val="50000"/>
                            </a:schemeClr>
                          </a:solidFill>
                        </a:rPr>
                        <a:t>Case Title</a:t>
                      </a:r>
                      <a:endParaRPr lang="en-US" dirty="0">
                        <a:solidFill>
                          <a:schemeClr val="accent6">
                            <a:lumMod val="50000"/>
                          </a:schemeClr>
                        </a:solidFill>
                      </a:endParaRPr>
                    </a:p>
                  </a:txBody>
                  <a:tcPr>
                    <a:solidFill>
                      <a:schemeClr val="accent4">
                        <a:lumMod val="60000"/>
                        <a:lumOff val="40000"/>
                      </a:schemeClr>
                    </a:solidFill>
                  </a:tcPr>
                </a:tc>
                <a:tc>
                  <a:txBody>
                    <a:bodyPr/>
                    <a:lstStyle/>
                    <a:p>
                      <a:r>
                        <a:rPr lang="en-US" dirty="0" smtClean="0">
                          <a:solidFill>
                            <a:srgbClr val="FFC000"/>
                          </a:solidFill>
                        </a:rPr>
                        <a:t>Description</a:t>
                      </a:r>
                      <a:endParaRPr lang="en-US" dirty="0">
                        <a:solidFill>
                          <a:srgbClr val="FFC000"/>
                        </a:solidFill>
                      </a:endParaRPr>
                    </a:p>
                  </a:txBody>
                  <a:tcPr/>
                </a:tc>
                <a:tc>
                  <a:txBody>
                    <a:bodyPr/>
                    <a:lstStyle/>
                    <a:p>
                      <a:r>
                        <a:rPr lang="en-US" dirty="0" smtClean="0">
                          <a:solidFill>
                            <a:srgbClr val="FFC000"/>
                          </a:solidFill>
                        </a:rPr>
                        <a:t>Result</a:t>
                      </a:r>
                      <a:endParaRPr lang="en-US" dirty="0">
                        <a:solidFill>
                          <a:srgbClr val="FFC000"/>
                        </a:solidFill>
                      </a:endParaRPr>
                    </a:p>
                  </a:txBody>
                  <a:tcPr/>
                </a:tc>
              </a:tr>
              <a:tr h="1403221">
                <a:tc>
                  <a:txBody>
                    <a:bodyPr/>
                    <a:lstStyle/>
                    <a:p>
                      <a:r>
                        <a:rPr lang="en-US" sz="1600" dirty="0" smtClean="0">
                          <a:latin typeface="Arial" pitchFamily="34" charset="0"/>
                          <a:cs typeface="Arial" pitchFamily="34" charset="0"/>
                        </a:rPr>
                        <a:t>Verification of Button A sound/tune</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Launch http://xxxxxx</a:t>
                      </a:r>
                    </a:p>
                    <a:p>
                      <a:r>
                        <a:rPr lang="en-US" sz="1400" dirty="0" smtClean="0">
                          <a:solidFill>
                            <a:schemeClr val="bg1"/>
                          </a:solidFill>
                          <a:latin typeface="Arial" pitchFamily="34" charset="0"/>
                          <a:cs typeface="Arial" pitchFamily="34" charset="0"/>
                        </a:rPr>
                        <a:t>Tap and Hold on Button A. Verify the sound /tune of Button A</a:t>
                      </a:r>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400" dirty="0" smtClean="0">
                          <a:solidFill>
                            <a:schemeClr val="bg1"/>
                          </a:solidFill>
                          <a:latin typeface="Arial" pitchFamily="34" charset="0"/>
                          <a:cs typeface="Arial" pitchFamily="34" charset="0"/>
                        </a:rPr>
                        <a:t>When button A is pressed the sound /tone specified  for button A should be audible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1471750">
                <a:tc>
                  <a:txBody>
                    <a:bodyPr/>
                    <a:lstStyle/>
                    <a:p>
                      <a:r>
                        <a:rPr lang="en-US" sz="1600" dirty="0" smtClean="0">
                          <a:latin typeface="Arial" pitchFamily="34" charset="0"/>
                          <a:cs typeface="Arial" pitchFamily="34" charset="0"/>
                        </a:rPr>
                        <a:t>Button B</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1. Launch http://xxxxxx</a:t>
                      </a:r>
                    </a:p>
                    <a:p>
                      <a:r>
                        <a:rPr lang="en-US" sz="1400" dirty="0" smtClean="0">
                          <a:solidFill>
                            <a:schemeClr val="bg1"/>
                          </a:solidFill>
                          <a:latin typeface="Arial" pitchFamily="34" charset="0"/>
                          <a:cs typeface="Arial" pitchFamily="34" charset="0"/>
                        </a:rPr>
                        <a:t>2. Tap and Hold on Button B. </a:t>
                      </a:r>
                    </a:p>
                    <a:p>
                      <a:r>
                        <a:rPr lang="en-US" sz="1400" dirty="0" smtClean="0">
                          <a:solidFill>
                            <a:schemeClr val="bg1"/>
                          </a:solidFill>
                          <a:latin typeface="Arial" pitchFamily="34" charset="0"/>
                          <a:cs typeface="Arial" pitchFamily="34" charset="0"/>
                        </a:rPr>
                        <a:t>3. Verify the sound /tune of Button B</a:t>
                      </a:r>
                    </a:p>
                    <a:p>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400" dirty="0" smtClean="0">
                          <a:solidFill>
                            <a:schemeClr val="bg1"/>
                          </a:solidFill>
                          <a:latin typeface="Arial" pitchFamily="34" charset="0"/>
                          <a:cs typeface="Arial" pitchFamily="34" charset="0"/>
                        </a:rPr>
                        <a:t>When button B is pressed the sound tone B should be audible</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1946403">
                <a:tc>
                  <a:txBody>
                    <a:bodyPr/>
                    <a:lstStyle/>
                    <a:p>
                      <a:r>
                        <a:rPr lang="en-US" sz="1400" dirty="0" smtClean="0">
                          <a:latin typeface="Arial" pitchFamily="34" charset="0"/>
                          <a:cs typeface="Arial" pitchFamily="34" charset="0"/>
                        </a:rPr>
                        <a:t>Combination of buttons and sounds</a:t>
                      </a:r>
                      <a:endParaRPr lang="en-US" sz="14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1. Launch http://xxxxxx</a:t>
                      </a:r>
                    </a:p>
                    <a:p>
                      <a:r>
                        <a:rPr lang="en-US" sz="1400" dirty="0" smtClean="0">
                          <a:solidFill>
                            <a:schemeClr val="bg1"/>
                          </a:solidFill>
                          <a:latin typeface="Arial" pitchFamily="34" charset="0"/>
                          <a:cs typeface="Arial" pitchFamily="34" charset="0"/>
                        </a:rPr>
                        <a:t>2. Tap  and Hold on Button AB. </a:t>
                      </a:r>
                    </a:p>
                    <a:p>
                      <a:r>
                        <a:rPr lang="en-US" sz="1400" dirty="0" smtClean="0">
                          <a:solidFill>
                            <a:schemeClr val="bg1"/>
                          </a:solidFill>
                          <a:latin typeface="Arial" pitchFamily="34" charset="0"/>
                          <a:cs typeface="Arial" pitchFamily="34" charset="0"/>
                        </a:rPr>
                        <a:t>3. Verify that when A,B</a:t>
                      </a:r>
                      <a:r>
                        <a:rPr lang="en-US" sz="1400" baseline="0" dirty="0" smtClean="0">
                          <a:solidFill>
                            <a:schemeClr val="bg1"/>
                          </a:solidFill>
                          <a:latin typeface="Arial" pitchFamily="34" charset="0"/>
                          <a:cs typeface="Arial" pitchFamily="34" charset="0"/>
                        </a:rPr>
                        <a:t> buttons  are pressed consecutively, the priority sound/tune assigned to Button A</a:t>
                      </a:r>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400" dirty="0" smtClean="0">
                          <a:solidFill>
                            <a:schemeClr val="bg1"/>
                          </a:solidFill>
                          <a:latin typeface="Arial" pitchFamily="34" charset="0"/>
                          <a:cs typeface="Arial" pitchFamily="34" charset="0"/>
                        </a:rPr>
                        <a:t>When</a:t>
                      </a:r>
                      <a:r>
                        <a:rPr lang="en-US" sz="1400" baseline="0" dirty="0" smtClean="0">
                          <a:solidFill>
                            <a:schemeClr val="bg1"/>
                          </a:solidFill>
                          <a:latin typeface="Arial" pitchFamily="34" charset="0"/>
                          <a:cs typeface="Arial" pitchFamily="34" charset="0"/>
                        </a:rPr>
                        <a:t> buttons A,B are pressed consecutively, the sound/tune A should be audible by default.</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bl>
          </a:graphicData>
        </a:graphic>
      </p:graphicFrame>
      <p:sp>
        <p:nvSpPr>
          <p:cNvPr id="11" name="Rounded Rectangle 10"/>
          <p:cNvSpPr/>
          <p:nvPr/>
        </p:nvSpPr>
        <p:spPr>
          <a:xfrm>
            <a:off x="228600" y="5943600"/>
            <a:ext cx="2971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Functional Testing</a:t>
            </a:r>
            <a:endParaRPr lang="en-US" b="1" dirty="0">
              <a:solidFill>
                <a:schemeClr val="bg1"/>
              </a:solidFill>
            </a:endParaRPr>
          </a:p>
        </p:txBody>
      </p:sp>
    </p:spTree>
    <p:extLst>
      <p:ext uri="{BB962C8B-B14F-4D97-AF65-F5344CB8AC3E}">
        <p14:creationId xmlns:p14="http://schemas.microsoft.com/office/powerpoint/2010/main" xmlns="" val="1622375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xmlns="" val="863703103"/>
              </p:ext>
            </p:extLst>
          </p:nvPr>
        </p:nvGraphicFramePr>
        <p:xfrm>
          <a:off x="304800" y="381001"/>
          <a:ext cx="5410200" cy="5922818"/>
        </p:xfrm>
        <a:graphic>
          <a:graphicData uri="http://schemas.openxmlformats.org/drawingml/2006/table">
            <a:tbl>
              <a:tblPr firstRow="1" bandRow="1">
                <a:tableStyleId>{5C22544A-7EE6-4342-B048-85BDC9FD1C3A}</a:tableStyleId>
              </a:tblPr>
              <a:tblGrid>
                <a:gridCol w="1803400"/>
                <a:gridCol w="1803400"/>
                <a:gridCol w="1803400"/>
              </a:tblGrid>
              <a:tr h="460822">
                <a:tc>
                  <a:txBody>
                    <a:bodyPr/>
                    <a:lstStyle/>
                    <a:p>
                      <a:r>
                        <a:rPr lang="en-US" dirty="0" smtClean="0"/>
                        <a:t>Case</a:t>
                      </a:r>
                      <a:endParaRPr lang="en-US" dirty="0"/>
                    </a:p>
                  </a:txBody>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2310844">
                <a:tc>
                  <a:txBody>
                    <a:bodyPr/>
                    <a:lstStyle/>
                    <a:p>
                      <a:r>
                        <a:rPr lang="en-US" sz="1600" b="1" dirty="0" smtClean="0">
                          <a:latin typeface="Arial" pitchFamily="34" charset="0"/>
                          <a:cs typeface="Arial" pitchFamily="34" charset="0"/>
                        </a:rPr>
                        <a:t>Panning</a:t>
                      </a:r>
                    </a:p>
                    <a:p>
                      <a:r>
                        <a:rPr lang="en-US" sz="1400" baseline="0" dirty="0" smtClean="0">
                          <a:latin typeface="Arial" pitchFamily="34" charset="0"/>
                          <a:cs typeface="Arial" pitchFamily="34" charset="0"/>
                        </a:rPr>
                        <a:t>(sliding horizontally </a:t>
                      </a:r>
                    </a:p>
                    <a:p>
                      <a:r>
                        <a:rPr lang="en-US" sz="1400" baseline="0" dirty="0" smtClean="0">
                          <a:latin typeface="Arial" pitchFamily="34" charset="0"/>
                          <a:cs typeface="Arial" pitchFamily="34" charset="0"/>
                        </a:rPr>
                        <a:t>left-right)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Swiping</a:t>
                      </a:r>
                    </a:p>
                    <a:p>
                      <a:r>
                        <a:rPr lang="en-US" sz="1400" dirty="0" smtClean="0">
                          <a:latin typeface="Arial" pitchFamily="34" charset="0"/>
                          <a:cs typeface="Arial" pitchFamily="34" charset="0"/>
                        </a:rPr>
                        <a:t>(sliding vertically</a:t>
                      </a:r>
                    </a:p>
                    <a:p>
                      <a:r>
                        <a:rPr lang="en-US" sz="1400" dirty="0" smtClean="0">
                          <a:latin typeface="Arial" pitchFamily="34" charset="0"/>
                          <a:cs typeface="Arial" pitchFamily="34" charset="0"/>
                        </a:rPr>
                        <a:t>up-down)</a:t>
                      </a:r>
                      <a:endParaRPr lang="en-US" sz="14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main Page is panned/swiped</a:t>
                      </a:r>
                      <a:r>
                        <a:rPr lang="en-US" sz="1400" baseline="0" dirty="0" smtClean="0">
                          <a:solidFill>
                            <a:schemeClr val="bg1"/>
                          </a:solidFill>
                          <a:latin typeface="Arial" pitchFamily="34" charset="0"/>
                          <a:cs typeface="Arial" pitchFamily="34" charset="0"/>
                        </a:rPr>
                        <a:t>, the buttons A,B,C remains in the same order, the same position on the page screen, and do not make sound</a:t>
                      </a:r>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400" dirty="0" smtClean="0">
                          <a:solidFill>
                            <a:schemeClr val="bg1"/>
                          </a:solidFill>
                          <a:latin typeface="Arial" pitchFamily="34" charset="0"/>
                          <a:cs typeface="Arial" pitchFamily="34" charset="0"/>
                        </a:rPr>
                        <a:t>The buttons A,B,C, should not loose the order or make any sound</a:t>
                      </a:r>
                      <a:r>
                        <a:rPr lang="en-US" sz="1400" baseline="0" dirty="0" smtClean="0">
                          <a:solidFill>
                            <a:schemeClr val="bg1"/>
                          </a:solidFill>
                          <a:latin typeface="Arial" pitchFamily="34" charset="0"/>
                          <a:cs typeface="Arial" pitchFamily="34" charset="0"/>
                        </a:rPr>
                        <a:t> during panning/swiping gestural input procedures</a:t>
                      </a:r>
                      <a:endParaRPr lang="en-US" sz="1400" dirty="0">
                        <a:solidFill>
                          <a:schemeClr val="bg1"/>
                        </a:solidFill>
                        <a:latin typeface="Arial" pitchFamily="34" charset="0"/>
                        <a:cs typeface="Arial" pitchFamily="34" charset="0"/>
                      </a:endParaRPr>
                    </a:p>
                  </a:txBody>
                  <a:tcPr>
                    <a:blipFill>
                      <a:blip r:embed="rId2"/>
                      <a:tile tx="0" ty="0" sx="100000" sy="100000" flip="none" algn="tl"/>
                    </a:blipFill>
                  </a:tcPr>
                </a:tc>
              </a:tr>
              <a:tr h="1575576">
                <a:tc>
                  <a:txBody>
                    <a:bodyPr/>
                    <a:lstStyle/>
                    <a:p>
                      <a:r>
                        <a:rPr lang="en-US" sz="1600" b="1" dirty="0" smtClean="0">
                          <a:latin typeface="Arial" pitchFamily="34" charset="0"/>
                          <a:cs typeface="Arial" pitchFamily="34" charset="0"/>
                        </a:rPr>
                        <a:t>Rotation</a:t>
                      </a:r>
                      <a:endParaRPr lang="en-US" sz="1600" b="1" dirty="0">
                        <a:latin typeface="Arial" pitchFamily="34" charset="0"/>
                        <a:cs typeface="Arial" pitchFamily="34" charset="0"/>
                      </a:endParaRPr>
                    </a:p>
                  </a:txBody>
                  <a:tcPr/>
                </a:tc>
                <a:tc>
                  <a:txBody>
                    <a:bodyPr/>
                    <a:lstStyle/>
                    <a:p>
                      <a:r>
                        <a:rPr lang="en-US" sz="1400" dirty="0" smtClean="0">
                          <a:solidFill>
                            <a:schemeClr val="bg1"/>
                          </a:solidFill>
                        </a:rPr>
                        <a:t>Verify that</a:t>
                      </a:r>
                      <a:r>
                        <a:rPr lang="en-US" sz="1400" baseline="0" dirty="0" smtClean="0">
                          <a:solidFill>
                            <a:schemeClr val="bg1"/>
                          </a:solidFill>
                        </a:rPr>
                        <a:t> when device is rotated, Buttons ABC should not loose it’s order and make any sound</a:t>
                      </a:r>
                      <a:endParaRPr lang="en-US" sz="1400" dirty="0">
                        <a:solidFill>
                          <a:schemeClr val="bg1"/>
                        </a:solidFill>
                      </a:endParaRPr>
                    </a:p>
                  </a:txBody>
                  <a:tcPr>
                    <a:solidFill>
                      <a:schemeClr val="tx2">
                        <a:lumMod val="25000"/>
                      </a:schemeClr>
                    </a:solidFill>
                  </a:tcPr>
                </a:tc>
                <a:tc>
                  <a:txBody>
                    <a:bodyPr/>
                    <a:lstStyle/>
                    <a:p>
                      <a:r>
                        <a:rPr lang="en-US" sz="1400" dirty="0" smtClean="0">
                          <a:solidFill>
                            <a:schemeClr val="bg1"/>
                          </a:solidFill>
                        </a:rPr>
                        <a:t>During device’s rotation Buttons ABC should not loose it’s order and make any sound</a:t>
                      </a:r>
                      <a:endParaRPr lang="en-US" sz="1400" dirty="0">
                        <a:solidFill>
                          <a:schemeClr val="bg1"/>
                        </a:solidFill>
                      </a:endParaRPr>
                    </a:p>
                  </a:txBody>
                  <a:tcPr>
                    <a:blipFill>
                      <a:blip r:embed="rId2"/>
                      <a:tile tx="0" ty="0" sx="100000" sy="100000" flip="none" algn="tl"/>
                    </a:blipFill>
                  </a:tcPr>
                </a:tc>
              </a:tr>
              <a:tr h="1575576">
                <a:tc>
                  <a:txBody>
                    <a:bodyPr/>
                    <a:lstStyle/>
                    <a:p>
                      <a:r>
                        <a:rPr lang="en-US" sz="1600" b="1" dirty="0" smtClean="0">
                          <a:latin typeface="Arial" pitchFamily="34" charset="0"/>
                          <a:cs typeface="Arial" pitchFamily="34" charset="0"/>
                        </a:rPr>
                        <a:t>Zooming</a:t>
                      </a:r>
                      <a:endParaRPr lang="en-US" sz="1600" b="1"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buttons A,B,</a:t>
                      </a:r>
                      <a:r>
                        <a:rPr lang="en-US" sz="1400" baseline="0" dirty="0" smtClean="0">
                          <a:solidFill>
                            <a:schemeClr val="bg1"/>
                          </a:solidFill>
                          <a:latin typeface="Arial" pitchFamily="34" charset="0"/>
                          <a:cs typeface="Arial" pitchFamily="34" charset="0"/>
                        </a:rPr>
                        <a:t> C should not loose the order or make any sound during the Zooming gestural procedure</a:t>
                      </a:r>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400" dirty="0" smtClean="0">
                          <a:solidFill>
                            <a:schemeClr val="bg1"/>
                          </a:solidFill>
                          <a:latin typeface="Arial" pitchFamily="34" charset="0"/>
                          <a:cs typeface="Arial" pitchFamily="34" charset="0"/>
                        </a:rPr>
                        <a:t>Buttons A,B,C should not loose the order or make and sound during the Zooming procedure</a:t>
                      </a:r>
                      <a:endParaRPr lang="en-US" sz="1400" dirty="0">
                        <a:solidFill>
                          <a:schemeClr val="bg1"/>
                        </a:solidFill>
                        <a:latin typeface="Arial" pitchFamily="34" charset="0"/>
                        <a:cs typeface="Arial" pitchFamily="34" charset="0"/>
                      </a:endParaRPr>
                    </a:p>
                  </a:txBody>
                  <a:tcPr>
                    <a:blipFill>
                      <a:blip r:embed="rId2"/>
                      <a:tile tx="0" ty="0" sx="100000" sy="100000" flip="none" algn="tl"/>
                    </a:blipFill>
                  </a:tcPr>
                </a:tc>
              </a:tr>
            </a:tbl>
          </a:graphicData>
        </a:graphic>
      </p:graphicFrame>
      <p:pic>
        <p:nvPicPr>
          <p:cNvPr id="2050" name="Picture 2" descr="C:\Users\IVA\Pictures\MOBILE TESTING\IC513003[1].png"/>
          <p:cNvPicPr>
            <a:picLocks noGrp="1" noChangeAspect="1" noChangeArrowheads="1"/>
          </p:cNvPicPr>
          <p:nvPr>
            <p:ph sz="half" idx="4294967295"/>
          </p:nvPr>
        </p:nvPicPr>
        <p:blipFill>
          <a:blip r:embed="rId3" cstate="print"/>
          <a:stretch>
            <a:fillRect/>
          </a:stretch>
        </p:blipFill>
        <p:spPr bwMode="auto">
          <a:xfrm>
            <a:off x="6195060" y="914400"/>
            <a:ext cx="2715577" cy="4525962"/>
          </a:xfrm>
          <a:prstGeom prst="rect">
            <a:avLst/>
          </a:prstGeom>
          <a:noFill/>
        </p:spPr>
      </p:pic>
      <p:sp>
        <p:nvSpPr>
          <p:cNvPr id="3" name="Footer Placeholder 2"/>
          <p:cNvSpPr>
            <a:spLocks noGrp="1"/>
          </p:cNvSpPr>
          <p:nvPr>
            <p:ph type="ftr" sz="quarter" idx="11"/>
          </p:nvPr>
        </p:nvSpPr>
        <p:spPr>
          <a:xfrm>
            <a:off x="5715000" y="6407944"/>
            <a:ext cx="2971800" cy="365125"/>
          </a:xfrm>
        </p:spPr>
        <p:txBody>
          <a:bodyPr/>
          <a:lstStyle/>
          <a:p>
            <a:r>
              <a:rPr lang="en-US" dirty="0" smtClean="0">
                <a:solidFill>
                  <a:srgbClr val="002060"/>
                </a:solidFill>
              </a:rPr>
              <a:t>Copyright </a:t>
            </a:r>
            <a:r>
              <a:rPr lang="en-US" dirty="0" err="1" smtClean="0">
                <a:solidFill>
                  <a:srgbClr val="002060"/>
                </a:solidFill>
              </a:rPr>
              <a:t>Ivette</a:t>
            </a:r>
            <a:r>
              <a:rPr lang="en-US" dirty="0" smtClean="0">
                <a:solidFill>
                  <a:srgbClr val="002060"/>
                </a:solidFill>
              </a:rPr>
              <a:t> Doss 2013</a:t>
            </a:r>
            <a:endParaRPr lang="en-US" dirty="0">
              <a:solidFill>
                <a:srgbClr val="002060"/>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rgbClr val="002060"/>
                </a:solidFill>
              </a:rPr>
              <a:pPr/>
              <a:t>23</a:t>
            </a:fld>
            <a:endParaRPr lang="en-US" dirty="0">
              <a:solidFill>
                <a:srgbClr val="002060"/>
              </a:solidFill>
            </a:endParaRPr>
          </a:p>
        </p:txBody>
      </p:sp>
      <p:sp>
        <p:nvSpPr>
          <p:cNvPr id="11" name="Rounded Rectangle 10"/>
          <p:cNvSpPr/>
          <p:nvPr/>
        </p:nvSpPr>
        <p:spPr>
          <a:xfrm>
            <a:off x="5943600" y="5943600"/>
            <a:ext cx="2971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UI Testing</a:t>
            </a:r>
            <a:endParaRPr lang="en-US" b="1" dirty="0">
              <a:solidFill>
                <a:schemeClr val="bg1"/>
              </a:solidFill>
            </a:endParaRPr>
          </a:p>
        </p:txBody>
      </p:sp>
    </p:spTree>
    <p:extLst>
      <p:ext uri="{BB962C8B-B14F-4D97-AF65-F5344CB8AC3E}">
        <p14:creationId xmlns:p14="http://schemas.microsoft.com/office/powerpoint/2010/main" xmlns="" val="3800764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IVA\Pictures\MOBILE TESTING\IC513003[1].png"/>
          <p:cNvPicPr>
            <a:picLocks noGrp="1" noChangeAspect="1" noChangeArrowheads="1"/>
          </p:cNvPicPr>
          <p:nvPr>
            <p:ph sz="half" idx="4294967295"/>
          </p:nvPr>
        </p:nvPicPr>
        <p:blipFill>
          <a:blip r:embed="rId2" cstate="print"/>
          <a:srcRect/>
          <a:stretch>
            <a:fillRect/>
          </a:stretch>
        </p:blipFill>
        <p:spPr bwMode="auto">
          <a:xfrm>
            <a:off x="243840" y="914400"/>
            <a:ext cx="2788920" cy="4648200"/>
          </a:xfrm>
          <a:prstGeom prst="rect">
            <a:avLst/>
          </a:prstGeom>
          <a:noFill/>
        </p:spPr>
      </p:pic>
      <p:sp>
        <p:nvSpPr>
          <p:cNvPr id="3" name="Footer Placeholder 2"/>
          <p:cNvSpPr>
            <a:spLocks noGrp="1"/>
          </p:cNvSpPr>
          <p:nvPr>
            <p:ph type="ftr" sz="quarter" idx="11"/>
          </p:nvPr>
        </p:nvSpPr>
        <p:spPr>
          <a:xfrm>
            <a:off x="4380072" y="6407944"/>
            <a:ext cx="3925728"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24</a:t>
            </a:fld>
            <a:endParaRPr lang="en-US" dirty="0">
              <a:solidFill>
                <a:schemeClr val="tx2">
                  <a:lumMod val="25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970009277"/>
              </p:ext>
            </p:extLst>
          </p:nvPr>
        </p:nvGraphicFramePr>
        <p:xfrm>
          <a:off x="3124200" y="288391"/>
          <a:ext cx="5715003" cy="6117171"/>
        </p:xfrm>
        <a:graphic>
          <a:graphicData uri="http://schemas.openxmlformats.org/drawingml/2006/table">
            <a:tbl>
              <a:tblPr firstRow="1" bandRow="1">
                <a:tableStyleId>{5C22544A-7EE6-4342-B048-85BDC9FD1C3A}</a:tableStyleId>
              </a:tblPr>
              <a:tblGrid>
                <a:gridCol w="1371600"/>
                <a:gridCol w="1771653"/>
                <a:gridCol w="2571750"/>
              </a:tblGrid>
              <a:tr h="445622">
                <a:tc>
                  <a:txBody>
                    <a:bodyPr/>
                    <a:lstStyle/>
                    <a:p>
                      <a:r>
                        <a:rPr lang="en-US" dirty="0" smtClean="0"/>
                        <a:t>Case</a:t>
                      </a:r>
                      <a:endParaRPr lang="en-US" dirty="0"/>
                    </a:p>
                  </a:txBody>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1648189">
                <a:tc>
                  <a:txBody>
                    <a:bodyPr/>
                    <a:lstStyle/>
                    <a:p>
                      <a:r>
                        <a:rPr lang="en-US" sz="1600" dirty="0" smtClean="0">
                          <a:latin typeface="Arial" pitchFamily="34" charset="0"/>
                          <a:cs typeface="Arial" pitchFamily="34" charset="0"/>
                        </a:rPr>
                        <a:t>Phone Call Interruption</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itchFamily="34" charset="0"/>
                          <a:cs typeface="Arial" pitchFamily="34" charset="0"/>
                        </a:rPr>
                        <a:t>Verify that when Phone</a:t>
                      </a:r>
                      <a:r>
                        <a:rPr lang="en-US" sz="1400" baseline="0" dirty="0" smtClean="0">
                          <a:solidFill>
                            <a:schemeClr val="bg1"/>
                          </a:solidFill>
                          <a:latin typeface="Arial" pitchFamily="34" charset="0"/>
                          <a:cs typeface="Arial" pitchFamily="34" charset="0"/>
                        </a:rPr>
                        <a:t> Call is initiate, buttons ABC are in “pause” mode and do not perform assigned sound tunes.</a:t>
                      </a:r>
                      <a:endParaRPr lang="en-US" sz="1400" dirty="0" smtClean="0">
                        <a:solidFill>
                          <a:schemeClr val="bg1"/>
                        </a:solidFill>
                        <a:latin typeface="Arial" pitchFamily="34" charset="0"/>
                        <a:cs typeface="Arial" pitchFamily="34" charset="0"/>
                      </a:endParaRPr>
                    </a:p>
                    <a:p>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itchFamily="34" charset="0"/>
                          <a:cs typeface="Arial" pitchFamily="34" charset="0"/>
                        </a:rPr>
                        <a:t>When</a:t>
                      </a:r>
                      <a:r>
                        <a:rPr lang="en-US" sz="1400" baseline="0" dirty="0" smtClean="0">
                          <a:solidFill>
                            <a:schemeClr val="bg1"/>
                          </a:solidFill>
                          <a:latin typeface="Arial" pitchFamily="34" charset="0"/>
                          <a:cs typeface="Arial" pitchFamily="34" charset="0"/>
                        </a:rPr>
                        <a:t> Phone Call is occurred, the Buttons ABC should be saved in ‘pause” mode and do not perform assigned sound tone.</a:t>
                      </a:r>
                      <a:endParaRPr lang="en-US" sz="1400" dirty="0" smtClean="0">
                        <a:solidFill>
                          <a:schemeClr val="bg1"/>
                        </a:solidFill>
                        <a:latin typeface="Arial" pitchFamily="34" charset="0"/>
                        <a:cs typeface="Arial" pitchFamily="34" charset="0"/>
                      </a:endParaRPr>
                    </a:p>
                    <a:p>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1648189">
                <a:tc>
                  <a:txBody>
                    <a:bodyPr/>
                    <a:lstStyle/>
                    <a:p>
                      <a:r>
                        <a:rPr lang="en-US" sz="1600" dirty="0" smtClean="0">
                          <a:latin typeface="Arial" pitchFamily="34" charset="0"/>
                          <a:cs typeface="Arial" pitchFamily="34" charset="0"/>
                        </a:rPr>
                        <a:t>SMS interruption</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a:t>
                      </a:r>
                      <a:r>
                        <a:rPr lang="en-US" sz="1400" baseline="0" dirty="0" smtClean="0">
                          <a:solidFill>
                            <a:schemeClr val="bg1"/>
                          </a:solidFill>
                          <a:latin typeface="Arial" pitchFamily="34" charset="0"/>
                          <a:cs typeface="Arial" pitchFamily="34" charset="0"/>
                        </a:rPr>
                        <a:t> that when text notifications/message appears, the main app page will response with safe, end session</a:t>
                      </a:r>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400" dirty="0" smtClean="0">
                          <a:solidFill>
                            <a:schemeClr val="bg1"/>
                          </a:solidFill>
                          <a:latin typeface="Arial" pitchFamily="34" charset="0"/>
                          <a:cs typeface="Arial" pitchFamily="34" charset="0"/>
                        </a:rPr>
                        <a:t>When SMS</a:t>
                      </a:r>
                      <a:r>
                        <a:rPr lang="en-US" sz="1400" baseline="0" dirty="0" smtClean="0">
                          <a:solidFill>
                            <a:schemeClr val="bg1"/>
                          </a:solidFill>
                          <a:latin typeface="Arial" pitchFamily="34" charset="0"/>
                          <a:cs typeface="Arial" pitchFamily="34" charset="0"/>
                        </a:rPr>
                        <a:t> action occurs, proper error message should be displayed and app will be closed gracefully with saved information</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r h="2160960">
                <a:tc>
                  <a:txBody>
                    <a:bodyPr/>
                    <a:lstStyle/>
                    <a:p>
                      <a:r>
                        <a:rPr lang="en-US" sz="1600" dirty="0" err="1" smtClean="0">
                          <a:latin typeface="Arial" pitchFamily="34" charset="0"/>
                          <a:cs typeface="Arial" pitchFamily="34" charset="0"/>
                        </a:rPr>
                        <a:t>TechNews</a:t>
                      </a:r>
                      <a:r>
                        <a:rPr lang="en-US" sz="1600" baseline="0" dirty="0" smtClean="0">
                          <a:latin typeface="Arial" pitchFamily="34" charset="0"/>
                          <a:cs typeface="Arial" pitchFamily="34" charset="0"/>
                        </a:rPr>
                        <a:t> App Notification (w/Ringtone)</a:t>
                      </a:r>
                      <a:endParaRPr lang="en-US" sz="1600" dirty="0">
                        <a:latin typeface="Arial" pitchFamily="34" charset="0"/>
                        <a:cs typeface="Arial" pitchFamily="34" charset="0"/>
                      </a:endParaRPr>
                    </a:p>
                  </a:txBody>
                  <a:tcPr/>
                </a:tc>
                <a:tc>
                  <a:txBody>
                    <a:bodyPr/>
                    <a:lstStyle/>
                    <a:p>
                      <a:r>
                        <a:rPr lang="en-US" sz="1400" dirty="0" smtClean="0">
                          <a:solidFill>
                            <a:schemeClr val="bg1"/>
                          </a:solidFill>
                          <a:latin typeface="Arial" pitchFamily="34" charset="0"/>
                          <a:cs typeface="Arial" pitchFamily="34" charset="0"/>
                        </a:rPr>
                        <a:t>Verify that when </a:t>
                      </a:r>
                      <a:r>
                        <a:rPr lang="en-US" sz="1400" dirty="0" err="1" smtClean="0">
                          <a:solidFill>
                            <a:schemeClr val="bg1"/>
                          </a:solidFill>
                          <a:latin typeface="Arial" pitchFamily="34" charset="0"/>
                          <a:cs typeface="Arial" pitchFamily="34" charset="0"/>
                        </a:rPr>
                        <a:t>TechNews</a:t>
                      </a:r>
                      <a:r>
                        <a:rPr lang="en-US" sz="1400" baseline="0" dirty="0" smtClean="0">
                          <a:solidFill>
                            <a:schemeClr val="bg1"/>
                          </a:solidFill>
                          <a:latin typeface="Arial" pitchFamily="34" charset="0"/>
                          <a:cs typeface="Arial" pitchFamily="34" charset="0"/>
                        </a:rPr>
                        <a:t> Notification with the Ringtone occurs, buttons ABC will pause and perform assigned sound tones after Notification Ringtone is done.</a:t>
                      </a:r>
                      <a:endParaRPr lang="en-US" sz="14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400" dirty="0" smtClean="0">
                          <a:solidFill>
                            <a:schemeClr val="bg1"/>
                          </a:solidFill>
                          <a:latin typeface="Arial" pitchFamily="34" charset="0"/>
                          <a:cs typeface="Arial" pitchFamily="34" charset="0"/>
                        </a:rPr>
                        <a:t>When</a:t>
                      </a:r>
                      <a:r>
                        <a:rPr lang="en-US" sz="1400" baseline="0" dirty="0" smtClean="0">
                          <a:solidFill>
                            <a:schemeClr val="bg1"/>
                          </a:solidFill>
                          <a:latin typeface="Arial" pitchFamily="34" charset="0"/>
                          <a:cs typeface="Arial" pitchFamily="34" charset="0"/>
                        </a:rPr>
                        <a:t> </a:t>
                      </a:r>
                      <a:r>
                        <a:rPr lang="en-US" sz="1400" baseline="0" dirty="0" err="1" smtClean="0">
                          <a:solidFill>
                            <a:schemeClr val="bg1"/>
                          </a:solidFill>
                          <a:latin typeface="Arial" pitchFamily="34" charset="0"/>
                          <a:cs typeface="Arial" pitchFamily="34" charset="0"/>
                        </a:rPr>
                        <a:t>TechNews</a:t>
                      </a:r>
                      <a:r>
                        <a:rPr lang="en-US" sz="1400" baseline="0" dirty="0" smtClean="0">
                          <a:solidFill>
                            <a:schemeClr val="bg1"/>
                          </a:solidFill>
                          <a:latin typeface="Arial" pitchFamily="34" charset="0"/>
                          <a:cs typeface="Arial" pitchFamily="34" charset="0"/>
                        </a:rPr>
                        <a:t> Notification (w/Ringtone) occurs the Buttons ABC should be pause until Ringtone tune are done, and continue to perform ABC assigned sound after no more than 3 sec delay.</a:t>
                      </a:r>
                      <a:endParaRPr lang="en-US" sz="1400" dirty="0">
                        <a:solidFill>
                          <a:schemeClr val="bg1"/>
                        </a:solidFill>
                        <a:latin typeface="Arial" pitchFamily="34" charset="0"/>
                        <a:cs typeface="Arial" pitchFamily="34" charset="0"/>
                      </a:endParaRPr>
                    </a:p>
                  </a:txBody>
                  <a:tcPr>
                    <a:blipFill>
                      <a:blip r:embed="rId3"/>
                      <a:tile tx="0" ty="0" sx="100000" sy="100000" flip="none" algn="tl"/>
                    </a:blipFill>
                  </a:tcPr>
                </a:tc>
              </a:tr>
            </a:tbl>
          </a:graphicData>
        </a:graphic>
      </p:graphicFrame>
      <p:sp>
        <p:nvSpPr>
          <p:cNvPr id="11" name="Rounded Rectangle 10"/>
          <p:cNvSpPr/>
          <p:nvPr/>
        </p:nvSpPr>
        <p:spPr>
          <a:xfrm>
            <a:off x="152400" y="6248400"/>
            <a:ext cx="2971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Interruption Testing</a:t>
            </a:r>
            <a:endParaRPr lang="en-US" b="1" dirty="0">
              <a:solidFill>
                <a:schemeClr val="bg1"/>
              </a:solidFill>
            </a:endParaRPr>
          </a:p>
        </p:txBody>
      </p:sp>
    </p:spTree>
    <p:extLst>
      <p:ext uri="{BB962C8B-B14F-4D97-AF65-F5344CB8AC3E}">
        <p14:creationId xmlns:p14="http://schemas.microsoft.com/office/powerpoint/2010/main" xmlns="" val="77800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4294967295"/>
            <p:extLst>
              <p:ext uri="{D42A27DB-BD31-4B8C-83A1-F6EECF244321}">
                <p14:modId xmlns:p14="http://schemas.microsoft.com/office/powerpoint/2010/main" xmlns="" val="3773637872"/>
              </p:ext>
            </p:extLst>
          </p:nvPr>
        </p:nvGraphicFramePr>
        <p:xfrm>
          <a:off x="3429000" y="457200"/>
          <a:ext cx="5334000" cy="5135880"/>
        </p:xfrm>
        <a:graphic>
          <a:graphicData uri="http://schemas.openxmlformats.org/drawingml/2006/table">
            <a:tbl>
              <a:tblPr firstRow="1" bandRow="1">
                <a:tableStyleId>{5C22544A-7EE6-4342-B048-85BDC9FD1C3A}</a:tableStyleId>
              </a:tblPr>
              <a:tblGrid>
                <a:gridCol w="1590843"/>
                <a:gridCol w="1965157"/>
                <a:gridCol w="1778000"/>
              </a:tblGrid>
              <a:tr h="381000">
                <a:tc>
                  <a:txBody>
                    <a:bodyPr/>
                    <a:lstStyle/>
                    <a:p>
                      <a:r>
                        <a:rPr lang="en-US" sz="1600" dirty="0" smtClean="0"/>
                        <a:t>Case</a:t>
                      </a:r>
                      <a:endParaRPr lang="en-US" sz="1600" dirty="0"/>
                    </a:p>
                  </a:txBody>
                  <a:tcPr/>
                </a:tc>
                <a:tc>
                  <a:txBody>
                    <a:bodyPr/>
                    <a:lstStyle/>
                    <a:p>
                      <a:r>
                        <a:rPr lang="en-US" sz="1600" dirty="0" smtClean="0"/>
                        <a:t>Description</a:t>
                      </a:r>
                      <a:endParaRPr lang="en-US" sz="1600" dirty="0"/>
                    </a:p>
                  </a:txBody>
                  <a:tcPr/>
                </a:tc>
                <a:tc>
                  <a:txBody>
                    <a:bodyPr/>
                    <a:lstStyle/>
                    <a:p>
                      <a:r>
                        <a:rPr lang="en-US" sz="1600" dirty="0" smtClean="0"/>
                        <a:t>Result</a:t>
                      </a:r>
                      <a:endParaRPr lang="en-US" sz="1600" dirty="0"/>
                    </a:p>
                  </a:txBody>
                  <a:tcPr/>
                </a:tc>
              </a:tr>
              <a:tr h="1540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Flight Mode of Mobile Device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Verify that when Device has</a:t>
                      </a:r>
                      <a:r>
                        <a:rPr lang="en-US" sz="1400" baseline="0" dirty="0" smtClean="0">
                          <a:solidFill>
                            <a:schemeClr val="tx1"/>
                          </a:solidFill>
                          <a:latin typeface="Arial" pitchFamily="34" charset="0"/>
                          <a:cs typeface="Arial" pitchFamily="34" charset="0"/>
                        </a:rPr>
                        <a:t> Flight Mode ON, the Buttons ABC are still active and performing sound</a:t>
                      </a:r>
                      <a:endParaRPr lang="en-US" sz="1400" dirty="0" smtClean="0">
                        <a:solidFill>
                          <a:schemeClr val="tx1"/>
                        </a:solidFill>
                        <a:latin typeface="Arial" pitchFamily="34" charset="0"/>
                        <a:cs typeface="Arial" pitchFamily="34" charset="0"/>
                      </a:endParaRPr>
                    </a:p>
                    <a:p>
                      <a:endParaRPr lang="en-US"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Buttons ABC</a:t>
                      </a:r>
                      <a:r>
                        <a:rPr lang="en-US" sz="1400" baseline="0" dirty="0" smtClean="0">
                          <a:solidFill>
                            <a:schemeClr val="tx1"/>
                          </a:solidFill>
                          <a:latin typeface="Arial" pitchFamily="34" charset="0"/>
                          <a:cs typeface="Arial" pitchFamily="34" charset="0"/>
                        </a:rPr>
                        <a:t> should be active and perform assigned sounds when Mobile Device is in Offline Mode.</a:t>
                      </a:r>
                      <a:endParaRPr lang="en-US" sz="1400" dirty="0" smtClean="0">
                        <a:solidFill>
                          <a:schemeClr val="tx1"/>
                        </a:solidFill>
                        <a:latin typeface="Arial" pitchFamily="34" charset="0"/>
                        <a:cs typeface="Arial" pitchFamily="34" charset="0"/>
                      </a:endParaRPr>
                    </a:p>
                    <a:p>
                      <a:endParaRPr lang="en-US" sz="1400" dirty="0">
                        <a:solidFill>
                          <a:schemeClr val="tx1"/>
                        </a:solidFill>
                      </a:endParaRPr>
                    </a:p>
                  </a:txBody>
                  <a:tcPr/>
                </a:tc>
              </a:tr>
              <a:tr h="1540951">
                <a:tc>
                  <a:txBody>
                    <a:bodyPr/>
                    <a:lstStyle/>
                    <a:p>
                      <a:r>
                        <a:rPr lang="en-US" sz="1400" dirty="0" smtClean="0">
                          <a:latin typeface="Arial" pitchFamily="34" charset="0"/>
                          <a:cs typeface="Arial" pitchFamily="34" charset="0"/>
                        </a:rPr>
                        <a:t>Bluetooth</a:t>
                      </a:r>
                      <a:r>
                        <a:rPr lang="en-US" sz="1400" baseline="0" dirty="0" smtClean="0">
                          <a:latin typeface="Arial" pitchFamily="34" charset="0"/>
                          <a:cs typeface="Arial" pitchFamily="34" charset="0"/>
                        </a:rPr>
                        <a:t> Mode of Mobile Device</a:t>
                      </a:r>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Verify that when Device has</a:t>
                      </a:r>
                      <a:r>
                        <a:rPr lang="en-US" sz="1400" baseline="0" dirty="0" smtClean="0">
                          <a:solidFill>
                            <a:schemeClr val="tx1"/>
                          </a:solidFill>
                          <a:latin typeface="Arial" pitchFamily="34" charset="0"/>
                          <a:cs typeface="Arial" pitchFamily="34" charset="0"/>
                        </a:rPr>
                        <a:t> Bluetooth ON, the Buttons ABC are still active and performing sound</a:t>
                      </a:r>
                      <a:endParaRPr lang="en-US" sz="1400" dirty="0" smtClean="0">
                        <a:solidFill>
                          <a:schemeClr val="tx1"/>
                        </a:solidFill>
                        <a:latin typeface="Arial" pitchFamily="34" charset="0"/>
                        <a:cs typeface="Arial" pitchFamily="34" charset="0"/>
                      </a:endParaRPr>
                    </a:p>
                    <a:p>
                      <a:endParaRPr lang="en-US" sz="1400" dirty="0">
                        <a:solidFill>
                          <a:schemeClr val="tx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Buttons ABC</a:t>
                      </a:r>
                      <a:r>
                        <a:rPr lang="en-US" sz="1400" baseline="0" dirty="0" smtClean="0">
                          <a:solidFill>
                            <a:schemeClr val="tx1"/>
                          </a:solidFill>
                          <a:latin typeface="Arial" pitchFamily="34" charset="0"/>
                          <a:cs typeface="Arial" pitchFamily="34" charset="0"/>
                        </a:rPr>
                        <a:t> should be active and perform assigned sounds when Mobile Device is in Bluetooth Mode.</a:t>
                      </a:r>
                      <a:endParaRPr lang="en-US" sz="1400" dirty="0" smtClean="0">
                        <a:solidFill>
                          <a:schemeClr val="tx1"/>
                        </a:solidFill>
                        <a:latin typeface="Arial" pitchFamily="34" charset="0"/>
                        <a:cs typeface="Arial" pitchFamily="34" charset="0"/>
                      </a:endParaRPr>
                    </a:p>
                    <a:p>
                      <a:endParaRPr lang="en-US" sz="1400" dirty="0">
                        <a:solidFill>
                          <a:schemeClr val="tx1"/>
                        </a:solidFill>
                        <a:latin typeface="Arial" pitchFamily="34" charset="0"/>
                        <a:cs typeface="Arial" pitchFamily="34" charset="0"/>
                      </a:endParaRPr>
                    </a:p>
                  </a:txBody>
                  <a:tcPr/>
                </a:tc>
              </a:tr>
              <a:tr h="1540951">
                <a:tc>
                  <a:txBody>
                    <a:bodyPr/>
                    <a:lstStyle/>
                    <a:p>
                      <a:r>
                        <a:rPr lang="en-US" sz="1400" dirty="0" smtClean="0">
                          <a:latin typeface="Arial" pitchFamily="34" charset="0"/>
                          <a:cs typeface="Arial" pitchFamily="34" charset="0"/>
                        </a:rPr>
                        <a:t>Hopping Mode</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when Device is in Frequently changed “hopping” area the Buttons ABC are still active and performing sound</a:t>
                      </a:r>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Buttons ABC</a:t>
                      </a:r>
                      <a:r>
                        <a:rPr lang="en-US" sz="1400" baseline="0" dirty="0" smtClean="0">
                          <a:solidFill>
                            <a:schemeClr val="tx1"/>
                          </a:solidFill>
                          <a:latin typeface="Arial" pitchFamily="34" charset="0"/>
                          <a:cs typeface="Arial" pitchFamily="34" charset="0"/>
                        </a:rPr>
                        <a:t> should be active and perform assigned sounds when Mobile Device is in the “hopping mode”</a:t>
                      </a:r>
                      <a:endParaRPr lang="en-US" sz="1400" dirty="0" smtClean="0">
                        <a:solidFill>
                          <a:schemeClr val="tx1"/>
                        </a:solidFill>
                        <a:latin typeface="Arial" pitchFamily="34" charset="0"/>
                        <a:cs typeface="Arial" pitchFamily="34" charset="0"/>
                      </a:endParaRPr>
                    </a:p>
                    <a:p>
                      <a:endParaRPr lang="en-US" sz="1400" dirty="0">
                        <a:solidFill>
                          <a:schemeClr val="tx1"/>
                        </a:solidFill>
                        <a:latin typeface="Arial" pitchFamily="34" charset="0"/>
                        <a:cs typeface="Arial" pitchFamily="34" charset="0"/>
                      </a:endParaRPr>
                    </a:p>
                  </a:txBody>
                  <a:tcPr/>
                </a:tc>
              </a:tr>
            </a:tbl>
          </a:graphicData>
        </a:graphic>
      </p:graphicFrame>
      <p:sp>
        <p:nvSpPr>
          <p:cNvPr id="4" name="Footer Placeholder 3"/>
          <p:cNvSpPr>
            <a:spLocks noGrp="1"/>
          </p:cNvSpPr>
          <p:nvPr>
            <p:ph type="ftr" sz="quarter" idx="11"/>
          </p:nvPr>
        </p:nvSpPr>
        <p:spPr>
          <a:xfrm>
            <a:off x="4380072" y="6407944"/>
            <a:ext cx="4001928" cy="365125"/>
          </a:xfrm>
        </p:spPr>
        <p:txBody>
          <a:bodyPr/>
          <a:lstStyle/>
          <a:p>
            <a:r>
              <a:rPr lang="en-US" smtClean="0">
                <a:solidFill>
                  <a:schemeClr val="accent1">
                    <a:lumMod val="50000"/>
                  </a:schemeClr>
                </a:solidFill>
              </a:rPr>
              <a:t>Copyright Ivette Doss 2013</a:t>
            </a:r>
            <a:endParaRPr lang="en-US" dirty="0">
              <a:solidFill>
                <a:schemeClr val="accent1">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50000"/>
                  </a:schemeClr>
                </a:solidFill>
              </a:rPr>
              <a:pPr/>
              <a:t>25</a:t>
            </a:fld>
            <a:endParaRPr lang="en-US" dirty="0">
              <a:solidFill>
                <a:schemeClr val="accent1">
                  <a:lumMod val="50000"/>
                </a:schemeClr>
              </a:solidFill>
            </a:endParaRPr>
          </a:p>
        </p:txBody>
      </p:sp>
      <p:pic>
        <p:nvPicPr>
          <p:cNvPr id="9" name="Picture 2" descr="C:\Users\IVA\Pictures\MOBILE TESTING\IC513003[1].png"/>
          <p:cNvPicPr>
            <a:picLocks noGrp="1" noChangeAspect="1" noChangeArrowheads="1"/>
          </p:cNvPicPr>
          <p:nvPr>
            <p:ph sz="half" idx="4294967295"/>
          </p:nvPr>
        </p:nvPicPr>
        <p:blipFill>
          <a:blip r:embed="rId2" cstate="print"/>
          <a:stretch>
            <a:fillRect/>
          </a:stretch>
        </p:blipFill>
        <p:spPr bwMode="auto">
          <a:xfrm>
            <a:off x="457200" y="914400"/>
            <a:ext cx="2715577" cy="4525962"/>
          </a:xfrm>
          <a:prstGeom prst="rect">
            <a:avLst/>
          </a:prstGeom>
          <a:noFill/>
        </p:spPr>
      </p:pic>
      <p:sp>
        <p:nvSpPr>
          <p:cNvPr id="10" name="Rectangle 9"/>
          <p:cNvSpPr/>
          <p:nvPr/>
        </p:nvSpPr>
        <p:spPr>
          <a:xfrm>
            <a:off x="533400" y="5638800"/>
            <a:ext cx="2514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Connectivity Testing</a:t>
            </a:r>
            <a:endParaRPr lang="en-US" b="1" dirty="0">
              <a:solidFill>
                <a:schemeClr val="bg1"/>
              </a:solidFill>
            </a:endParaRPr>
          </a:p>
        </p:txBody>
      </p:sp>
    </p:spTree>
    <p:extLst>
      <p:ext uri="{BB962C8B-B14F-4D97-AF65-F5344CB8AC3E}">
        <p14:creationId xmlns:p14="http://schemas.microsoft.com/office/powerpoint/2010/main" xmlns="" val="21435198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xmlns="" val="3696397034"/>
              </p:ext>
            </p:extLst>
          </p:nvPr>
        </p:nvGraphicFramePr>
        <p:xfrm>
          <a:off x="270164" y="685800"/>
          <a:ext cx="5562600" cy="5111632"/>
        </p:xfrm>
        <a:graphic>
          <a:graphicData uri="http://schemas.openxmlformats.org/drawingml/2006/table">
            <a:tbl>
              <a:tblPr firstRow="1" bandRow="1">
                <a:tableStyleId>{5C22544A-7EE6-4342-B048-85BDC9FD1C3A}</a:tableStyleId>
              </a:tblPr>
              <a:tblGrid>
                <a:gridCol w="1854200"/>
                <a:gridCol w="1854200"/>
                <a:gridCol w="1854200"/>
              </a:tblGrid>
              <a:tr h="335265">
                <a:tc>
                  <a:txBody>
                    <a:bodyPr/>
                    <a:lstStyle/>
                    <a:p>
                      <a:r>
                        <a:rPr lang="en-US" dirty="0" smtClean="0"/>
                        <a:t>Module</a:t>
                      </a:r>
                      <a:endParaRPr lang="en-US" dirty="0"/>
                    </a:p>
                  </a:txBody>
                  <a:tcPr/>
                </a:tc>
                <a:tc>
                  <a:txBody>
                    <a:bodyPr/>
                    <a:lstStyle/>
                    <a:p>
                      <a:r>
                        <a:rPr lang="en-US" dirty="0" smtClean="0"/>
                        <a:t>Description</a:t>
                      </a:r>
                      <a:endParaRPr lang="en-US" dirty="0"/>
                    </a:p>
                  </a:txBody>
                  <a:tcPr/>
                </a:tc>
                <a:tc>
                  <a:txBody>
                    <a:bodyPr/>
                    <a:lstStyle/>
                    <a:p>
                      <a:r>
                        <a:rPr lang="en-US" dirty="0" smtClean="0"/>
                        <a:t>Result</a:t>
                      </a:r>
                      <a:endParaRPr lang="en-US" dirty="0"/>
                    </a:p>
                  </a:txBody>
                  <a:tcPr/>
                </a:tc>
              </a:tr>
              <a:tr h="1499872">
                <a:tc>
                  <a:txBody>
                    <a:bodyPr/>
                    <a:lstStyle/>
                    <a:p>
                      <a:r>
                        <a:rPr lang="en-US" sz="1600" dirty="0" smtClean="0"/>
                        <a:t>Define</a:t>
                      </a:r>
                      <a:r>
                        <a:rPr lang="en-US" sz="1600" baseline="0" dirty="0" smtClean="0"/>
                        <a:t> the maximum amount of load  that a system can handle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Verify that when 10,000 Users press A,B,C</a:t>
                      </a:r>
                      <a:r>
                        <a:rPr lang="en-US" sz="1200" baseline="0" dirty="0" smtClean="0">
                          <a:solidFill>
                            <a:schemeClr val="bg1"/>
                          </a:solidFill>
                          <a:latin typeface="Arial" pitchFamily="34" charset="0"/>
                          <a:cs typeface="Arial" pitchFamily="34" charset="0"/>
                        </a:rPr>
                        <a:t> buttons pressed </a:t>
                      </a:r>
                      <a:endParaRPr lang="en-US" sz="1200" dirty="0" smtClean="0">
                        <a:solidFill>
                          <a:schemeClr val="bg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simultaneously,  the designed combination of three sound tone is appeared</a:t>
                      </a:r>
                    </a:p>
                    <a:p>
                      <a:endParaRPr lang="en-US" sz="12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200" dirty="0" smtClean="0">
                          <a:solidFill>
                            <a:schemeClr val="bg1"/>
                          </a:solidFill>
                          <a:latin typeface="Arial" pitchFamily="34" charset="0"/>
                          <a:cs typeface="Arial" pitchFamily="34" charset="0"/>
                        </a:rPr>
                        <a:t>When</a:t>
                      </a:r>
                      <a:r>
                        <a:rPr lang="en-US" sz="1200" baseline="0" dirty="0" smtClean="0">
                          <a:solidFill>
                            <a:schemeClr val="bg1"/>
                          </a:solidFill>
                          <a:latin typeface="Arial" pitchFamily="34" charset="0"/>
                          <a:cs typeface="Arial" pitchFamily="34" charset="0"/>
                        </a:rPr>
                        <a:t> buttons ABC are pressed simultaneously the tune combined of three sounds should appeared</a:t>
                      </a:r>
                      <a:endParaRPr lang="en-US" sz="1200" dirty="0">
                        <a:solidFill>
                          <a:schemeClr val="bg1"/>
                        </a:solidFill>
                        <a:latin typeface="Arial" pitchFamily="34" charset="0"/>
                        <a:cs typeface="Arial" pitchFamily="34" charset="0"/>
                      </a:endParaRPr>
                    </a:p>
                  </a:txBody>
                  <a:tcPr>
                    <a:blipFill>
                      <a:blip r:embed="rId2"/>
                      <a:tile tx="0" ty="0" sx="100000" sy="100000" flip="none" algn="tl"/>
                    </a:blipFill>
                  </a:tcPr>
                </a:tc>
              </a:tr>
              <a:tr h="1291555">
                <a:tc>
                  <a:txBody>
                    <a:bodyPr/>
                    <a:lstStyle/>
                    <a:p>
                      <a:r>
                        <a:rPr lang="en-US" sz="1600" baseline="0" dirty="0" smtClean="0">
                          <a:latin typeface="Arial" pitchFamily="34" charset="0"/>
                          <a:cs typeface="Arial" pitchFamily="34" charset="0"/>
                        </a:rPr>
                        <a:t>The number of concurrent  user that application can handle </a:t>
                      </a:r>
                    </a:p>
                  </a:txBody>
                  <a:tcPr/>
                </a:tc>
                <a:tc>
                  <a:txBody>
                    <a:bodyPr/>
                    <a:lstStyle/>
                    <a:p>
                      <a:r>
                        <a:rPr lang="en-US" sz="1200" dirty="0" smtClean="0">
                          <a:solidFill>
                            <a:schemeClr val="bg1"/>
                          </a:solidFill>
                          <a:latin typeface="Arial" pitchFamily="34" charset="0"/>
                          <a:cs typeface="Arial" pitchFamily="34" charset="0"/>
                        </a:rPr>
                        <a:t>Verify that when 10,000 User concurrently</a:t>
                      </a:r>
                      <a:r>
                        <a:rPr lang="en-US" sz="1200" baseline="0"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 press Buttons</a:t>
                      </a:r>
                      <a:r>
                        <a:rPr lang="en-US" sz="1200" baseline="0"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A, there is not drop in functionality</a:t>
                      </a:r>
                      <a:r>
                        <a:rPr lang="en-US" sz="1200" baseline="0" dirty="0" smtClean="0">
                          <a:solidFill>
                            <a:schemeClr val="bg1"/>
                          </a:solidFill>
                          <a:latin typeface="Arial" pitchFamily="34" charset="0"/>
                          <a:cs typeface="Arial" pitchFamily="34" charset="0"/>
                        </a:rPr>
                        <a:t> and sound quality.</a:t>
                      </a:r>
                      <a:endParaRPr lang="en-US" sz="12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200" dirty="0" smtClean="0">
                          <a:solidFill>
                            <a:schemeClr val="bg1"/>
                          </a:solidFill>
                          <a:latin typeface="Arial" pitchFamily="34" charset="0"/>
                          <a:cs typeface="Arial" pitchFamily="34" charset="0"/>
                        </a:rPr>
                        <a:t>When 10,000 User concurrently press Button</a:t>
                      </a:r>
                      <a:r>
                        <a:rPr lang="en-US" sz="1200" baseline="0" dirty="0" smtClean="0">
                          <a:solidFill>
                            <a:schemeClr val="bg1"/>
                          </a:solidFill>
                          <a:latin typeface="Arial" pitchFamily="34" charset="0"/>
                          <a:cs typeface="Arial" pitchFamily="34" charset="0"/>
                        </a:rPr>
                        <a:t> </a:t>
                      </a:r>
                      <a:r>
                        <a:rPr lang="en-US" sz="1200" dirty="0" smtClean="0">
                          <a:solidFill>
                            <a:schemeClr val="bg1"/>
                          </a:solidFill>
                          <a:latin typeface="Arial" pitchFamily="34" charset="0"/>
                          <a:cs typeface="Arial" pitchFamily="34" charset="0"/>
                        </a:rPr>
                        <a:t>A it should be not</a:t>
                      </a:r>
                      <a:r>
                        <a:rPr lang="en-US" sz="1200" baseline="0" dirty="0" smtClean="0">
                          <a:solidFill>
                            <a:schemeClr val="bg1"/>
                          </a:solidFill>
                          <a:latin typeface="Arial" pitchFamily="34" charset="0"/>
                          <a:cs typeface="Arial" pitchFamily="34" charset="0"/>
                        </a:rPr>
                        <a:t> affect the functionality or sound quality</a:t>
                      </a:r>
                      <a:endParaRPr lang="en-US" sz="1200" dirty="0">
                        <a:solidFill>
                          <a:schemeClr val="bg1"/>
                        </a:solidFill>
                        <a:latin typeface="Arial" pitchFamily="34" charset="0"/>
                        <a:cs typeface="Arial" pitchFamily="34" charset="0"/>
                      </a:endParaRPr>
                    </a:p>
                  </a:txBody>
                  <a:tcPr>
                    <a:blipFill>
                      <a:blip r:embed="rId2"/>
                      <a:tile tx="0" ty="0" sx="100000" sy="100000" flip="none" algn="tl"/>
                    </a:blipFill>
                  </a:tcPr>
                </a:tc>
              </a:tr>
              <a:tr h="1899837">
                <a:tc>
                  <a:txBody>
                    <a:bodyPr/>
                    <a:lstStyle/>
                    <a:p>
                      <a:r>
                        <a:rPr lang="en-US" sz="1600" dirty="0" smtClean="0">
                          <a:latin typeface="Arial" pitchFamily="34" charset="0"/>
                          <a:cs typeface="Arial" pitchFamily="34" charset="0"/>
                        </a:rPr>
                        <a:t>Check</a:t>
                      </a:r>
                      <a:r>
                        <a:rPr lang="en-US" sz="1600" baseline="0" dirty="0" smtClean="0">
                          <a:latin typeface="Arial" pitchFamily="34" charset="0"/>
                          <a:cs typeface="Arial" pitchFamily="34" charset="0"/>
                        </a:rPr>
                        <a:t> application scalability</a:t>
                      </a:r>
                      <a:endParaRPr lang="en-US" sz="1600" dirty="0">
                        <a:latin typeface="Arial" pitchFamily="34" charset="0"/>
                        <a:cs typeface="Arial" pitchFamily="34" charset="0"/>
                      </a:endParaRPr>
                    </a:p>
                  </a:txBody>
                  <a:tcPr/>
                </a:tc>
                <a:tc>
                  <a:txBody>
                    <a:bodyPr/>
                    <a:lstStyle/>
                    <a:p>
                      <a:r>
                        <a:rPr lang="en-US" sz="1200" dirty="0" smtClean="0">
                          <a:solidFill>
                            <a:schemeClr val="bg1"/>
                          </a:solidFill>
                          <a:latin typeface="Arial" pitchFamily="34" charset="0"/>
                          <a:cs typeface="Arial" pitchFamily="34" charset="0"/>
                        </a:rPr>
                        <a:t>Verify that </a:t>
                      </a:r>
                      <a:r>
                        <a:rPr lang="en-US" sz="1200" baseline="0" dirty="0" smtClean="0">
                          <a:solidFill>
                            <a:schemeClr val="bg1"/>
                          </a:solidFill>
                          <a:latin typeface="Arial" pitchFamily="34" charset="0"/>
                          <a:cs typeface="Arial" pitchFamily="34" charset="0"/>
                        </a:rPr>
                        <a:t>during the Device OS upgrades application can run without drop in performance</a:t>
                      </a:r>
                      <a:endParaRPr lang="en-US" sz="1200" dirty="0">
                        <a:solidFill>
                          <a:schemeClr val="bg1"/>
                        </a:solidFill>
                        <a:latin typeface="Arial" pitchFamily="34" charset="0"/>
                        <a:cs typeface="Arial" pitchFamily="34" charset="0"/>
                      </a:endParaRPr>
                    </a:p>
                  </a:txBody>
                  <a:tcPr>
                    <a:solidFill>
                      <a:schemeClr val="tx2">
                        <a:lumMod val="25000"/>
                      </a:schemeClr>
                    </a:solidFill>
                  </a:tcPr>
                </a:tc>
                <a:tc>
                  <a:txBody>
                    <a:bodyPr/>
                    <a:lstStyle/>
                    <a:p>
                      <a:r>
                        <a:rPr lang="en-US" sz="1200" dirty="0" smtClean="0">
                          <a:solidFill>
                            <a:schemeClr val="bg1"/>
                          </a:solidFill>
                          <a:latin typeface="Arial" pitchFamily="34" charset="0"/>
                          <a:cs typeface="Arial" pitchFamily="34" charset="0"/>
                        </a:rPr>
                        <a:t>When</a:t>
                      </a:r>
                      <a:r>
                        <a:rPr lang="en-US" sz="1200" baseline="0" dirty="0" smtClean="0">
                          <a:solidFill>
                            <a:schemeClr val="bg1"/>
                          </a:solidFill>
                          <a:latin typeface="Arial" pitchFamily="34" charset="0"/>
                          <a:cs typeface="Arial" pitchFamily="34" charset="0"/>
                        </a:rPr>
                        <a:t> Device OS upgrades occurs the application runs without significant performance degradation</a:t>
                      </a:r>
                      <a:endParaRPr lang="en-US" sz="1200" dirty="0">
                        <a:solidFill>
                          <a:schemeClr val="bg1"/>
                        </a:solidFill>
                        <a:latin typeface="Arial" pitchFamily="34" charset="0"/>
                        <a:cs typeface="Arial" pitchFamily="34" charset="0"/>
                      </a:endParaRPr>
                    </a:p>
                  </a:txBody>
                  <a:tcPr>
                    <a:blipFill>
                      <a:blip r:embed="rId2"/>
                      <a:tile tx="0" ty="0" sx="100000" sy="100000" flip="none" algn="tl"/>
                    </a:blipFill>
                  </a:tcPr>
                </a:tc>
              </a:tr>
            </a:tbl>
          </a:graphicData>
        </a:graphic>
      </p:graphicFrame>
      <p:pic>
        <p:nvPicPr>
          <p:cNvPr id="2050" name="Picture 2" descr="C:\Users\IVA\Pictures\MOBILE TESTING\IC513003[1].png"/>
          <p:cNvPicPr>
            <a:picLocks noGrp="1" noChangeAspect="1" noChangeArrowheads="1"/>
          </p:cNvPicPr>
          <p:nvPr>
            <p:ph sz="half" idx="4294967295"/>
          </p:nvPr>
        </p:nvPicPr>
        <p:blipFill>
          <a:blip r:embed="rId3" cstate="print"/>
          <a:stretch>
            <a:fillRect/>
          </a:stretch>
        </p:blipFill>
        <p:spPr bwMode="auto">
          <a:xfrm>
            <a:off x="6019800" y="1066800"/>
            <a:ext cx="2715577" cy="4525962"/>
          </a:xfrm>
          <a:prstGeom prst="rect">
            <a:avLst/>
          </a:prstGeom>
          <a:noFill/>
        </p:spPr>
      </p:pic>
      <p:sp>
        <p:nvSpPr>
          <p:cNvPr id="3" name="Footer Placeholder 2"/>
          <p:cNvSpPr>
            <a:spLocks noGrp="1"/>
          </p:cNvSpPr>
          <p:nvPr>
            <p:ph type="ftr" sz="quarter" idx="11"/>
          </p:nvPr>
        </p:nvSpPr>
        <p:spPr>
          <a:xfrm>
            <a:off x="5867400" y="6407944"/>
            <a:ext cx="28194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Ivette</a:t>
            </a:r>
            <a:r>
              <a:rPr lang="en-US" dirty="0" smtClean="0">
                <a:solidFill>
                  <a:schemeClr val="tx2">
                    <a:lumMod val="25000"/>
                  </a:schemeClr>
                </a:solidFill>
              </a:rPr>
              <a:t> Doss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26</a:t>
            </a:fld>
            <a:endParaRPr lang="en-US" dirty="0">
              <a:solidFill>
                <a:schemeClr val="tx2">
                  <a:lumMod val="25000"/>
                </a:schemeClr>
              </a:solidFill>
            </a:endParaRPr>
          </a:p>
        </p:txBody>
      </p:sp>
      <p:sp>
        <p:nvSpPr>
          <p:cNvPr id="7" name="Rounded Rectangle 6"/>
          <p:cNvSpPr/>
          <p:nvPr/>
        </p:nvSpPr>
        <p:spPr>
          <a:xfrm>
            <a:off x="6019800" y="5943600"/>
            <a:ext cx="2971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pitchFamily="34" charset="0"/>
                <a:cs typeface="Arial" pitchFamily="34" charset="0"/>
              </a:rPr>
              <a:t>Performance testing</a:t>
            </a:r>
            <a:endParaRPr lang="en-US" b="1" dirty="0">
              <a:solidFill>
                <a:schemeClr val="bg1"/>
              </a:solidFill>
              <a:latin typeface="Arial" pitchFamily="34" charset="0"/>
              <a:cs typeface="Arial" pitchFamily="34" charset="0"/>
            </a:endParaRPr>
          </a:p>
        </p:txBody>
      </p:sp>
      <p:sp>
        <p:nvSpPr>
          <p:cNvPr id="5" name="Rectangle 4"/>
          <p:cNvSpPr/>
          <p:nvPr/>
        </p:nvSpPr>
        <p:spPr>
          <a:xfrm>
            <a:off x="304800" y="6172200"/>
            <a:ext cx="32766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http://searchdatacenter.techtarget.com/definition/scalability</a:t>
            </a:r>
          </a:p>
        </p:txBody>
      </p:sp>
      <p:sp>
        <p:nvSpPr>
          <p:cNvPr id="6" name="Rectangle 5"/>
          <p:cNvSpPr/>
          <p:nvPr/>
        </p:nvSpPr>
        <p:spPr>
          <a:xfrm>
            <a:off x="3810000" y="6172200"/>
            <a:ext cx="2057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dirty="0"/>
              <a:t>http://en.wikipedia.org/wiki/Bottleneck</a:t>
            </a:r>
          </a:p>
        </p:txBody>
      </p:sp>
    </p:spTree>
    <p:extLst>
      <p:ext uri="{BB962C8B-B14F-4D97-AF65-F5344CB8AC3E}">
        <p14:creationId xmlns:p14="http://schemas.microsoft.com/office/powerpoint/2010/main" xmlns="" val="2357637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6048" y="6400800"/>
            <a:ext cx="3502152" cy="365125"/>
          </a:xfrm>
        </p:spPr>
        <p:txBody>
          <a:bodyPr/>
          <a:lstStyle/>
          <a:p>
            <a:r>
              <a:rPr lang="en-US" dirty="0" smtClean="0">
                <a:solidFill>
                  <a:schemeClr val="tx2">
                    <a:lumMod val="50000"/>
                  </a:schemeClr>
                </a:solidFill>
              </a:rPr>
              <a:t>Copyright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3" name="Slide Number Placeholder 2"/>
          <p:cNvSpPr>
            <a:spLocks noGrp="1"/>
          </p:cNvSpPr>
          <p:nvPr>
            <p:ph type="sldNum" sz="quarter" idx="12"/>
          </p:nvPr>
        </p:nvSpPr>
        <p:spPr>
          <a:xfrm>
            <a:off x="8604569" y="6400800"/>
            <a:ext cx="532504" cy="361016"/>
          </a:xfrm>
        </p:spPr>
        <p:txBody>
          <a:bodyPr/>
          <a:lstStyle/>
          <a:p>
            <a:fld id="{B6F15528-21DE-4FAA-801E-634DDDAF4B2B}" type="slidenum">
              <a:rPr lang="en-US" smtClean="0">
                <a:solidFill>
                  <a:schemeClr val="tx2">
                    <a:lumMod val="50000"/>
                  </a:schemeClr>
                </a:solidFill>
              </a:rPr>
              <a:pPr/>
              <a:t>27</a:t>
            </a:fld>
            <a:endParaRPr lang="en-US" dirty="0">
              <a:solidFill>
                <a:schemeClr val="tx2">
                  <a:lumMod val="50000"/>
                </a:schemeClr>
              </a:solidFill>
            </a:endParaRPr>
          </a:p>
        </p:txBody>
      </p:sp>
      <p:sp>
        <p:nvSpPr>
          <p:cNvPr id="4" name="Title 5"/>
          <p:cNvSpPr txBox="1">
            <a:spLocks/>
          </p:cNvSpPr>
          <p:nvPr/>
        </p:nvSpPr>
        <p:spPr>
          <a:xfrm>
            <a:off x="228600" y="533400"/>
            <a:ext cx="8229600" cy="6096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lvl1pPr algn="l" defTabSz="914400" rtl="0" eaLnBrk="1" latinLnBrk="0" hangingPunct="1">
              <a:spcBef>
                <a:spcPct val="0"/>
              </a:spcBef>
              <a:buNone/>
              <a:defRPr sz="40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100" dirty="0" smtClean="0">
                <a:solidFill>
                  <a:schemeClr val="tx2">
                    <a:lumMod val="50000"/>
                  </a:schemeClr>
                </a:solidFill>
                <a:latin typeface="Arial" pitchFamily="34" charset="0"/>
                <a:cs typeface="Arial" pitchFamily="34" charset="0"/>
              </a:rPr>
              <a:t/>
            </a:r>
            <a:br>
              <a:rPr lang="en-US" sz="3100" dirty="0" smtClean="0">
                <a:solidFill>
                  <a:schemeClr val="tx2">
                    <a:lumMod val="50000"/>
                  </a:schemeClr>
                </a:solidFill>
                <a:latin typeface="Arial" pitchFamily="34" charset="0"/>
                <a:cs typeface="Arial" pitchFamily="34" charset="0"/>
              </a:rPr>
            </a:br>
            <a:r>
              <a:rPr lang="en-US" sz="3100" dirty="0" smtClean="0">
                <a:solidFill>
                  <a:schemeClr val="tx2">
                    <a:lumMod val="50000"/>
                  </a:schemeClr>
                </a:solidFill>
                <a:latin typeface="Arial" pitchFamily="34" charset="0"/>
                <a:cs typeface="Arial" pitchFamily="34" charset="0"/>
              </a:rPr>
              <a:t/>
            </a:r>
            <a:br>
              <a:rPr lang="en-US" sz="3100" dirty="0" smtClean="0">
                <a:solidFill>
                  <a:schemeClr val="tx2">
                    <a:lumMod val="50000"/>
                  </a:schemeClr>
                </a:solidFill>
                <a:latin typeface="Arial" pitchFamily="34" charset="0"/>
                <a:cs typeface="Arial" pitchFamily="34" charset="0"/>
              </a:rPr>
            </a:br>
            <a:r>
              <a:rPr lang="en-US" sz="9600" b="1" dirty="0" smtClean="0">
                <a:solidFill>
                  <a:schemeClr val="tx2">
                    <a:lumMod val="50000"/>
                  </a:schemeClr>
                </a:solidFill>
                <a:latin typeface="Arial" pitchFamily="34" charset="0"/>
                <a:cs typeface="Arial" pitchFamily="34" charset="0"/>
              </a:rPr>
              <a:t>How would you troubleshoot Network on iPhone</a:t>
            </a:r>
            <a:endParaRPr lang="en-US" sz="9600" b="1" dirty="0">
              <a:solidFill>
                <a:schemeClr val="tx2">
                  <a:lumMod val="50000"/>
                </a:schemeClr>
              </a:solidFill>
            </a:endParaRPr>
          </a:p>
        </p:txBody>
      </p:sp>
      <p:pic>
        <p:nvPicPr>
          <p:cNvPr id="2050" name="Picture 2" descr="http://img.ehowcdn.com/article-new/ehow/images/a05/dj/vs/types-optical-fiber-cable-800x8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524000"/>
            <a:ext cx="3810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img.ehowcdn.com/article-new/ds-photo/getty/article/69/205/200298991-001_X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0327" y="3280064"/>
            <a:ext cx="352425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3364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29000" y="1600200"/>
            <a:ext cx="5410200" cy="4525963"/>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dirty="0" smtClean="0"/>
              <a:t>1. </a:t>
            </a:r>
            <a:r>
              <a:rPr lang="en-US" b="1" dirty="0" smtClean="0"/>
              <a:t>Define the areas that may cause the problem: Example: </a:t>
            </a:r>
            <a:r>
              <a:rPr lang="en-US" dirty="0" smtClean="0"/>
              <a:t>Device or Carrier </a:t>
            </a:r>
            <a:endParaRPr lang="en-US" dirty="0"/>
          </a:p>
          <a:p>
            <a:r>
              <a:rPr lang="en-US" dirty="0"/>
              <a:t>2</a:t>
            </a:r>
            <a:r>
              <a:rPr lang="en-US" dirty="0" smtClean="0"/>
              <a:t>. </a:t>
            </a:r>
            <a:r>
              <a:rPr lang="en-US" b="1" dirty="0" smtClean="0"/>
              <a:t>Make </a:t>
            </a:r>
            <a:r>
              <a:rPr lang="en-US" b="1" dirty="0"/>
              <a:t>a list of Troubleshoot Areas/Features and Methods that you can use:</a:t>
            </a:r>
          </a:p>
          <a:p>
            <a:r>
              <a:rPr lang="en-US" dirty="0"/>
              <a:t>VPN</a:t>
            </a:r>
          </a:p>
          <a:p>
            <a:r>
              <a:rPr lang="en-US" dirty="0"/>
              <a:t>Short URL at isup.me (Problems With a Specific Website)</a:t>
            </a:r>
          </a:p>
          <a:p>
            <a:r>
              <a:rPr lang="en-US" dirty="0"/>
              <a:t>Ping </a:t>
            </a:r>
            <a:r>
              <a:rPr lang="en-US" dirty="0" smtClean="0"/>
              <a:t>itself</a:t>
            </a:r>
            <a:endParaRPr lang="en-US" dirty="0"/>
          </a:p>
          <a:p>
            <a:r>
              <a:rPr lang="en-US" dirty="0" smtClean="0"/>
              <a:t>Device </a:t>
            </a:r>
            <a:r>
              <a:rPr lang="en-US" dirty="0"/>
              <a:t>Wi-Fi connection</a:t>
            </a:r>
          </a:p>
          <a:p>
            <a:r>
              <a:rPr lang="en-US" dirty="0"/>
              <a:t>Device Bluetooth </a:t>
            </a:r>
            <a:r>
              <a:rPr lang="en-US" dirty="0" smtClean="0"/>
              <a:t>connection</a:t>
            </a:r>
          </a:p>
          <a:p>
            <a:r>
              <a:rPr lang="en-US" dirty="0"/>
              <a:t>Device LTE </a:t>
            </a:r>
            <a:r>
              <a:rPr lang="en-US" dirty="0" smtClean="0"/>
              <a:t>vs. GPRS</a:t>
            </a:r>
          </a:p>
          <a:p>
            <a:r>
              <a:rPr lang="en-US" dirty="0" smtClean="0"/>
              <a:t>3. </a:t>
            </a:r>
            <a:r>
              <a:rPr lang="en-US" b="1" dirty="0" smtClean="0"/>
              <a:t>Start with minimum of variables and conditions </a:t>
            </a:r>
            <a:endParaRPr lang="en-US" b="1" dirty="0"/>
          </a:p>
          <a:p>
            <a:endParaRPr lang="en-US" dirty="0"/>
          </a:p>
          <a:p>
            <a:endParaRPr lang="en-US" dirty="0" smtClean="0"/>
          </a:p>
          <a:p>
            <a:endParaRPr lang="en-US" dirty="0" smtClean="0"/>
          </a:p>
          <a:p>
            <a:endParaRPr lang="en-US" dirty="0"/>
          </a:p>
        </p:txBody>
      </p:sp>
      <p:sp>
        <p:nvSpPr>
          <p:cNvPr id="3" name="Footer Placeholder 2"/>
          <p:cNvSpPr>
            <a:spLocks noGrp="1"/>
          </p:cNvSpPr>
          <p:nvPr>
            <p:ph type="ftr" sz="quarter" idx="11"/>
          </p:nvPr>
        </p:nvSpPr>
        <p:spPr>
          <a:xfrm>
            <a:off x="4380072" y="6407944"/>
            <a:ext cx="3925728" cy="365125"/>
          </a:xfrm>
        </p:spPr>
        <p:txBody>
          <a:bodyPr/>
          <a:lstStyle/>
          <a:p>
            <a:r>
              <a:rPr lang="en-US" smtClean="0">
                <a:solidFill>
                  <a:schemeClr val="bg2">
                    <a:lumMod val="10000"/>
                  </a:schemeClr>
                </a:solidFill>
              </a:rPr>
              <a:t>Copyright Ivette Doss 2013</a:t>
            </a:r>
            <a:endParaRPr lang="en-US" dirty="0">
              <a:solidFill>
                <a:schemeClr val="bg2">
                  <a:lumMod val="10000"/>
                </a:schemeClr>
              </a:solidFill>
            </a:endParaRPr>
          </a:p>
        </p:txBody>
      </p:sp>
      <p:sp>
        <p:nvSpPr>
          <p:cNvPr id="4" name="Slide Number Placeholder 3"/>
          <p:cNvSpPr>
            <a:spLocks noGrp="1"/>
          </p:cNvSpPr>
          <p:nvPr>
            <p:ph type="sldNum" sz="quarter" idx="12"/>
          </p:nvPr>
        </p:nvSpPr>
        <p:spPr>
          <a:xfrm>
            <a:off x="8686800" y="6324600"/>
            <a:ext cx="608704" cy="365125"/>
          </a:xfrm>
        </p:spPr>
        <p:txBody>
          <a:bodyPr/>
          <a:lstStyle/>
          <a:p>
            <a:fld id="{B6F15528-21DE-4FAA-801E-634DDDAF4B2B}" type="slidenum">
              <a:rPr lang="en-US" smtClean="0">
                <a:solidFill>
                  <a:schemeClr val="bg2">
                    <a:lumMod val="10000"/>
                  </a:schemeClr>
                </a:solidFill>
              </a:rPr>
              <a:pPr/>
              <a:t>28</a:t>
            </a:fld>
            <a:endParaRPr lang="en-US" dirty="0">
              <a:solidFill>
                <a:schemeClr val="bg2">
                  <a:lumMod val="10000"/>
                </a:schemeClr>
              </a:solidFill>
            </a:endParaRPr>
          </a:p>
        </p:txBody>
      </p:sp>
      <p:sp>
        <p:nvSpPr>
          <p:cNvPr id="5" name="Title 4"/>
          <p:cNvSpPr>
            <a:spLocks noGrp="1"/>
          </p:cNvSpPr>
          <p:nvPr>
            <p:ph type="title"/>
          </p:nvPr>
        </p:nvSpPr>
        <p:spPr>
          <a:xfrm>
            <a:off x="533400" y="304800"/>
            <a:ext cx="7162800" cy="868362"/>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US" b="1" dirty="0" smtClean="0"/>
              <a:t>Troubleshooting Concept</a:t>
            </a:r>
            <a:endParaRPr lang="en-US" b="1" dirty="0"/>
          </a:p>
        </p:txBody>
      </p:sp>
      <p:pic>
        <p:nvPicPr>
          <p:cNvPr id="3074" name="Picture 2" descr="http://www.trinityrealtime.com/lsi/images/network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09800"/>
            <a:ext cx="2771775" cy="27610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1725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457200" y="1481328"/>
            <a:ext cx="4038600" cy="4843272"/>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z="1700" b="1" dirty="0" smtClean="0">
                <a:solidFill>
                  <a:schemeClr val="tx1"/>
                </a:solidFill>
                <a:latin typeface="Arial" pitchFamily="34" charset="0"/>
                <a:cs typeface="Arial" pitchFamily="34" charset="0"/>
              </a:rPr>
              <a:t>1</a:t>
            </a:r>
            <a:r>
              <a:rPr lang="en-US" sz="1700" dirty="0" smtClean="0">
                <a:solidFill>
                  <a:schemeClr val="tx1"/>
                </a:solidFill>
                <a:latin typeface="Arial" pitchFamily="34" charset="0"/>
                <a:cs typeface="Arial" pitchFamily="34" charset="0"/>
              </a:rPr>
              <a:t>. Home Screen – Settings Tab – General – Network – </a:t>
            </a:r>
            <a:r>
              <a:rPr lang="en-US" sz="1700" dirty="0" err="1" smtClean="0">
                <a:solidFill>
                  <a:schemeClr val="tx1"/>
                </a:solidFill>
                <a:latin typeface="Arial" pitchFamily="34" charset="0"/>
                <a:cs typeface="Arial" pitchFamily="34" charset="0"/>
              </a:rPr>
              <a:t>Wi</a:t>
            </a:r>
            <a:r>
              <a:rPr lang="en-US" sz="1700" dirty="0" smtClean="0">
                <a:solidFill>
                  <a:schemeClr val="tx1"/>
                </a:solidFill>
                <a:latin typeface="Arial" pitchFamily="34" charset="0"/>
                <a:cs typeface="Arial" pitchFamily="34" charset="0"/>
              </a:rPr>
              <a:t>-FI (On/Off) – Choose Network) – Ask to Join Networks (On/Off)</a:t>
            </a:r>
          </a:p>
          <a:p>
            <a:r>
              <a:rPr lang="en-US" sz="1700" b="1" dirty="0" smtClean="0">
                <a:solidFill>
                  <a:schemeClr val="tx1"/>
                </a:solidFill>
                <a:latin typeface="Arial" pitchFamily="34" charset="0"/>
                <a:cs typeface="Arial" pitchFamily="34" charset="0"/>
              </a:rPr>
              <a:t>2</a:t>
            </a:r>
            <a:r>
              <a:rPr lang="en-US" sz="1700" dirty="0" smtClean="0">
                <a:solidFill>
                  <a:schemeClr val="tx1"/>
                </a:solidFill>
                <a:latin typeface="Arial" pitchFamily="34" charset="0"/>
                <a:cs typeface="Arial" pitchFamily="34" charset="0"/>
              </a:rPr>
              <a:t>. Home Screen – Settings Tab – General – Reset – Reset Network Settings</a:t>
            </a:r>
          </a:p>
          <a:p>
            <a:r>
              <a:rPr lang="en-US" sz="1700" b="1" dirty="0" smtClean="0">
                <a:latin typeface="Arial" pitchFamily="34" charset="0"/>
                <a:cs typeface="Arial" pitchFamily="34" charset="0"/>
              </a:rPr>
              <a:t>Note: </a:t>
            </a:r>
            <a:r>
              <a:rPr lang="en-US" sz="1700" dirty="0" smtClean="0">
                <a:latin typeface="Arial" pitchFamily="34" charset="0"/>
                <a:cs typeface="Arial" pitchFamily="34" charset="0"/>
              </a:rPr>
              <a:t>It will also reset your remembered Wi-Fi access points and their passwords, so be ready to re-enter a bunch of WEP/WPA keys!</a:t>
            </a:r>
          </a:p>
          <a:p>
            <a:r>
              <a:rPr lang="en-US" sz="1700" b="1" dirty="0" smtClean="0">
                <a:solidFill>
                  <a:schemeClr val="tx1"/>
                </a:solidFill>
                <a:latin typeface="Arial" pitchFamily="34" charset="0"/>
                <a:cs typeface="Arial" pitchFamily="34" charset="0"/>
              </a:rPr>
              <a:t>3</a:t>
            </a:r>
            <a:r>
              <a:rPr lang="en-US" sz="1700" dirty="0" smtClean="0">
                <a:latin typeface="Arial" pitchFamily="34" charset="0"/>
                <a:cs typeface="Arial" pitchFamily="34" charset="0"/>
              </a:rPr>
              <a:t>.Connect through the </a:t>
            </a:r>
            <a:r>
              <a:rPr lang="en-US" sz="1700" dirty="0" err="1" smtClean="0">
                <a:latin typeface="Arial" pitchFamily="34" charset="0"/>
                <a:cs typeface="Arial" pitchFamily="34" charset="0"/>
              </a:rPr>
              <a:t>iOS</a:t>
            </a:r>
            <a:r>
              <a:rPr lang="en-US" sz="1700" dirty="0" smtClean="0">
                <a:latin typeface="Arial" pitchFamily="34" charset="0"/>
                <a:cs typeface="Arial" pitchFamily="34" charset="0"/>
              </a:rPr>
              <a:t> VPN  under Setting- General – Network. </a:t>
            </a:r>
          </a:p>
          <a:p>
            <a:pPr>
              <a:buNone/>
            </a:pPr>
            <a:r>
              <a:rPr lang="en-US" sz="1700" dirty="0" smtClean="0">
                <a:latin typeface="Arial" pitchFamily="34" charset="0"/>
                <a:cs typeface="Arial" pitchFamily="34" charset="0"/>
              </a:rPr>
              <a:t>	It is a “virtual private network” (VPN) configuration for Apple </a:t>
            </a:r>
            <a:r>
              <a:rPr lang="en-US" sz="1700" dirty="0" err="1" smtClean="0">
                <a:latin typeface="Arial" pitchFamily="34" charset="0"/>
                <a:cs typeface="Arial" pitchFamily="34" charset="0"/>
              </a:rPr>
              <a:t>iOS</a:t>
            </a:r>
            <a:r>
              <a:rPr lang="en-US" sz="1700" dirty="0" smtClean="0">
                <a:latin typeface="Arial" pitchFamily="34" charset="0"/>
                <a:cs typeface="Arial" pitchFamily="34" charset="0"/>
              </a:rPr>
              <a:t> devices: </a:t>
            </a:r>
            <a:r>
              <a:rPr lang="en-US" sz="1700" dirty="0" err="1" smtClean="0">
                <a:latin typeface="Arial" pitchFamily="34" charset="0"/>
                <a:cs typeface="Arial" pitchFamily="34" charset="0"/>
              </a:rPr>
              <a:t>iPad</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iPhone</a:t>
            </a:r>
            <a:r>
              <a:rPr lang="en-US" sz="1700" dirty="0" smtClean="0">
                <a:latin typeface="Arial" pitchFamily="34" charset="0"/>
                <a:cs typeface="Arial" pitchFamily="34" charset="0"/>
              </a:rPr>
              <a:t>, and iPod Touch. The VPN allows users not on the UCSF network (alternative to traditional wired connectivity), access to restricted resources on the UCSF network in the same way as you would from the </a:t>
            </a:r>
            <a:r>
              <a:rPr lang="en-US" sz="1700" dirty="0" err="1" smtClean="0">
                <a:latin typeface="Arial" pitchFamily="34" charset="0"/>
                <a:cs typeface="Arial" pitchFamily="34" charset="0"/>
              </a:rPr>
              <a:t>UCSFwpa</a:t>
            </a:r>
            <a:r>
              <a:rPr lang="en-US" sz="1700" dirty="0" smtClean="0">
                <a:latin typeface="Arial" pitchFamily="34" charset="0"/>
                <a:cs typeface="Arial" pitchFamily="34" charset="0"/>
              </a:rPr>
              <a:t> wireless network.</a:t>
            </a:r>
          </a:p>
          <a:p>
            <a:endParaRPr lang="en-US" sz="1600" dirty="0">
              <a:solidFill>
                <a:schemeClr val="bg1"/>
              </a:solidFill>
              <a:latin typeface="Arial" pitchFamily="34" charset="0"/>
              <a:cs typeface="Arial" pitchFamily="34" charset="0"/>
            </a:endParaRPr>
          </a:p>
        </p:txBody>
      </p:sp>
      <p:pic>
        <p:nvPicPr>
          <p:cNvPr id="11" name="Picture 2" descr="C:\Users\IVA\Pictures\MOBILE TESTING\iphone-data-not-working-fix[1].jpg"/>
          <p:cNvPicPr>
            <a:picLocks noGrp="1" noChangeAspect="1" noChangeArrowheads="1"/>
          </p:cNvPicPr>
          <p:nvPr>
            <p:ph sz="half" idx="4294967295"/>
          </p:nvPr>
        </p:nvPicPr>
        <p:blipFill>
          <a:blip r:embed="rId2" cstate="print"/>
          <a:stretch>
            <a:fillRect/>
          </a:stretch>
        </p:blipFill>
        <p:spPr bwMode="auto">
          <a:xfrm>
            <a:off x="5270500" y="1648619"/>
            <a:ext cx="2794000" cy="4191000"/>
          </a:xfrm>
          <a:prstGeom prst="rect">
            <a:avLst/>
          </a:prstGeom>
          <a:noFill/>
        </p:spPr>
      </p:pic>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29</a:t>
            </a:fld>
            <a:endParaRPr lang="en-US" dirty="0">
              <a:solidFill>
                <a:schemeClr val="tx2">
                  <a:lumMod val="25000"/>
                </a:schemeClr>
              </a:solidFill>
            </a:endParaRPr>
          </a:p>
        </p:txBody>
      </p:sp>
      <p:sp>
        <p:nvSpPr>
          <p:cNvPr id="6" name="Title 5"/>
          <p:cNvSpPr>
            <a:spLocks noGrp="1"/>
          </p:cNvSpPr>
          <p:nvPr>
            <p:ph type="title"/>
          </p:nvPr>
        </p:nvSpPr>
        <p:spPr>
          <a:xfrm>
            <a:off x="228600" y="228600"/>
            <a:ext cx="8686800" cy="914400"/>
          </a:xfrm>
        </p:spPr>
        <p:style>
          <a:lnRef idx="1">
            <a:schemeClr val="accent1"/>
          </a:lnRef>
          <a:fillRef idx="2">
            <a:schemeClr val="accent1"/>
          </a:fillRef>
          <a:effectRef idx="1">
            <a:schemeClr val="accent1"/>
          </a:effectRef>
          <a:fontRef idx="minor">
            <a:schemeClr val="dk1"/>
          </a:fontRef>
        </p:style>
        <p:txBody>
          <a:bodyPr>
            <a:normAutofit fontScale="90000"/>
          </a:bodyPr>
          <a:lstStyle/>
          <a:p>
            <a:pPr marL="0" lvl="0" indent="0">
              <a:buNone/>
            </a:pPr>
            <a:r>
              <a:rPr lang="en-US" sz="3100" dirty="0" smtClean="0">
                <a:solidFill>
                  <a:srgbClr val="FF0000"/>
                </a:solidFill>
                <a:latin typeface="Arial" pitchFamily="34" charset="0"/>
                <a:cs typeface="Arial" pitchFamily="34" charset="0"/>
              </a:rPr>
              <a:t>How </a:t>
            </a:r>
            <a:r>
              <a:rPr lang="en-US" sz="3100" dirty="0">
                <a:solidFill>
                  <a:srgbClr val="FF0000"/>
                </a:solidFill>
                <a:latin typeface="Arial" pitchFamily="34" charset="0"/>
                <a:cs typeface="Arial" pitchFamily="34" charset="0"/>
              </a:rPr>
              <a:t>would you troubleshoot Network on iPhone</a:t>
            </a:r>
            <a:endParaRPr lang="en-US" sz="3100" dirty="0"/>
          </a:p>
        </p:txBody>
      </p:sp>
      <p:sp>
        <p:nvSpPr>
          <p:cNvPr id="12" name="Rectangle 11"/>
          <p:cNvSpPr/>
          <p:nvPr/>
        </p:nvSpPr>
        <p:spPr>
          <a:xfrm>
            <a:off x="5562600" y="6096000"/>
            <a:ext cx="2626040" cy="276999"/>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http://support.apple.com/kb/HT3204</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2955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105400" y="6477000"/>
            <a:ext cx="3429000" cy="296069"/>
          </a:xfrm>
        </p:spPr>
        <p:txBody>
          <a:bodyPr/>
          <a:lstStyle/>
          <a:p>
            <a:r>
              <a:rPr lang="en-US" dirty="0" smtClean="0">
                <a:solidFill>
                  <a:schemeClr val="tx1"/>
                </a:solidFill>
              </a:rPr>
              <a:t>Copyright </a:t>
            </a:r>
            <a:r>
              <a:rPr lang="en-US" dirty="0" err="1" smtClean="0">
                <a:solidFill>
                  <a:schemeClr val="tx1"/>
                </a:solidFill>
              </a:rPr>
              <a:t>Ivette</a:t>
            </a:r>
            <a:r>
              <a:rPr lang="en-US" dirty="0" smtClean="0">
                <a:solidFill>
                  <a:schemeClr val="tx1"/>
                </a:solidFill>
              </a:rPr>
              <a:t> Doss 2013</a:t>
            </a:r>
            <a:endParaRPr lang="en-US" dirty="0">
              <a:solidFill>
                <a:schemeClr val="tx1"/>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1"/>
                </a:solidFill>
              </a:rPr>
              <a:pPr/>
              <a:t>3</a:t>
            </a:fld>
            <a:endParaRPr lang="en-US" dirty="0">
              <a:solidFill>
                <a:schemeClr val="tx1"/>
              </a:solidFill>
            </a:endParaRPr>
          </a:p>
        </p:txBody>
      </p:sp>
      <p:sp>
        <p:nvSpPr>
          <p:cNvPr id="6" name="Title 5"/>
          <p:cNvSpPr>
            <a:spLocks noGrp="1"/>
          </p:cNvSpPr>
          <p:nvPr>
            <p:ph type="title"/>
          </p:nvPr>
        </p:nvSpPr>
        <p:spPr>
          <a:xfrm>
            <a:off x="228600" y="304800"/>
            <a:ext cx="8534400" cy="639762"/>
          </a:xfrm>
        </p:spPr>
        <p:style>
          <a:lnRef idx="1">
            <a:schemeClr val="accent1"/>
          </a:lnRef>
          <a:fillRef idx="2">
            <a:schemeClr val="accent1"/>
          </a:fillRef>
          <a:effectRef idx="1">
            <a:schemeClr val="accent1"/>
          </a:effectRef>
          <a:fontRef idx="minor">
            <a:schemeClr val="dk1"/>
          </a:fontRef>
        </p:style>
        <p:txBody>
          <a:bodyPr>
            <a:normAutofit fontScale="90000"/>
          </a:bodyPr>
          <a:lstStyle/>
          <a:p>
            <a:pPr>
              <a:buNone/>
            </a:pPr>
            <a:r>
              <a:rPr lang="en-US" sz="3600" b="1" dirty="0" smtClean="0">
                <a:solidFill>
                  <a:schemeClr val="tx1"/>
                </a:solidFill>
                <a:latin typeface="Arial" pitchFamily="34" charset="0"/>
                <a:cs typeface="Arial" pitchFamily="34" charset="0"/>
              </a:rPr>
              <a:t>How </a:t>
            </a:r>
            <a:r>
              <a:rPr lang="en-US" sz="3600" b="1" dirty="0">
                <a:solidFill>
                  <a:schemeClr val="tx1"/>
                </a:solidFill>
                <a:latin typeface="Arial" pitchFamily="34" charset="0"/>
                <a:cs typeface="Arial" pitchFamily="34" charset="0"/>
              </a:rPr>
              <a:t>would you test the mobile app page? </a:t>
            </a:r>
            <a:endParaRPr lang="en-US" sz="3600" b="1" dirty="0">
              <a:solidFill>
                <a:schemeClr val="tx1"/>
              </a:solidFill>
            </a:endParaRPr>
          </a:p>
        </p:txBody>
      </p:sp>
      <p:pic>
        <p:nvPicPr>
          <p:cNvPr id="2051" name="Picture 3" descr="C:\Users\IVA\Pictures\MOBILE TESTING\WOW.png"/>
          <p:cNvPicPr>
            <a:picLocks noGrp="1" noChangeAspect="1" noChangeArrowheads="1"/>
          </p:cNvPicPr>
          <p:nvPr>
            <p:ph idx="4294967295"/>
          </p:nvPr>
        </p:nvPicPr>
        <p:blipFill>
          <a:blip r:embed="rId2" cstate="print"/>
          <a:srcRect/>
          <a:stretch>
            <a:fillRect/>
          </a:stretch>
        </p:blipFill>
        <p:spPr bwMode="auto">
          <a:xfrm>
            <a:off x="1466850" y="1520031"/>
            <a:ext cx="6210300" cy="4448175"/>
          </a:xfrm>
          <a:prstGeom prst="rect">
            <a:avLst/>
          </a:prstGeom>
          <a:noFill/>
        </p:spPr>
      </p:pic>
      <p:sp>
        <p:nvSpPr>
          <p:cNvPr id="13" name="Rectangle 12"/>
          <p:cNvSpPr/>
          <p:nvPr/>
        </p:nvSpPr>
        <p:spPr>
          <a:xfrm>
            <a:off x="76200" y="6248400"/>
            <a:ext cx="47244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2">
                    <a:lumMod val="25000"/>
                  </a:schemeClr>
                </a:solidFill>
                <a:latin typeface="Arial" pitchFamily="34" charset="0"/>
                <a:cs typeface="Arial" pitchFamily="34" charset="0"/>
              </a:rPr>
              <a:t>http://msdn.microsoft.com/en-us/library/windows/desktop/bb226821(v=vs.85).aspx#GlossaryA</a:t>
            </a:r>
            <a:endParaRPr lang="en-US" sz="1200" dirty="0">
              <a:solidFill>
                <a:schemeClr val="tx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766441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Pictures\MOBILE TESTING\iphone-networking-error[1].png"/>
          <p:cNvPicPr>
            <a:picLocks noGrp="1" noChangeAspect="1" noChangeArrowheads="1"/>
          </p:cNvPicPr>
          <p:nvPr>
            <p:ph sz="half" idx="4294967295"/>
          </p:nvPr>
        </p:nvPicPr>
        <p:blipFill>
          <a:blip r:embed="rId2" cstate="print"/>
          <a:srcRect/>
          <a:stretch>
            <a:fillRect/>
          </a:stretch>
        </p:blipFill>
        <p:spPr bwMode="auto">
          <a:xfrm>
            <a:off x="609600" y="990600"/>
            <a:ext cx="3017308" cy="4525962"/>
          </a:xfrm>
          <a:prstGeom prst="rect">
            <a:avLst/>
          </a:prstGeom>
          <a:noFill/>
        </p:spPr>
      </p:pic>
      <p:sp>
        <p:nvSpPr>
          <p:cNvPr id="3" name="Content Placeholder 2"/>
          <p:cNvSpPr>
            <a:spLocks noGrp="1"/>
          </p:cNvSpPr>
          <p:nvPr>
            <p:ph sz="half" idx="4294967295"/>
          </p:nvPr>
        </p:nvSpPr>
        <p:spPr>
          <a:xfrm>
            <a:off x="3962400" y="1143000"/>
            <a:ext cx="4724400" cy="430987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n-US" sz="1600" b="1" dirty="0" smtClean="0">
                <a:solidFill>
                  <a:schemeClr val="tx1"/>
                </a:solidFill>
                <a:latin typeface="Arial" pitchFamily="34" charset="0"/>
                <a:cs typeface="Arial" pitchFamily="34" charset="0"/>
              </a:rPr>
              <a:t>4</a:t>
            </a:r>
            <a:r>
              <a:rPr lang="en-US" sz="1600" dirty="0" smtClean="0">
                <a:solidFill>
                  <a:schemeClr val="tx1"/>
                </a:solidFill>
                <a:latin typeface="Arial" pitchFamily="34" charset="0"/>
                <a:cs typeface="Arial" pitchFamily="34" charset="0"/>
              </a:rPr>
              <a:t>. </a:t>
            </a:r>
            <a:r>
              <a:rPr lang="en-US" sz="1600" dirty="0" smtClean="0">
                <a:latin typeface="Arial" pitchFamily="34" charset="0"/>
                <a:cs typeface="Arial" pitchFamily="34" charset="0"/>
              </a:rPr>
              <a:t>If you are experiencing network timeouts when connected to your home Wi-Fi network, please </a:t>
            </a:r>
            <a:r>
              <a:rPr lang="en-US" sz="1600" b="1" dirty="0" smtClean="0">
                <a:latin typeface="Arial" pitchFamily="34" charset="0"/>
                <a:cs typeface="Arial" pitchFamily="34" charset="0"/>
              </a:rPr>
              <a:t>try turning off Bluetooth</a:t>
            </a:r>
            <a:r>
              <a:rPr lang="en-US" sz="1600" dirty="0" smtClean="0">
                <a:latin typeface="Arial" pitchFamily="34" charset="0"/>
                <a:cs typeface="Arial" pitchFamily="34" charset="0"/>
              </a:rPr>
              <a:t>, as the </a:t>
            </a:r>
            <a:r>
              <a:rPr lang="en-US" sz="1600" dirty="0" err="1" smtClean="0">
                <a:latin typeface="Arial" pitchFamily="34" charset="0"/>
                <a:cs typeface="Arial" pitchFamily="34" charset="0"/>
              </a:rPr>
              <a:t>iPhone’s</a:t>
            </a:r>
            <a:r>
              <a:rPr lang="en-US" sz="1600" dirty="0" smtClean="0">
                <a:latin typeface="Arial" pitchFamily="34" charset="0"/>
                <a:cs typeface="Arial" pitchFamily="34" charset="0"/>
              </a:rPr>
              <a:t> current Bluetooth drivers sometimes interfere with Wi-Fi.</a:t>
            </a:r>
          </a:p>
          <a:p>
            <a:r>
              <a:rPr lang="en-US" sz="1600" b="1" dirty="0" smtClean="0">
                <a:solidFill>
                  <a:schemeClr val="tx1"/>
                </a:solidFill>
                <a:latin typeface="Arial" pitchFamily="34" charset="0"/>
                <a:cs typeface="Arial" pitchFamily="34" charset="0"/>
              </a:rPr>
              <a:t>5</a:t>
            </a:r>
            <a:r>
              <a:rPr lang="en-US" sz="1600" dirty="0" smtClean="0">
                <a:solidFill>
                  <a:schemeClr val="tx1"/>
                </a:solidFill>
                <a:latin typeface="Arial" pitchFamily="34" charset="0"/>
                <a:cs typeface="Arial" pitchFamily="34" charset="0"/>
              </a:rPr>
              <a:t>. </a:t>
            </a:r>
            <a:r>
              <a:rPr lang="en-US" sz="1600" dirty="0" smtClean="0">
                <a:latin typeface="Arial" pitchFamily="34" charset="0"/>
                <a:cs typeface="Arial" pitchFamily="34" charset="0"/>
              </a:rPr>
              <a:t>Sometimes the </a:t>
            </a:r>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does not “like” being attached to an ad-hoc network, and will often drop the Wi-Fi network connection and jump over to the cellular network. This problem does not exist for iPod touch devices, as they do not have other network options</a:t>
            </a:r>
            <a:r>
              <a:rPr lang="en-US" sz="1600" dirty="0" smtClean="0"/>
              <a:t>.</a:t>
            </a:r>
          </a:p>
          <a:p>
            <a:pPr>
              <a:buNone/>
            </a:pPr>
            <a:r>
              <a:rPr lang="en-US" sz="1600" dirty="0" smtClean="0">
                <a:latin typeface="Arial" pitchFamily="34" charset="0"/>
                <a:cs typeface="Arial" pitchFamily="34" charset="0"/>
              </a:rPr>
              <a:t>Home Screen – Settings – Airplane Mode ON – WI-FI ON – Select </a:t>
            </a:r>
            <a:r>
              <a:rPr lang="en-US" sz="1600" dirty="0" err="1" smtClean="0">
                <a:latin typeface="Arial" pitchFamily="34" charset="0"/>
                <a:cs typeface="Arial" pitchFamily="34" charset="0"/>
              </a:rPr>
              <a:t>RedEye</a:t>
            </a:r>
            <a:r>
              <a:rPr lang="en-US" sz="1600" dirty="0" smtClean="0">
                <a:latin typeface="Arial" pitchFamily="34" charset="0"/>
                <a:cs typeface="Arial" pitchFamily="34" charset="0"/>
              </a:rPr>
              <a:t> Network </a:t>
            </a:r>
          </a:p>
          <a:p>
            <a:pPr>
              <a:buNone/>
            </a:pPr>
            <a:r>
              <a:rPr lang="en-US" sz="1600" b="1" dirty="0" smtClean="0">
                <a:latin typeface="Arial" pitchFamily="34" charset="0"/>
                <a:cs typeface="Arial" pitchFamily="34" charset="0"/>
              </a:rPr>
              <a:t>Note</a:t>
            </a:r>
            <a:r>
              <a:rPr lang="en-US" sz="1600" dirty="0" smtClean="0">
                <a:latin typeface="Arial" pitchFamily="34" charset="0"/>
                <a:cs typeface="Arial" pitchFamily="34" charset="0"/>
              </a:rPr>
              <a:t>: You will not be able to receive calls on your phone with Airplane Mode ON, so please remember to turn it off when you are finished.</a:t>
            </a:r>
          </a:p>
          <a:p>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4078128"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30</a:t>
            </a:fld>
            <a:endParaRPr lang="en-US" dirty="0">
              <a:solidFill>
                <a:schemeClr val="tx2">
                  <a:lumMod val="25000"/>
                </a:schemeClr>
              </a:solidFill>
            </a:endParaRPr>
          </a:p>
        </p:txBody>
      </p:sp>
    </p:spTree>
    <p:extLst>
      <p:ext uri="{BB962C8B-B14F-4D97-AF65-F5344CB8AC3E}">
        <p14:creationId xmlns:p14="http://schemas.microsoft.com/office/powerpoint/2010/main" xmlns="" val="3067069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477982" y="1828800"/>
            <a:ext cx="4038600" cy="36576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Wi-Fi routers are fickle creatures.</a:t>
            </a:r>
          </a:p>
          <a:p>
            <a:r>
              <a:rPr lang="en-US" sz="2900" dirty="0" smtClean="0">
                <a:latin typeface="Arial" pitchFamily="34" charset="0"/>
                <a:cs typeface="Arial" pitchFamily="34" charset="0"/>
              </a:rPr>
              <a:t>Whether it's a problem on your </a:t>
            </a:r>
            <a:r>
              <a:rPr lang="en-US" sz="2900" dirty="0" err="1" smtClean="0">
                <a:latin typeface="Arial" pitchFamily="34" charset="0"/>
                <a:cs typeface="Arial" pitchFamily="34" charset="0"/>
              </a:rPr>
              <a:t>iPhone</a:t>
            </a:r>
            <a:r>
              <a:rPr lang="en-US" sz="2900" dirty="0" smtClean="0">
                <a:latin typeface="Arial" pitchFamily="34" charset="0"/>
                <a:cs typeface="Arial" pitchFamily="34" charset="0"/>
              </a:rPr>
              <a:t> or a router problem, one quick trick to "start from scratch" with your Wi-Fi connection is by "forgetting" a network you've joined.</a:t>
            </a:r>
          </a:p>
          <a:p>
            <a:r>
              <a:rPr lang="en-US" sz="2900" dirty="0" smtClean="0">
                <a:latin typeface="Arial" pitchFamily="34" charset="0"/>
                <a:cs typeface="Arial" pitchFamily="34" charset="0"/>
              </a:rPr>
              <a:t>Go to Settings, then Wi-Fi, then tap the blue arrow next to the network you want to forget, then tap "Forget This Network."</a:t>
            </a:r>
          </a:p>
          <a:p>
            <a:r>
              <a:rPr lang="en-US" sz="2900" dirty="0" smtClean="0">
                <a:latin typeface="Arial" pitchFamily="34" charset="0"/>
                <a:cs typeface="Arial" pitchFamily="34" charset="0"/>
              </a:rPr>
              <a:t>Once you've forgotten the network, tap it in your Wi-Fi screen to do a fresh re-connect</a:t>
            </a:r>
          </a:p>
          <a:p>
            <a:pPr>
              <a:buNone/>
            </a:pPr>
            <a:r>
              <a:rPr lang="en-US" dirty="0" smtClean="0"/>
              <a:t/>
            </a:r>
            <a:br>
              <a:rPr lang="en-US" dirty="0" smtClean="0"/>
            </a:br>
            <a:r>
              <a:rPr lang="en-US" dirty="0" smtClean="0"/>
              <a:t/>
            </a:r>
            <a:br>
              <a:rPr lang="en-US" dirty="0" smtClean="0"/>
            </a:br>
            <a:endParaRPr lang="en-US" dirty="0"/>
          </a:p>
        </p:txBody>
      </p:sp>
      <p:pic>
        <p:nvPicPr>
          <p:cNvPr id="10" name="Picture 2" descr="C:\Users\IVA\Pictures\MOBILE TESTING\i-cant-connect-to-my-wi-fi-network-anymore[1].jpg"/>
          <p:cNvPicPr>
            <a:picLocks noGrp="1" noChangeAspect="1" noChangeArrowheads="1"/>
          </p:cNvPicPr>
          <p:nvPr>
            <p:ph sz="half" idx="4294967295"/>
          </p:nvPr>
        </p:nvPicPr>
        <p:blipFill>
          <a:blip r:embed="rId2" cstate="print"/>
          <a:stretch>
            <a:fillRect/>
          </a:stretch>
        </p:blipFill>
        <p:spPr bwMode="auto">
          <a:xfrm>
            <a:off x="4724400" y="1828800"/>
            <a:ext cx="3810000" cy="2857500"/>
          </a:xfrm>
          <a:prstGeom prst="rect">
            <a:avLst/>
          </a:prstGeom>
          <a:noFill/>
        </p:spPr>
      </p:pic>
      <p:sp>
        <p:nvSpPr>
          <p:cNvPr id="4" name="Footer Placeholder 3"/>
          <p:cNvSpPr>
            <a:spLocks noGrp="1"/>
          </p:cNvSpPr>
          <p:nvPr>
            <p:ph type="ftr" sz="quarter" idx="11"/>
          </p:nvPr>
        </p:nvSpPr>
        <p:spPr>
          <a:xfrm>
            <a:off x="4380072" y="6407944"/>
            <a:ext cx="4078128"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31</a:t>
            </a:fld>
            <a:endParaRPr lang="en-US" dirty="0">
              <a:solidFill>
                <a:schemeClr val="tx2">
                  <a:lumMod val="25000"/>
                </a:schemeClr>
              </a:solidFill>
            </a:endParaRPr>
          </a:p>
        </p:txBody>
      </p:sp>
      <p:sp>
        <p:nvSpPr>
          <p:cNvPr id="11" name="Rounded Rectangle 10"/>
          <p:cNvSpPr/>
          <p:nvPr/>
        </p:nvSpPr>
        <p:spPr>
          <a:xfrm>
            <a:off x="249382" y="762000"/>
            <a:ext cx="4267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b="1" dirty="0" smtClean="0">
                <a:solidFill>
                  <a:schemeClr val="tx1"/>
                </a:solidFill>
                <a:latin typeface="Arial" pitchFamily="34" charset="0"/>
                <a:cs typeface="Arial" pitchFamily="34" charset="0"/>
              </a:rPr>
              <a:t>6. I can't connect to my Wi-Fi network anymore</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xmlns="" val="2312876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Pictures\MOBILE TESTING\iphone-siri-network-problem[1].png"/>
          <p:cNvPicPr>
            <a:picLocks noGrp="1" noChangeAspect="1" noChangeArrowheads="1"/>
          </p:cNvPicPr>
          <p:nvPr>
            <p:ph sz="half" idx="4294967295"/>
          </p:nvPr>
        </p:nvPicPr>
        <p:blipFill>
          <a:blip r:embed="rId2" cstate="print"/>
          <a:stretch>
            <a:fillRect/>
          </a:stretch>
        </p:blipFill>
        <p:spPr bwMode="auto">
          <a:xfrm>
            <a:off x="990600" y="1066800"/>
            <a:ext cx="3017308" cy="4525962"/>
          </a:xfrm>
          <a:prstGeom prst="rect">
            <a:avLst/>
          </a:prstGeom>
          <a:noFill/>
        </p:spPr>
      </p:pic>
      <p:sp>
        <p:nvSpPr>
          <p:cNvPr id="3" name="Content Placeholder 2"/>
          <p:cNvSpPr>
            <a:spLocks noGrp="1"/>
          </p:cNvSpPr>
          <p:nvPr>
            <p:ph sz="half" idx="4294967295"/>
          </p:nvPr>
        </p:nvSpPr>
        <p:spPr>
          <a:xfrm>
            <a:off x="4634345" y="2057400"/>
            <a:ext cx="4038600" cy="3928872"/>
          </a:xfrm>
          <a:prstGeom prst="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1600" dirty="0" smtClean="0">
                <a:latin typeface="Arial" pitchFamily="34" charset="0"/>
                <a:cs typeface="Arial" pitchFamily="34" charset="0"/>
              </a:rPr>
              <a:t>Go to Settings in your </a:t>
            </a:r>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and go to the </a:t>
            </a:r>
            <a:r>
              <a:rPr lang="en-US" sz="1600" dirty="0" err="1" smtClean="0">
                <a:latin typeface="Arial" pitchFamily="34" charset="0"/>
                <a:cs typeface="Arial" pitchFamily="34" charset="0"/>
              </a:rPr>
              <a:t>Siri</a:t>
            </a:r>
            <a:r>
              <a:rPr lang="en-US" sz="1600" dirty="0" smtClean="0">
                <a:latin typeface="Arial" pitchFamily="34" charset="0"/>
                <a:cs typeface="Arial" pitchFamily="34" charset="0"/>
              </a:rPr>
              <a:t> tab.</a:t>
            </a:r>
          </a:p>
          <a:p>
            <a:r>
              <a:rPr lang="en-US" sz="1600" dirty="0" smtClean="0">
                <a:latin typeface="Arial" pitchFamily="34" charset="0"/>
                <a:cs typeface="Arial" pitchFamily="34" charset="0"/>
              </a:rPr>
              <a:t>Disable </a:t>
            </a:r>
            <a:r>
              <a:rPr lang="en-US" sz="1600" dirty="0" err="1" smtClean="0">
                <a:latin typeface="Arial" pitchFamily="34" charset="0"/>
                <a:cs typeface="Arial" pitchFamily="34" charset="0"/>
              </a:rPr>
              <a:t>Siri</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Turn off the iPhone </a:t>
            </a:r>
          </a:p>
          <a:p>
            <a:r>
              <a:rPr lang="en-US" sz="1600" dirty="0" smtClean="0">
                <a:latin typeface="Arial" pitchFamily="34" charset="0"/>
                <a:cs typeface="Arial" pitchFamily="34" charset="0"/>
              </a:rPr>
              <a:t>Turn on the iPhone </a:t>
            </a:r>
          </a:p>
          <a:p>
            <a:r>
              <a:rPr lang="en-US" sz="1600" dirty="0" smtClean="0">
                <a:latin typeface="Arial" pitchFamily="34" charset="0"/>
                <a:cs typeface="Arial" pitchFamily="34" charset="0"/>
              </a:rPr>
              <a:t>Go to Settings again and enable </a:t>
            </a:r>
            <a:r>
              <a:rPr lang="en-US" sz="1600" dirty="0" err="1" smtClean="0">
                <a:latin typeface="Arial" pitchFamily="34" charset="0"/>
                <a:cs typeface="Arial" pitchFamily="34" charset="0"/>
              </a:rPr>
              <a:t>Siri</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The steps are basically about resetting </a:t>
            </a:r>
            <a:r>
              <a:rPr lang="en-US" sz="1600" dirty="0" err="1" smtClean="0">
                <a:latin typeface="Arial" pitchFamily="34" charset="0"/>
                <a:cs typeface="Arial" pitchFamily="34" charset="0"/>
              </a:rPr>
              <a:t>Siri</a:t>
            </a:r>
            <a:r>
              <a:rPr lang="en-US" sz="1600" dirty="0" smtClean="0">
                <a:latin typeface="Arial" pitchFamily="34" charset="0"/>
                <a:cs typeface="Arial" pitchFamily="34" charset="0"/>
              </a:rPr>
              <a:t> and it would again catch up with the network and the connection would normally happen. </a:t>
            </a:r>
          </a:p>
          <a:p>
            <a:r>
              <a:rPr lang="en-US" sz="1600" dirty="0" smtClean="0">
                <a:latin typeface="Arial" pitchFamily="34" charset="0"/>
                <a:cs typeface="Arial" pitchFamily="34" charset="0"/>
              </a:rPr>
              <a:t>The fix worked for many, but a few couldn’t still resolve the problem, but keep trying and the response from </a:t>
            </a:r>
            <a:r>
              <a:rPr lang="en-US" sz="1600" dirty="0" err="1" smtClean="0">
                <a:latin typeface="Arial" pitchFamily="34" charset="0"/>
                <a:cs typeface="Arial" pitchFamily="34" charset="0"/>
              </a:rPr>
              <a:t>Siri</a:t>
            </a:r>
            <a:r>
              <a:rPr lang="en-US" sz="1600" dirty="0" smtClean="0">
                <a:latin typeface="Arial" pitchFamily="34" charset="0"/>
                <a:cs typeface="Arial" pitchFamily="34" charset="0"/>
              </a:rPr>
              <a:t> would be back at any point of time.</a:t>
            </a:r>
          </a:p>
          <a:p>
            <a:endParaRPr lang="en-US" sz="1600" dirty="0">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4001928"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382000" y="6407944"/>
            <a:ext cx="631032" cy="365125"/>
          </a:xfrm>
        </p:spPr>
        <p:txBody>
          <a:bodyPr/>
          <a:lstStyle/>
          <a:p>
            <a:fld id="{B6F15528-21DE-4FAA-801E-634DDDAF4B2B}" type="slidenum">
              <a:rPr lang="en-US" smtClean="0">
                <a:solidFill>
                  <a:schemeClr val="tx2">
                    <a:lumMod val="25000"/>
                  </a:schemeClr>
                </a:solidFill>
              </a:rPr>
              <a:pPr/>
              <a:t>32</a:t>
            </a:fld>
            <a:endParaRPr lang="en-US" dirty="0">
              <a:solidFill>
                <a:schemeClr val="tx2">
                  <a:lumMod val="25000"/>
                </a:schemeClr>
              </a:solidFill>
            </a:endParaRPr>
          </a:p>
        </p:txBody>
      </p:sp>
      <p:sp>
        <p:nvSpPr>
          <p:cNvPr id="8" name="Rounded Rectangle 7"/>
          <p:cNvSpPr/>
          <p:nvPr/>
        </p:nvSpPr>
        <p:spPr>
          <a:xfrm>
            <a:off x="4481945" y="990600"/>
            <a:ext cx="4343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7. Troubleshooting of </a:t>
            </a:r>
            <a:r>
              <a:rPr lang="en-US" sz="2000" b="1" dirty="0" err="1" smtClean="0">
                <a:solidFill>
                  <a:schemeClr val="tx1"/>
                </a:solidFill>
                <a:latin typeface="Arial" pitchFamily="34" charset="0"/>
                <a:cs typeface="Arial" pitchFamily="34" charset="0"/>
              </a:rPr>
              <a:t>Siri</a:t>
            </a:r>
            <a:r>
              <a:rPr lang="en-US" sz="2000" b="1" dirty="0" smtClean="0">
                <a:solidFill>
                  <a:schemeClr val="tx1"/>
                </a:solidFill>
                <a:latin typeface="Arial" pitchFamily="34" charset="0"/>
                <a:cs typeface="Arial" pitchFamily="34" charset="0"/>
              </a:rPr>
              <a:t> (4S up)</a:t>
            </a:r>
            <a:endParaRPr lang="en-US"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992239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Pictures\MOBILE TESTING\sexy%20facetime[1].jpg"/>
          <p:cNvPicPr>
            <a:picLocks noGrp="1" noChangeAspect="1" noChangeArrowheads="1"/>
          </p:cNvPicPr>
          <p:nvPr>
            <p:ph idx="4294967295"/>
          </p:nvPr>
        </p:nvPicPr>
        <p:blipFill>
          <a:blip r:embed="rId2" cstate="print"/>
          <a:srcRect/>
          <a:stretch>
            <a:fillRect/>
          </a:stretch>
        </p:blipFill>
        <p:spPr bwMode="auto">
          <a:xfrm>
            <a:off x="381000" y="1447800"/>
            <a:ext cx="6019800" cy="4406900"/>
          </a:xfrm>
          <a:prstGeom prst="rect">
            <a:avLst/>
          </a:prstGeom>
          <a:noFill/>
        </p:spPr>
      </p:pic>
      <p:sp>
        <p:nvSpPr>
          <p:cNvPr id="3" name="Footer Placeholder 2"/>
          <p:cNvSpPr>
            <a:spLocks noGrp="1"/>
          </p:cNvSpPr>
          <p:nvPr>
            <p:ph type="ftr" sz="quarter" idx="11"/>
          </p:nvPr>
        </p:nvSpPr>
        <p:spPr>
          <a:xfrm>
            <a:off x="4380072" y="6407944"/>
            <a:ext cx="4001928" cy="365125"/>
          </a:xfrm>
        </p:spPr>
        <p:txBody>
          <a:bodyPr/>
          <a:lstStyle/>
          <a:p>
            <a:r>
              <a:rPr lang="en-US" smtClean="0">
                <a:solidFill>
                  <a:schemeClr val="tx1"/>
                </a:solidFill>
              </a:rPr>
              <a:t>Copyright Ivette Doss 2013</a:t>
            </a:r>
            <a:endParaRPr lang="en-US" dirty="0">
              <a:solidFill>
                <a:schemeClr val="tx1"/>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1"/>
                </a:solidFill>
              </a:rPr>
              <a:pPr/>
              <a:t>33</a:t>
            </a:fld>
            <a:endParaRPr lang="en-US" dirty="0">
              <a:solidFill>
                <a:schemeClr val="tx1"/>
              </a:solidFill>
            </a:endParaRPr>
          </a:p>
        </p:txBody>
      </p:sp>
      <p:sp>
        <p:nvSpPr>
          <p:cNvPr id="6" name="Title 5"/>
          <p:cNvSpPr>
            <a:spLocks noGrp="1"/>
          </p:cNvSpPr>
          <p:nvPr>
            <p:ph type="title"/>
          </p:nvPr>
        </p:nvSpPr>
        <p:spPr>
          <a:xfrm>
            <a:off x="228600" y="304800"/>
            <a:ext cx="86868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400" b="1" dirty="0" smtClean="0">
                <a:solidFill>
                  <a:schemeClr val="tx1"/>
                </a:solidFill>
                <a:latin typeface="Arial" pitchFamily="34" charset="0"/>
                <a:cs typeface="Arial" pitchFamily="34" charset="0"/>
              </a:rPr>
              <a:t>What </a:t>
            </a:r>
            <a:r>
              <a:rPr lang="en-US" sz="2400" b="1" dirty="0">
                <a:solidFill>
                  <a:schemeClr val="tx1"/>
                </a:solidFill>
                <a:latin typeface="Arial" pitchFamily="34" charset="0"/>
                <a:cs typeface="Arial" pitchFamily="34" charset="0"/>
              </a:rPr>
              <a:t>is your Stress test approach when testing </a:t>
            </a:r>
            <a:r>
              <a:rPr lang="en-US" sz="2400" b="1" dirty="0" err="1" smtClean="0">
                <a:solidFill>
                  <a:schemeClr val="tx1"/>
                </a:solidFill>
                <a:latin typeface="Arial" pitchFamily="34" charset="0"/>
                <a:cs typeface="Arial" pitchFamily="34" charset="0"/>
              </a:rPr>
              <a:t>FaceTime</a:t>
            </a:r>
            <a:r>
              <a:rPr lang="en-US" sz="2400" b="1" dirty="0" smtClean="0">
                <a:solidFill>
                  <a:schemeClr val="tx1"/>
                </a:solidFill>
                <a:latin typeface="Arial" pitchFamily="34" charset="0"/>
                <a:cs typeface="Arial" pitchFamily="34" charset="0"/>
              </a:rPr>
              <a:t> </a:t>
            </a:r>
            <a:r>
              <a:rPr lang="en-US" sz="2400" b="1" dirty="0">
                <a:solidFill>
                  <a:schemeClr val="tx1"/>
                </a:solidFill>
                <a:latin typeface="Arial" pitchFamily="34" charset="0"/>
                <a:cs typeface="Arial" pitchFamily="34" charset="0"/>
              </a:rPr>
              <a:t>on iPhone?</a:t>
            </a:r>
            <a:endParaRPr lang="en-US" sz="2400" b="1" dirty="0">
              <a:solidFill>
                <a:schemeClr val="tx1"/>
              </a:solidFill>
            </a:endParaRPr>
          </a:p>
        </p:txBody>
      </p:sp>
      <p:sp>
        <p:nvSpPr>
          <p:cNvPr id="9" name="Rectangle 8"/>
          <p:cNvSpPr/>
          <p:nvPr/>
        </p:nvSpPr>
        <p:spPr>
          <a:xfrm>
            <a:off x="228600" y="6033700"/>
            <a:ext cx="3657600" cy="27700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http://www.youtube.com/watch?v=LGzEy3oQ4Co</a:t>
            </a:r>
            <a:endParaRPr lang="en-US" sz="1200" dirty="0">
              <a:solidFill>
                <a:schemeClr val="tx1"/>
              </a:solidFill>
              <a:latin typeface="Arial" pitchFamily="34" charset="0"/>
              <a:cs typeface="Arial" pitchFamily="34" charset="0"/>
            </a:endParaRPr>
          </a:p>
        </p:txBody>
      </p:sp>
      <p:sp>
        <p:nvSpPr>
          <p:cNvPr id="11" name="Rectangle 10"/>
          <p:cNvSpPr/>
          <p:nvPr/>
        </p:nvSpPr>
        <p:spPr>
          <a:xfrm>
            <a:off x="4343400" y="6033699"/>
            <a:ext cx="3810000" cy="27699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http://www.youtube.com/watch?v=KRV4FYSMWVM</a:t>
            </a:r>
            <a:endParaRPr lang="en-US" sz="1200" dirty="0">
              <a:solidFill>
                <a:schemeClr val="tx1"/>
              </a:solidFill>
              <a:latin typeface="Arial" pitchFamily="34" charset="0"/>
              <a:cs typeface="Arial" pitchFamily="34" charset="0"/>
            </a:endParaRPr>
          </a:p>
        </p:txBody>
      </p:sp>
      <p:sp>
        <p:nvSpPr>
          <p:cNvPr id="13" name="Rounded Rectangle 12"/>
          <p:cNvSpPr/>
          <p:nvPr/>
        </p:nvSpPr>
        <p:spPr>
          <a:xfrm>
            <a:off x="6638925" y="1676400"/>
            <a:ext cx="20574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Video Chatting Technology of Apple</a:t>
            </a:r>
            <a:endParaRPr lang="en-US" sz="2000" b="1" dirty="0">
              <a:solidFill>
                <a:schemeClr val="tx1"/>
              </a:solidFill>
              <a:latin typeface="Arial" pitchFamily="34" charset="0"/>
              <a:cs typeface="Arial" pitchFamily="34" charset="0"/>
            </a:endParaRPr>
          </a:p>
        </p:txBody>
      </p:sp>
      <p:sp>
        <p:nvSpPr>
          <p:cNvPr id="14" name="Rounded Rectangle 13"/>
          <p:cNvSpPr/>
          <p:nvPr/>
        </p:nvSpPr>
        <p:spPr>
          <a:xfrm>
            <a:off x="6791325" y="37338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Please, see these two </a:t>
            </a:r>
            <a:r>
              <a:rPr lang="en-US" dirty="0" err="1">
                <a:solidFill>
                  <a:schemeClr val="tx1"/>
                </a:solidFill>
              </a:rPr>
              <a:t>Y</a:t>
            </a:r>
            <a:r>
              <a:rPr lang="en-US" dirty="0" err="1" smtClean="0">
                <a:solidFill>
                  <a:schemeClr val="tx1"/>
                </a:solidFill>
              </a:rPr>
              <a:t>outube</a:t>
            </a:r>
            <a:r>
              <a:rPr lang="en-US" dirty="0" smtClean="0">
                <a:solidFill>
                  <a:schemeClr val="tx1"/>
                </a:solidFill>
              </a:rPr>
              <a:t> video before proceed</a:t>
            </a:r>
            <a:endParaRPr lang="en-US" dirty="0">
              <a:solidFill>
                <a:schemeClr val="tx1"/>
              </a:solidFill>
            </a:endParaRPr>
          </a:p>
        </p:txBody>
      </p:sp>
    </p:spTree>
    <p:extLst>
      <p:ext uri="{BB962C8B-B14F-4D97-AF65-F5344CB8AC3E}">
        <p14:creationId xmlns:p14="http://schemas.microsoft.com/office/powerpoint/2010/main" xmlns="" val="3223297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Pictures\MOBILE TESTING\images[1].jpg"/>
          <p:cNvPicPr>
            <a:picLocks noGrp="1" noChangeAspect="1" noChangeArrowheads="1"/>
          </p:cNvPicPr>
          <p:nvPr>
            <p:ph sz="half" idx="4294967295"/>
          </p:nvPr>
        </p:nvPicPr>
        <p:blipFill>
          <a:blip r:embed="rId2" cstate="print"/>
          <a:stretch>
            <a:fillRect/>
          </a:stretch>
        </p:blipFill>
        <p:spPr bwMode="auto">
          <a:xfrm>
            <a:off x="3276600" y="1752600"/>
            <a:ext cx="2505075" cy="1828800"/>
          </a:xfrm>
          <a:prstGeom prst="rect">
            <a:avLst/>
          </a:prstGeom>
          <a:noFill/>
        </p:spPr>
      </p:pic>
      <p:sp>
        <p:nvSpPr>
          <p:cNvPr id="8" name="Content Placeholder 7"/>
          <p:cNvSpPr>
            <a:spLocks noGrp="1"/>
          </p:cNvSpPr>
          <p:nvPr>
            <p:ph sz="half" idx="4294967295"/>
          </p:nvPr>
        </p:nvSpPr>
        <p:spPr>
          <a:xfrm>
            <a:off x="228600" y="4095750"/>
            <a:ext cx="8763000" cy="238125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en-US" sz="2100" b="1" dirty="0" smtClean="0">
                <a:solidFill>
                  <a:schemeClr val="tx1"/>
                </a:solidFill>
                <a:latin typeface="Arial" pitchFamily="34" charset="0"/>
                <a:cs typeface="Arial" pitchFamily="34" charset="0"/>
              </a:rPr>
              <a:t>What is the </a:t>
            </a:r>
            <a:r>
              <a:rPr lang="en-US" sz="2100" b="1" dirty="0" err="1" smtClean="0">
                <a:solidFill>
                  <a:schemeClr val="tx1"/>
                </a:solidFill>
                <a:latin typeface="Arial" pitchFamily="34" charset="0"/>
                <a:cs typeface="Arial" pitchFamily="34" charset="0"/>
              </a:rPr>
              <a:t>FaceTime</a:t>
            </a:r>
            <a:r>
              <a:rPr lang="en-US" sz="2100" b="1" dirty="0" smtClean="0">
                <a:solidFill>
                  <a:schemeClr val="tx1"/>
                </a:solidFill>
                <a:latin typeface="Arial" pitchFamily="34" charset="0"/>
                <a:cs typeface="Arial" pitchFamily="34" charset="0"/>
              </a:rPr>
              <a:t> general features? What we need to “Stress out”?How we can stressed it?</a:t>
            </a:r>
          </a:p>
          <a:p>
            <a:r>
              <a:rPr lang="en-US" sz="1800" dirty="0" smtClean="0">
                <a:latin typeface="Arial" pitchFamily="34" charset="0"/>
                <a:cs typeface="Arial" pitchFamily="34" charset="0"/>
              </a:rPr>
              <a:t>Activation of </a:t>
            </a:r>
            <a:r>
              <a:rPr lang="en-US" sz="1800" dirty="0" err="1" smtClean="0">
                <a:latin typeface="Arial" pitchFamily="34" charset="0"/>
                <a:cs typeface="Arial" pitchFamily="34" charset="0"/>
              </a:rPr>
              <a:t>FaceTime</a:t>
            </a:r>
            <a:r>
              <a:rPr lang="en-US" sz="1800" dirty="0" smtClean="0">
                <a:latin typeface="Arial" pitchFamily="34" charset="0"/>
                <a:cs typeface="Arial" pitchFamily="34" charset="0"/>
              </a:rPr>
              <a:t> option on your </a:t>
            </a:r>
            <a:r>
              <a:rPr lang="en-US" sz="1800" dirty="0" err="1" smtClean="0">
                <a:latin typeface="Arial" pitchFamily="34" charset="0"/>
                <a:cs typeface="Arial" pitchFamily="34" charset="0"/>
              </a:rPr>
              <a:t>iPhone</a:t>
            </a:r>
            <a:r>
              <a:rPr lang="en-US" sz="1800" dirty="0" smtClean="0">
                <a:latin typeface="Arial" pitchFamily="34" charset="0"/>
                <a:cs typeface="Arial" pitchFamily="34" charset="0"/>
              </a:rPr>
              <a:t>/</a:t>
            </a:r>
            <a:r>
              <a:rPr lang="en-US" sz="1800" dirty="0" err="1" smtClean="0">
                <a:latin typeface="Arial" pitchFamily="34" charset="0"/>
                <a:cs typeface="Arial" pitchFamily="34" charset="0"/>
              </a:rPr>
              <a:t>iPad</a:t>
            </a:r>
            <a:r>
              <a:rPr lang="en-US" sz="1800" dirty="0" smtClean="0">
                <a:latin typeface="Arial" pitchFamily="34" charset="0"/>
                <a:cs typeface="Arial" pitchFamily="34" charset="0"/>
              </a:rPr>
              <a:t>/iPod</a:t>
            </a:r>
          </a:p>
          <a:p>
            <a:r>
              <a:rPr lang="en-US" sz="1800" dirty="0" smtClean="0">
                <a:latin typeface="Arial" pitchFamily="34" charset="0"/>
                <a:cs typeface="Arial" pitchFamily="34" charset="0"/>
              </a:rPr>
              <a:t>New Call begin when the person you’re calling accepts the </a:t>
            </a:r>
            <a:r>
              <a:rPr lang="en-US" sz="1800" dirty="0" err="1" smtClean="0">
                <a:latin typeface="Arial" pitchFamily="34" charset="0"/>
                <a:cs typeface="Arial" pitchFamily="34" charset="0"/>
              </a:rPr>
              <a:t>FaceTime</a:t>
            </a:r>
            <a:r>
              <a:rPr lang="en-US" sz="1800" dirty="0" smtClean="0">
                <a:latin typeface="Arial" pitchFamily="34" charset="0"/>
                <a:cs typeface="Arial" pitchFamily="34" charset="0"/>
              </a:rPr>
              <a:t> invitation</a:t>
            </a:r>
          </a:p>
          <a:p>
            <a:r>
              <a:rPr lang="en-US" sz="1800" dirty="0" smtClean="0">
                <a:latin typeface="Arial" pitchFamily="34" charset="0"/>
                <a:cs typeface="Arial" pitchFamily="34" charset="0"/>
              </a:rPr>
              <a:t>Video Call</a:t>
            </a:r>
          </a:p>
          <a:p>
            <a:r>
              <a:rPr lang="en-US" sz="1800" dirty="0" smtClean="0">
                <a:latin typeface="Arial" pitchFamily="34" charset="0"/>
                <a:cs typeface="Arial" pitchFamily="34" charset="0"/>
              </a:rPr>
              <a:t>Voice Call</a:t>
            </a:r>
          </a:p>
          <a:p>
            <a:r>
              <a:rPr lang="en-US" sz="1800" dirty="0" smtClean="0">
                <a:latin typeface="Arial" pitchFamily="34" charset="0"/>
                <a:cs typeface="Arial" pitchFamily="34" charset="0"/>
              </a:rPr>
              <a:t>Switching between Front and Back Camera</a:t>
            </a:r>
          </a:p>
          <a:p>
            <a:r>
              <a:rPr lang="en-US" sz="1800" dirty="0" smtClean="0">
                <a:latin typeface="Arial" pitchFamily="34" charset="0"/>
                <a:cs typeface="Arial" pitchFamily="34" charset="0"/>
              </a:rPr>
              <a:t>My own picture/video on the  chat -screen</a:t>
            </a:r>
          </a:p>
          <a:p>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p:txBody>
      </p:sp>
      <p:sp>
        <p:nvSpPr>
          <p:cNvPr id="3" name="Footer Placeholder 2"/>
          <p:cNvSpPr>
            <a:spLocks noGrp="1"/>
          </p:cNvSpPr>
          <p:nvPr>
            <p:ph type="ftr" sz="quarter" idx="11"/>
          </p:nvPr>
        </p:nvSpPr>
        <p:spPr>
          <a:xfrm>
            <a:off x="4724400" y="6407944"/>
            <a:ext cx="3657600"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382000" y="6407944"/>
            <a:ext cx="631032" cy="365125"/>
          </a:xfrm>
        </p:spPr>
        <p:txBody>
          <a:bodyPr/>
          <a:lstStyle/>
          <a:p>
            <a:fld id="{B6F15528-21DE-4FAA-801E-634DDDAF4B2B}" type="slidenum">
              <a:rPr lang="en-US" smtClean="0">
                <a:solidFill>
                  <a:schemeClr val="tx2">
                    <a:lumMod val="25000"/>
                  </a:schemeClr>
                </a:solidFill>
              </a:rPr>
              <a:pPr/>
              <a:t>34</a:t>
            </a:fld>
            <a:endParaRPr lang="en-US" dirty="0">
              <a:solidFill>
                <a:schemeClr val="tx2">
                  <a:lumMod val="25000"/>
                </a:schemeClr>
              </a:solidFill>
            </a:endParaRPr>
          </a:p>
        </p:txBody>
      </p:sp>
      <p:pic>
        <p:nvPicPr>
          <p:cNvPr id="5124" name="Picture 4" descr="C:\Users\IVA\Pictures\MOBILE TESTING\Facetime[1].png"/>
          <p:cNvPicPr>
            <a:picLocks noChangeAspect="1" noChangeArrowheads="1"/>
          </p:cNvPicPr>
          <p:nvPr/>
        </p:nvPicPr>
        <p:blipFill>
          <a:blip r:embed="rId3" cstate="print"/>
          <a:srcRect/>
          <a:stretch>
            <a:fillRect/>
          </a:stretch>
        </p:blipFill>
        <p:spPr bwMode="auto">
          <a:xfrm>
            <a:off x="6037118" y="685800"/>
            <a:ext cx="2514600" cy="3409950"/>
          </a:xfrm>
          <a:prstGeom prst="rect">
            <a:avLst/>
          </a:prstGeom>
          <a:noFill/>
        </p:spPr>
      </p:pic>
      <p:pic>
        <p:nvPicPr>
          <p:cNvPr id="5126" name="Picture 6" descr="C:\Users\IVA\Pictures\MOBILE TESTING\IPhone_call_screen[1].png"/>
          <p:cNvPicPr>
            <a:picLocks noChangeAspect="1" noChangeArrowheads="1"/>
          </p:cNvPicPr>
          <p:nvPr/>
        </p:nvPicPr>
        <p:blipFill>
          <a:blip r:embed="rId4" cstate="print"/>
          <a:srcRect/>
          <a:stretch>
            <a:fillRect/>
          </a:stretch>
        </p:blipFill>
        <p:spPr bwMode="auto">
          <a:xfrm>
            <a:off x="609600" y="685800"/>
            <a:ext cx="2362200" cy="3188970"/>
          </a:xfrm>
          <a:prstGeom prst="rect">
            <a:avLst/>
          </a:prstGeom>
          <a:noFill/>
        </p:spPr>
      </p:pic>
    </p:spTree>
    <p:extLst>
      <p:ext uri="{BB962C8B-B14F-4D97-AF65-F5344CB8AC3E}">
        <p14:creationId xmlns:p14="http://schemas.microsoft.com/office/powerpoint/2010/main" xmlns="" val="434803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81000" y="762000"/>
            <a:ext cx="4038600" cy="5224272"/>
          </a:xfrm>
          <a:prstGeom prst="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1600" dirty="0" smtClean="0">
                <a:latin typeface="Arial" pitchFamily="34" charset="0"/>
                <a:cs typeface="Arial" pitchFamily="34" charset="0"/>
              </a:rPr>
              <a:t>Contacts info invalid</a:t>
            </a:r>
          </a:p>
          <a:p>
            <a:r>
              <a:rPr lang="en-US" sz="1600" dirty="0" smtClean="0">
                <a:latin typeface="Arial" pitchFamily="34" charset="0"/>
                <a:cs typeface="Arial" pitchFamily="34" charset="0"/>
              </a:rPr>
              <a:t>Invitation to Contact send it with the Fake Identity</a:t>
            </a:r>
          </a:p>
          <a:p>
            <a:r>
              <a:rPr lang="en-US" sz="1600" dirty="0" smtClean="0">
                <a:latin typeface="Arial" pitchFamily="34" charset="0"/>
                <a:cs typeface="Arial" pitchFamily="34" charset="0"/>
              </a:rPr>
              <a:t>Try to Edit/Modify/Delete Contact info during a Chat</a:t>
            </a:r>
          </a:p>
          <a:p>
            <a:r>
              <a:rPr lang="en-US" sz="1600" dirty="0" smtClean="0">
                <a:latin typeface="Arial" pitchFamily="34" charset="0"/>
                <a:cs typeface="Arial" pitchFamily="34" charset="0"/>
              </a:rPr>
              <a:t>During a Video Call/Chat:</a:t>
            </a:r>
          </a:p>
          <a:p>
            <a:r>
              <a:rPr lang="en-US" sz="1600" dirty="0" smtClean="0">
                <a:latin typeface="Arial" pitchFamily="34" charset="0"/>
                <a:cs typeface="Arial" pitchFamily="34" charset="0"/>
              </a:rPr>
              <a:t>Initiate multiple calls/video/chats with other </a:t>
            </a:r>
            <a:r>
              <a:rPr lang="en-US" sz="1600" dirty="0" err="1" smtClean="0">
                <a:latin typeface="Arial" pitchFamily="34" charset="0"/>
                <a:cs typeface="Arial" pitchFamily="34" charset="0"/>
              </a:rPr>
              <a:t>FaceTime</a:t>
            </a:r>
            <a:r>
              <a:rPr lang="en-US" sz="1600" dirty="0" smtClean="0">
                <a:latin typeface="Arial" pitchFamily="34" charset="0"/>
                <a:cs typeface="Arial" pitchFamily="34" charset="0"/>
              </a:rPr>
              <a:t> Contacts</a:t>
            </a:r>
          </a:p>
          <a:p>
            <a:r>
              <a:rPr lang="en-US" sz="1600" dirty="0" smtClean="0">
                <a:latin typeface="Arial" pitchFamily="34" charset="0"/>
                <a:cs typeface="Arial" pitchFamily="34" charset="0"/>
              </a:rPr>
              <a:t>Running Music/Games/Video/Web apps during the Video/Call Chat</a:t>
            </a:r>
          </a:p>
          <a:p>
            <a:r>
              <a:rPr lang="en-US" sz="1600" dirty="0" smtClean="0">
                <a:latin typeface="Arial" pitchFamily="34" charset="0"/>
                <a:cs typeface="Arial" pitchFamily="34" charset="0"/>
              </a:rPr>
              <a:t>Download some big File during the Chat session</a:t>
            </a:r>
          </a:p>
          <a:p>
            <a:r>
              <a:rPr lang="en-US" sz="1600" dirty="0" smtClean="0">
                <a:latin typeface="Arial" pitchFamily="34" charset="0"/>
                <a:cs typeface="Arial" pitchFamily="34" charset="0"/>
              </a:rPr>
              <a:t>Play abusive way with Portrait/Landscape Layout</a:t>
            </a:r>
          </a:p>
          <a:p>
            <a:r>
              <a:rPr lang="en-US" sz="1600" dirty="0" smtClean="0">
                <a:latin typeface="Arial" pitchFamily="34" charset="0"/>
                <a:cs typeface="Arial" pitchFamily="34" charset="0"/>
              </a:rPr>
              <a:t>Play abusive way with the Front/Back Camera</a:t>
            </a:r>
          </a:p>
          <a:p>
            <a:r>
              <a:rPr lang="en-US" sz="1600" dirty="0" smtClean="0">
                <a:latin typeface="Arial" pitchFamily="34" charset="0"/>
                <a:cs typeface="Arial" pitchFamily="34" charset="0"/>
              </a:rPr>
              <a:t>Turn video chatting, still running call session and try to open multiple apps, website, music, video</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p:txBody>
      </p:sp>
      <p:pic>
        <p:nvPicPr>
          <p:cNvPr id="6146" name="Picture 2" descr="C:\Users\IVA\Pictures\MOBILE TESTING\facetime[1].jpg"/>
          <p:cNvPicPr>
            <a:picLocks noGrp="1" noChangeAspect="1" noChangeArrowheads="1"/>
          </p:cNvPicPr>
          <p:nvPr>
            <p:ph sz="half" idx="4294967295"/>
          </p:nvPr>
        </p:nvPicPr>
        <p:blipFill>
          <a:blip r:embed="rId2" cstate="print"/>
          <a:stretch>
            <a:fillRect/>
          </a:stretch>
        </p:blipFill>
        <p:spPr bwMode="auto">
          <a:xfrm>
            <a:off x="4648200" y="1752600"/>
            <a:ext cx="4038600" cy="2787202"/>
          </a:xfrm>
          <a:prstGeom prst="rect">
            <a:avLst/>
          </a:prstGeom>
          <a:noFill/>
        </p:spPr>
      </p:pic>
      <p:sp>
        <p:nvSpPr>
          <p:cNvPr id="4" name="Footer Placeholder 3"/>
          <p:cNvSpPr>
            <a:spLocks noGrp="1"/>
          </p:cNvSpPr>
          <p:nvPr>
            <p:ph type="ftr" sz="quarter" idx="11"/>
          </p:nvPr>
        </p:nvSpPr>
        <p:spPr>
          <a:xfrm>
            <a:off x="4380072" y="6407944"/>
            <a:ext cx="4154328"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35</a:t>
            </a:fld>
            <a:endParaRPr lang="en-US" dirty="0">
              <a:solidFill>
                <a:schemeClr val="tx2">
                  <a:lumMod val="25000"/>
                </a:schemeClr>
              </a:solidFill>
            </a:endParaRPr>
          </a:p>
        </p:txBody>
      </p:sp>
      <p:sp>
        <p:nvSpPr>
          <p:cNvPr id="8" name="Rectangle 7"/>
          <p:cNvSpPr/>
          <p:nvPr/>
        </p:nvSpPr>
        <p:spPr>
          <a:xfrm>
            <a:off x="4648200" y="4876800"/>
            <a:ext cx="419100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latin typeface="Arial" pitchFamily="34" charset="0"/>
                <a:cs typeface="Arial" pitchFamily="34" charset="0"/>
              </a:rPr>
              <a:t>Use Face Time Session outside, with the street noise, sunlight/nighttime, in the Disco club, etc.</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4071992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024744" cy="762000"/>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chemeClr val="tx1"/>
                </a:solidFill>
              </a:rPr>
              <a:t>Tell me your opinion on </a:t>
            </a:r>
            <a:r>
              <a:rPr lang="en-US" sz="3200" b="1" dirty="0" err="1" smtClean="0">
                <a:solidFill>
                  <a:schemeClr val="tx1"/>
                </a:solidFill>
              </a:rPr>
              <a:t>OpenID</a:t>
            </a:r>
            <a:endParaRPr lang="en-US" sz="3200" b="1" dirty="0">
              <a:solidFill>
                <a:schemeClr val="tx1"/>
              </a:solidFill>
            </a:endParaRPr>
          </a:p>
        </p:txBody>
      </p:sp>
      <p:sp>
        <p:nvSpPr>
          <p:cNvPr id="3" name="Content Placeholder 2"/>
          <p:cNvSpPr>
            <a:spLocks noGrp="1"/>
          </p:cNvSpPr>
          <p:nvPr>
            <p:ph idx="4294967295"/>
          </p:nvPr>
        </p:nvSpPr>
        <p:spPr>
          <a:xfrm>
            <a:off x="5486400" y="1905000"/>
            <a:ext cx="3505200" cy="4384829"/>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n-US" b="1" dirty="0"/>
              <a:t>An </a:t>
            </a:r>
            <a:r>
              <a:rPr lang="en-US" b="1" dirty="0" err="1"/>
              <a:t>OpenID</a:t>
            </a:r>
            <a:r>
              <a:rPr lang="en-US" b="1" dirty="0"/>
              <a:t> is a way of identifying yourself no matter which web site you visit. </a:t>
            </a:r>
            <a:endParaRPr lang="en-US" b="1" dirty="0" smtClean="0"/>
          </a:p>
          <a:p>
            <a:r>
              <a:rPr lang="en-US" dirty="0" smtClean="0"/>
              <a:t>It's </a:t>
            </a:r>
            <a:r>
              <a:rPr lang="en-US" dirty="0"/>
              <a:t>like a driver's license for the entire Internet. But, it's even more than that because you can (if you want) associate information with your </a:t>
            </a:r>
            <a:r>
              <a:rPr lang="en-US" dirty="0" err="1"/>
              <a:t>OpenID</a:t>
            </a:r>
            <a:r>
              <a:rPr lang="en-US" dirty="0"/>
              <a:t> </a:t>
            </a:r>
            <a:r>
              <a:rPr lang="en-US" dirty="0" smtClean="0"/>
              <a:t>(like </a:t>
            </a:r>
            <a:r>
              <a:rPr lang="en-US" dirty="0"/>
              <a:t>your name and your e-mail </a:t>
            </a:r>
            <a:r>
              <a:rPr lang="en-US" dirty="0" smtClean="0"/>
              <a:t>address), </a:t>
            </a:r>
            <a:r>
              <a:rPr lang="en-US" dirty="0"/>
              <a:t>and then you choose how much web sites get to see about you. </a:t>
            </a:r>
            <a:endParaRPr lang="en-US" dirty="0" smtClean="0"/>
          </a:p>
          <a:p>
            <a:r>
              <a:rPr lang="en-US" dirty="0" smtClean="0"/>
              <a:t>This </a:t>
            </a:r>
            <a:r>
              <a:rPr lang="en-US" dirty="0"/>
              <a:t>means that web sites that take advantage of </a:t>
            </a:r>
            <a:r>
              <a:rPr lang="en-US" dirty="0" err="1"/>
              <a:t>OpenID</a:t>
            </a:r>
            <a:r>
              <a:rPr lang="en-US" dirty="0"/>
              <a:t> won't bother you for the same information over and over again</a:t>
            </a:r>
          </a:p>
        </p:txBody>
      </p:sp>
      <p:sp>
        <p:nvSpPr>
          <p:cNvPr id="4" name="Footer Placeholder 3"/>
          <p:cNvSpPr>
            <a:spLocks noGrp="1"/>
          </p:cNvSpPr>
          <p:nvPr>
            <p:ph type="ftr" sz="quarter" idx="11"/>
          </p:nvPr>
        </p:nvSpPr>
        <p:spPr>
          <a:xfrm>
            <a:off x="4876800" y="6465166"/>
            <a:ext cx="3502152" cy="365125"/>
          </a:xfrm>
        </p:spPr>
        <p:txBody>
          <a:bodyPr/>
          <a:lstStyle/>
          <a:p>
            <a:r>
              <a:rPr lang="en-US" dirty="0" smtClean="0">
                <a:solidFill>
                  <a:schemeClr val="tx1"/>
                </a:solidFill>
              </a:rPr>
              <a:t>Copyright </a:t>
            </a:r>
            <a:r>
              <a:rPr lang="en-US" dirty="0" err="1" smtClean="0">
                <a:solidFill>
                  <a:schemeClr val="tx1"/>
                </a:solidFill>
              </a:rPr>
              <a:t>Ivette</a:t>
            </a:r>
            <a:r>
              <a:rPr lang="en-US" dirty="0" smtClean="0">
                <a:solidFill>
                  <a:schemeClr val="tx1"/>
                </a:solidFill>
              </a:rPr>
              <a:t> Doss 2013</a:t>
            </a:r>
            <a:endParaRPr lang="en-US" dirty="0">
              <a:solidFill>
                <a:schemeClr val="tx1"/>
              </a:solidFill>
            </a:endParaRPr>
          </a:p>
        </p:txBody>
      </p:sp>
      <p:sp>
        <p:nvSpPr>
          <p:cNvPr id="5" name="Slide Number Placeholder 4"/>
          <p:cNvSpPr>
            <a:spLocks noGrp="1"/>
          </p:cNvSpPr>
          <p:nvPr>
            <p:ph type="sldNum" sz="quarter" idx="12"/>
          </p:nvPr>
        </p:nvSpPr>
        <p:spPr>
          <a:xfrm>
            <a:off x="8610600" y="6400800"/>
            <a:ext cx="456304" cy="365125"/>
          </a:xfrm>
        </p:spPr>
        <p:txBody>
          <a:bodyPr/>
          <a:lstStyle/>
          <a:p>
            <a:fld id="{B6F15528-21DE-4FAA-801E-634DDDAF4B2B}" type="slidenum">
              <a:rPr lang="en-US" smtClean="0">
                <a:solidFill>
                  <a:schemeClr val="tx1"/>
                </a:solidFill>
              </a:rPr>
              <a:pPr/>
              <a:t>36</a:t>
            </a:fld>
            <a:endParaRPr lang="en-US" dirty="0">
              <a:solidFill>
                <a:schemeClr val="tx1"/>
              </a:solidFill>
            </a:endParaRPr>
          </a:p>
        </p:txBody>
      </p:sp>
      <p:pic>
        <p:nvPicPr>
          <p:cNvPr id="4098" name="Picture 2" descr="http://openidexplained.com/images/hydr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255" y="2286000"/>
            <a:ext cx="5078124" cy="33854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061102" y="5867400"/>
            <a:ext cx="3510898"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dirty="0"/>
              <a:t>http://openidexplained.com/</a:t>
            </a:r>
          </a:p>
        </p:txBody>
      </p:sp>
      <p:pic>
        <p:nvPicPr>
          <p:cNvPr id="4100" name="Picture 4" descr="http://openid.net/logo-graphics/openid-icon-1000x10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2081" y="381000"/>
            <a:ext cx="1131888" cy="1131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514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ette.Doss\Pictures\POrtnov\money-attacks-on-clean-energy[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057400"/>
            <a:ext cx="6096000" cy="426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043490" y="1027664"/>
            <a:ext cx="7024744" cy="724936"/>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chemeClr val="tx1"/>
                </a:solidFill>
              </a:rPr>
              <a:t>Thank you for listening</a:t>
            </a:r>
            <a:endParaRPr lang="en-US" b="1" dirty="0">
              <a:solidFill>
                <a:schemeClr val="tx1"/>
              </a:solidFill>
            </a:endParaRPr>
          </a:p>
        </p:txBody>
      </p:sp>
      <p:sp>
        <p:nvSpPr>
          <p:cNvPr id="3" name="Content Placeholder 2"/>
          <p:cNvSpPr>
            <a:spLocks noGrp="1"/>
          </p:cNvSpPr>
          <p:nvPr>
            <p:ph idx="4294967295"/>
          </p:nvPr>
        </p:nvSpPr>
        <p:spPr>
          <a:xfrm>
            <a:off x="1043493" y="2323653"/>
            <a:ext cx="3071308" cy="495747"/>
          </a:xfrm>
          <a:prstGeom prst="rect">
            <a:avLst/>
          </a:prstGeom>
        </p:spPr>
        <p:style>
          <a:lnRef idx="1">
            <a:schemeClr val="accent6"/>
          </a:lnRef>
          <a:fillRef idx="2">
            <a:schemeClr val="accent6"/>
          </a:fillRef>
          <a:effectRef idx="1">
            <a:schemeClr val="accent6"/>
          </a:effectRef>
          <a:fontRef idx="minor">
            <a:schemeClr val="dk1"/>
          </a:fontRef>
        </p:style>
        <p:txBody>
          <a:bodyPr/>
          <a:lstStyle/>
          <a:p>
            <a:r>
              <a:rPr lang="en-US" dirty="0" smtClean="0"/>
              <a:t>To be continue…</a:t>
            </a:r>
            <a:endParaRPr lang="en-US" dirty="0"/>
          </a:p>
        </p:txBody>
      </p:sp>
      <p:sp>
        <p:nvSpPr>
          <p:cNvPr id="4" name="Footer Placeholder 3"/>
          <p:cNvSpPr>
            <a:spLocks noGrp="1"/>
          </p:cNvSpPr>
          <p:nvPr>
            <p:ph type="ftr" sz="quarter" idx="11"/>
          </p:nvPr>
        </p:nvSpPr>
        <p:spPr>
          <a:xfrm>
            <a:off x="4648200" y="6465166"/>
            <a:ext cx="3502152" cy="365125"/>
          </a:xfrm>
        </p:spPr>
        <p:txBody>
          <a:bodyPr/>
          <a:lstStyle/>
          <a:p>
            <a:r>
              <a:rPr lang="en-US" dirty="0" smtClean="0">
                <a:solidFill>
                  <a:schemeClr val="tx1"/>
                </a:solidFill>
              </a:rPr>
              <a:t>Copyright </a:t>
            </a:r>
            <a:r>
              <a:rPr lang="en-US" dirty="0" err="1" smtClean="0">
                <a:solidFill>
                  <a:schemeClr val="tx1"/>
                </a:solidFill>
              </a:rPr>
              <a:t>Ivette</a:t>
            </a:r>
            <a:r>
              <a:rPr lang="en-US" dirty="0" smtClean="0">
                <a:solidFill>
                  <a:schemeClr val="tx1"/>
                </a:solidFill>
              </a:rPr>
              <a:t> Doss 2013</a:t>
            </a:r>
            <a:endParaRPr lang="en-US" dirty="0">
              <a:solidFill>
                <a:schemeClr val="tx1"/>
              </a:solidFill>
            </a:endParaRPr>
          </a:p>
        </p:txBody>
      </p:sp>
      <p:sp>
        <p:nvSpPr>
          <p:cNvPr id="5" name="Slide Number Placeholder 4"/>
          <p:cNvSpPr>
            <a:spLocks noGrp="1"/>
          </p:cNvSpPr>
          <p:nvPr>
            <p:ph type="sldNum" sz="quarter" idx="12"/>
          </p:nvPr>
        </p:nvSpPr>
        <p:spPr>
          <a:xfrm>
            <a:off x="8687696" y="6485948"/>
            <a:ext cx="456304" cy="365125"/>
          </a:xfrm>
        </p:spPr>
        <p:txBody>
          <a:bodyPr/>
          <a:lstStyle/>
          <a:p>
            <a:fld id="{B6F15528-21DE-4FAA-801E-634DDDAF4B2B}" type="slidenum">
              <a:rPr lang="en-US" smtClean="0">
                <a:solidFill>
                  <a:schemeClr val="tx1"/>
                </a:solidFill>
              </a:rPr>
              <a:pPr/>
              <a:t>37</a:t>
            </a:fld>
            <a:endParaRPr lang="en-US" dirty="0">
              <a:solidFill>
                <a:schemeClr val="tx1"/>
              </a:solidFill>
            </a:endParaRPr>
          </a:p>
        </p:txBody>
      </p:sp>
    </p:spTree>
    <p:extLst>
      <p:ext uri="{BB962C8B-B14F-4D97-AF65-F5344CB8AC3E}">
        <p14:creationId xmlns:p14="http://schemas.microsoft.com/office/powerpoint/2010/main" xmlns="" val="2307390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143000" y="1022350"/>
            <a:ext cx="3346704" cy="639762"/>
          </a:xfrm>
        </p:spPr>
        <p:style>
          <a:lnRef idx="1">
            <a:schemeClr val="accent3"/>
          </a:lnRef>
          <a:fillRef idx="3">
            <a:schemeClr val="accent3"/>
          </a:fillRef>
          <a:effectRef idx="2">
            <a:schemeClr val="accent3"/>
          </a:effectRef>
          <a:fontRef idx="minor">
            <a:schemeClr val="lt1"/>
          </a:fontRef>
        </p:style>
        <p:txBody>
          <a:bodyPr/>
          <a:lstStyle/>
          <a:p>
            <a:r>
              <a:rPr lang="en-US" sz="3200" dirty="0" smtClean="0"/>
              <a:t>Android</a:t>
            </a:r>
            <a:endParaRPr lang="en-US" sz="3200" dirty="0"/>
          </a:p>
        </p:txBody>
      </p:sp>
      <p:sp>
        <p:nvSpPr>
          <p:cNvPr id="10" name="Content Placeholder 9"/>
          <p:cNvSpPr>
            <a:spLocks noGrp="1"/>
          </p:cNvSpPr>
          <p:nvPr>
            <p:ph sz="half" idx="2"/>
          </p:nvPr>
        </p:nvSpPr>
        <p:spPr>
          <a:xfrm>
            <a:off x="457200" y="2212848"/>
            <a:ext cx="4041648" cy="3913632"/>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r>
              <a:rPr lang="en-US" sz="1600" dirty="0" smtClean="0"/>
              <a:t>Cheat Sheets (David Ortega </a:t>
            </a:r>
            <a:r>
              <a:rPr lang="en-US" sz="1600" dirty="0" err="1" smtClean="0"/>
              <a:t>Cuadrado</a:t>
            </a:r>
            <a:r>
              <a:rPr lang="en-US" sz="1600" dirty="0" smtClean="0"/>
              <a:t>)</a:t>
            </a:r>
          </a:p>
          <a:p>
            <a:r>
              <a:rPr lang="en-US" sz="1600" dirty="0" smtClean="0"/>
              <a:t>Linux Cheat Sheet (Conundrum)</a:t>
            </a:r>
          </a:p>
          <a:p>
            <a:r>
              <a:rPr lang="en-US" sz="1600" dirty="0" smtClean="0"/>
              <a:t>Ruby Cheat Sheet (</a:t>
            </a:r>
            <a:r>
              <a:rPr lang="en-US" sz="1600" dirty="0" err="1" smtClean="0"/>
              <a:t>Nakarin</a:t>
            </a:r>
            <a:r>
              <a:rPr lang="en-US" sz="1600" dirty="0" smtClean="0"/>
              <a:t> </a:t>
            </a:r>
            <a:r>
              <a:rPr lang="en-US" sz="1600" dirty="0" err="1" smtClean="0"/>
              <a:t>Maneerat</a:t>
            </a:r>
            <a:r>
              <a:rPr lang="en-US" sz="1600" dirty="0" smtClean="0"/>
              <a:t>)</a:t>
            </a:r>
          </a:p>
          <a:p>
            <a:r>
              <a:rPr lang="en-US" sz="1600" dirty="0" smtClean="0"/>
              <a:t>Java Quick reference cards (nadstech.com)</a:t>
            </a:r>
          </a:p>
          <a:p>
            <a:r>
              <a:rPr lang="en-US" sz="1600" dirty="0" smtClean="0"/>
              <a:t>Hackers Reference (Frustration Free Solution)</a:t>
            </a:r>
          </a:p>
          <a:p>
            <a:r>
              <a:rPr lang="en-US" sz="1600" dirty="0" smtClean="0"/>
              <a:t>Cloud Computing Interview Questions</a:t>
            </a:r>
            <a:endParaRPr lang="en-US" sz="1600" dirty="0"/>
          </a:p>
        </p:txBody>
      </p:sp>
      <p:sp>
        <p:nvSpPr>
          <p:cNvPr id="9" name="Text Placeholder 8"/>
          <p:cNvSpPr>
            <a:spLocks noGrp="1"/>
          </p:cNvSpPr>
          <p:nvPr>
            <p:ph type="body" sz="quarter" idx="3"/>
          </p:nvPr>
        </p:nvSpPr>
        <p:spPr>
          <a:xfrm>
            <a:off x="4800600" y="1008063"/>
            <a:ext cx="3346704" cy="639762"/>
          </a:xfrm>
        </p:spPr>
        <p:style>
          <a:lnRef idx="1">
            <a:schemeClr val="dk1"/>
          </a:lnRef>
          <a:fillRef idx="2">
            <a:schemeClr val="dk1"/>
          </a:fillRef>
          <a:effectRef idx="1">
            <a:schemeClr val="dk1"/>
          </a:effectRef>
          <a:fontRef idx="minor">
            <a:schemeClr val="dk1"/>
          </a:fontRef>
        </p:style>
        <p:txBody>
          <a:bodyPr/>
          <a:lstStyle/>
          <a:p>
            <a:r>
              <a:rPr lang="en-US" sz="3200" dirty="0" smtClean="0"/>
              <a:t>iPhone</a:t>
            </a:r>
            <a:endParaRPr lang="en-US" sz="3200" dirty="0"/>
          </a:p>
        </p:txBody>
      </p:sp>
      <p:sp>
        <p:nvSpPr>
          <p:cNvPr id="11" name="Content Placeholder 10"/>
          <p:cNvSpPr>
            <a:spLocks noGrp="1"/>
          </p:cNvSpPr>
          <p:nvPr>
            <p:ph sz="quarter" idx="4"/>
          </p:nvPr>
        </p:nvSpPr>
        <p:spPr>
          <a:xfrm>
            <a:off x="4672584" y="2212848"/>
            <a:ext cx="4041648" cy="3913187"/>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r>
              <a:rPr lang="en-US" sz="1600" dirty="0" smtClean="0"/>
              <a:t>Java QA &amp; Forum</a:t>
            </a:r>
          </a:p>
          <a:p>
            <a:r>
              <a:rPr lang="en-US" sz="1600" dirty="0" smtClean="0"/>
              <a:t>Transcribe Pro</a:t>
            </a:r>
          </a:p>
          <a:p>
            <a:r>
              <a:rPr lang="en-US" sz="1600" dirty="0" smtClean="0"/>
              <a:t>Cloud Tools for Windows Azure</a:t>
            </a:r>
          </a:p>
          <a:p>
            <a:r>
              <a:rPr lang="en-US" sz="1600" dirty="0" smtClean="0"/>
              <a:t>Task Cloud 9</a:t>
            </a:r>
          </a:p>
          <a:p>
            <a:r>
              <a:rPr lang="en-US" sz="1600" dirty="0" smtClean="0"/>
              <a:t>Cooper Egg – Server Monitoring</a:t>
            </a:r>
          </a:p>
          <a:p>
            <a:r>
              <a:rPr lang="en-US" sz="1600" dirty="0" smtClean="0"/>
              <a:t>Synced Tool</a:t>
            </a:r>
          </a:p>
          <a:p>
            <a:r>
              <a:rPr lang="en-US" sz="1600" dirty="0" smtClean="0"/>
              <a:t>Micro Transfer </a:t>
            </a:r>
          </a:p>
          <a:p>
            <a:r>
              <a:rPr lang="en-US" sz="1600" dirty="0" err="1"/>
              <a:t>t</a:t>
            </a:r>
            <a:r>
              <a:rPr lang="en-US" sz="1600" dirty="0" err="1" smtClean="0"/>
              <a:t>houghtbot</a:t>
            </a:r>
            <a:r>
              <a:rPr lang="en-US" sz="1600" dirty="0" smtClean="0"/>
              <a:t> Learn</a:t>
            </a:r>
          </a:p>
          <a:p>
            <a:endParaRPr lang="en-US" sz="1600" dirty="0" smtClean="0"/>
          </a:p>
          <a:p>
            <a:endParaRPr lang="en-US" sz="1600"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
        <p:nvSpPr>
          <p:cNvPr id="2" name="Title 1"/>
          <p:cNvSpPr>
            <a:spLocks noGrp="1"/>
          </p:cNvSpPr>
          <p:nvPr>
            <p:ph type="title"/>
          </p:nvPr>
        </p:nvSpPr>
        <p:spPr>
          <a:xfrm>
            <a:off x="457200" y="152400"/>
            <a:ext cx="8229600" cy="762000"/>
          </a:xfrm>
        </p:spPr>
        <p:style>
          <a:lnRef idx="1">
            <a:schemeClr val="accent2"/>
          </a:lnRef>
          <a:fillRef idx="2">
            <a:schemeClr val="accent2"/>
          </a:fillRef>
          <a:effectRef idx="1">
            <a:schemeClr val="accent2"/>
          </a:effectRef>
          <a:fontRef idx="minor">
            <a:schemeClr val="dk1"/>
          </a:fontRef>
        </p:style>
        <p:txBody>
          <a:bodyPr/>
          <a:lstStyle/>
          <a:p>
            <a:r>
              <a:rPr lang="en-US" sz="4400" dirty="0" smtClean="0"/>
              <a:t>List of cool Mobile apps:</a:t>
            </a:r>
            <a:endParaRPr lang="en-US" sz="3600" b="1" dirty="0">
              <a:solidFill>
                <a:srgbClr val="002060"/>
              </a:solidFill>
            </a:endParaRPr>
          </a:p>
        </p:txBody>
      </p:sp>
      <p:sp>
        <p:nvSpPr>
          <p:cNvPr id="12" name="Rectangle 11"/>
          <p:cNvSpPr/>
          <p:nvPr/>
        </p:nvSpPr>
        <p:spPr>
          <a:xfrm>
            <a:off x="1371600" y="1676400"/>
            <a:ext cx="6477000"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400" b="1" dirty="0"/>
              <a:t>QA Interview </a:t>
            </a:r>
            <a:r>
              <a:rPr lang="en-US" sz="2400" b="1" dirty="0" smtClean="0"/>
              <a:t>and Programming Apps</a:t>
            </a:r>
            <a:endParaRPr lang="en-US" sz="2400" b="1" dirty="0"/>
          </a:p>
        </p:txBody>
      </p:sp>
    </p:spTree>
    <p:extLst>
      <p:ext uri="{BB962C8B-B14F-4D97-AF65-F5344CB8AC3E}">
        <p14:creationId xmlns:p14="http://schemas.microsoft.com/office/powerpoint/2010/main" xmlns="" val="1371988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62000" y="1371600"/>
            <a:ext cx="3346704" cy="639762"/>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sz="3600" dirty="0" smtClean="0"/>
              <a:t>Android</a:t>
            </a:r>
            <a:endParaRPr lang="en-US" sz="3600" dirty="0"/>
          </a:p>
        </p:txBody>
      </p:sp>
      <p:sp>
        <p:nvSpPr>
          <p:cNvPr id="6" name="Content Placeholder 5"/>
          <p:cNvSpPr>
            <a:spLocks noGrp="1"/>
          </p:cNvSpPr>
          <p:nvPr>
            <p:ph sz="half" idx="2"/>
          </p:nvPr>
        </p:nvSpPr>
        <p:spPr>
          <a:xfrm>
            <a:off x="457200" y="2212848"/>
            <a:ext cx="4041648" cy="3913632"/>
          </a:xfrm>
          <a:prstGeom prst="rect">
            <a:avLst/>
          </a:prstGeom>
        </p:spPr>
        <p:style>
          <a:lnRef idx="1">
            <a:schemeClr val="accent3"/>
          </a:lnRef>
          <a:fillRef idx="3">
            <a:schemeClr val="accent3"/>
          </a:fillRef>
          <a:effectRef idx="2">
            <a:schemeClr val="accent3"/>
          </a:effectRef>
          <a:fontRef idx="minor">
            <a:schemeClr val="lt1"/>
          </a:fontRef>
        </p:style>
        <p:txBody>
          <a:bodyPr/>
          <a:lstStyle/>
          <a:p>
            <a:r>
              <a:rPr lang="en-US" dirty="0" err="1" smtClean="0">
                <a:solidFill>
                  <a:schemeClr val="tx2">
                    <a:lumMod val="50000"/>
                  </a:schemeClr>
                </a:solidFill>
              </a:rPr>
              <a:t>TheVerge</a:t>
            </a:r>
            <a:endParaRPr lang="en-US" dirty="0" smtClean="0">
              <a:solidFill>
                <a:schemeClr val="tx2">
                  <a:lumMod val="50000"/>
                </a:schemeClr>
              </a:solidFill>
            </a:endParaRPr>
          </a:p>
          <a:p>
            <a:r>
              <a:rPr lang="en-US" dirty="0" err="1" smtClean="0">
                <a:solidFill>
                  <a:schemeClr val="tx2">
                    <a:lumMod val="50000"/>
                  </a:schemeClr>
                </a:solidFill>
              </a:rPr>
              <a:t>Appy</a:t>
            </a:r>
            <a:r>
              <a:rPr lang="en-US" dirty="0" smtClean="0">
                <a:solidFill>
                  <a:schemeClr val="tx2">
                    <a:lumMod val="50000"/>
                  </a:schemeClr>
                </a:solidFill>
              </a:rPr>
              <a:t> Geek</a:t>
            </a:r>
          </a:p>
          <a:p>
            <a:r>
              <a:rPr lang="en-US" dirty="0" err="1" smtClean="0">
                <a:solidFill>
                  <a:schemeClr val="tx2">
                    <a:lumMod val="50000"/>
                  </a:schemeClr>
                </a:solidFill>
              </a:rPr>
              <a:t>TechNews</a:t>
            </a:r>
            <a:r>
              <a:rPr lang="en-US" dirty="0" smtClean="0">
                <a:solidFill>
                  <a:schemeClr val="tx2">
                    <a:lumMod val="50000"/>
                  </a:schemeClr>
                </a:solidFill>
              </a:rPr>
              <a:t> – </a:t>
            </a:r>
            <a:r>
              <a:rPr lang="en-US" dirty="0" err="1" smtClean="0">
                <a:solidFill>
                  <a:schemeClr val="tx2">
                    <a:lumMod val="50000"/>
                  </a:schemeClr>
                </a:solidFill>
              </a:rPr>
              <a:t>Riversip</a:t>
            </a:r>
            <a:r>
              <a:rPr lang="en-US" dirty="0" smtClean="0">
                <a:solidFill>
                  <a:schemeClr val="tx2">
                    <a:lumMod val="50000"/>
                  </a:schemeClr>
                </a:solidFill>
              </a:rPr>
              <a:t> (</a:t>
            </a:r>
            <a:r>
              <a:rPr lang="en-US" dirty="0" err="1" smtClean="0">
                <a:solidFill>
                  <a:schemeClr val="tx2">
                    <a:lumMod val="50000"/>
                  </a:schemeClr>
                </a:solidFill>
              </a:rPr>
              <a:t>Briox</a:t>
            </a:r>
            <a:r>
              <a:rPr lang="en-US" dirty="0" smtClean="0">
                <a:solidFill>
                  <a:schemeClr val="tx2">
                    <a:lumMod val="50000"/>
                  </a:schemeClr>
                </a:solidFill>
              </a:rPr>
              <a:t>)</a:t>
            </a:r>
          </a:p>
          <a:p>
            <a:r>
              <a:rPr lang="en-US" dirty="0" smtClean="0">
                <a:solidFill>
                  <a:schemeClr val="tx2">
                    <a:lumMod val="50000"/>
                  </a:schemeClr>
                </a:solidFill>
              </a:rPr>
              <a:t>TED</a:t>
            </a:r>
          </a:p>
          <a:p>
            <a:r>
              <a:rPr lang="en-US" dirty="0" err="1" smtClean="0">
                <a:solidFill>
                  <a:schemeClr val="tx2">
                    <a:lumMod val="50000"/>
                  </a:schemeClr>
                </a:solidFill>
              </a:rPr>
              <a:t>inoTechNews</a:t>
            </a:r>
            <a:r>
              <a:rPr lang="en-US" dirty="0" smtClean="0">
                <a:solidFill>
                  <a:schemeClr val="tx2">
                    <a:lumMod val="50000"/>
                  </a:schemeClr>
                </a:solidFill>
              </a:rPr>
              <a:t> (</a:t>
            </a:r>
            <a:r>
              <a:rPr lang="en-US" dirty="0" err="1" smtClean="0">
                <a:solidFill>
                  <a:schemeClr val="tx2">
                    <a:lumMod val="50000"/>
                  </a:schemeClr>
                </a:solidFill>
              </a:rPr>
              <a:t>inoapp</a:t>
            </a:r>
            <a:r>
              <a:rPr lang="en-US" dirty="0" smtClean="0">
                <a:solidFill>
                  <a:schemeClr val="tx2">
                    <a:lumMod val="50000"/>
                  </a:schemeClr>
                </a:solidFill>
              </a:rPr>
              <a:t> </a:t>
            </a:r>
            <a:r>
              <a:rPr lang="en-US" dirty="0" err="1" smtClean="0">
                <a:solidFill>
                  <a:schemeClr val="tx2">
                    <a:lumMod val="50000"/>
                  </a:schemeClr>
                </a:solidFill>
              </a:rPr>
              <a:t>llc</a:t>
            </a:r>
            <a:r>
              <a:rPr lang="en-US" dirty="0" smtClean="0"/>
              <a:t>)</a:t>
            </a:r>
            <a:endParaRPr lang="en-US" dirty="0"/>
          </a:p>
        </p:txBody>
      </p:sp>
      <p:sp>
        <p:nvSpPr>
          <p:cNvPr id="8" name="Text Placeholder 7"/>
          <p:cNvSpPr>
            <a:spLocks noGrp="1"/>
          </p:cNvSpPr>
          <p:nvPr>
            <p:ph type="body" sz="quarter" idx="3"/>
          </p:nvPr>
        </p:nvSpPr>
        <p:spPr>
          <a:xfrm>
            <a:off x="4953000" y="1371600"/>
            <a:ext cx="3346704" cy="639762"/>
          </a:xfrm>
        </p:spPr>
        <p:style>
          <a:lnRef idx="1">
            <a:schemeClr val="dk1"/>
          </a:lnRef>
          <a:fillRef idx="2">
            <a:schemeClr val="dk1"/>
          </a:fillRef>
          <a:effectRef idx="1">
            <a:schemeClr val="dk1"/>
          </a:effectRef>
          <a:fontRef idx="minor">
            <a:schemeClr val="dk1"/>
          </a:fontRef>
        </p:style>
        <p:txBody>
          <a:bodyPr/>
          <a:lstStyle/>
          <a:p>
            <a:r>
              <a:rPr lang="en-US" sz="3200" dirty="0" smtClean="0"/>
              <a:t>iPhone</a:t>
            </a:r>
            <a:endParaRPr lang="en-US" sz="3200" dirty="0"/>
          </a:p>
        </p:txBody>
      </p:sp>
      <p:sp>
        <p:nvSpPr>
          <p:cNvPr id="9" name="Content Placeholder 8"/>
          <p:cNvSpPr>
            <a:spLocks noGrp="1"/>
          </p:cNvSpPr>
          <p:nvPr>
            <p:ph sz="quarter" idx="4"/>
          </p:nvPr>
        </p:nvSpPr>
        <p:spPr>
          <a:xfrm>
            <a:off x="4672584" y="2212848"/>
            <a:ext cx="4041648" cy="3913187"/>
          </a:xfrm>
          <a:prstGeom prst="rect">
            <a:avLst/>
          </a:prstGeom>
        </p:spPr>
        <p:style>
          <a:lnRef idx="1">
            <a:schemeClr val="dk1"/>
          </a:lnRef>
          <a:fillRef idx="2">
            <a:schemeClr val="dk1"/>
          </a:fillRef>
          <a:effectRef idx="1">
            <a:schemeClr val="dk1"/>
          </a:effectRef>
          <a:fontRef idx="minor">
            <a:schemeClr val="dk1"/>
          </a:fontRef>
        </p:style>
        <p:txBody>
          <a:bodyPr/>
          <a:lstStyle/>
          <a:p>
            <a:r>
              <a:rPr lang="en-US" dirty="0" smtClean="0"/>
              <a:t>The Verge</a:t>
            </a:r>
          </a:p>
          <a:p>
            <a:r>
              <a:rPr lang="en-US" dirty="0" smtClean="0"/>
              <a:t>TED</a:t>
            </a:r>
          </a:p>
          <a:p>
            <a:r>
              <a:rPr lang="en-US" dirty="0" err="1" smtClean="0"/>
              <a:t>Appy</a:t>
            </a:r>
            <a:r>
              <a:rPr lang="en-US" dirty="0" smtClean="0"/>
              <a:t> Geek</a:t>
            </a:r>
          </a:p>
          <a:p>
            <a:r>
              <a:rPr lang="en-US" dirty="0" smtClean="0"/>
              <a:t>Tech News Tube</a:t>
            </a:r>
          </a:p>
          <a:p>
            <a:r>
              <a:rPr lang="en-US" dirty="0" err="1" smtClean="0"/>
              <a:t>iNews</a:t>
            </a:r>
            <a:r>
              <a:rPr lang="en-US" dirty="0" smtClean="0"/>
              <a:t> 24/7</a:t>
            </a:r>
          </a:p>
          <a:p>
            <a:r>
              <a:rPr lang="en-US" dirty="0" err="1" smtClean="0"/>
              <a:t>TechWire</a:t>
            </a:r>
            <a:endParaRPr lang="en-US" dirty="0" smtClean="0"/>
          </a:p>
          <a:p>
            <a:r>
              <a:rPr lang="en-US" dirty="0" err="1" smtClean="0"/>
              <a:t>MobilityBeat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2" name="Title 1"/>
          <p:cNvSpPr>
            <a:spLocks noGrp="1"/>
          </p:cNvSpPr>
          <p:nvPr>
            <p:ph type="title"/>
          </p:nvPr>
        </p:nvSpPr>
        <p:spPr>
          <a:xfrm>
            <a:off x="457200" y="381000"/>
            <a:ext cx="8229600" cy="762000"/>
          </a:xfrm>
        </p:spPr>
        <p:style>
          <a:lnRef idx="1">
            <a:schemeClr val="accent2"/>
          </a:lnRef>
          <a:fillRef idx="2">
            <a:schemeClr val="accent2"/>
          </a:fillRef>
          <a:effectRef idx="1">
            <a:schemeClr val="accent2"/>
          </a:effectRef>
          <a:fontRef idx="minor">
            <a:schemeClr val="dk1"/>
          </a:fontRef>
        </p:style>
        <p:txBody>
          <a:bodyPr>
            <a:normAutofit/>
          </a:bodyPr>
          <a:lstStyle/>
          <a:p>
            <a:r>
              <a:rPr lang="en-US" sz="4400" dirty="0" smtClean="0"/>
              <a:t>List of cool apps: </a:t>
            </a:r>
            <a:r>
              <a:rPr lang="en-US" sz="4400" dirty="0" err="1" smtClean="0"/>
              <a:t>TechNews</a:t>
            </a:r>
            <a:endParaRPr lang="en-US" sz="4400" dirty="0"/>
          </a:p>
        </p:txBody>
      </p:sp>
    </p:spTree>
    <p:extLst>
      <p:ext uri="{BB962C8B-B14F-4D97-AF65-F5344CB8AC3E}">
        <p14:creationId xmlns:p14="http://schemas.microsoft.com/office/powerpoint/2010/main" xmlns="" val="153933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228600" y="948530"/>
            <a:ext cx="5791200" cy="385207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45720" indent="0">
              <a:buNone/>
            </a:pPr>
            <a:r>
              <a:rPr lang="en-US" sz="1800" dirty="0" smtClean="0">
                <a:latin typeface="Arial" pitchFamily="34" charset="0"/>
                <a:cs typeface="Arial" pitchFamily="34" charset="0"/>
              </a:rPr>
              <a:t>1</a:t>
            </a:r>
            <a:r>
              <a:rPr lang="en-US" sz="1800" dirty="0">
                <a:latin typeface="Arial" pitchFamily="34" charset="0"/>
                <a:cs typeface="Arial" pitchFamily="34" charset="0"/>
              </a:rPr>
              <a:t>. Find and divide </a:t>
            </a:r>
            <a:r>
              <a:rPr lang="en-US" sz="1800" dirty="0" smtClean="0">
                <a:latin typeface="Arial" pitchFamily="34" charset="0"/>
                <a:cs typeface="Arial" pitchFamily="34" charset="0"/>
              </a:rPr>
              <a:t>page </a:t>
            </a:r>
            <a:r>
              <a:rPr lang="en-US" sz="1800" dirty="0">
                <a:latin typeface="Arial" pitchFamily="34" charset="0"/>
                <a:cs typeface="Arial" pitchFamily="34" charset="0"/>
              </a:rPr>
              <a:t>into components/modules</a:t>
            </a:r>
          </a:p>
          <a:p>
            <a:r>
              <a:rPr lang="en-US" sz="1800" dirty="0">
                <a:latin typeface="Arial" pitchFamily="34" charset="0"/>
                <a:cs typeface="Arial" pitchFamily="34" charset="0"/>
              </a:rPr>
              <a:t>2. Create a list/table of modules and types of testing that should be performed</a:t>
            </a:r>
          </a:p>
          <a:p>
            <a:r>
              <a:rPr lang="en-US" sz="1800" dirty="0">
                <a:latin typeface="Arial" pitchFamily="34" charset="0"/>
                <a:cs typeface="Arial" pitchFamily="34" charset="0"/>
              </a:rPr>
              <a:t>3. Create a variety of variables and conditions within each module</a:t>
            </a:r>
          </a:p>
          <a:p>
            <a:r>
              <a:rPr lang="en-US" sz="1800" dirty="0">
                <a:latin typeface="Arial" pitchFamily="34" charset="0"/>
                <a:cs typeface="Arial" pitchFamily="34" charset="0"/>
              </a:rPr>
              <a:t>4. Specify the Expected and </a:t>
            </a:r>
            <a:r>
              <a:rPr lang="en-US" sz="1800" dirty="0" smtClean="0">
                <a:latin typeface="Arial" pitchFamily="34" charset="0"/>
                <a:cs typeface="Arial" pitchFamily="34" charset="0"/>
              </a:rPr>
              <a:t>leave place for Actual Results (Comments and Attachments columns are desired) </a:t>
            </a:r>
            <a:r>
              <a:rPr lang="en-US" sz="1800" dirty="0">
                <a:latin typeface="Arial" pitchFamily="34" charset="0"/>
                <a:cs typeface="Arial" pitchFamily="34" charset="0"/>
              </a:rPr>
              <a:t>for each of the combinations</a:t>
            </a:r>
          </a:p>
          <a:p>
            <a:r>
              <a:rPr lang="en-US" sz="1800" dirty="0">
                <a:latin typeface="Arial" pitchFamily="34" charset="0"/>
                <a:cs typeface="Arial" pitchFamily="34" charset="0"/>
              </a:rPr>
              <a:t>5. </a:t>
            </a:r>
            <a:r>
              <a:rPr lang="en-US" sz="1800" dirty="0" smtClean="0">
                <a:latin typeface="Arial" pitchFamily="34" charset="0"/>
                <a:cs typeface="Arial" pitchFamily="34" charset="0"/>
              </a:rPr>
              <a:t>FOR TROUBLESHOUTING: Create </a:t>
            </a:r>
            <a:r>
              <a:rPr lang="en-US" sz="1800" dirty="0">
                <a:latin typeface="Arial" pitchFamily="34" charset="0"/>
                <a:cs typeface="Arial" pitchFamily="34" charset="0"/>
              </a:rPr>
              <a:t>a list/table to view ANY problem from different angles/points of view</a:t>
            </a:r>
          </a:p>
          <a:p>
            <a:pPr marL="45720" indent="0">
              <a:buNone/>
            </a:pPr>
            <a:r>
              <a:rPr lang="en-US" sz="1400" dirty="0" smtClean="0"/>
              <a:t/>
            </a:r>
            <a:br>
              <a:rPr lang="en-US" sz="1400" dirty="0" smtClean="0"/>
            </a:br>
            <a:endParaRPr lang="en-US" sz="1400" dirty="0" smtClean="0"/>
          </a:p>
          <a:p>
            <a:pPr>
              <a:buNone/>
            </a:pPr>
            <a:endParaRPr lang="en-US" sz="1400" dirty="0">
              <a:latin typeface="Arial" pitchFamily="34" charset="0"/>
              <a:cs typeface="Arial" pitchFamily="34" charset="0"/>
            </a:endParaRPr>
          </a:p>
        </p:txBody>
      </p:sp>
      <p:sp>
        <p:nvSpPr>
          <p:cNvPr id="3" name="Footer Placeholder 2"/>
          <p:cNvSpPr>
            <a:spLocks noGrp="1"/>
          </p:cNvSpPr>
          <p:nvPr>
            <p:ph type="ftr" sz="quarter" idx="11"/>
          </p:nvPr>
        </p:nvSpPr>
        <p:spPr>
          <a:xfrm>
            <a:off x="4331382" y="6460680"/>
            <a:ext cx="4191000" cy="450056"/>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589168" y="6432971"/>
            <a:ext cx="554832" cy="365125"/>
          </a:xfrm>
        </p:spPr>
        <p:txBody>
          <a:bodyPr/>
          <a:lstStyle/>
          <a:p>
            <a:fld id="{B6F15528-21DE-4FAA-801E-634DDDAF4B2B}" type="slidenum">
              <a:rPr lang="en-US" smtClean="0">
                <a:solidFill>
                  <a:schemeClr val="tx2">
                    <a:lumMod val="25000"/>
                  </a:schemeClr>
                </a:solidFill>
              </a:rPr>
              <a:pPr/>
              <a:t>4</a:t>
            </a:fld>
            <a:endParaRPr lang="en-US" dirty="0">
              <a:solidFill>
                <a:schemeClr val="tx2">
                  <a:lumMod val="25000"/>
                </a:schemeClr>
              </a:solidFill>
            </a:endParaRPr>
          </a:p>
        </p:txBody>
      </p:sp>
      <p:sp>
        <p:nvSpPr>
          <p:cNvPr id="6" name="Title 5"/>
          <p:cNvSpPr>
            <a:spLocks noGrp="1"/>
          </p:cNvSpPr>
          <p:nvPr>
            <p:ph type="title"/>
          </p:nvPr>
        </p:nvSpPr>
        <p:spPr>
          <a:xfrm>
            <a:off x="262991" y="152400"/>
            <a:ext cx="7944384"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US" sz="3100" b="1" dirty="0" smtClean="0">
                <a:solidFill>
                  <a:schemeClr val="tx1"/>
                </a:solidFill>
                <a:latin typeface="Arial" pitchFamily="34" charset="0"/>
                <a:cs typeface="Arial" pitchFamily="34" charset="0"/>
              </a:rPr>
              <a:t>How would you test the mobile app page?      </a:t>
            </a:r>
            <a:endParaRPr lang="en-US" b="1" dirty="0">
              <a:solidFill>
                <a:schemeClr val="tx1"/>
              </a:solidFill>
            </a:endParaRPr>
          </a:p>
        </p:txBody>
      </p:sp>
      <p:sp>
        <p:nvSpPr>
          <p:cNvPr id="13" name="Rectangle 12"/>
          <p:cNvSpPr/>
          <p:nvPr/>
        </p:nvSpPr>
        <p:spPr>
          <a:xfrm>
            <a:off x="5410200" y="5941367"/>
            <a:ext cx="31242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2">
                    <a:lumMod val="50000"/>
                  </a:schemeClr>
                </a:solidFill>
                <a:latin typeface="Arial" pitchFamily="34" charset="0"/>
                <a:cs typeface="Arial" pitchFamily="34" charset="0"/>
              </a:rPr>
              <a:t>http://www.mobileappstesting.com/tag/testing-checklist-for-mobile-application/</a:t>
            </a:r>
            <a:endParaRPr lang="en-US" sz="1200" dirty="0">
              <a:solidFill>
                <a:schemeClr val="tx2">
                  <a:lumMod val="50000"/>
                </a:schemeClr>
              </a:solidFill>
              <a:latin typeface="Arial" pitchFamily="34" charset="0"/>
              <a:cs typeface="Arial" pitchFamily="34" charset="0"/>
            </a:endParaRPr>
          </a:p>
        </p:txBody>
      </p:sp>
      <p:sp>
        <p:nvSpPr>
          <p:cNvPr id="12" name="Rectangle 11"/>
          <p:cNvSpPr/>
          <p:nvPr/>
        </p:nvSpPr>
        <p:spPr>
          <a:xfrm>
            <a:off x="724110" y="5941367"/>
            <a:ext cx="33528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2">
                    <a:lumMod val="50000"/>
                  </a:schemeClr>
                </a:solidFill>
                <a:latin typeface="Arial" pitchFamily="34" charset="0"/>
                <a:cs typeface="Arial" pitchFamily="34" charset="0"/>
              </a:rPr>
              <a:t>http://sixrevisions.com/tools/10-excellent-tools-for-testing-your-site-on-mobile-devices/</a:t>
            </a:r>
            <a:endParaRPr lang="en-US" sz="1200" dirty="0">
              <a:solidFill>
                <a:schemeClr val="tx2">
                  <a:lumMod val="50000"/>
                </a:schemeClr>
              </a:solidFill>
              <a:latin typeface="Arial" pitchFamily="34" charset="0"/>
              <a:cs typeface="Arial" pitchFamily="34" charset="0"/>
            </a:endParaRPr>
          </a:p>
        </p:txBody>
      </p:sp>
      <p:pic>
        <p:nvPicPr>
          <p:cNvPr id="3074" name="Picture 2" descr="http://www.emazzanti.net/wp-content/uploads/Network-Troubleshoot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4475162"/>
            <a:ext cx="7200690" cy="139223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dowelldentalproducts.com/images/categories/component%20list%20ic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34125" y="1371599"/>
            <a:ext cx="2644775" cy="26447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6261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lstStyle/>
          <a:p>
            <a:r>
              <a:rPr lang="en-US" sz="3200" dirty="0" smtClean="0"/>
              <a:t>Android</a:t>
            </a:r>
            <a:endParaRPr lang="en-US" sz="3200" dirty="0"/>
          </a:p>
        </p:txBody>
      </p:sp>
      <p:sp>
        <p:nvSpPr>
          <p:cNvPr id="9" name="Content Placeholder 8"/>
          <p:cNvSpPr>
            <a:spLocks noGrp="1"/>
          </p:cNvSpPr>
          <p:nvPr>
            <p:ph sz="half" idx="2"/>
          </p:nvPr>
        </p:nvSpPr>
        <p:spPr>
          <a:xfrm>
            <a:off x="497014" y="1981200"/>
            <a:ext cx="4041648" cy="3913632"/>
          </a:xfrm>
          <a:prstGeom prst="rect">
            <a:avLst/>
          </a:prstGeom>
        </p:spPr>
        <p:style>
          <a:lnRef idx="1">
            <a:schemeClr val="accent3"/>
          </a:lnRef>
          <a:fillRef idx="2">
            <a:schemeClr val="accent3"/>
          </a:fillRef>
          <a:effectRef idx="1">
            <a:schemeClr val="accent3"/>
          </a:effectRef>
          <a:fontRef idx="minor">
            <a:schemeClr val="dk1"/>
          </a:fontRef>
        </p:style>
        <p:txBody>
          <a:bodyPr/>
          <a:lstStyle/>
          <a:p>
            <a:r>
              <a:rPr lang="en-US" dirty="0" smtClean="0"/>
              <a:t>Carat</a:t>
            </a:r>
          </a:p>
          <a:p>
            <a:r>
              <a:rPr lang="en-US" dirty="0" smtClean="0"/>
              <a:t>MX Log Collector</a:t>
            </a:r>
          </a:p>
          <a:p>
            <a:r>
              <a:rPr lang="en-US" dirty="0" err="1" smtClean="0"/>
              <a:t>RemoteLogCat</a:t>
            </a:r>
            <a:endParaRPr lang="en-US" dirty="0" smtClean="0"/>
          </a:p>
          <a:p>
            <a:r>
              <a:rPr lang="en-US" dirty="0" err="1" smtClean="0"/>
              <a:t>Fing</a:t>
            </a:r>
            <a:endParaRPr lang="en-US" dirty="0" smtClean="0"/>
          </a:p>
          <a:p>
            <a:r>
              <a:rPr lang="en-US" dirty="0" err="1" smtClean="0"/>
              <a:t>WiFi</a:t>
            </a:r>
            <a:r>
              <a:rPr lang="en-US" dirty="0" smtClean="0"/>
              <a:t> Analyzer</a:t>
            </a:r>
          </a:p>
          <a:p>
            <a:r>
              <a:rPr lang="en-US" dirty="0" smtClean="0"/>
              <a:t>ADB </a:t>
            </a:r>
            <a:r>
              <a:rPr lang="en-US" dirty="0" err="1" smtClean="0"/>
              <a:t>Wifi</a:t>
            </a:r>
            <a:endParaRPr lang="en-US" dirty="0" smtClean="0"/>
          </a:p>
          <a:p>
            <a:r>
              <a:rPr lang="en-US" dirty="0" smtClean="0"/>
              <a:t>Android Assistant</a:t>
            </a:r>
          </a:p>
          <a:p>
            <a:r>
              <a:rPr lang="en-US" dirty="0" smtClean="0"/>
              <a:t>Battery </a:t>
            </a:r>
            <a:r>
              <a:rPr lang="en-US" dirty="0" err="1" smtClean="0"/>
              <a:t>Dr</a:t>
            </a:r>
            <a:r>
              <a:rPr lang="en-US" dirty="0" smtClean="0"/>
              <a:t> Saver</a:t>
            </a:r>
          </a:p>
          <a:p>
            <a:r>
              <a:rPr lang="en-US" dirty="0" smtClean="0"/>
              <a:t>System Analyzer</a:t>
            </a:r>
          </a:p>
          <a:p>
            <a:r>
              <a:rPr lang="en-US" dirty="0" smtClean="0"/>
              <a:t>Android Cleaner</a:t>
            </a:r>
            <a:endParaRPr lang="en-US" dirty="0"/>
          </a:p>
        </p:txBody>
      </p:sp>
      <p:sp>
        <p:nvSpPr>
          <p:cNvPr id="8" name="Text Placeholder 7"/>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US" sz="3200" dirty="0" smtClean="0"/>
              <a:t>iPhone</a:t>
            </a:r>
            <a:endParaRPr lang="en-US" sz="3200" dirty="0"/>
          </a:p>
        </p:txBody>
      </p:sp>
      <p:sp>
        <p:nvSpPr>
          <p:cNvPr id="10" name="Content Placeholder 9"/>
          <p:cNvSpPr>
            <a:spLocks noGrp="1"/>
          </p:cNvSpPr>
          <p:nvPr>
            <p:ph sz="quarter" idx="4"/>
          </p:nvPr>
        </p:nvSpPr>
        <p:spPr>
          <a:xfrm>
            <a:off x="4724400" y="1981200"/>
            <a:ext cx="4041648" cy="3913187"/>
          </a:xfrm>
          <a:prstGeom prst="rect">
            <a:avLst/>
          </a:prstGeo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sz="1600" dirty="0" smtClean="0"/>
              <a:t>UDID</a:t>
            </a:r>
          </a:p>
          <a:p>
            <a:r>
              <a:rPr lang="en-US" sz="1600" dirty="0" smtClean="0"/>
              <a:t>Carat</a:t>
            </a:r>
          </a:p>
          <a:p>
            <a:r>
              <a:rPr lang="en-US" sz="1600" dirty="0" err="1" smtClean="0"/>
              <a:t>BattLoad</a:t>
            </a:r>
            <a:r>
              <a:rPr lang="en-US" sz="1600" dirty="0" smtClean="0"/>
              <a:t> Testing $3.99</a:t>
            </a:r>
          </a:p>
          <a:p>
            <a:r>
              <a:rPr lang="en-US" sz="1600" dirty="0" smtClean="0"/>
              <a:t>Device Log Viewer</a:t>
            </a:r>
          </a:p>
          <a:p>
            <a:r>
              <a:rPr lang="en-US" sz="1600" dirty="0" err="1" smtClean="0"/>
              <a:t>WiFi</a:t>
            </a:r>
            <a:r>
              <a:rPr lang="en-US" sz="1600" dirty="0" smtClean="0"/>
              <a:t> Analyzer</a:t>
            </a:r>
          </a:p>
          <a:p>
            <a:r>
              <a:rPr lang="en-US" sz="1600" dirty="0" smtClean="0"/>
              <a:t>Network Analyzer ($2.99)</a:t>
            </a:r>
          </a:p>
          <a:p>
            <a:r>
              <a:rPr lang="en-US" sz="1600" dirty="0" smtClean="0"/>
              <a:t>System Status ($2.99)</a:t>
            </a:r>
          </a:p>
          <a:p>
            <a:r>
              <a:rPr lang="en-US" sz="1600" dirty="0" smtClean="0"/>
              <a:t>VR Mobile –Vibration Testing</a:t>
            </a:r>
          </a:p>
          <a:p>
            <a:r>
              <a:rPr lang="en-US" sz="1600" dirty="0" smtClean="0"/>
              <a:t>UDID – Ad Hoc Helper</a:t>
            </a:r>
          </a:p>
          <a:p>
            <a:r>
              <a:rPr lang="en-US" sz="1600" dirty="0" smtClean="0"/>
              <a:t>Unit Testing Free for </a:t>
            </a:r>
            <a:r>
              <a:rPr lang="en-US" sz="1600" dirty="0" err="1" smtClean="0"/>
              <a:t>iOhone</a:t>
            </a:r>
            <a:r>
              <a:rPr lang="en-US" sz="1600" dirty="0" smtClean="0"/>
              <a:t> </a:t>
            </a:r>
          </a:p>
          <a:p>
            <a:r>
              <a:rPr lang="en-US" sz="1600" dirty="0" smtClean="0"/>
              <a:t>Test Studio (Mobile Automation)</a:t>
            </a:r>
          </a:p>
          <a:p>
            <a:r>
              <a:rPr lang="en-US" sz="1600" dirty="0" smtClean="0"/>
              <a:t>Minimal Essential testing Strategy</a:t>
            </a:r>
          </a:p>
          <a:p>
            <a:r>
              <a:rPr lang="en-US" sz="1600" dirty="0" smtClean="0"/>
              <a:t>Performance Test Mobile</a:t>
            </a:r>
          </a:p>
          <a:p>
            <a:endParaRPr lang="en-US" sz="1600" dirty="0" smtClean="0"/>
          </a:p>
          <a:p>
            <a:endParaRPr lang="en-US" sz="1600"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
        <p:nvSpPr>
          <p:cNvPr id="2" name="Title 1"/>
          <p:cNvSpPr>
            <a:spLocks noGrp="1"/>
          </p:cNvSpPr>
          <p:nvPr>
            <p:ph type="title"/>
          </p:nvPr>
        </p:nvSpPr>
        <p:spPr>
          <a:xfrm>
            <a:off x="457200" y="200891"/>
            <a:ext cx="82296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400" dirty="0" smtClean="0"/>
              <a:t>List of cool apps: </a:t>
            </a:r>
            <a:r>
              <a:rPr lang="en-US" sz="4000" b="1" dirty="0" smtClean="0"/>
              <a:t>Helping Tools</a:t>
            </a:r>
            <a:endParaRPr lang="en-US" sz="4000" b="1" dirty="0"/>
          </a:p>
        </p:txBody>
      </p:sp>
      <p:sp>
        <p:nvSpPr>
          <p:cNvPr id="11" name="Rounded Rectangle 10"/>
          <p:cNvSpPr/>
          <p:nvPr/>
        </p:nvSpPr>
        <p:spPr>
          <a:xfrm>
            <a:off x="533400" y="1344757"/>
            <a:ext cx="8077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dirty="0">
                <a:latin typeface="Arial" pitchFamily="34" charset="0"/>
                <a:cs typeface="Arial" pitchFamily="34" charset="0"/>
              </a:rPr>
              <a:t>Monitor Usage Stats and Tweak System </a:t>
            </a:r>
            <a:r>
              <a:rPr lang="en-US" sz="2800" dirty="0" smtClean="0">
                <a:latin typeface="Arial" pitchFamily="34" charset="0"/>
                <a:cs typeface="Arial" pitchFamily="34" charset="0"/>
              </a:rPr>
              <a:t>Utilities</a:t>
            </a:r>
            <a:endParaRPr lang="en-US" dirty="0">
              <a:latin typeface="Arial" pitchFamily="34" charset="0"/>
              <a:cs typeface="Arial" pitchFamily="34" charset="0"/>
            </a:endParaRPr>
          </a:p>
        </p:txBody>
      </p:sp>
      <p:sp>
        <p:nvSpPr>
          <p:cNvPr id="12" name="Rectangle 3"/>
          <p:cNvSpPr>
            <a:spLocks noChangeArrowheads="1"/>
          </p:cNvSpPr>
          <p:nvPr/>
        </p:nvSpPr>
        <p:spPr bwMode="auto">
          <a:xfrm>
            <a:off x="3124200" y="6096000"/>
            <a:ext cx="4191000"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http://android.appstorm.net/roundups/utilities-roundups/35-android-apps-to-monitor-usage-stats-and-tweak-system-utilities/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64359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14400" y="1036638"/>
            <a:ext cx="3346704" cy="639762"/>
          </a:xfrm>
        </p:spPr>
        <p:style>
          <a:lnRef idx="1">
            <a:schemeClr val="accent3"/>
          </a:lnRef>
          <a:fillRef idx="3">
            <a:schemeClr val="accent3"/>
          </a:fillRef>
          <a:effectRef idx="2">
            <a:schemeClr val="accent3"/>
          </a:effectRef>
          <a:fontRef idx="minor">
            <a:schemeClr val="lt1"/>
          </a:fontRef>
        </p:style>
        <p:txBody>
          <a:bodyPr/>
          <a:lstStyle/>
          <a:p>
            <a:r>
              <a:rPr lang="en-US" sz="3200" dirty="0" smtClean="0"/>
              <a:t>Android</a:t>
            </a:r>
            <a:endParaRPr lang="en-US" sz="3200" dirty="0"/>
          </a:p>
        </p:txBody>
      </p:sp>
      <p:sp>
        <p:nvSpPr>
          <p:cNvPr id="9" name="Content Placeholder 8"/>
          <p:cNvSpPr>
            <a:spLocks noGrp="1"/>
          </p:cNvSpPr>
          <p:nvPr>
            <p:ph sz="half" idx="2"/>
          </p:nvPr>
        </p:nvSpPr>
        <p:spPr>
          <a:xfrm>
            <a:off x="457200" y="2212848"/>
            <a:ext cx="4041648" cy="3913632"/>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endParaRPr lang="en-US" dirty="0"/>
          </a:p>
        </p:txBody>
      </p:sp>
      <p:sp>
        <p:nvSpPr>
          <p:cNvPr id="8" name="Text Placeholder 7"/>
          <p:cNvSpPr>
            <a:spLocks noGrp="1"/>
          </p:cNvSpPr>
          <p:nvPr>
            <p:ph type="body" sz="quarter" idx="3"/>
          </p:nvPr>
        </p:nvSpPr>
        <p:spPr>
          <a:xfrm>
            <a:off x="4724400" y="1036638"/>
            <a:ext cx="3346704" cy="639762"/>
          </a:xfrm>
        </p:spPr>
        <p:style>
          <a:lnRef idx="1">
            <a:schemeClr val="dk1"/>
          </a:lnRef>
          <a:fillRef idx="2">
            <a:schemeClr val="dk1"/>
          </a:fillRef>
          <a:effectRef idx="1">
            <a:schemeClr val="dk1"/>
          </a:effectRef>
          <a:fontRef idx="minor">
            <a:schemeClr val="dk1"/>
          </a:fontRef>
        </p:style>
        <p:txBody>
          <a:bodyPr/>
          <a:lstStyle/>
          <a:p>
            <a:r>
              <a:rPr lang="en-US" sz="3200" dirty="0" smtClean="0"/>
              <a:t>iPhone</a:t>
            </a:r>
            <a:endParaRPr lang="en-US" sz="3200" dirty="0"/>
          </a:p>
        </p:txBody>
      </p:sp>
      <p:sp>
        <p:nvSpPr>
          <p:cNvPr id="10" name="Content Placeholder 9"/>
          <p:cNvSpPr>
            <a:spLocks noGrp="1"/>
          </p:cNvSpPr>
          <p:nvPr>
            <p:ph sz="quarter" idx="4"/>
          </p:nvPr>
        </p:nvSpPr>
        <p:spPr>
          <a:xfrm>
            <a:off x="4672584" y="2212848"/>
            <a:ext cx="4041648" cy="3913187"/>
          </a:xfrm>
          <a:prstGeom prst="rect">
            <a:avLst/>
          </a:prstGeo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sz="1600" dirty="0" smtClean="0"/>
              <a:t>Audio Kit</a:t>
            </a:r>
          </a:p>
          <a:p>
            <a:r>
              <a:rPr lang="en-US" sz="1600" dirty="0" err="1" smtClean="0"/>
              <a:t>iCurlHTTP</a:t>
            </a:r>
            <a:endParaRPr lang="en-US" sz="1600" dirty="0" smtClean="0"/>
          </a:p>
          <a:p>
            <a:r>
              <a:rPr lang="en-US" sz="1600" dirty="0" err="1" smtClean="0"/>
              <a:t>ProjQA</a:t>
            </a:r>
            <a:r>
              <a:rPr lang="en-US" sz="1600" dirty="0" smtClean="0"/>
              <a:t> Audit</a:t>
            </a:r>
          </a:p>
          <a:p>
            <a:r>
              <a:rPr lang="en-US" sz="1600" dirty="0" err="1" smtClean="0"/>
              <a:t>AKLite</a:t>
            </a:r>
            <a:endParaRPr lang="en-US" sz="1600" dirty="0" smtClean="0"/>
          </a:p>
          <a:p>
            <a:r>
              <a:rPr lang="en-US" sz="1600" dirty="0" smtClean="0"/>
              <a:t>Agile Estimate</a:t>
            </a:r>
          </a:p>
          <a:p>
            <a:r>
              <a:rPr lang="en-US" sz="1600" dirty="0" smtClean="0"/>
              <a:t>HP ALM Mobile</a:t>
            </a:r>
          </a:p>
          <a:p>
            <a:r>
              <a:rPr lang="en-US" sz="1600" dirty="0" smtClean="0"/>
              <a:t>About My Device</a:t>
            </a:r>
          </a:p>
          <a:p>
            <a:r>
              <a:rPr lang="en-US" sz="1600" dirty="0" err="1" smtClean="0"/>
              <a:t>LogPolice</a:t>
            </a:r>
            <a:endParaRPr lang="en-US" sz="1600" dirty="0" smtClean="0"/>
          </a:p>
          <a:p>
            <a:r>
              <a:rPr lang="en-US" sz="1600" dirty="0" smtClean="0"/>
              <a:t>Rest Client</a:t>
            </a:r>
          </a:p>
          <a:p>
            <a:r>
              <a:rPr lang="en-US" sz="1600" dirty="0" err="1" smtClean="0"/>
              <a:t>HeadsUp</a:t>
            </a:r>
            <a:r>
              <a:rPr lang="en-US" sz="1600" dirty="0" smtClean="0"/>
              <a:t> XG</a:t>
            </a:r>
          </a:p>
          <a:p>
            <a:r>
              <a:rPr lang="en-US" sz="1600" dirty="0" smtClean="0"/>
              <a:t>CEH Exam</a:t>
            </a:r>
          </a:p>
          <a:p>
            <a:r>
              <a:rPr lang="en-US" sz="1600" dirty="0" err="1" smtClean="0"/>
              <a:t>SMTPtest</a:t>
            </a:r>
            <a:endParaRPr lang="en-US" sz="1600" dirty="0" smtClean="0"/>
          </a:p>
          <a:p>
            <a:r>
              <a:rPr lang="en-US" sz="1600" dirty="0" smtClean="0"/>
              <a:t>G360 Accelerometer</a:t>
            </a:r>
          </a:p>
          <a:p>
            <a:endParaRPr lang="en-US" sz="1600"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2" name="Title 1"/>
          <p:cNvSpPr>
            <a:spLocks noGrp="1"/>
          </p:cNvSpPr>
          <p:nvPr>
            <p:ph type="title"/>
          </p:nvPr>
        </p:nvSpPr>
        <p:spPr>
          <a:xfrm>
            <a:off x="457200" y="228600"/>
            <a:ext cx="82296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400" dirty="0" smtClean="0"/>
              <a:t>List of cool apps: </a:t>
            </a:r>
            <a:r>
              <a:rPr lang="en-US" sz="4000" b="1" dirty="0" smtClean="0"/>
              <a:t>Helping Tools</a:t>
            </a:r>
            <a:endParaRPr lang="en-US" sz="4000" b="1" dirty="0"/>
          </a:p>
        </p:txBody>
      </p:sp>
      <p:sp>
        <p:nvSpPr>
          <p:cNvPr id="11" name="Rounded Rectangle 10"/>
          <p:cNvSpPr/>
          <p:nvPr/>
        </p:nvSpPr>
        <p:spPr>
          <a:xfrm>
            <a:off x="557212" y="1676400"/>
            <a:ext cx="8077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dirty="0">
                <a:latin typeface="Arial" pitchFamily="34" charset="0"/>
                <a:cs typeface="Arial" pitchFamily="34" charset="0"/>
              </a:rPr>
              <a:t>Monitor Usage Stats and Tweak System </a:t>
            </a:r>
            <a:r>
              <a:rPr lang="en-US" sz="2800" dirty="0" smtClean="0">
                <a:latin typeface="Arial" pitchFamily="34" charset="0"/>
                <a:cs typeface="Arial" pitchFamily="34" charset="0"/>
              </a:rPr>
              <a:t>Utilities</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105070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8200" y="990600"/>
            <a:ext cx="3346704" cy="639762"/>
          </a:xfrm>
        </p:spPr>
        <p:style>
          <a:lnRef idx="1">
            <a:schemeClr val="accent3"/>
          </a:lnRef>
          <a:fillRef idx="3">
            <a:schemeClr val="accent3"/>
          </a:fillRef>
          <a:effectRef idx="2">
            <a:schemeClr val="accent3"/>
          </a:effectRef>
          <a:fontRef idx="minor">
            <a:schemeClr val="lt1"/>
          </a:fontRef>
        </p:style>
        <p:txBody>
          <a:bodyPr/>
          <a:lstStyle/>
          <a:p>
            <a:r>
              <a:rPr lang="en-US" sz="3200" dirty="0" smtClean="0"/>
              <a:t>Android</a:t>
            </a:r>
            <a:endParaRPr lang="en-US" sz="3200" dirty="0"/>
          </a:p>
        </p:txBody>
      </p:sp>
      <p:sp>
        <p:nvSpPr>
          <p:cNvPr id="9" name="Content Placeholder 8"/>
          <p:cNvSpPr>
            <a:spLocks noGrp="1"/>
          </p:cNvSpPr>
          <p:nvPr>
            <p:ph sz="half" idx="2"/>
          </p:nvPr>
        </p:nvSpPr>
        <p:spPr>
          <a:xfrm>
            <a:off x="457200" y="2212848"/>
            <a:ext cx="4041648" cy="3913632"/>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endParaRPr lang="en-US" dirty="0"/>
          </a:p>
        </p:txBody>
      </p:sp>
      <p:sp>
        <p:nvSpPr>
          <p:cNvPr id="8" name="Text Placeholder 7"/>
          <p:cNvSpPr>
            <a:spLocks noGrp="1"/>
          </p:cNvSpPr>
          <p:nvPr>
            <p:ph type="body" sz="quarter" idx="3"/>
          </p:nvPr>
        </p:nvSpPr>
        <p:spPr>
          <a:xfrm>
            <a:off x="4953000" y="990600"/>
            <a:ext cx="3346704" cy="639762"/>
          </a:xfrm>
        </p:spPr>
        <p:style>
          <a:lnRef idx="1">
            <a:schemeClr val="dk1"/>
          </a:lnRef>
          <a:fillRef idx="2">
            <a:schemeClr val="dk1"/>
          </a:fillRef>
          <a:effectRef idx="1">
            <a:schemeClr val="dk1"/>
          </a:effectRef>
          <a:fontRef idx="minor">
            <a:schemeClr val="dk1"/>
          </a:fontRef>
        </p:style>
        <p:txBody>
          <a:bodyPr/>
          <a:lstStyle/>
          <a:p>
            <a:r>
              <a:rPr lang="en-US" sz="3200" dirty="0" smtClean="0"/>
              <a:t>iPhone</a:t>
            </a:r>
            <a:endParaRPr lang="en-US" sz="3200" dirty="0"/>
          </a:p>
        </p:txBody>
      </p:sp>
      <p:sp>
        <p:nvSpPr>
          <p:cNvPr id="10" name="Content Placeholder 9"/>
          <p:cNvSpPr>
            <a:spLocks noGrp="1"/>
          </p:cNvSpPr>
          <p:nvPr>
            <p:ph sz="quarter" idx="4"/>
          </p:nvPr>
        </p:nvSpPr>
        <p:spPr>
          <a:xfrm>
            <a:off x="4724400" y="1828800"/>
            <a:ext cx="3989832" cy="4297235"/>
          </a:xfrm>
          <a:prstGeom prst="rect">
            <a:avLst/>
          </a:prstGeo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en-US" sz="1600" dirty="0" smtClean="0"/>
              <a:t>J-Rest Client</a:t>
            </a:r>
          </a:p>
          <a:p>
            <a:r>
              <a:rPr lang="en-US" sz="1600" dirty="0" smtClean="0"/>
              <a:t>ISTQB Test</a:t>
            </a:r>
          </a:p>
          <a:p>
            <a:r>
              <a:rPr lang="en-US" sz="1600" dirty="0" err="1" smtClean="0"/>
              <a:t>CircleCi</a:t>
            </a:r>
            <a:endParaRPr lang="en-US" sz="1600" dirty="0" smtClean="0"/>
          </a:p>
          <a:p>
            <a:r>
              <a:rPr lang="en-US" sz="1600" dirty="0" smtClean="0"/>
              <a:t>API 653 </a:t>
            </a:r>
            <a:r>
              <a:rPr lang="en-US" sz="1600" dirty="0" err="1" smtClean="0"/>
              <a:t>Tmin</a:t>
            </a:r>
            <a:r>
              <a:rPr lang="en-US" sz="1600" dirty="0" smtClean="0"/>
              <a:t> Calculator</a:t>
            </a:r>
          </a:p>
          <a:p>
            <a:r>
              <a:rPr lang="en-US" sz="1600" dirty="0" err="1" smtClean="0"/>
              <a:t>iTester</a:t>
            </a:r>
            <a:endParaRPr lang="en-US" sz="1600" dirty="0" smtClean="0"/>
          </a:p>
          <a:p>
            <a:r>
              <a:rPr lang="en-US" sz="1600" dirty="0" smtClean="0"/>
              <a:t>iLoader.io</a:t>
            </a:r>
          </a:p>
          <a:p>
            <a:r>
              <a:rPr lang="en-US" sz="1600" dirty="0" err="1" smtClean="0"/>
              <a:t>SessionLog</a:t>
            </a:r>
            <a:endParaRPr lang="en-US" sz="1600" dirty="0" smtClean="0"/>
          </a:p>
          <a:p>
            <a:r>
              <a:rPr lang="en-US" sz="1600" dirty="0" smtClean="0"/>
              <a:t>HTML source code</a:t>
            </a:r>
          </a:p>
          <a:p>
            <a:r>
              <a:rPr lang="en-US" sz="1600" dirty="0" smtClean="0"/>
              <a:t>Flash Quiz MCAD</a:t>
            </a:r>
          </a:p>
          <a:p>
            <a:r>
              <a:rPr lang="en-US" sz="1600" dirty="0" smtClean="0"/>
              <a:t>Bug Tracker</a:t>
            </a:r>
          </a:p>
          <a:p>
            <a:r>
              <a:rPr lang="en-US" sz="1600" dirty="0" err="1" smtClean="0"/>
              <a:t>URLTestr</a:t>
            </a:r>
            <a:endParaRPr lang="en-US" sz="1600" dirty="0" smtClean="0"/>
          </a:p>
          <a:p>
            <a:r>
              <a:rPr lang="en-US" sz="1600" dirty="0" smtClean="0"/>
              <a:t>Defect Logger</a:t>
            </a:r>
          </a:p>
          <a:p>
            <a:r>
              <a:rPr lang="en-US" sz="1600" dirty="0" smtClean="0"/>
              <a:t>YASC</a:t>
            </a:r>
          </a:p>
          <a:p>
            <a:r>
              <a:rPr lang="en-US" sz="1600" dirty="0" smtClean="0"/>
              <a:t>Net Analyzer</a:t>
            </a:r>
          </a:p>
          <a:p>
            <a:r>
              <a:rPr lang="en-US" sz="1600" dirty="0" smtClean="0"/>
              <a:t>Sensor Monitor</a:t>
            </a:r>
          </a:p>
          <a:p>
            <a:r>
              <a:rPr lang="en-US" sz="1600" dirty="0" smtClean="0"/>
              <a:t>System Status</a:t>
            </a:r>
          </a:p>
          <a:p>
            <a:endParaRPr lang="en-US" sz="1600" dirty="0" smtClean="0"/>
          </a:p>
          <a:p>
            <a:endParaRPr lang="en-US" sz="1600" dirty="0" smtClean="0"/>
          </a:p>
          <a:p>
            <a:endParaRPr lang="en-US" sz="1600" dirty="0" smtClean="0"/>
          </a:p>
          <a:p>
            <a:endParaRPr lang="en-US" sz="1600"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
        <p:nvSpPr>
          <p:cNvPr id="2" name="Title 1"/>
          <p:cNvSpPr>
            <a:spLocks noGrp="1"/>
          </p:cNvSpPr>
          <p:nvPr>
            <p:ph type="title"/>
          </p:nvPr>
        </p:nvSpPr>
        <p:spPr>
          <a:xfrm>
            <a:off x="457200" y="228600"/>
            <a:ext cx="82296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400" dirty="0" smtClean="0"/>
              <a:t>List of cool apps: </a:t>
            </a:r>
            <a:r>
              <a:rPr lang="en-US" sz="4000" b="1" dirty="0" smtClean="0"/>
              <a:t>Helping Tools</a:t>
            </a:r>
            <a:endParaRPr lang="en-US" sz="4000" b="1" dirty="0"/>
          </a:p>
        </p:txBody>
      </p:sp>
    </p:spTree>
    <p:extLst>
      <p:ext uri="{BB962C8B-B14F-4D97-AF65-F5344CB8AC3E}">
        <p14:creationId xmlns:p14="http://schemas.microsoft.com/office/powerpoint/2010/main" xmlns="" val="3956064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style>
          <a:lnRef idx="3">
            <a:schemeClr val="lt1"/>
          </a:lnRef>
          <a:fillRef idx="1">
            <a:schemeClr val="accent3"/>
          </a:fillRef>
          <a:effectRef idx="1">
            <a:schemeClr val="accent3"/>
          </a:effectRef>
          <a:fontRef idx="minor">
            <a:schemeClr val="lt1"/>
          </a:fontRef>
        </p:style>
        <p:txBody>
          <a:bodyPr/>
          <a:lstStyle/>
          <a:p>
            <a:r>
              <a:rPr lang="en-US" dirty="0" smtClean="0"/>
              <a:t>Android</a:t>
            </a:r>
            <a:endParaRPr lang="en-US" dirty="0"/>
          </a:p>
        </p:txBody>
      </p:sp>
      <p:sp>
        <p:nvSpPr>
          <p:cNvPr id="4" name="Content Placeholder 3"/>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endParaRPr lang="en-US" dirty="0"/>
          </a:p>
        </p:txBody>
      </p:sp>
      <p:sp>
        <p:nvSpPr>
          <p:cNvPr id="5" name="Text Placeholder 4"/>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n-US" dirty="0" smtClean="0"/>
              <a:t>iPhone</a:t>
            </a:r>
            <a:endParaRPr lang="en-US" dirty="0"/>
          </a:p>
        </p:txBody>
      </p:sp>
      <p:sp>
        <p:nvSpPr>
          <p:cNvPr id="6" name="Content Placeholder 5"/>
          <p:cNvSpPr>
            <a:spLocks noGrp="1"/>
          </p:cNvSpPr>
          <p:nvPr>
            <p:ph sz="quarter" idx="4"/>
          </p:nvPr>
        </p:nvSpPr>
        <p:spPr/>
        <p:style>
          <a:lnRef idx="1">
            <a:schemeClr val="dk1"/>
          </a:lnRef>
          <a:fillRef idx="2">
            <a:schemeClr val="dk1"/>
          </a:fillRef>
          <a:effectRef idx="1">
            <a:schemeClr val="dk1"/>
          </a:effectRef>
          <a:fontRef idx="minor">
            <a:schemeClr val="dk1"/>
          </a:fontRef>
        </p:style>
        <p:txBody>
          <a:bodyPr/>
          <a:lstStyle/>
          <a:p>
            <a:r>
              <a:rPr lang="en-US" dirty="0" smtClean="0"/>
              <a:t>Lie Detector</a:t>
            </a:r>
          </a:p>
          <a:p>
            <a:r>
              <a:rPr lang="en-US" dirty="0" smtClean="0"/>
              <a:t>NC Decibel – Environmental </a:t>
            </a:r>
          </a:p>
          <a:p>
            <a:endParaRPr lang="en-US" dirty="0" smtClean="0"/>
          </a:p>
          <a:p>
            <a:pPr marL="0" indent="0">
              <a:buNone/>
            </a:pPr>
            <a:endParaRPr lang="en-US" dirty="0"/>
          </a:p>
        </p:txBody>
      </p:sp>
      <p:sp>
        <p:nvSpPr>
          <p:cNvPr id="2" name="Title 1"/>
          <p:cNvSpPr>
            <a:spLocks noGrp="1"/>
          </p:cNvSpPr>
          <p:nvPr>
            <p:ph type="title"/>
          </p:nvPr>
        </p:nvSpPr>
        <p:spPr>
          <a:xfrm>
            <a:off x="1295400" y="4495800"/>
            <a:ext cx="6512511" cy="1143000"/>
          </a:xfrm>
        </p:spPr>
        <p:style>
          <a:lnRef idx="1">
            <a:schemeClr val="accent2"/>
          </a:lnRef>
          <a:fillRef idx="2">
            <a:schemeClr val="accent2"/>
          </a:fillRef>
          <a:effectRef idx="1">
            <a:schemeClr val="accent2"/>
          </a:effectRef>
          <a:fontRef idx="minor">
            <a:schemeClr val="dk1"/>
          </a:fontRef>
        </p:style>
        <p:txBody>
          <a:bodyPr/>
          <a:lstStyle/>
          <a:p>
            <a:r>
              <a:rPr lang="en-US" dirty="0" smtClean="0"/>
              <a:t>Fun Apps</a:t>
            </a:r>
            <a:endParaRPr lang="en-US" dirty="0"/>
          </a:p>
        </p:txBody>
      </p:sp>
      <p:sp>
        <p:nvSpPr>
          <p:cNvPr id="7" name="Footer Placeholder 6"/>
          <p:cNvSpPr>
            <a:spLocks noGrp="1"/>
          </p:cNvSpPr>
          <p:nvPr>
            <p:ph type="ftr" sz="quarter" idx="11"/>
          </p:nvPr>
        </p:nvSpPr>
        <p:spPr/>
        <p:txBody>
          <a:bodyPr/>
          <a:lstStyle/>
          <a:p>
            <a:r>
              <a:rPr lang="en-US" smtClean="0"/>
              <a:t>Copyright Ivette Doss 2013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xmlns="" val="353908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381000" y="990600"/>
            <a:ext cx="3962400" cy="28194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endParaRPr lang="en-US" sz="1600" dirty="0" smtClean="0">
              <a:latin typeface="Arial" pitchFamily="34" charset="0"/>
              <a:cs typeface="Arial" pitchFamily="34" charset="0"/>
            </a:endParaRPr>
          </a:p>
          <a:p>
            <a:r>
              <a:rPr lang="en-US" sz="1800" b="1" dirty="0" smtClean="0">
                <a:latin typeface="Arial" pitchFamily="34" charset="0"/>
                <a:cs typeface="Arial" pitchFamily="34" charset="0"/>
              </a:rPr>
              <a:t>Create a Check List:</a:t>
            </a:r>
          </a:p>
          <a:p>
            <a:pPr marL="68580" indent="0">
              <a:buNone/>
            </a:pPr>
            <a:r>
              <a:rPr lang="en-US" sz="1600" b="1" dirty="0">
                <a:latin typeface="Arial" pitchFamily="34" charset="0"/>
                <a:cs typeface="Arial" pitchFamily="34" charset="0"/>
              </a:rPr>
              <a:t> </a:t>
            </a:r>
            <a:r>
              <a:rPr lang="en-US" sz="1600" b="1" dirty="0" smtClean="0">
                <a:latin typeface="Arial" pitchFamily="34" charset="0"/>
                <a:cs typeface="Arial" pitchFamily="34" charset="0"/>
              </a:rPr>
              <a:t>    1) </a:t>
            </a:r>
            <a:r>
              <a:rPr lang="en-US" sz="1600" dirty="0" smtClean="0">
                <a:latin typeface="Arial" pitchFamily="34" charset="0"/>
                <a:cs typeface="Arial" pitchFamily="34" charset="0"/>
              </a:rPr>
              <a:t>Functionality Testing</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en-US" sz="1600" b="1" dirty="0" smtClean="0">
                <a:latin typeface="Arial" pitchFamily="34" charset="0"/>
                <a:cs typeface="Arial" pitchFamily="34" charset="0"/>
              </a:rPr>
              <a:t>2)</a:t>
            </a:r>
            <a:r>
              <a:rPr lang="en-US" sz="1600" dirty="0" smtClean="0">
                <a:latin typeface="Arial" pitchFamily="34" charset="0"/>
                <a:cs typeface="Arial" pitchFamily="34" charset="0"/>
              </a:rPr>
              <a:t> Usability testing</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en-US" sz="1600" b="1" dirty="0" smtClean="0">
                <a:latin typeface="Arial" pitchFamily="34" charset="0"/>
                <a:cs typeface="Arial" pitchFamily="34" charset="0"/>
              </a:rPr>
              <a:t>3) </a:t>
            </a:r>
            <a:r>
              <a:rPr lang="en-US" sz="1600" dirty="0" smtClean="0">
                <a:latin typeface="Arial" pitchFamily="34" charset="0"/>
                <a:cs typeface="Arial" pitchFamily="34" charset="0"/>
              </a:rPr>
              <a:t>Interruption testing</a:t>
            </a:r>
          </a:p>
          <a:p>
            <a:pPr marL="109728" indent="0">
              <a:buNone/>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4) </a:t>
            </a:r>
            <a:r>
              <a:rPr lang="en-US" sz="1600" dirty="0" smtClean="0">
                <a:latin typeface="Arial" pitchFamily="34" charset="0"/>
                <a:cs typeface="Arial" pitchFamily="34" charset="0"/>
              </a:rPr>
              <a:t>Connectivity testing</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en-US" sz="1600" b="1" dirty="0" smtClean="0">
                <a:latin typeface="Arial" pitchFamily="34" charset="0"/>
                <a:cs typeface="Arial" pitchFamily="34" charset="0"/>
              </a:rPr>
              <a:t>5)</a:t>
            </a:r>
            <a:r>
              <a:rPr lang="en-US" sz="1600" dirty="0" smtClean="0">
                <a:latin typeface="Arial" pitchFamily="34" charset="0"/>
                <a:cs typeface="Arial" pitchFamily="34" charset="0"/>
              </a:rPr>
              <a:t> Compatibility testing</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en-US" sz="1600" b="1" dirty="0" smtClean="0">
                <a:latin typeface="Arial" pitchFamily="34" charset="0"/>
                <a:cs typeface="Arial" pitchFamily="34" charset="0"/>
              </a:rPr>
              <a:t>6)</a:t>
            </a:r>
            <a:r>
              <a:rPr lang="en-US" sz="1600" dirty="0" smtClean="0">
                <a:latin typeface="Arial" pitchFamily="34" charset="0"/>
                <a:cs typeface="Arial" pitchFamily="34" charset="0"/>
              </a:rPr>
              <a:t> Performance testing</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en-US" sz="1600" b="1" dirty="0" smtClean="0">
                <a:latin typeface="Arial" pitchFamily="34" charset="0"/>
                <a:cs typeface="Arial" pitchFamily="34" charset="0"/>
              </a:rPr>
              <a:t>7) </a:t>
            </a:r>
            <a:r>
              <a:rPr lang="en-US" sz="1600" dirty="0" smtClean="0">
                <a:latin typeface="Arial" pitchFamily="34" charset="0"/>
                <a:cs typeface="Arial" pitchFamily="34" charset="0"/>
              </a:rPr>
              <a:t>Security testing</a:t>
            </a:r>
            <a:r>
              <a:rPr lang="en-US" sz="1400" dirty="0" smtClean="0"/>
              <a:t/>
            </a:r>
            <a:br>
              <a:rPr lang="en-US" sz="1400" dirty="0" smtClean="0"/>
            </a:br>
            <a:endParaRPr lang="en-US" sz="1400" dirty="0" smtClean="0"/>
          </a:p>
          <a:p>
            <a:pPr>
              <a:buNone/>
            </a:pPr>
            <a:endParaRPr lang="en-US" sz="1400" dirty="0">
              <a:latin typeface="Arial" pitchFamily="34" charset="0"/>
              <a:cs typeface="Arial" pitchFamily="34" charset="0"/>
            </a:endParaRPr>
          </a:p>
        </p:txBody>
      </p:sp>
      <p:sp>
        <p:nvSpPr>
          <p:cNvPr id="3" name="Footer Placeholder 2"/>
          <p:cNvSpPr>
            <a:spLocks noGrp="1"/>
          </p:cNvSpPr>
          <p:nvPr>
            <p:ph type="ftr" sz="quarter" idx="11"/>
          </p:nvPr>
        </p:nvSpPr>
        <p:spPr>
          <a:xfrm>
            <a:off x="4267200" y="6407944"/>
            <a:ext cx="4191000" cy="365125"/>
          </a:xfrm>
        </p:spPr>
        <p:txBody>
          <a:bodyPr/>
          <a:lstStyle/>
          <a:p>
            <a:r>
              <a:rPr lang="en-US" smtClean="0">
                <a:solidFill>
                  <a:schemeClr val="tx2">
                    <a:lumMod val="25000"/>
                  </a:schemeClr>
                </a:solidFill>
              </a:rPr>
              <a:t>Copyright Ivette Doss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25000"/>
                  </a:schemeClr>
                </a:solidFill>
              </a:rPr>
              <a:pPr/>
              <a:t>5</a:t>
            </a:fld>
            <a:endParaRPr lang="en-US" dirty="0">
              <a:solidFill>
                <a:schemeClr val="tx2">
                  <a:lumMod val="25000"/>
                </a:schemeClr>
              </a:solidFill>
            </a:endParaRPr>
          </a:p>
        </p:txBody>
      </p:sp>
      <p:sp>
        <p:nvSpPr>
          <p:cNvPr id="6" name="Title 5"/>
          <p:cNvSpPr>
            <a:spLocks noGrp="1"/>
          </p:cNvSpPr>
          <p:nvPr>
            <p:ph type="title"/>
          </p:nvPr>
        </p:nvSpPr>
        <p:spPr>
          <a:xfrm>
            <a:off x="262991" y="152400"/>
            <a:ext cx="8610600" cy="609600"/>
          </a:xfrm>
        </p:spPr>
        <p:style>
          <a:lnRef idx="1">
            <a:schemeClr val="accent1"/>
          </a:lnRef>
          <a:fillRef idx="2">
            <a:schemeClr val="accent1"/>
          </a:fillRef>
          <a:effectRef idx="1">
            <a:schemeClr val="accent1"/>
          </a:effectRef>
          <a:fontRef idx="minor">
            <a:schemeClr val="dk1"/>
          </a:fontRef>
        </p:style>
        <p:txBody>
          <a:bodyPr>
            <a:normAutofit/>
          </a:bodyPr>
          <a:lstStyle/>
          <a:p>
            <a:pPr lvl="0"/>
            <a:r>
              <a:rPr lang="en-US" sz="3100" b="1" dirty="0" smtClean="0">
                <a:solidFill>
                  <a:schemeClr val="tx1"/>
                </a:solidFill>
                <a:latin typeface="Arial" pitchFamily="34" charset="0"/>
                <a:cs typeface="Arial" pitchFamily="34" charset="0"/>
              </a:rPr>
              <a:t>How would you test the mobile app page?      </a:t>
            </a:r>
            <a:endParaRPr lang="en-US" b="1" dirty="0">
              <a:solidFill>
                <a:schemeClr val="tx1"/>
              </a:solidFill>
            </a:endParaRPr>
          </a:p>
        </p:txBody>
      </p:sp>
      <p:pic>
        <p:nvPicPr>
          <p:cNvPr id="4100" name="Picture 4" descr="C:\Users\IVA\Pictures\MOBILE TESTING\apps_modules_puzzle[1].jpg"/>
          <p:cNvPicPr>
            <a:picLocks noChangeAspect="1" noChangeArrowheads="1"/>
          </p:cNvPicPr>
          <p:nvPr/>
        </p:nvPicPr>
        <p:blipFill>
          <a:blip r:embed="rId2" cstate="print"/>
          <a:srcRect/>
          <a:stretch>
            <a:fillRect/>
          </a:stretch>
        </p:blipFill>
        <p:spPr bwMode="auto">
          <a:xfrm>
            <a:off x="990600" y="3994392"/>
            <a:ext cx="2291261" cy="2025407"/>
          </a:xfrm>
          <a:prstGeom prst="rect">
            <a:avLst/>
          </a:prstGeom>
          <a:noFill/>
        </p:spPr>
      </p:pic>
      <p:sp>
        <p:nvSpPr>
          <p:cNvPr id="13" name="Rectangle 12"/>
          <p:cNvSpPr/>
          <p:nvPr/>
        </p:nvSpPr>
        <p:spPr>
          <a:xfrm>
            <a:off x="5257800" y="5867400"/>
            <a:ext cx="31242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2">
                    <a:lumMod val="50000"/>
                  </a:schemeClr>
                </a:solidFill>
                <a:latin typeface="Arial" pitchFamily="34" charset="0"/>
                <a:cs typeface="Arial" pitchFamily="34" charset="0"/>
              </a:rPr>
              <a:t>http://www.mobileappstesting.com/tag/testing-checklist-for-mobile-application/</a:t>
            </a:r>
            <a:endParaRPr lang="en-US" sz="1200" dirty="0">
              <a:solidFill>
                <a:schemeClr val="tx2">
                  <a:lumMod val="50000"/>
                </a:schemeClr>
              </a:solidFill>
              <a:latin typeface="Arial" pitchFamily="34" charset="0"/>
              <a:cs typeface="Arial" pitchFamily="34" charset="0"/>
            </a:endParaRPr>
          </a:p>
        </p:txBody>
      </p:sp>
      <p:sp>
        <p:nvSpPr>
          <p:cNvPr id="14" name="Rectangle 13"/>
          <p:cNvSpPr/>
          <p:nvPr/>
        </p:nvSpPr>
        <p:spPr>
          <a:xfrm>
            <a:off x="4114800" y="4572000"/>
            <a:ext cx="464820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latin typeface="Arial" pitchFamily="34" charset="0"/>
                <a:cs typeface="Arial" pitchFamily="34" charset="0"/>
              </a:rPr>
              <a:t>Get prepared to Interview ‘SMART’ way and print the Mobile Application Checklist (next 8 Slides)</a:t>
            </a:r>
            <a:endParaRPr lang="en-US" sz="1600" dirty="0">
              <a:latin typeface="Arial" pitchFamily="34" charset="0"/>
              <a:cs typeface="Arial" pitchFamily="34" charset="0"/>
            </a:endParaRPr>
          </a:p>
        </p:txBody>
      </p:sp>
      <p:sp>
        <p:nvSpPr>
          <p:cNvPr id="15" name="Rectangle 14"/>
          <p:cNvSpPr/>
          <p:nvPr/>
        </p:nvSpPr>
        <p:spPr>
          <a:xfrm>
            <a:off x="3619710" y="39624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latin typeface="Arial" pitchFamily="34" charset="0"/>
                <a:cs typeface="Arial" pitchFamily="34" charset="0"/>
              </a:rPr>
              <a:t>OR</a:t>
            </a:r>
            <a:endParaRPr lang="en-US" b="1" dirty="0">
              <a:solidFill>
                <a:srgbClr val="FFFF00"/>
              </a:solidFill>
              <a:latin typeface="Arial" pitchFamily="34" charset="0"/>
              <a:cs typeface="Arial" pitchFamily="34" charset="0"/>
            </a:endParaRPr>
          </a:p>
        </p:txBody>
      </p:sp>
      <p:sp>
        <p:nvSpPr>
          <p:cNvPr id="12" name="Rectangle 11"/>
          <p:cNvSpPr/>
          <p:nvPr/>
        </p:nvSpPr>
        <p:spPr>
          <a:xfrm>
            <a:off x="724110" y="6172200"/>
            <a:ext cx="33528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tx2">
                    <a:lumMod val="50000"/>
                  </a:schemeClr>
                </a:solidFill>
                <a:latin typeface="Arial" pitchFamily="34" charset="0"/>
                <a:cs typeface="Arial" pitchFamily="34" charset="0"/>
              </a:rPr>
              <a:t>http://sixrevisions.com/tools/10-excellent-tools-for-testing-your-site-on-mobile-devices/</a:t>
            </a:r>
            <a:endParaRPr lang="en-US" sz="1200" dirty="0">
              <a:solidFill>
                <a:schemeClr val="tx2">
                  <a:lumMod val="50000"/>
                </a:schemeClr>
              </a:solidFill>
              <a:latin typeface="Arial" pitchFamily="34" charset="0"/>
              <a:cs typeface="Arial" pitchFamily="34" charset="0"/>
            </a:endParaRPr>
          </a:p>
        </p:txBody>
      </p:sp>
      <p:pic>
        <p:nvPicPr>
          <p:cNvPr id="16" name="Picture 2" descr="http://www.odysseytransform.com/wp-content/uploads/conceptual_think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19700" y="1143000"/>
            <a:ext cx="3200400" cy="32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973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4294967295"/>
            <p:extLst>
              <p:ext uri="{D42A27DB-BD31-4B8C-83A1-F6EECF244321}">
                <p14:modId xmlns:p14="http://schemas.microsoft.com/office/powerpoint/2010/main" xmlns="" val="2659393182"/>
              </p:ext>
            </p:extLst>
          </p:nvPr>
        </p:nvGraphicFramePr>
        <p:xfrm>
          <a:off x="228600" y="1295403"/>
          <a:ext cx="8686800" cy="4952998"/>
        </p:xfrm>
        <a:graphic>
          <a:graphicData uri="http://schemas.openxmlformats.org/drawingml/2006/table">
            <a:tbl>
              <a:tblPr firstRow="1" bandRow="1">
                <a:tableStyleId>{5C22544A-7EE6-4342-B048-85BDC9FD1C3A}</a:tableStyleId>
              </a:tblPr>
              <a:tblGrid>
                <a:gridCol w="2171700"/>
                <a:gridCol w="1286934"/>
                <a:gridCol w="3056466"/>
                <a:gridCol w="2171700"/>
              </a:tblGrid>
              <a:tr h="741030">
                <a:tc>
                  <a:txBody>
                    <a:bodyPr/>
                    <a:lstStyle/>
                    <a:p>
                      <a:r>
                        <a:rPr lang="en-US" sz="1800" dirty="0" smtClean="0">
                          <a:solidFill>
                            <a:srgbClr val="FFFF00"/>
                          </a:solidFill>
                          <a:latin typeface="Arial" pitchFamily="34" charset="0"/>
                          <a:cs typeface="Arial" pitchFamily="34" charset="0"/>
                        </a:rPr>
                        <a:t>Test</a:t>
                      </a:r>
                      <a:r>
                        <a:rPr lang="en-US" sz="1800" baseline="0" dirty="0" smtClean="0">
                          <a:solidFill>
                            <a:srgbClr val="FFFF00"/>
                          </a:solidFill>
                          <a:latin typeface="Arial" pitchFamily="34" charset="0"/>
                          <a:cs typeface="Arial" pitchFamily="34" charset="0"/>
                        </a:rPr>
                        <a:t> case</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Sub-Category</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695787">
                <a:tc>
                  <a:txBody>
                    <a:bodyPr/>
                    <a:lstStyle/>
                    <a:p>
                      <a:r>
                        <a:rPr lang="en-US" sz="1600" b="1" dirty="0" smtClean="0">
                          <a:latin typeface="Arial" pitchFamily="34" charset="0"/>
                          <a:cs typeface="Arial" pitchFamily="34" charset="0"/>
                        </a:rPr>
                        <a:t>1. Installation</a:t>
                      </a:r>
                      <a:endParaRPr lang="en-US" sz="1600" b="1"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app can be Installed Successfully</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 should be able to install Successful</a:t>
                      </a:r>
                      <a:endParaRPr lang="en-US" sz="1400" dirty="0">
                        <a:latin typeface="Arial" pitchFamily="34" charset="0"/>
                        <a:cs typeface="Arial" pitchFamily="34" charset="0"/>
                      </a:endParaRPr>
                    </a:p>
                  </a:txBody>
                  <a:tcPr/>
                </a:tc>
              </a:tr>
              <a:tr h="952753">
                <a:tc>
                  <a:txBody>
                    <a:bodyPr/>
                    <a:lstStyle/>
                    <a:p>
                      <a:r>
                        <a:rPr lang="en-US" sz="1600" b="1" dirty="0" smtClean="0">
                          <a:latin typeface="Arial" pitchFamily="34" charset="0"/>
                          <a:cs typeface="Arial" pitchFamily="34" charset="0"/>
                        </a:rPr>
                        <a:t>2. Un-installation</a:t>
                      </a:r>
                      <a:endParaRPr lang="en-US" sz="1600" b="1"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app can be </a:t>
                      </a:r>
                      <a:r>
                        <a:rPr lang="en-US" sz="1400" dirty="0" smtClean="0">
                          <a:latin typeface="Arial" pitchFamily="34" charset="0"/>
                          <a:cs typeface="Arial" pitchFamily="34" charset="0"/>
                        </a:rPr>
                        <a:t>Uninstall Successfully</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uninstall the app successfully</a:t>
                      </a:r>
                      <a:endParaRPr lang="en-US" sz="1400" dirty="0">
                        <a:latin typeface="Arial" pitchFamily="34" charset="0"/>
                        <a:cs typeface="Arial" pitchFamily="34" charset="0"/>
                      </a:endParaRPr>
                    </a:p>
                  </a:txBody>
                  <a:tcPr/>
                </a:tc>
              </a:tr>
              <a:tr h="1281714">
                <a:tc>
                  <a:txBody>
                    <a:bodyPr/>
                    <a:lstStyle/>
                    <a:p>
                      <a:r>
                        <a:rPr lang="en-US" sz="1600" b="1" dirty="0" smtClean="0">
                          <a:latin typeface="Arial" pitchFamily="34" charset="0"/>
                          <a:cs typeface="Arial" pitchFamily="34" charset="0"/>
                        </a:rPr>
                        <a:t>3. Network Test Cases</a:t>
                      </a:r>
                      <a:endParaRPr lang="en-US" sz="1600" b="1"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the behavior</a:t>
                      </a:r>
                      <a:r>
                        <a:rPr lang="en-US" sz="1400" baseline="0" dirty="0" smtClean="0">
                          <a:latin typeface="Arial" pitchFamily="34" charset="0"/>
                          <a:cs typeface="Arial" pitchFamily="34" charset="0"/>
                        </a:rPr>
                        <a:t> of app when there is Network problem and user is performing operations for data call</a:t>
                      </a:r>
                      <a:endParaRPr lang="en-US" sz="1400" dirty="0">
                        <a:latin typeface="Arial" pitchFamily="34" charset="0"/>
                        <a:cs typeface="Arial" pitchFamily="34" charset="0"/>
                      </a:endParaRPr>
                    </a:p>
                  </a:txBody>
                  <a:tcPr/>
                </a:tc>
                <a:tc>
                  <a:txBody>
                    <a:bodyPr/>
                    <a:lstStyle/>
                    <a:p>
                      <a:r>
                        <a:rPr lang="en-US" sz="1400" baseline="0" dirty="0" smtClean="0">
                          <a:latin typeface="Arial" pitchFamily="34" charset="0"/>
                          <a:cs typeface="Arial" pitchFamily="34" charset="0"/>
                        </a:rPr>
                        <a:t>User should get proper error message like “Network error. Please try later”…</a:t>
                      </a:r>
                      <a:endParaRPr lang="en-US" sz="1400" dirty="0">
                        <a:latin typeface="Arial" pitchFamily="34" charset="0"/>
                        <a:cs typeface="Arial" pitchFamily="34" charset="0"/>
                      </a:endParaRPr>
                    </a:p>
                  </a:txBody>
                  <a:tcPr/>
                </a:tc>
              </a:tr>
              <a:tr h="1281714">
                <a:tc>
                  <a:txBody>
                    <a:bodyPr/>
                    <a:lstStyle/>
                    <a:p>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a:t>
                      </a:r>
                      <a:r>
                        <a:rPr lang="en-US" sz="1400" baseline="0" dirty="0" smtClean="0">
                          <a:latin typeface="Arial" pitchFamily="34" charset="0"/>
                          <a:cs typeface="Arial" pitchFamily="34" charset="0"/>
                        </a:rPr>
                        <a:t> is able to establish data call when Network is back in action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establish data call when Network is back in action</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4380072" y="6407944"/>
            <a:ext cx="4078128" cy="365125"/>
          </a:xfrm>
        </p:spPr>
        <p:txBody>
          <a:bodyPr/>
          <a:lstStyle/>
          <a:p>
            <a:r>
              <a:rPr lang="en-US" smtClean="0">
                <a:solidFill>
                  <a:schemeClr val="tx2">
                    <a:lumMod val="50000"/>
                  </a:schemeClr>
                </a:solidFill>
              </a:rPr>
              <a:t>Copyright Ivette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8458200" y="6407944"/>
            <a:ext cx="554832" cy="365125"/>
          </a:xfrm>
        </p:spPr>
        <p:txBody>
          <a:bodyPr/>
          <a:lstStyle/>
          <a:p>
            <a:fld id="{B6F15528-21DE-4FAA-801E-634DDDAF4B2B}" type="slidenum">
              <a:rPr lang="en-US" smtClean="0">
                <a:solidFill>
                  <a:schemeClr val="tx2">
                    <a:lumMod val="50000"/>
                  </a:schemeClr>
                </a:solidFill>
              </a:rPr>
              <a:pPr/>
              <a:t>6</a:t>
            </a:fld>
            <a:endParaRPr lang="en-US" dirty="0">
              <a:solidFill>
                <a:schemeClr val="tx2">
                  <a:lumMod val="50000"/>
                </a:schemeClr>
              </a:solidFill>
            </a:endParaRPr>
          </a:p>
        </p:txBody>
      </p:sp>
      <p:sp>
        <p:nvSpPr>
          <p:cNvPr id="6" name="Title 5"/>
          <p:cNvSpPr>
            <a:spLocks noGrp="1"/>
          </p:cNvSpPr>
          <p:nvPr>
            <p:ph type="title"/>
          </p:nvPr>
        </p:nvSpPr>
        <p:spPr>
          <a:xfrm>
            <a:off x="152400" y="152400"/>
            <a:ext cx="8763000" cy="838200"/>
          </a:xfrm>
        </p:spPr>
        <p:style>
          <a:lnRef idx="1">
            <a:schemeClr val="accent1"/>
          </a:lnRef>
          <a:fillRef idx="2">
            <a:schemeClr val="accent1"/>
          </a:fillRef>
          <a:effectRef idx="1">
            <a:schemeClr val="accent1"/>
          </a:effectRef>
          <a:fontRef idx="minor">
            <a:schemeClr val="dk1"/>
          </a:fontRef>
        </p:style>
        <p:txBody>
          <a:bodyPr>
            <a:normAutofit/>
          </a:bodyPr>
          <a:lstStyle/>
          <a:p>
            <a:pPr lvl="0"/>
            <a:r>
              <a:rPr lang="en-US" sz="2400" dirty="0" smtClean="0">
                <a:solidFill>
                  <a:srgbClr val="FF0000"/>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Examples of Major Test Cases for mobile device              1</a:t>
            </a:r>
          </a:p>
        </p:txBody>
      </p:sp>
    </p:spTree>
    <p:extLst>
      <p:ext uri="{BB962C8B-B14F-4D97-AF65-F5344CB8AC3E}">
        <p14:creationId xmlns:p14="http://schemas.microsoft.com/office/powerpoint/2010/main" xmlns="" val="146286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43492" y="2323652"/>
            <a:ext cx="6777317" cy="3508977"/>
          </a:xfrm>
          <a:prstGeom prst="rect">
            <a:avLst/>
          </a:prstGeom>
        </p:spPr>
        <p:txBody>
          <a:bodyPr/>
          <a:lstStyle/>
          <a:p>
            <a:pPr fontAlgn="t"/>
            <a:endParaRPr lang="en-US" dirty="0" smtClean="0"/>
          </a:p>
          <a:p>
            <a:pPr fontAlgn="t"/>
            <a:endParaRPr lang="en-US" dirty="0" smtClean="0"/>
          </a:p>
          <a:p>
            <a:endParaRPr lang="en-US" dirty="0"/>
          </a:p>
        </p:txBody>
      </p:sp>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bg2">
                    <a:lumMod val="25000"/>
                  </a:schemeClr>
                </a:solidFill>
              </a:rPr>
              <a:t>Copyright Ivette Doss 2013</a:t>
            </a:r>
            <a:endParaRPr lang="en-US" dirty="0">
              <a:solidFill>
                <a:schemeClr val="bg2">
                  <a:lumMod val="25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bg2">
                    <a:lumMod val="25000"/>
                  </a:schemeClr>
                </a:solidFill>
              </a:rPr>
              <a:pPr/>
              <a:t>7</a:t>
            </a:fld>
            <a:endParaRPr lang="en-US" dirty="0">
              <a:solidFill>
                <a:schemeClr val="bg2">
                  <a:lumMod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206900134"/>
              </p:ext>
            </p:extLst>
          </p:nvPr>
        </p:nvGraphicFramePr>
        <p:xfrm>
          <a:off x="304800" y="990601"/>
          <a:ext cx="8534400" cy="5124917"/>
        </p:xfrm>
        <a:graphic>
          <a:graphicData uri="http://schemas.openxmlformats.org/drawingml/2006/table">
            <a:tbl>
              <a:tblPr firstRow="1" bandRow="1">
                <a:tableStyleId>{5C22544A-7EE6-4342-B048-85BDC9FD1C3A}</a:tableStyleId>
              </a:tblPr>
              <a:tblGrid>
                <a:gridCol w="1331053"/>
                <a:gridCol w="1800837"/>
                <a:gridCol w="3268910"/>
                <a:gridCol w="2133600"/>
              </a:tblGrid>
              <a:tr h="493919">
                <a:tc>
                  <a:txBody>
                    <a:bodyPr/>
                    <a:lstStyle/>
                    <a:p>
                      <a:r>
                        <a:rPr lang="en-US" sz="1800" dirty="0" smtClean="0">
                          <a:solidFill>
                            <a:srgbClr val="FFFF00"/>
                          </a:solidFill>
                          <a:latin typeface="Arial" pitchFamily="34" charset="0"/>
                          <a:cs typeface="Arial" pitchFamily="34" charset="0"/>
                        </a:rPr>
                        <a:t>TC</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Sub-Category</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1543666">
                <a:tc>
                  <a:txBody>
                    <a:bodyPr/>
                    <a:lstStyle/>
                    <a:p>
                      <a:r>
                        <a:rPr lang="en-US" sz="1600" b="1" dirty="0" smtClean="0">
                          <a:latin typeface="Arial" pitchFamily="34" charset="0"/>
                          <a:cs typeface="Arial" pitchFamily="34" charset="0"/>
                        </a:rPr>
                        <a:t>4. Voice Call Handling</a:t>
                      </a:r>
                      <a:endParaRPr lang="en-US" sz="1600" b="1"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Call Accept</a:t>
                      </a:r>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 can accept Voice call at the time when app is running and can resume back in app from the same point</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accept Voice call at</a:t>
                      </a:r>
                      <a:r>
                        <a:rPr lang="en-US" sz="1400" baseline="0" dirty="0" smtClean="0">
                          <a:latin typeface="Arial" pitchFamily="34" charset="0"/>
                          <a:cs typeface="Arial" pitchFamily="34" charset="0"/>
                        </a:rPr>
                        <a:t> the time when app is running and can resume back in app from the same point</a:t>
                      </a:r>
                      <a:endParaRPr lang="en-US" sz="1400" dirty="0">
                        <a:latin typeface="Arial" pitchFamily="34" charset="0"/>
                        <a:cs typeface="Arial" pitchFamily="34" charset="0"/>
                      </a:endParaRPr>
                    </a:p>
                  </a:txBody>
                  <a:tcPr/>
                </a:tc>
              </a:tr>
              <a:tr h="1543666">
                <a:tc>
                  <a:txBody>
                    <a:bodyPr/>
                    <a:lstStyle/>
                    <a:p>
                      <a:endParaRPr lang="en-US" dirty="0"/>
                    </a:p>
                  </a:txBody>
                  <a:tcPr/>
                </a:tc>
                <a:tc>
                  <a:txBody>
                    <a:bodyPr/>
                    <a:lstStyle/>
                    <a:p>
                      <a:r>
                        <a:rPr lang="en-US" sz="1600" dirty="0" smtClean="0">
                          <a:latin typeface="Arial" pitchFamily="34" charset="0"/>
                          <a:cs typeface="Arial" pitchFamily="34" charset="0"/>
                        </a:rPr>
                        <a:t>Call Rejection</a:t>
                      </a:r>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 can reject the Voice call at the time when app is running and can resume back in app from the same</a:t>
                      </a:r>
                      <a:r>
                        <a:rPr lang="en-US" sz="1400" baseline="0" dirty="0" smtClean="0">
                          <a:latin typeface="Arial" pitchFamily="34" charset="0"/>
                          <a:cs typeface="Arial" pitchFamily="34" charset="0"/>
                        </a:rPr>
                        <a:t> point</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reject the Voice call at the time when app is running and can resume back</a:t>
                      </a:r>
                      <a:r>
                        <a:rPr lang="en-US" sz="1400" baseline="0" dirty="0" smtClean="0">
                          <a:latin typeface="Arial" pitchFamily="34" charset="0"/>
                          <a:cs typeface="Arial" pitchFamily="34" charset="0"/>
                        </a:rPr>
                        <a:t> in app from the same point</a:t>
                      </a:r>
                      <a:endParaRPr lang="en-US" sz="1400" dirty="0">
                        <a:latin typeface="Arial" pitchFamily="34" charset="0"/>
                        <a:cs typeface="Arial" pitchFamily="34" charset="0"/>
                      </a:endParaRPr>
                    </a:p>
                  </a:txBody>
                  <a:tcPr/>
                </a:tc>
              </a:tr>
              <a:tr h="1543666">
                <a:tc>
                  <a:txBody>
                    <a:bodyPr/>
                    <a:lstStyle/>
                    <a:p>
                      <a:endParaRPr lang="en-US"/>
                    </a:p>
                  </a:txBody>
                  <a:tcPr/>
                </a:tc>
                <a:tc>
                  <a:txBody>
                    <a:bodyPr/>
                    <a:lstStyle/>
                    <a:p>
                      <a:r>
                        <a:rPr lang="en-US" sz="1600" dirty="0" smtClean="0">
                          <a:latin typeface="Arial" pitchFamily="34" charset="0"/>
                          <a:cs typeface="Arial" pitchFamily="34" charset="0"/>
                        </a:rPr>
                        <a:t>Call Establish</a:t>
                      </a:r>
                      <a:endParaRPr lang="en-US" sz="16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User can establish</a:t>
                      </a:r>
                      <a:r>
                        <a:rPr lang="en-US" sz="1400" baseline="0" dirty="0" smtClean="0">
                          <a:latin typeface="Arial" pitchFamily="34" charset="0"/>
                          <a:cs typeface="Arial" pitchFamily="34" charset="0"/>
                        </a:rPr>
                        <a:t> a Voice call in case when app data call is running in background</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establish a Voice call in case when app data call is running in background</a:t>
                      </a:r>
                      <a:endParaRPr lang="en-US" sz="14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xmlns="" val="375762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3995169727"/>
              </p:ext>
            </p:extLst>
          </p:nvPr>
        </p:nvGraphicFramePr>
        <p:xfrm>
          <a:off x="228600" y="762001"/>
          <a:ext cx="8610600" cy="5333998"/>
        </p:xfrm>
        <a:graphic>
          <a:graphicData uri="http://schemas.openxmlformats.org/drawingml/2006/table">
            <a:tbl>
              <a:tblPr firstRow="1" bandRow="1">
                <a:tableStyleId>{5C22544A-7EE6-4342-B048-85BDC9FD1C3A}</a:tableStyleId>
              </a:tblPr>
              <a:tblGrid>
                <a:gridCol w="2152650"/>
                <a:gridCol w="1338134"/>
                <a:gridCol w="2967166"/>
                <a:gridCol w="2152650"/>
              </a:tblGrid>
              <a:tr h="643759">
                <a:tc>
                  <a:txBody>
                    <a:bodyPr/>
                    <a:lstStyle/>
                    <a:p>
                      <a:r>
                        <a:rPr lang="en-US" sz="1800" dirty="0" smtClean="0">
                          <a:solidFill>
                            <a:srgbClr val="FFFF00"/>
                          </a:solidFill>
                          <a:latin typeface="Arial" pitchFamily="34" charset="0"/>
                          <a:cs typeface="Arial" pitchFamily="34" charset="0"/>
                        </a:rPr>
                        <a:t>TC</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1011620">
                <a:tc>
                  <a:txBody>
                    <a:bodyPr/>
                    <a:lstStyle/>
                    <a:p>
                      <a:r>
                        <a:rPr lang="en-US" sz="1600" b="1" dirty="0" smtClean="0">
                          <a:latin typeface="Arial" pitchFamily="34" charset="0"/>
                          <a:cs typeface="Arial" pitchFamily="34" charset="0"/>
                        </a:rPr>
                        <a:t>5. SMS Handling</a:t>
                      </a:r>
                      <a:endParaRPr lang="en-US" sz="1600" b="1" dirty="0">
                        <a:latin typeface="Arial" pitchFamily="34" charset="0"/>
                        <a:cs typeface="Arial" pitchFamily="34" charset="0"/>
                      </a:endParaRPr>
                    </a:p>
                  </a:txBody>
                  <a:tcPr/>
                </a:tc>
                <a:tc>
                  <a:txBody>
                    <a:bodyPr/>
                    <a:lstStyle/>
                    <a:p>
                      <a:endParaRPr lang="en-US" dirty="0"/>
                    </a:p>
                  </a:txBody>
                  <a:tcPr/>
                </a:tc>
                <a:tc>
                  <a:txBody>
                    <a:bodyPr/>
                    <a:lstStyle/>
                    <a:p>
                      <a:r>
                        <a:rPr lang="en-US" sz="1400" dirty="0" smtClean="0">
                          <a:latin typeface="Arial" pitchFamily="34" charset="0"/>
                          <a:cs typeface="Arial" pitchFamily="34" charset="0"/>
                        </a:rPr>
                        <a:t>Verify that</a:t>
                      </a:r>
                      <a:r>
                        <a:rPr lang="en-US" sz="1400" baseline="0" dirty="0" smtClean="0">
                          <a:latin typeface="Arial" pitchFamily="34" charset="0"/>
                          <a:cs typeface="Arial" pitchFamily="34" charset="0"/>
                        </a:rPr>
                        <a:t> User can get SMS alert when app is running</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get SMS alert when app is running</a:t>
                      </a:r>
                      <a:endParaRPr lang="en-US" sz="1400" dirty="0">
                        <a:latin typeface="Arial" pitchFamily="34" charset="0"/>
                        <a:cs typeface="Arial" pitchFamily="34" charset="0"/>
                      </a:endParaRPr>
                    </a:p>
                  </a:txBody>
                  <a:tcPr/>
                </a:tc>
              </a:tr>
              <a:tr h="1140372">
                <a:tc>
                  <a:txBody>
                    <a:bodyPr/>
                    <a:lstStyle/>
                    <a:p>
                      <a:endParaRPr lang="en-US" sz="1600" b="1">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User can resume back from the same point after reading the SMS</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User should be able to resume back from the same</a:t>
                      </a:r>
                      <a:r>
                        <a:rPr lang="en-US" sz="1400" baseline="0" dirty="0" smtClean="0">
                          <a:latin typeface="Arial" pitchFamily="34" charset="0"/>
                          <a:cs typeface="Arial" pitchFamily="34" charset="0"/>
                        </a:rPr>
                        <a:t> point after reading the SMS</a:t>
                      </a:r>
                      <a:endParaRPr lang="en-US" sz="1400" dirty="0">
                        <a:latin typeface="Arial" pitchFamily="34" charset="0"/>
                        <a:cs typeface="Arial" pitchFamily="34" charset="0"/>
                      </a:endParaRPr>
                    </a:p>
                  </a:txBody>
                  <a:tcPr/>
                </a:tc>
              </a:tr>
              <a:tr h="882868">
                <a:tc>
                  <a:txBody>
                    <a:bodyPr/>
                    <a:lstStyle/>
                    <a:p>
                      <a:r>
                        <a:rPr lang="en-US" sz="1600" b="1" dirty="0" smtClean="0">
                          <a:latin typeface="Arial" pitchFamily="34" charset="0"/>
                          <a:cs typeface="Arial" pitchFamily="34" charset="0"/>
                        </a:rPr>
                        <a:t>6. Unmapped</a:t>
                      </a:r>
                      <a:r>
                        <a:rPr lang="en-US" sz="1600" b="1" baseline="0" dirty="0" smtClean="0">
                          <a:latin typeface="Arial" pitchFamily="34" charset="0"/>
                          <a:cs typeface="Arial" pitchFamily="34" charset="0"/>
                        </a:rPr>
                        <a:t> Keys</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unmapped keys are not working on any screen of app</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Unmapped key should</a:t>
                      </a:r>
                      <a:r>
                        <a:rPr lang="en-US" sz="1400" baseline="0" dirty="0" smtClean="0">
                          <a:latin typeface="Arial" pitchFamily="34" charset="0"/>
                          <a:cs typeface="Arial" pitchFamily="34" charset="0"/>
                        </a:rPr>
                        <a:t> not work on any screen of app</a:t>
                      </a:r>
                      <a:endParaRPr lang="en-US" sz="1400" dirty="0">
                        <a:latin typeface="Arial" pitchFamily="34" charset="0"/>
                        <a:cs typeface="Arial" pitchFamily="34" charset="0"/>
                      </a:endParaRPr>
                    </a:p>
                  </a:txBody>
                  <a:tcPr/>
                </a:tc>
              </a:tr>
              <a:tr h="1655379">
                <a:tc>
                  <a:txBody>
                    <a:bodyPr/>
                    <a:lstStyle/>
                    <a:p>
                      <a:r>
                        <a:rPr lang="en-US" sz="1600" b="1" dirty="0" smtClean="0">
                          <a:latin typeface="Arial" pitchFamily="34" charset="0"/>
                          <a:cs typeface="Arial" pitchFamily="34" charset="0"/>
                        </a:rPr>
                        <a:t>7. Application Logo</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app logo with App Name is present in app manager, on the App screen page, widgets (opt.)  and user can select it</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Application Logo with App Name should be present in app manager, on the App screen page, widgets (opt.) and User can select it.</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tx2">
                    <a:lumMod val="50000"/>
                  </a:schemeClr>
                </a:solidFill>
              </a:rPr>
              <a:t>Copyright Ivette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50000"/>
                  </a:schemeClr>
                </a:solidFill>
              </a:rPr>
              <a:pPr/>
              <a:t>8</a:t>
            </a:fld>
            <a:endParaRPr lang="en-US" dirty="0">
              <a:solidFill>
                <a:schemeClr val="tx2">
                  <a:lumMod val="50000"/>
                </a:schemeClr>
              </a:solidFill>
            </a:endParaRPr>
          </a:p>
        </p:txBody>
      </p:sp>
    </p:spTree>
    <p:extLst>
      <p:ext uri="{BB962C8B-B14F-4D97-AF65-F5344CB8AC3E}">
        <p14:creationId xmlns:p14="http://schemas.microsoft.com/office/powerpoint/2010/main" xmlns="" val="2365282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1374056140"/>
              </p:ext>
            </p:extLst>
          </p:nvPr>
        </p:nvGraphicFramePr>
        <p:xfrm>
          <a:off x="152400" y="762000"/>
          <a:ext cx="8763000" cy="5410200"/>
        </p:xfrm>
        <a:graphic>
          <a:graphicData uri="http://schemas.openxmlformats.org/drawingml/2006/table">
            <a:tbl>
              <a:tblPr firstRow="1" bandRow="1">
                <a:tableStyleId>{5C22544A-7EE6-4342-B048-85BDC9FD1C3A}</a:tableStyleId>
              </a:tblPr>
              <a:tblGrid>
                <a:gridCol w="1676400"/>
                <a:gridCol w="1371600"/>
                <a:gridCol w="3124200"/>
                <a:gridCol w="2590800"/>
              </a:tblGrid>
              <a:tr h="525991">
                <a:tc>
                  <a:txBody>
                    <a:bodyPr/>
                    <a:lstStyle/>
                    <a:p>
                      <a:r>
                        <a:rPr lang="en-US" sz="1800" dirty="0" smtClean="0">
                          <a:solidFill>
                            <a:srgbClr val="FFFF00"/>
                          </a:solidFill>
                          <a:latin typeface="Arial" pitchFamily="34" charset="0"/>
                          <a:cs typeface="Arial" pitchFamily="34" charset="0"/>
                        </a:rPr>
                        <a:t>TC</a:t>
                      </a:r>
                      <a:endParaRPr lang="en-US" sz="1800" dirty="0">
                        <a:solidFill>
                          <a:srgbClr val="FFFF00"/>
                        </a:solidFill>
                        <a:latin typeface="Arial" pitchFamily="34" charset="0"/>
                        <a:cs typeface="Arial" pitchFamily="34" charset="0"/>
                      </a:endParaRPr>
                    </a:p>
                  </a:txBody>
                  <a:tcPr/>
                </a:tc>
                <a:tc>
                  <a:txBody>
                    <a:bodyPr/>
                    <a:lstStyle/>
                    <a:p>
                      <a:r>
                        <a:rPr lang="en-US" sz="1400" dirty="0" smtClean="0">
                          <a:solidFill>
                            <a:srgbClr val="FFFF00"/>
                          </a:solidFill>
                          <a:latin typeface="Arial" pitchFamily="34" charset="0"/>
                          <a:cs typeface="Arial" pitchFamily="34" charset="0"/>
                        </a:rPr>
                        <a:t>Sub-Category</a:t>
                      </a:r>
                      <a:endParaRPr lang="en-US" sz="14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Description</a:t>
                      </a:r>
                      <a:endParaRPr lang="en-US" sz="1800" dirty="0">
                        <a:solidFill>
                          <a:srgbClr val="FFFF00"/>
                        </a:solidFill>
                        <a:latin typeface="Arial" pitchFamily="34" charset="0"/>
                        <a:cs typeface="Arial" pitchFamily="34" charset="0"/>
                      </a:endParaRPr>
                    </a:p>
                  </a:txBody>
                  <a:tcPr/>
                </a:tc>
                <a:tc>
                  <a:txBody>
                    <a:bodyPr/>
                    <a:lstStyle/>
                    <a:p>
                      <a:r>
                        <a:rPr lang="en-US" sz="1800" dirty="0" smtClean="0">
                          <a:solidFill>
                            <a:srgbClr val="FFFF00"/>
                          </a:solidFill>
                          <a:latin typeface="Arial" pitchFamily="34" charset="0"/>
                          <a:cs typeface="Arial" pitchFamily="34" charset="0"/>
                        </a:rPr>
                        <a:t>Result</a:t>
                      </a:r>
                      <a:endParaRPr lang="en-US" sz="1800" dirty="0">
                        <a:solidFill>
                          <a:srgbClr val="FFFF00"/>
                        </a:solidFill>
                        <a:latin typeface="Arial" pitchFamily="34" charset="0"/>
                        <a:cs typeface="Arial" pitchFamily="34" charset="0"/>
                      </a:endParaRPr>
                    </a:p>
                  </a:txBody>
                  <a:tcPr/>
                </a:tc>
              </a:tr>
              <a:tr h="1827446">
                <a:tc>
                  <a:txBody>
                    <a:bodyPr/>
                    <a:lstStyle/>
                    <a:p>
                      <a:r>
                        <a:rPr lang="en-US" sz="1600" b="1" dirty="0" smtClean="0">
                          <a:latin typeface="Arial" pitchFamily="34" charset="0"/>
                          <a:cs typeface="Arial" pitchFamily="34" charset="0"/>
                        </a:rPr>
                        <a:t>8. Splash Screen</a:t>
                      </a:r>
                      <a:endParaRPr lang="en-US" sz="1600" b="1" dirty="0">
                        <a:latin typeface="Arial" pitchFamily="34" charset="0"/>
                        <a:cs typeface="Arial" pitchFamily="34" charset="0"/>
                      </a:endParaRPr>
                    </a:p>
                  </a:txBody>
                  <a:tcPr/>
                </a:tc>
                <a:tc>
                  <a:txBody>
                    <a:bodyPr/>
                    <a:lstStyle/>
                    <a:p>
                      <a:endParaRPr lang="en-US" sz="14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Verify that when User selects app Logo in Splash</a:t>
                      </a:r>
                      <a:r>
                        <a:rPr lang="en-US" sz="1400" baseline="0" dirty="0" smtClean="0">
                          <a:latin typeface="Arial" pitchFamily="34" charset="0"/>
                          <a:cs typeface="Arial" pitchFamily="34" charset="0"/>
                        </a:rPr>
                        <a:t> is displayed.</a:t>
                      </a: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Note: </a:t>
                      </a:r>
                      <a:r>
                        <a:rPr lang="en-US" sz="1400" dirty="0" smtClean="0">
                          <a:latin typeface="Arial" pitchFamily="34" charset="0"/>
                          <a:cs typeface="Arial" pitchFamily="34" charset="0"/>
                        </a:rPr>
                        <a:t>Splash do not remain for fore than 3 sec</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Note: </a:t>
                      </a:r>
                      <a:r>
                        <a:rPr lang="en-US" sz="1200" b="0" dirty="0" smtClean="0">
                          <a:latin typeface="Arial" pitchFamily="34" charset="0"/>
                          <a:cs typeface="Arial" pitchFamily="34" charset="0"/>
                        </a:rPr>
                        <a:t>A splash screen is an image</a:t>
                      </a:r>
                      <a:r>
                        <a:rPr lang="en-US" sz="1200" b="0" baseline="0" dirty="0" smtClean="0">
                          <a:latin typeface="Arial" pitchFamily="34" charset="0"/>
                          <a:cs typeface="Arial" pitchFamily="34" charset="0"/>
                        </a:rPr>
                        <a:t> </a:t>
                      </a:r>
                      <a:r>
                        <a:rPr lang="en-US" sz="1200" b="0" dirty="0" smtClean="0">
                          <a:latin typeface="Arial" pitchFamily="34" charset="0"/>
                          <a:cs typeface="Arial" pitchFamily="34" charset="0"/>
                        </a:rPr>
                        <a:t>that appears while a game or program is loading.</a:t>
                      </a:r>
                    </a:p>
                    <a:p>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When User selects app, Logo in app Splash should be displayed</a:t>
                      </a:r>
                      <a:endParaRPr lang="en-US" sz="1400" dirty="0">
                        <a:latin typeface="Arial" pitchFamily="34" charset="0"/>
                        <a:cs typeface="Arial" pitchFamily="34" charset="0"/>
                      </a:endParaRPr>
                    </a:p>
                  </a:txBody>
                  <a:tcPr/>
                </a:tc>
              </a:tr>
              <a:tr h="1018921">
                <a:tc>
                  <a:txBody>
                    <a:bodyPr/>
                    <a:lstStyle/>
                    <a:p>
                      <a:r>
                        <a:rPr lang="en-US" sz="1600" b="1" dirty="0" smtClean="0">
                          <a:latin typeface="Arial" pitchFamily="34" charset="0"/>
                          <a:cs typeface="Arial" pitchFamily="34" charset="0"/>
                        </a:rPr>
                        <a:t>9.</a:t>
                      </a:r>
                      <a:r>
                        <a:rPr lang="en-US" sz="1600" b="1" baseline="0" dirty="0" smtClean="0">
                          <a:latin typeface="Arial" pitchFamily="34" charset="0"/>
                          <a:cs typeface="Arial" pitchFamily="34" charset="0"/>
                        </a:rPr>
                        <a:t> Low Memory</a:t>
                      </a:r>
                      <a:endParaRPr lang="en-US" sz="1600" b="1" dirty="0">
                        <a:latin typeface="Arial" pitchFamily="34" charset="0"/>
                        <a:cs typeface="Arial" pitchFamily="34" charset="0"/>
                      </a:endParaRPr>
                    </a:p>
                  </a:txBody>
                  <a:tcPr/>
                </a:tc>
                <a:tc>
                  <a:txBody>
                    <a:bodyPr/>
                    <a:lstStyle/>
                    <a:p>
                      <a:endParaRPr lang="en-US" sz="140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app displays proper error message when device memory is low and exits gracefully from the situation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App should display</a:t>
                      </a:r>
                      <a:r>
                        <a:rPr lang="en-US" sz="1400" baseline="0" dirty="0" smtClean="0">
                          <a:latin typeface="Arial" pitchFamily="34" charset="0"/>
                          <a:cs typeface="Arial" pitchFamily="34" charset="0"/>
                        </a:rPr>
                        <a:t> proper error message when device memory is low and exits gracefully from the situation</a:t>
                      </a:r>
                      <a:endParaRPr lang="en-US" sz="1400" dirty="0">
                        <a:latin typeface="Arial" pitchFamily="34" charset="0"/>
                        <a:cs typeface="Arial" pitchFamily="34" charset="0"/>
                      </a:endParaRPr>
                    </a:p>
                  </a:txBody>
                  <a:tcPr/>
                </a:tc>
              </a:tr>
              <a:tr h="1018921">
                <a:tc>
                  <a:txBody>
                    <a:bodyPr/>
                    <a:lstStyle/>
                    <a:p>
                      <a:r>
                        <a:rPr lang="en-US" sz="1600" b="1" dirty="0" smtClean="0">
                          <a:latin typeface="Arial" pitchFamily="34" charset="0"/>
                          <a:cs typeface="Arial" pitchFamily="34" charset="0"/>
                        </a:rPr>
                        <a:t>10. Clear/Back Key</a:t>
                      </a:r>
                      <a:endParaRPr lang="en-US" sz="1600" b="1" dirty="0">
                        <a:latin typeface="Arial" pitchFamily="34" charset="0"/>
                        <a:cs typeface="Arial" pitchFamily="34" charset="0"/>
                      </a:endParaRPr>
                    </a:p>
                  </a:txBody>
                  <a:tcPr/>
                </a:tc>
                <a:tc>
                  <a:txBody>
                    <a:bodyPr/>
                    <a:lstStyle/>
                    <a:p>
                      <a:endParaRPr lang="en-US" sz="140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Verify that Clear key should navigate the User to previous screen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Clear Key should navigate the User to previous screen</a:t>
                      </a:r>
                      <a:endParaRPr lang="en-US" sz="1400" dirty="0">
                        <a:latin typeface="Arial" pitchFamily="34" charset="0"/>
                        <a:cs typeface="Arial" pitchFamily="34" charset="0"/>
                      </a:endParaRPr>
                    </a:p>
                  </a:txBody>
                  <a:tcPr/>
                </a:tc>
              </a:tr>
              <a:tr h="1018921">
                <a:tc>
                  <a:txBody>
                    <a:bodyPr/>
                    <a:lstStyle/>
                    <a:p>
                      <a:r>
                        <a:rPr lang="en-US" sz="1600" b="1" dirty="0" smtClean="0">
                          <a:latin typeface="Arial" pitchFamily="34" charset="0"/>
                          <a:cs typeface="Arial" pitchFamily="34" charset="0"/>
                        </a:rPr>
                        <a:t>11. End/Home Key</a:t>
                      </a:r>
                      <a:endParaRPr lang="en-US" sz="1600" b="1" dirty="0">
                        <a:latin typeface="Arial" pitchFamily="34" charset="0"/>
                        <a:cs typeface="Arial" pitchFamily="34" charset="0"/>
                      </a:endParaRPr>
                    </a:p>
                  </a:txBody>
                  <a:tcPr/>
                </a:tc>
                <a:tc>
                  <a:txBody>
                    <a:bodyPr/>
                    <a:lstStyle/>
                    <a:p>
                      <a:endParaRPr lang="en-US"/>
                    </a:p>
                  </a:txBody>
                  <a:tcPr/>
                </a:tc>
                <a:tc>
                  <a:txBody>
                    <a:bodyPr/>
                    <a:lstStyle/>
                    <a:p>
                      <a:r>
                        <a:rPr lang="en-US" sz="1400" dirty="0" smtClean="0">
                          <a:latin typeface="Arial" pitchFamily="34" charset="0"/>
                          <a:cs typeface="Arial" pitchFamily="34" charset="0"/>
                        </a:rPr>
                        <a:t>Verify that End Key should navigate the User to native Device screen</a:t>
                      </a:r>
                      <a:endParaRPr lang="en-US" sz="1400" dirty="0">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End Key should navigate</a:t>
                      </a:r>
                      <a:r>
                        <a:rPr lang="en-US" sz="1400" baseline="0" dirty="0" smtClean="0">
                          <a:latin typeface="Arial" pitchFamily="34" charset="0"/>
                          <a:cs typeface="Arial" pitchFamily="34" charset="0"/>
                        </a:rPr>
                        <a:t> the User to native Device screen</a:t>
                      </a:r>
                      <a:endParaRPr lang="en-US" sz="14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4380072" y="6407944"/>
            <a:ext cx="4154328" cy="365125"/>
          </a:xfrm>
        </p:spPr>
        <p:txBody>
          <a:bodyPr/>
          <a:lstStyle/>
          <a:p>
            <a:r>
              <a:rPr lang="en-US" smtClean="0">
                <a:solidFill>
                  <a:schemeClr val="tx2">
                    <a:lumMod val="50000"/>
                  </a:schemeClr>
                </a:solidFill>
              </a:rPr>
              <a:t>Copyright Ivette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50000"/>
                  </a:schemeClr>
                </a:solidFill>
              </a:rPr>
              <a:pPr/>
              <a:t>9</a:t>
            </a:fld>
            <a:endParaRPr lang="en-US" dirty="0">
              <a:solidFill>
                <a:schemeClr val="tx2">
                  <a:lumMod val="50000"/>
                </a:schemeClr>
              </a:solidFill>
            </a:endParaRPr>
          </a:p>
        </p:txBody>
      </p:sp>
    </p:spTree>
    <p:extLst>
      <p:ext uri="{BB962C8B-B14F-4D97-AF65-F5344CB8AC3E}">
        <p14:creationId xmlns:p14="http://schemas.microsoft.com/office/powerpoint/2010/main" xmlns="" val="3946216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476</TotalTime>
  <Words>3596</Words>
  <Application>Microsoft Office PowerPoint</Application>
  <PresentationFormat>On-screen Show (4:3)</PresentationFormat>
  <Paragraphs>574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Slipstream</vt:lpstr>
      <vt:lpstr>Mobile Testing –  Survival Knowledge – Part IV</vt:lpstr>
      <vt:lpstr>Slide 2</vt:lpstr>
      <vt:lpstr>How would you test the mobile app page? </vt:lpstr>
      <vt:lpstr>How would you test the mobile app page?      </vt:lpstr>
      <vt:lpstr>How would you test the mobile app page?      </vt:lpstr>
      <vt:lpstr> Examples of Major Test Cases for mobile device              1</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Good to know: Mobile Form Factor</vt:lpstr>
      <vt:lpstr>Good to know: different Mobile UI</vt:lpstr>
      <vt:lpstr>Write as many Test Cases you can for the following: Mobile device, simple app with three buttons (1,2,3) that making the sounds      1 </vt:lpstr>
      <vt:lpstr>Slide 22</vt:lpstr>
      <vt:lpstr>Slide 23</vt:lpstr>
      <vt:lpstr>Slide 24</vt:lpstr>
      <vt:lpstr>Slide 25</vt:lpstr>
      <vt:lpstr>Slide 26</vt:lpstr>
      <vt:lpstr>Slide 27</vt:lpstr>
      <vt:lpstr>Troubleshooting Concept</vt:lpstr>
      <vt:lpstr>How would you troubleshoot Network on iPhone</vt:lpstr>
      <vt:lpstr>Slide 30</vt:lpstr>
      <vt:lpstr>Slide 31</vt:lpstr>
      <vt:lpstr>Slide 32</vt:lpstr>
      <vt:lpstr>What is your Stress test approach when testing FaceTime on iPhone?</vt:lpstr>
      <vt:lpstr>Slide 34</vt:lpstr>
      <vt:lpstr>Slide 35</vt:lpstr>
      <vt:lpstr>Tell me your opinion on OpenID</vt:lpstr>
      <vt:lpstr>Thank you for listening</vt:lpstr>
      <vt:lpstr>List of cool Mobile apps:</vt:lpstr>
      <vt:lpstr>List of cool apps: TechNews</vt:lpstr>
      <vt:lpstr>List of cool apps: Helping Tools</vt:lpstr>
      <vt:lpstr>List of cool apps: Helping Tools</vt:lpstr>
      <vt:lpstr>List of cool apps: Helping Tools</vt:lpstr>
      <vt:lpstr>Fun Apps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Ivette Doss</dc:creator>
  <cp:lastModifiedBy>mike</cp:lastModifiedBy>
  <cp:revision>38</cp:revision>
  <dcterms:created xsi:type="dcterms:W3CDTF">2006-08-16T00:00:00Z</dcterms:created>
  <dcterms:modified xsi:type="dcterms:W3CDTF">2013-06-28T03:39:38Z</dcterms:modified>
</cp:coreProperties>
</file>