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8" r:id="rId2"/>
    <p:sldId id="278" r:id="rId3"/>
    <p:sldId id="303" r:id="rId4"/>
    <p:sldId id="304" r:id="rId5"/>
    <p:sldId id="305" r:id="rId6"/>
    <p:sldId id="306" r:id="rId7"/>
    <p:sldId id="307" r:id="rId8"/>
    <p:sldId id="308" r:id="rId9"/>
    <p:sldId id="309" r:id="rId10"/>
    <p:sldId id="310" r:id="rId11"/>
    <p:sldId id="311" r:id="rId12"/>
    <p:sldId id="312" r:id="rId13"/>
    <p:sldId id="313" r:id="rId14"/>
    <p:sldId id="314" r:id="rId15"/>
    <p:sldId id="319" r:id="rId16"/>
    <p:sldId id="320" r:id="rId17"/>
    <p:sldId id="322" r:id="rId18"/>
    <p:sldId id="315" r:id="rId19"/>
    <p:sldId id="316" r:id="rId20"/>
    <p:sldId id="275" r:id="rId21"/>
    <p:sldId id="276" r:id="rId22"/>
    <p:sldId id="277" r:id="rId23"/>
    <p:sldId id="317" r:id="rId24"/>
    <p:sldId id="279" r:id="rId25"/>
    <p:sldId id="280" r:id="rId26"/>
    <p:sldId id="281" r:id="rId27"/>
    <p:sldId id="282" r:id="rId28"/>
    <p:sldId id="283" r:id="rId29"/>
    <p:sldId id="318" r:id="rId30"/>
    <p:sldId id="285" r:id="rId31"/>
    <p:sldId id="321"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58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7335E-B0F2-4A83-A966-6D51E256A02B}" type="datetimeFigureOut">
              <a:rPr lang="en-US" smtClean="0"/>
              <a:t>6/25/2013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20D3C-9B3A-456A-BCC7-F17B25BC7970}" type="slidenum">
              <a:rPr lang="en-US" smtClean="0"/>
              <a:t>‹#›</a:t>
            </a:fld>
            <a:endParaRPr lang="en-US"/>
          </a:p>
        </p:txBody>
      </p:sp>
    </p:spTree>
    <p:extLst>
      <p:ext uri="{BB962C8B-B14F-4D97-AF65-F5344CB8AC3E}">
        <p14:creationId xmlns:p14="http://schemas.microsoft.com/office/powerpoint/2010/main" val="290413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20F8A5-AFAA-4072-958A-0C82E7842E4A}" type="datetime1">
              <a:rPr lang="en-US" smtClean="0"/>
              <a:t>6/25/2013</a:t>
            </a:fld>
            <a:endParaRPr lang="en-US"/>
          </a:p>
        </p:txBody>
      </p:sp>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376B2-F14F-472E-B29C-FEFE55E9F688}" type="datetime1">
              <a:rPr lang="en-US" smtClean="0"/>
              <a:t>6/25/2013</a:t>
            </a:fld>
            <a:endParaRPr lang="en-US"/>
          </a:p>
        </p:txBody>
      </p:sp>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D0637-DB60-4DFE-95EA-A2E1A7F02404}" type="datetime1">
              <a:rPr lang="en-US" smtClean="0"/>
              <a:t>6/25/2013</a:t>
            </a:fld>
            <a:endParaRPr lang="en-US"/>
          </a:p>
        </p:txBody>
      </p:sp>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E846D-E214-4D6E-AFBF-25D3296FD50A}" type="datetime1">
              <a:rPr lang="en-US" smtClean="0"/>
              <a:t>6/25/2013</a:t>
            </a:fld>
            <a:endParaRPr lang="en-US"/>
          </a:p>
        </p:txBody>
      </p:sp>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14DCF2E-9942-489A-A779-474C275BB0F5}" type="datetime1">
              <a:rPr lang="en-US" smtClean="0"/>
              <a:t>6/25/2013</a:t>
            </a:fld>
            <a:endParaRPr lang="en-US"/>
          </a:p>
        </p:txBody>
      </p:sp>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67CF61-F253-4B6F-B68E-D645131B5F85}" type="datetime1">
              <a:rPr lang="en-US" smtClean="0"/>
              <a:t>6/25/2013</a:t>
            </a:fld>
            <a:endParaRPr lang="en-US"/>
          </a:p>
        </p:txBody>
      </p:sp>
      <p:sp>
        <p:nvSpPr>
          <p:cNvPr id="6" name="Footer Placeholder 5"/>
          <p:cNvSpPr>
            <a:spLocks noGrp="1"/>
          </p:cNvSpPr>
          <p:nvPr>
            <p:ph type="ftr" sz="quarter" idx="11"/>
          </p:nvPr>
        </p:nvSpPr>
        <p:spPr/>
        <p:txBody>
          <a:bodyPr/>
          <a:lstStyle/>
          <a:p>
            <a:r>
              <a:rPr lang="en-US" smtClean="0"/>
              <a:t>Copyright Ivette Doss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2FA3D5-113F-44E6-A4A6-B4C17B501A74}" type="datetime1">
              <a:rPr lang="en-US" smtClean="0"/>
              <a:t>6/25/2013</a:t>
            </a:fld>
            <a:endParaRPr lang="en-US"/>
          </a:p>
        </p:txBody>
      </p:sp>
      <p:sp>
        <p:nvSpPr>
          <p:cNvPr id="8" name="Footer Placeholder 7"/>
          <p:cNvSpPr>
            <a:spLocks noGrp="1"/>
          </p:cNvSpPr>
          <p:nvPr>
            <p:ph type="ftr" sz="quarter" idx="11"/>
          </p:nvPr>
        </p:nvSpPr>
        <p:spPr/>
        <p:txBody>
          <a:bodyPr/>
          <a:lstStyle/>
          <a:p>
            <a:r>
              <a:rPr lang="en-US" smtClean="0"/>
              <a:t>Copyright Ivette Doss 2013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D8C74-EBEF-4E8F-BA39-C71A0B426E29}" type="datetime1">
              <a:rPr lang="en-US" smtClean="0"/>
              <a:t>6/25/2013</a:t>
            </a:fld>
            <a:endParaRPr lang="en-US"/>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86C0A-5472-4CED-9991-0C1735762F57}" type="datetime1">
              <a:rPr lang="en-US" smtClean="0"/>
              <a:t>6/25/2013</a:t>
            </a:fld>
            <a:endParaRPr lang="en-US"/>
          </a:p>
        </p:txBody>
      </p:sp>
      <p:sp>
        <p:nvSpPr>
          <p:cNvPr id="3" name="Footer Placeholder 2"/>
          <p:cNvSpPr>
            <a:spLocks noGrp="1"/>
          </p:cNvSpPr>
          <p:nvPr>
            <p:ph type="ftr" sz="quarter" idx="11"/>
          </p:nvPr>
        </p:nvSpPr>
        <p:spPr/>
        <p:txBody>
          <a:bodyPr/>
          <a:lstStyle/>
          <a:p>
            <a:r>
              <a:rPr lang="en-US" smtClean="0"/>
              <a:t>Copyright Ivette Doss 2013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7673897-75E1-4587-BFE2-5A63BAF22934}" type="datetime1">
              <a:rPr lang="en-US" smtClean="0"/>
              <a:t>6/25/2013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Copyright Ivette Doss 2013</a:t>
            </a: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37846-8C57-449A-A5CE-880D074A81BE}" type="datetime1">
              <a:rPr lang="en-US" smtClean="0"/>
              <a:t>6/25/2013</a:t>
            </a:fld>
            <a:endParaRPr lang="en-US"/>
          </a:p>
        </p:txBody>
      </p:sp>
      <p:sp>
        <p:nvSpPr>
          <p:cNvPr id="6" name="Footer Placeholder 5"/>
          <p:cNvSpPr>
            <a:spLocks noGrp="1"/>
          </p:cNvSpPr>
          <p:nvPr>
            <p:ph type="ftr" sz="quarter" idx="11"/>
          </p:nvPr>
        </p:nvSpPr>
        <p:spPr/>
        <p:txBody>
          <a:bodyPr/>
          <a:lstStyle/>
          <a:p>
            <a:r>
              <a:rPr lang="en-US" smtClean="0"/>
              <a:t>Copyright Ivette Doss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338416C-0A9B-4AE4-81D0-FC1D9B4C4611}" type="datetime1">
              <a:rPr lang="en-US" smtClean="0"/>
              <a:t>6/25/2013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Copyright Ivette Doss 2013</a:t>
            </a: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Testing – Survival Knowledge – Part III</a:t>
            </a:r>
            <a:endParaRPr lang="en-US" dirty="0"/>
          </a:p>
        </p:txBody>
      </p:sp>
      <p:sp>
        <p:nvSpPr>
          <p:cNvPr id="3" name="Subtitle 2"/>
          <p:cNvSpPr>
            <a:spLocks noGrp="1"/>
          </p:cNvSpPr>
          <p:nvPr>
            <p:ph type="subTitle" idx="1"/>
          </p:nvPr>
        </p:nvSpPr>
        <p:spPr/>
        <p:txBody>
          <a:bodyPr/>
          <a:lstStyle/>
          <a:p>
            <a:r>
              <a:rPr lang="en-US" dirty="0" smtClean="0"/>
              <a:t>Created by </a:t>
            </a:r>
            <a:r>
              <a:rPr lang="en-US" dirty="0" err="1" smtClean="0"/>
              <a:t>Ivette</a:t>
            </a:r>
            <a:r>
              <a:rPr lang="en-US" dirty="0" smtClean="0"/>
              <a:t> Doss</a:t>
            </a:r>
            <a:endParaRPr lang="en-US" dirty="0"/>
          </a:p>
        </p:txBody>
      </p:sp>
      <p:pic>
        <p:nvPicPr>
          <p:cNvPr id="1027" name="Picture 3" descr="C:\Users\Ivette.Doss\Pictures\POrtnov\Monkey-mobile-phon_1404058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925" y="3352800"/>
            <a:ext cx="4503420" cy="29054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4162986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350520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buNone/>
            </a:pPr>
            <a:endParaRPr lang="en-US" sz="1600" dirty="0" smtClean="0">
              <a:latin typeface="Arial" pitchFamily="34" charset="0"/>
              <a:cs typeface="Arial" pitchFamily="34" charset="0"/>
            </a:endParaRPr>
          </a:p>
          <a:p>
            <a:pPr>
              <a:buNone/>
            </a:pPr>
            <a:r>
              <a:rPr lang="en-US" sz="2600" dirty="0" smtClean="0">
                <a:latin typeface="Arial" pitchFamily="34" charset="0"/>
                <a:cs typeface="Arial" pitchFamily="34" charset="0"/>
              </a:rPr>
              <a:t>4.</a:t>
            </a:r>
            <a:r>
              <a:rPr lang="en-US" sz="2600" b="1" dirty="0" smtClean="0">
                <a:latin typeface="Arial" pitchFamily="34" charset="0"/>
                <a:cs typeface="Arial" pitchFamily="34" charset="0"/>
              </a:rPr>
              <a:t> Competitors application Analysis:</a:t>
            </a:r>
          </a:p>
          <a:p>
            <a:r>
              <a:rPr lang="en-US" sz="2100" dirty="0" smtClean="0"/>
              <a:t>Download competitors app and verify various features and functionality in this application. </a:t>
            </a:r>
          </a:p>
          <a:p>
            <a:r>
              <a:rPr lang="en-US" sz="2100" dirty="0" smtClean="0"/>
              <a:t>For example some twitter based application. You can take a look on </a:t>
            </a:r>
            <a:r>
              <a:rPr lang="en-US" sz="2100" dirty="0" err="1" smtClean="0"/>
              <a:t>Seesmic</a:t>
            </a:r>
            <a:r>
              <a:rPr lang="en-US" sz="2100" dirty="0" smtClean="0"/>
              <a:t>, </a:t>
            </a:r>
            <a:r>
              <a:rPr lang="en-US" sz="2100" dirty="0" err="1" smtClean="0"/>
              <a:t>tvider</a:t>
            </a:r>
            <a:r>
              <a:rPr lang="en-US" sz="2100" dirty="0" smtClean="0"/>
              <a:t>, </a:t>
            </a:r>
            <a:r>
              <a:rPr lang="en-US" sz="2100" dirty="0" err="1" smtClean="0"/>
              <a:t>twitpic</a:t>
            </a:r>
            <a:r>
              <a:rPr lang="en-US" sz="2100" dirty="0" smtClean="0"/>
              <a:t>.</a:t>
            </a:r>
          </a:p>
          <a:p>
            <a:r>
              <a:rPr lang="en-US" sz="2100" dirty="0" smtClean="0"/>
              <a:t>These all are media sharing app on Twitter and many Features resembles as finally they are</a:t>
            </a:r>
          </a:p>
          <a:p>
            <a:r>
              <a:rPr lang="en-US" sz="2100" dirty="0" smtClean="0"/>
              <a:t>developed based on twitter API’s. By following this practice you can:</a:t>
            </a:r>
          </a:p>
          <a:p>
            <a:pPr lvl="1"/>
            <a:r>
              <a:rPr lang="en-US" sz="2100" dirty="0" smtClean="0"/>
              <a:t>Suggest some new features and improvements in the product your org is going to develop.</a:t>
            </a:r>
          </a:p>
          <a:p>
            <a:pPr lvl="1"/>
            <a:r>
              <a:rPr lang="en-US" sz="2100" dirty="0" smtClean="0"/>
              <a:t>Get some hands-on on the kind of technology and features being used</a:t>
            </a:r>
          </a:p>
          <a:p>
            <a:pPr lvl="1"/>
            <a:r>
              <a:rPr lang="en-US" sz="2100" dirty="0" smtClean="0"/>
              <a:t>Help you being familiar with the app</a:t>
            </a:r>
          </a:p>
          <a:p>
            <a:pPr lvl="1"/>
            <a:r>
              <a:rPr lang="en-US" sz="2100" dirty="0" smtClean="0"/>
              <a:t>Help you to chalk out some important scenarios</a:t>
            </a:r>
          </a:p>
          <a:p>
            <a:pPr>
              <a:buNone/>
            </a:pPr>
            <a:endParaRPr lang="en-US" sz="1600" dirty="0" smtClean="0">
              <a:latin typeface="Arial" pitchFamily="34" charset="0"/>
              <a:cs typeface="Arial" pitchFamily="34" charset="0"/>
            </a:endParaRPr>
          </a:p>
          <a:p>
            <a:pPr>
              <a:buNone/>
            </a:pPr>
            <a:r>
              <a:rPr lang="en-US" dirty="0" smtClean="0"/>
              <a:t> </a:t>
            </a:r>
            <a:endParaRPr lang="en-US" dirty="0"/>
          </a:p>
        </p:txBody>
      </p:sp>
      <p:sp>
        <p:nvSpPr>
          <p:cNvPr id="3" name="Footer Placeholder 2"/>
          <p:cNvSpPr>
            <a:spLocks noGrp="1"/>
          </p:cNvSpPr>
          <p:nvPr>
            <p:ph type="ftr" sz="quarter" idx="11"/>
          </p:nvPr>
        </p:nvSpPr>
        <p:spPr>
          <a:xfrm>
            <a:off x="4380072" y="6407944"/>
            <a:ext cx="39257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458200" y="6407944"/>
            <a:ext cx="554832" cy="365125"/>
          </a:xfrm>
        </p:spPr>
        <p:txBody>
          <a:bodyPr>
            <a:normAutofit lnSpcReduction="10000"/>
          </a:bodyPr>
          <a:lstStyle/>
          <a:p>
            <a:fld id="{B6F15528-21DE-4FAA-801E-634DDDAF4B2B}" type="slidenum">
              <a:rPr lang="en-US" smtClean="0">
                <a:solidFill>
                  <a:schemeClr val="accent1">
                    <a:lumMod val="50000"/>
                  </a:schemeClr>
                </a:solidFill>
              </a:rPr>
              <a:pPr/>
              <a:t>10</a:t>
            </a:fld>
            <a:endParaRPr lang="en-US" dirty="0">
              <a:solidFill>
                <a:schemeClr val="accent1">
                  <a:lumMod val="50000"/>
                </a:schemeClr>
              </a:solidFill>
            </a:endParaRPr>
          </a:p>
        </p:txBody>
      </p:sp>
      <p:pic>
        <p:nvPicPr>
          <p:cNvPr id="1026" name="Picture 2" descr="http://www.elinext.com/images/articles/reas-restaurants-mobile-developer-huhj-mar-thumb.jpg"/>
          <p:cNvPicPr>
            <a:picLocks noChangeAspect="1" noChangeArrowheads="1"/>
          </p:cNvPicPr>
          <p:nvPr/>
        </p:nvPicPr>
        <p:blipFill>
          <a:blip r:embed="rId2" cstate="print"/>
          <a:srcRect/>
          <a:stretch>
            <a:fillRect/>
          </a:stretch>
        </p:blipFill>
        <p:spPr bwMode="auto">
          <a:xfrm>
            <a:off x="4038600" y="3231775"/>
            <a:ext cx="4381500" cy="3092825"/>
          </a:xfrm>
          <a:prstGeom prst="rect">
            <a:avLst/>
          </a:prstGeom>
          <a:noFill/>
        </p:spPr>
      </p:pic>
    </p:spTree>
    <p:extLst>
      <p:ext uri="{BB962C8B-B14F-4D97-AF65-F5344CB8AC3E}">
        <p14:creationId xmlns:p14="http://schemas.microsoft.com/office/powerpoint/2010/main" val="1718277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423367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2628" indent="-342900">
              <a:buNone/>
            </a:pPr>
            <a:r>
              <a:rPr lang="en-US" sz="1600" dirty="0" smtClean="0">
                <a:latin typeface="Arial" pitchFamily="34" charset="0"/>
                <a:cs typeface="Arial" pitchFamily="34" charset="0"/>
              </a:rPr>
              <a:t>5. </a:t>
            </a:r>
            <a:r>
              <a:rPr lang="en-US" sz="1600" b="1" dirty="0" smtClean="0">
                <a:latin typeface="Arial" pitchFamily="34" charset="0"/>
                <a:cs typeface="Arial" pitchFamily="34" charset="0"/>
              </a:rPr>
              <a:t>Keep in Mind the Target devices:</a:t>
            </a:r>
            <a:endParaRPr lang="en-US" sz="1600" dirty="0" smtClean="0">
              <a:latin typeface="Arial" pitchFamily="34" charset="0"/>
              <a:cs typeface="Arial" pitchFamily="34" charset="0"/>
            </a:endParaRPr>
          </a:p>
          <a:p>
            <a:pPr marL="452628" indent="-342900">
              <a:buNone/>
            </a:pPr>
            <a:r>
              <a:rPr lang="en-US" sz="1600" dirty="0" smtClean="0">
                <a:latin typeface="Arial" pitchFamily="34" charset="0"/>
                <a:cs typeface="Arial" pitchFamily="34" charset="0"/>
              </a:rPr>
              <a:t>	</a:t>
            </a:r>
            <a:r>
              <a:rPr lang="en-US" sz="1400" dirty="0" smtClean="0">
                <a:latin typeface="Arial" pitchFamily="34" charset="0"/>
                <a:cs typeface="Arial" pitchFamily="34" charset="0"/>
              </a:rPr>
              <a:t>This will be decided by your client or by your manager that which device they will be targeting the app on. It is very important if you can provide your inputs on that as well. For a testing purpose, make sure you have devices of different screen sizes and resolution. Also some device may support orientation and some may not. So this should also be taken in consideration. We will discuss later on about how to choose a right set of devices. The point here what I am making is we should be in condition to provide our inputs in this front as well.</a:t>
            </a:r>
          </a:p>
          <a:p>
            <a:pPr marL="452628" indent="-342900">
              <a:buNone/>
            </a:pPr>
            <a:r>
              <a:rPr lang="en-US" sz="1400" dirty="0" smtClean="0">
                <a:latin typeface="Arial" pitchFamily="34" charset="0"/>
                <a:cs typeface="Arial" pitchFamily="34" charset="0"/>
              </a:rPr>
              <a:t>6. </a:t>
            </a:r>
            <a:r>
              <a:rPr lang="en-US" sz="1400" b="1" dirty="0" smtClean="0">
                <a:latin typeface="Arial" pitchFamily="34" charset="0"/>
                <a:cs typeface="Arial" pitchFamily="34" charset="0"/>
              </a:rPr>
              <a:t>Design Scenarios and Test Cases:</a:t>
            </a:r>
          </a:p>
          <a:p>
            <a:pPr marL="452628" indent="-342900">
              <a:buNone/>
            </a:pPr>
            <a:r>
              <a:rPr lang="en-US" sz="1400" b="1" dirty="0" smtClean="0">
                <a:latin typeface="Arial" pitchFamily="34" charset="0"/>
                <a:cs typeface="Arial" pitchFamily="34" charset="0"/>
              </a:rPr>
              <a:t>	</a:t>
            </a:r>
            <a:r>
              <a:rPr lang="en-US" sz="1400" dirty="0" smtClean="0">
                <a:latin typeface="Arial" pitchFamily="34" charset="0"/>
                <a:cs typeface="Arial" pitchFamily="34" charset="0"/>
              </a:rPr>
              <a:t>Once Test Planning is done, it is very important to design some test scenarios and Test Cases. You can design a complete Test Suite which will have various modules feature wise. </a:t>
            </a:r>
          </a:p>
          <a:p>
            <a:pPr marL="452628" indent="-342900">
              <a:buNone/>
            </a:pPr>
            <a:r>
              <a:rPr lang="en-US" sz="1400" dirty="0" smtClean="0">
                <a:latin typeface="Arial" pitchFamily="34" charset="0"/>
                <a:cs typeface="Arial" pitchFamily="34" charset="0"/>
              </a:rPr>
              <a:t>	You may add some tabs dedicated to Performance, system and interruption test cases as well. Make sure you involve these kind of generic test cases as well. </a:t>
            </a:r>
          </a:p>
          <a:p>
            <a:pPr marL="452628" indent="-342900">
              <a:buNone/>
            </a:pPr>
            <a:r>
              <a:rPr lang="en-US" sz="1400" dirty="0" smtClean="0">
                <a:latin typeface="Arial" pitchFamily="34" charset="0"/>
                <a:cs typeface="Arial" pitchFamily="34" charset="0"/>
              </a:rPr>
              <a:t>	Apart from bulky test suite, you should have a quick checklist which will cover important features in the application. So in case you need a quick round of testing then you can follow this checklist.</a:t>
            </a:r>
          </a:p>
          <a:p>
            <a:pPr marL="452628" indent="-342900">
              <a:buNone/>
            </a:pPr>
            <a:endParaRPr lang="en-US" sz="1400" dirty="0" smtClean="0">
              <a:latin typeface="Arial" pitchFamily="34" charset="0"/>
              <a:cs typeface="Arial" pitchFamily="34" charset="0"/>
            </a:endParaRPr>
          </a:p>
          <a:p>
            <a:pPr marL="452628" indent="-342900">
              <a:buNone/>
            </a:pPr>
            <a:endParaRPr lang="en-US" sz="1600" dirty="0">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40781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458200" y="6407944"/>
            <a:ext cx="554832" cy="365125"/>
          </a:xfrm>
        </p:spPr>
        <p:txBody>
          <a:bodyPr>
            <a:normAutofit lnSpcReduction="10000"/>
          </a:bodyPr>
          <a:lstStyle/>
          <a:p>
            <a:fld id="{B6F15528-21DE-4FAA-801E-634DDDAF4B2B}" type="slidenum">
              <a:rPr lang="en-US" smtClean="0">
                <a:solidFill>
                  <a:schemeClr val="accent1">
                    <a:lumMod val="50000"/>
                  </a:schemeClr>
                </a:solidFill>
              </a:rPr>
              <a:pPr/>
              <a:t>11</a:t>
            </a:fld>
            <a:endParaRPr lang="en-US" dirty="0">
              <a:solidFill>
                <a:schemeClr val="accent1">
                  <a:lumMod val="50000"/>
                </a:schemeClr>
              </a:solidFill>
            </a:endParaRPr>
          </a:p>
        </p:txBody>
      </p:sp>
      <p:pic>
        <p:nvPicPr>
          <p:cNvPr id="267266" name="Picture 2" descr="http://www.ibm.com/developerworks/rational/library/jul05/zimmerman/fig3.jpg"/>
          <p:cNvPicPr>
            <a:picLocks noChangeAspect="1" noChangeArrowheads="1"/>
          </p:cNvPicPr>
          <p:nvPr/>
        </p:nvPicPr>
        <p:blipFill>
          <a:blip r:embed="rId2" cstate="print"/>
          <a:srcRect/>
          <a:stretch>
            <a:fillRect/>
          </a:stretch>
        </p:blipFill>
        <p:spPr bwMode="auto">
          <a:xfrm>
            <a:off x="3124200" y="4267200"/>
            <a:ext cx="3662650" cy="2209800"/>
          </a:xfrm>
          <a:prstGeom prst="rect">
            <a:avLst/>
          </a:prstGeom>
          <a:noFill/>
        </p:spPr>
      </p:pic>
    </p:spTree>
    <p:extLst>
      <p:ext uri="{BB962C8B-B14F-4D97-AF65-F5344CB8AC3E}">
        <p14:creationId xmlns:p14="http://schemas.microsoft.com/office/powerpoint/2010/main" val="2113317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4648200"/>
          </a:xfrm>
        </p:spPr>
        <p:style>
          <a:lnRef idx="1">
            <a:schemeClr val="accent4"/>
          </a:lnRef>
          <a:fillRef idx="2">
            <a:schemeClr val="accent4"/>
          </a:fillRef>
          <a:effectRef idx="1">
            <a:schemeClr val="accent4"/>
          </a:effectRef>
          <a:fontRef idx="minor">
            <a:schemeClr val="dk1"/>
          </a:fontRef>
        </p:style>
        <p:txBody>
          <a:bodyPr>
            <a:normAutofit/>
          </a:bodyPr>
          <a:lstStyle/>
          <a:p>
            <a:pPr marL="452628" indent="-342900">
              <a:buNone/>
            </a:pPr>
            <a:r>
              <a:rPr lang="en-US" sz="1400" dirty="0" smtClean="0">
                <a:latin typeface="Arial" pitchFamily="34" charset="0"/>
                <a:cs typeface="Arial" pitchFamily="34" charset="0"/>
              </a:rPr>
              <a:t>7. </a:t>
            </a:r>
            <a:r>
              <a:rPr lang="en-US" sz="1600" b="1" dirty="0" smtClean="0">
                <a:latin typeface="Arial" pitchFamily="34" charset="0"/>
                <a:cs typeface="Arial" pitchFamily="34" charset="0"/>
              </a:rPr>
              <a:t>Analysis on Need of Tools and Utilities:</a:t>
            </a:r>
            <a:endParaRPr lang="en-US" sz="1600" dirty="0" smtClean="0">
              <a:latin typeface="Arial" pitchFamily="34" charset="0"/>
              <a:cs typeface="Arial" pitchFamily="34" charset="0"/>
            </a:endParaRPr>
          </a:p>
          <a:p>
            <a:pPr marL="452628" indent="-342900">
              <a:buNone/>
            </a:pPr>
            <a:r>
              <a:rPr lang="en-US" sz="1600" dirty="0" smtClean="0"/>
              <a:t>	</a:t>
            </a:r>
            <a:r>
              <a:rPr lang="en-US" sz="1400" dirty="0" smtClean="0">
                <a:latin typeface="Arial" pitchFamily="34" charset="0"/>
                <a:cs typeface="Arial" pitchFamily="34" charset="0"/>
              </a:rPr>
              <a:t>Make sure to put some efforts on the kind of told you can use later which will help you test the mobile app. </a:t>
            </a:r>
          </a:p>
          <a:p>
            <a:pPr marL="452628" indent="-342900">
              <a:buNone/>
            </a:pPr>
            <a:r>
              <a:rPr lang="en-US" sz="1400" dirty="0" smtClean="0">
                <a:latin typeface="Arial" pitchFamily="34" charset="0"/>
                <a:cs typeface="Arial" pitchFamily="34" charset="0"/>
              </a:rPr>
              <a:t>I am not only talking about the Automation Tools but also some small utilities like log capturing tools, screenshot capturing tools, memory consumption by app checking tools etc.</a:t>
            </a:r>
          </a:p>
          <a:p>
            <a:pPr marL="452628" indent="-342900">
              <a:buNone/>
            </a:pPr>
            <a:r>
              <a:rPr lang="en-US" sz="1600" dirty="0" smtClean="0">
                <a:latin typeface="Arial" pitchFamily="34" charset="0"/>
                <a:cs typeface="Arial" pitchFamily="34" charset="0"/>
              </a:rPr>
              <a:t>8. </a:t>
            </a:r>
            <a:r>
              <a:rPr lang="en-US" sz="1600" b="1" dirty="0" smtClean="0">
                <a:latin typeface="Arial" pitchFamily="34" charset="0"/>
                <a:cs typeface="Arial" pitchFamily="34" charset="0"/>
              </a:rPr>
              <a:t>Keep performance in Mind:</a:t>
            </a:r>
          </a:p>
          <a:p>
            <a:pPr marL="452628" indent="-342900">
              <a:buNone/>
            </a:pPr>
            <a:r>
              <a:rPr lang="en-US" sz="1600" dirty="0" smtClean="0"/>
              <a:t>	</a:t>
            </a:r>
            <a:r>
              <a:rPr lang="en-US" sz="1400" dirty="0" smtClean="0">
                <a:latin typeface="Arial" pitchFamily="34" charset="0"/>
                <a:cs typeface="Arial" pitchFamily="34" charset="0"/>
              </a:rPr>
              <a:t>While testing your application, apart from regular functional testing scenarios, analyze the following:</a:t>
            </a:r>
          </a:p>
          <a:p>
            <a:pPr marL="452628" indent="-342900">
              <a:buNone/>
            </a:pPr>
            <a:r>
              <a:rPr lang="en-US" sz="1400" dirty="0" smtClean="0">
                <a:latin typeface="Arial" pitchFamily="34" charset="0"/>
                <a:cs typeface="Arial" pitchFamily="34" charset="0"/>
              </a:rPr>
              <a:t>the application for app size, </a:t>
            </a:r>
          </a:p>
          <a:p>
            <a:pPr marL="452628" indent="-342900">
              <a:buNone/>
            </a:pPr>
            <a:r>
              <a:rPr lang="en-US" sz="1400" dirty="0" smtClean="0">
                <a:latin typeface="Arial" pitchFamily="34" charset="0"/>
                <a:cs typeface="Arial" pitchFamily="34" charset="0"/>
              </a:rPr>
              <a:t>behavior of the application in long run </a:t>
            </a:r>
          </a:p>
          <a:p>
            <a:pPr marL="452628" indent="-342900">
              <a:buNone/>
            </a:pPr>
            <a:r>
              <a:rPr lang="en-US" sz="1400" dirty="0" smtClean="0">
                <a:latin typeface="Arial" pitchFamily="34" charset="0"/>
                <a:cs typeface="Arial" pitchFamily="34" charset="0"/>
              </a:rPr>
              <a:t>behavior of app if app being used excessively for long time, </a:t>
            </a:r>
          </a:p>
          <a:p>
            <a:pPr marL="452628" indent="-342900">
              <a:buNone/>
            </a:pPr>
            <a:r>
              <a:rPr lang="en-US" sz="1400" dirty="0" smtClean="0">
                <a:latin typeface="Arial" pitchFamily="34" charset="0"/>
                <a:cs typeface="Arial" pitchFamily="34" charset="0"/>
              </a:rPr>
              <a:t>application launch time and time to load any screen, </a:t>
            </a:r>
          </a:p>
          <a:p>
            <a:pPr marL="452628" indent="-342900">
              <a:buNone/>
            </a:pPr>
            <a:r>
              <a:rPr lang="en-US" sz="1400" dirty="0" smtClean="0">
                <a:latin typeface="Arial" pitchFamily="34" charset="0"/>
                <a:cs typeface="Arial" pitchFamily="34" charset="0"/>
              </a:rPr>
              <a:t>behavior of app when app do not have enough space, </a:t>
            </a:r>
          </a:p>
          <a:p>
            <a:pPr marL="452628" indent="-342900">
              <a:buNone/>
            </a:pPr>
            <a:r>
              <a:rPr lang="en-US" sz="1400" dirty="0" smtClean="0">
                <a:latin typeface="Arial" pitchFamily="34" charset="0"/>
                <a:cs typeface="Arial" pitchFamily="34" charset="0"/>
              </a:rPr>
              <a:t>simultaneously running many apps should be considered.</a:t>
            </a:r>
          </a:p>
          <a:p>
            <a:pPr marL="452628" indent="-342900">
              <a:buNone/>
            </a:pPr>
            <a:endParaRPr lang="en-US" sz="1400" dirty="0" smtClean="0">
              <a:latin typeface="Arial" pitchFamily="34" charset="0"/>
              <a:cs typeface="Arial" pitchFamily="34" charset="0"/>
            </a:endParaRPr>
          </a:p>
          <a:p>
            <a:pPr marL="452628" indent="-342900">
              <a:buNone/>
            </a:pPr>
            <a:endParaRPr lang="en-US" sz="1600" dirty="0">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40781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458200" y="6407944"/>
            <a:ext cx="554832" cy="365125"/>
          </a:xfrm>
        </p:spPr>
        <p:txBody>
          <a:bodyPr>
            <a:normAutofit lnSpcReduction="10000"/>
          </a:bodyPr>
          <a:lstStyle/>
          <a:p>
            <a:fld id="{B6F15528-21DE-4FAA-801E-634DDDAF4B2B}" type="slidenum">
              <a:rPr lang="en-US" smtClean="0">
                <a:solidFill>
                  <a:schemeClr val="accent1">
                    <a:lumMod val="50000"/>
                  </a:schemeClr>
                </a:solidFill>
              </a:rPr>
              <a:pPr/>
              <a:t>12</a:t>
            </a:fld>
            <a:endParaRPr lang="en-US" dirty="0">
              <a:solidFill>
                <a:schemeClr val="accent1">
                  <a:lumMod val="50000"/>
                </a:schemeClr>
              </a:solidFill>
            </a:endParaRPr>
          </a:p>
        </p:txBody>
      </p:sp>
      <p:pic>
        <p:nvPicPr>
          <p:cNvPr id="4098" name="Picture 2" descr="http://www.keynote.com/benchmark/images/Mobile_App_Performance_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733800"/>
            <a:ext cx="3181350" cy="232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96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4724400"/>
          </a:xfrm>
        </p:spPr>
        <p:style>
          <a:lnRef idx="1">
            <a:schemeClr val="accent4"/>
          </a:lnRef>
          <a:fillRef idx="2">
            <a:schemeClr val="accent4"/>
          </a:fillRef>
          <a:effectRef idx="1">
            <a:schemeClr val="accent4"/>
          </a:effectRef>
          <a:fontRef idx="minor">
            <a:schemeClr val="dk1"/>
          </a:fontRef>
        </p:style>
        <p:txBody>
          <a:bodyPr>
            <a:normAutofit/>
          </a:bodyPr>
          <a:lstStyle/>
          <a:p>
            <a:pPr marL="452628" indent="-342900">
              <a:buNone/>
            </a:pPr>
            <a:r>
              <a:rPr lang="en-US" sz="1600" dirty="0" smtClean="0">
                <a:latin typeface="Arial" pitchFamily="34" charset="0"/>
                <a:cs typeface="Arial" pitchFamily="34" charset="0"/>
              </a:rPr>
              <a:t>9. </a:t>
            </a:r>
            <a:r>
              <a:rPr lang="en-US" sz="1600" b="1" dirty="0" smtClean="0">
                <a:latin typeface="Arial" pitchFamily="34" charset="0"/>
                <a:cs typeface="Arial" pitchFamily="34" charset="0"/>
              </a:rPr>
              <a:t>Application Submission Related Strategy:</a:t>
            </a:r>
          </a:p>
          <a:p>
            <a:pPr marL="452628" indent="-342900">
              <a:buNone/>
            </a:pPr>
            <a:r>
              <a:rPr lang="en-US" sz="1600" dirty="0" smtClean="0"/>
              <a:t>	</a:t>
            </a:r>
            <a:r>
              <a:rPr lang="en-US" sz="1400" dirty="0" smtClean="0">
                <a:latin typeface="Arial" pitchFamily="34" charset="0"/>
                <a:cs typeface="Arial" pitchFamily="34" charset="0"/>
              </a:rPr>
              <a:t>Be sure about the distribution channel for your mobile application. If you are submitting your app to app store then go through the guidelines provided by apple to make sure that you application is getting accepted. </a:t>
            </a:r>
          </a:p>
          <a:p>
            <a:pPr marL="452628" indent="-342900">
              <a:buNone/>
            </a:pPr>
            <a:r>
              <a:rPr lang="en-US" sz="1400" dirty="0" smtClean="0">
                <a:latin typeface="Arial" pitchFamily="34" charset="0"/>
                <a:cs typeface="Arial" pitchFamily="34" charset="0"/>
              </a:rPr>
              <a:t>	Similarly depending on the application store, go through the application and verify that whether your app satisfies the criteria for that store.</a:t>
            </a:r>
          </a:p>
          <a:p>
            <a:pPr marL="452628" indent="-342900">
              <a:buNone/>
            </a:pPr>
            <a:r>
              <a:rPr lang="en-US" sz="1600" dirty="0" smtClean="0">
                <a:latin typeface="Arial" pitchFamily="34" charset="0"/>
                <a:cs typeface="Arial" pitchFamily="34" charset="0"/>
              </a:rPr>
              <a:t>10. </a:t>
            </a:r>
            <a:r>
              <a:rPr lang="en-US" sz="1600" b="1" dirty="0" smtClean="0">
                <a:latin typeface="Arial" pitchFamily="34" charset="0"/>
                <a:cs typeface="Arial" pitchFamily="34" charset="0"/>
              </a:rPr>
              <a:t>Testing Among The Beta Crowd:</a:t>
            </a:r>
          </a:p>
          <a:p>
            <a:pPr marL="452628" indent="-342900">
              <a:buNone/>
            </a:pPr>
            <a:r>
              <a:rPr lang="en-US" sz="1600" dirty="0" smtClean="0"/>
              <a:t>	</a:t>
            </a:r>
            <a:r>
              <a:rPr lang="en-US" sz="1400" dirty="0" smtClean="0">
                <a:latin typeface="Arial" pitchFamily="34" charset="0"/>
                <a:cs typeface="Arial" pitchFamily="34" charset="0"/>
              </a:rPr>
              <a:t>Many times testers test the application in order to complete the testing within time as they have challenge to complete the testing within time. In this case sometimes they miss some scenarios that the normal user can encounter.</a:t>
            </a:r>
          </a:p>
          <a:p>
            <a:pPr marL="452628" indent="-342900">
              <a:buNone/>
            </a:pPr>
            <a:r>
              <a:rPr lang="en-US" sz="1400" dirty="0" smtClean="0"/>
              <a:t>	</a:t>
            </a:r>
            <a:r>
              <a:rPr lang="en-US" sz="1400" dirty="0" smtClean="0">
                <a:latin typeface="Arial" pitchFamily="34" charset="0"/>
                <a:cs typeface="Arial" pitchFamily="34" charset="0"/>
              </a:rPr>
              <a:t>For example, if movie app is of 1-2 hours then will the tester actually see the complete movie ? Mostly no …he will just fast forward it and will verify the rest of the scenarios. But the actual user will be interested more in watching movies and hence if he finds disturbance in this process then he will just throw this application away.</a:t>
            </a:r>
          </a:p>
          <a:p>
            <a:pPr marL="452628" indent="-342900">
              <a:buNone/>
            </a:pPr>
            <a:r>
              <a:rPr lang="en-US" sz="1600" dirty="0" smtClean="0"/>
              <a:t>	</a:t>
            </a:r>
            <a:r>
              <a:rPr lang="en-US" sz="1400" dirty="0" smtClean="0">
                <a:latin typeface="Arial" pitchFamily="34" charset="0"/>
                <a:cs typeface="Arial" pitchFamily="34" charset="0"/>
              </a:rPr>
              <a:t>The probability to see long term impacts of using the application can be dig out more in this kind of testing which is normally not possible.</a:t>
            </a:r>
          </a:p>
          <a:p>
            <a:pPr marL="452628" indent="-342900">
              <a:buNone/>
            </a:pPr>
            <a:endParaRPr lang="en-US" sz="1600" b="1" dirty="0" smtClean="0">
              <a:latin typeface="Arial" pitchFamily="34" charset="0"/>
              <a:cs typeface="Arial" pitchFamily="34" charset="0"/>
            </a:endParaRPr>
          </a:p>
          <a:p>
            <a:pPr marL="452628" indent="-342900">
              <a:buNone/>
            </a:pPr>
            <a:endParaRPr lang="en-US" sz="1600" dirty="0" smtClean="0">
              <a:latin typeface="Arial" pitchFamily="34" charset="0"/>
              <a:cs typeface="Arial" pitchFamily="34" charset="0"/>
            </a:endParaRPr>
          </a:p>
          <a:p>
            <a:pPr marL="452628" indent="-342900">
              <a:buNone/>
            </a:pPr>
            <a:endParaRPr lang="en-US" sz="1400" dirty="0" smtClean="0">
              <a:latin typeface="Arial" pitchFamily="34" charset="0"/>
              <a:cs typeface="Arial" pitchFamily="34" charset="0"/>
            </a:endParaRPr>
          </a:p>
          <a:p>
            <a:pPr marL="452628" indent="-342900">
              <a:buNone/>
            </a:pPr>
            <a:endParaRPr lang="en-US" sz="1600" dirty="0">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40781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458200" y="6407944"/>
            <a:ext cx="554832" cy="365125"/>
          </a:xfrm>
        </p:spPr>
        <p:txBody>
          <a:bodyPr>
            <a:normAutofit lnSpcReduction="10000"/>
          </a:bodyPr>
          <a:lstStyle/>
          <a:p>
            <a:fld id="{B6F15528-21DE-4FAA-801E-634DDDAF4B2B}" type="slidenum">
              <a:rPr lang="en-US" smtClean="0">
                <a:solidFill>
                  <a:schemeClr val="accent1">
                    <a:lumMod val="50000"/>
                  </a:schemeClr>
                </a:solidFill>
              </a:rPr>
              <a:pPr/>
              <a:t>13</a:t>
            </a:fld>
            <a:endParaRPr lang="en-US" dirty="0">
              <a:solidFill>
                <a:schemeClr val="accent1">
                  <a:lumMod val="50000"/>
                </a:schemeClr>
              </a:solidFill>
            </a:endParaRPr>
          </a:p>
        </p:txBody>
      </p:sp>
      <p:pic>
        <p:nvPicPr>
          <p:cNvPr id="269314" name="Picture 2" descr="http://www.metricowireless.com/images/leads/slideMS.jpg"/>
          <p:cNvPicPr>
            <a:picLocks noChangeAspect="1" noChangeArrowheads="1"/>
          </p:cNvPicPr>
          <p:nvPr/>
        </p:nvPicPr>
        <p:blipFill>
          <a:blip r:embed="rId2" cstate="print"/>
          <a:srcRect/>
          <a:stretch>
            <a:fillRect/>
          </a:stretch>
        </p:blipFill>
        <p:spPr bwMode="auto">
          <a:xfrm>
            <a:off x="5257800" y="4454726"/>
            <a:ext cx="3582162" cy="1997488"/>
          </a:xfrm>
          <a:prstGeom prst="rect">
            <a:avLst/>
          </a:prstGeom>
          <a:noFill/>
        </p:spPr>
      </p:pic>
    </p:spTree>
    <p:extLst>
      <p:ext uri="{BB962C8B-B14F-4D97-AF65-F5344CB8AC3E}">
        <p14:creationId xmlns:p14="http://schemas.microsoft.com/office/powerpoint/2010/main" val="119226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1447800"/>
          </a:xfrm>
        </p:spPr>
        <p:style>
          <a:lnRef idx="1">
            <a:schemeClr val="accent1"/>
          </a:lnRef>
          <a:fillRef idx="2">
            <a:schemeClr val="accent1"/>
          </a:fillRef>
          <a:effectRef idx="1">
            <a:schemeClr val="accent1"/>
          </a:effectRef>
          <a:fontRef idx="minor">
            <a:schemeClr val="dk1"/>
          </a:fontRef>
        </p:style>
        <p:txBody>
          <a:bodyPr>
            <a:normAutofit/>
          </a:bodyPr>
          <a:lstStyle/>
          <a:p>
            <a:r>
              <a:rPr lang="en-US" sz="2000" dirty="0" smtClean="0">
                <a:latin typeface="Arial" pitchFamily="34" charset="0"/>
                <a:cs typeface="Arial" pitchFamily="34" charset="0"/>
              </a:rPr>
              <a:t>1. Manual Testing</a:t>
            </a:r>
            <a:br>
              <a:rPr lang="en-US" sz="2000" dirty="0" smtClean="0">
                <a:latin typeface="Arial" pitchFamily="34" charset="0"/>
                <a:cs typeface="Arial" pitchFamily="34" charset="0"/>
              </a:rPr>
            </a:br>
            <a:r>
              <a:rPr lang="en-US" sz="2000" dirty="0" smtClean="0">
                <a:latin typeface="Arial" pitchFamily="34" charset="0"/>
                <a:cs typeface="Arial" pitchFamily="34" charset="0"/>
              </a:rPr>
              <a:t>2. Remote-manual Testing (</a:t>
            </a:r>
            <a:r>
              <a:rPr lang="en-US" sz="2000" dirty="0" err="1" smtClean="0">
                <a:latin typeface="Arial" pitchFamily="34" charset="0"/>
                <a:cs typeface="Arial" pitchFamily="34" charset="0"/>
              </a:rPr>
              <a:t>DeviceAnyWhere</a:t>
            </a:r>
            <a:r>
              <a:rPr lang="en-US" sz="2000" dirty="0" smtClean="0">
                <a:latin typeface="Arial" pitchFamily="34" charset="0"/>
                <a:cs typeface="Arial" pitchFamily="34" charset="0"/>
              </a:rPr>
              <a:t>, Perfecto Mobile)</a:t>
            </a:r>
            <a:br>
              <a:rPr lang="en-US" sz="2000" dirty="0" smtClean="0">
                <a:latin typeface="Arial" pitchFamily="34" charset="0"/>
                <a:cs typeface="Arial" pitchFamily="34" charset="0"/>
              </a:rPr>
            </a:br>
            <a:r>
              <a:rPr lang="en-US" sz="2000" dirty="0" smtClean="0">
                <a:latin typeface="Arial" pitchFamily="34" charset="0"/>
                <a:cs typeface="Arial" pitchFamily="34" charset="0"/>
              </a:rPr>
              <a:t>3. Testing using Emulators</a:t>
            </a:r>
            <a:br>
              <a:rPr lang="en-US" sz="2000" dirty="0" smtClean="0">
                <a:latin typeface="Arial" pitchFamily="34" charset="0"/>
                <a:cs typeface="Arial" pitchFamily="34" charset="0"/>
              </a:rPr>
            </a:br>
            <a:r>
              <a:rPr lang="en-US" sz="2000" dirty="0" smtClean="0">
                <a:latin typeface="Arial" pitchFamily="34" charset="0"/>
                <a:cs typeface="Arial" pitchFamily="34" charset="0"/>
              </a:rPr>
              <a:t>4. Performance Testing (Automated Testing)</a:t>
            </a:r>
            <a:endParaRPr lang="en-US" sz="2000" dirty="0">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38495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458200" y="6407944"/>
            <a:ext cx="554832" cy="365125"/>
          </a:xfrm>
        </p:spPr>
        <p:txBody>
          <a:bodyPr>
            <a:normAutofit lnSpcReduction="10000"/>
          </a:bodyPr>
          <a:lstStyle/>
          <a:p>
            <a:fld id="{B6F15528-21DE-4FAA-801E-634DDDAF4B2B}" type="slidenum">
              <a:rPr lang="en-US" smtClean="0">
                <a:solidFill>
                  <a:schemeClr val="accent1">
                    <a:lumMod val="50000"/>
                  </a:schemeClr>
                </a:solidFill>
              </a:rPr>
              <a:pPr/>
              <a:t>14</a:t>
            </a:fld>
            <a:endParaRPr lang="en-US" dirty="0">
              <a:solidFill>
                <a:schemeClr val="accent1">
                  <a:lumMod val="50000"/>
                </a:schemeClr>
              </a:solidFill>
            </a:endParaRPr>
          </a:p>
        </p:txBody>
      </p:sp>
      <p:sp>
        <p:nvSpPr>
          <p:cNvPr id="5" name="Title 4"/>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200" dirty="0" smtClean="0">
                <a:solidFill>
                  <a:schemeClr val="tx1"/>
                </a:solidFill>
                <a:latin typeface="Arial" pitchFamily="34" charset="0"/>
                <a:cs typeface="Arial" pitchFamily="34" charset="0"/>
              </a:rPr>
              <a:t>Techniques of Mobile Application Testing</a:t>
            </a:r>
            <a:endParaRPr lang="en-US" sz="3200" dirty="0">
              <a:solidFill>
                <a:schemeClr val="tx1"/>
              </a:solidFill>
              <a:latin typeface="Arial" pitchFamily="34" charset="0"/>
              <a:cs typeface="Arial" pitchFamily="34" charset="0"/>
            </a:endParaRPr>
          </a:p>
        </p:txBody>
      </p:sp>
      <p:pic>
        <p:nvPicPr>
          <p:cNvPr id="253956" name="Picture 4" descr="http://www.ideabytestraining.com/images/mobile-application-testing.jpg"/>
          <p:cNvPicPr>
            <a:picLocks noChangeAspect="1" noChangeArrowheads="1"/>
          </p:cNvPicPr>
          <p:nvPr/>
        </p:nvPicPr>
        <p:blipFill>
          <a:blip r:embed="rId2" cstate="print"/>
          <a:srcRect/>
          <a:stretch>
            <a:fillRect/>
          </a:stretch>
        </p:blipFill>
        <p:spPr bwMode="auto">
          <a:xfrm>
            <a:off x="1524000" y="3581400"/>
            <a:ext cx="6096000" cy="2343151"/>
          </a:xfrm>
          <a:prstGeom prst="rect">
            <a:avLst/>
          </a:prstGeom>
          <a:noFill/>
        </p:spPr>
      </p:pic>
    </p:spTree>
    <p:extLst>
      <p:ext uri="{BB962C8B-B14F-4D97-AF65-F5344CB8AC3E}">
        <p14:creationId xmlns:p14="http://schemas.microsoft.com/office/powerpoint/2010/main" val="63078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199" y="5257800"/>
            <a:ext cx="8267701" cy="1447800"/>
          </a:xfrm>
        </p:spPr>
        <p:style>
          <a:lnRef idx="3">
            <a:schemeClr val="lt1"/>
          </a:lnRef>
          <a:fillRef idx="1">
            <a:schemeClr val="accent4"/>
          </a:fillRef>
          <a:effectRef idx="1">
            <a:schemeClr val="accent4"/>
          </a:effectRef>
          <a:fontRef idx="minor">
            <a:schemeClr val="lt1"/>
          </a:fontRef>
        </p:style>
        <p:txBody>
          <a:bodyPr>
            <a:normAutofit fontScale="25000" lnSpcReduction="20000"/>
          </a:bodyPr>
          <a:lstStyle/>
          <a:p>
            <a:pPr>
              <a:buNone/>
            </a:pPr>
            <a:endParaRPr lang="en-US" sz="4000" dirty="0" smtClean="0">
              <a:solidFill>
                <a:srgbClr val="0070C0"/>
              </a:solidFill>
              <a:latin typeface="Arial" pitchFamily="34" charset="0"/>
              <a:cs typeface="Arial" pitchFamily="34" charset="0"/>
              <a:hlinkClick r:id=""/>
            </a:endParaRPr>
          </a:p>
          <a:p>
            <a:pPr marL="0" indent="0"/>
            <a:r>
              <a:rPr lang="en-US" sz="4800" dirty="0" smtClean="0">
                <a:solidFill>
                  <a:schemeClr val="tx1"/>
                </a:solidFill>
                <a:latin typeface="Arial" pitchFamily="34" charset="0"/>
                <a:cs typeface="Arial" pitchFamily="34" charset="0"/>
              </a:rPr>
              <a:t>1. http://www.keynotedeviceanywhere.com/</a:t>
            </a:r>
          </a:p>
          <a:p>
            <a:pPr>
              <a:buNone/>
            </a:pPr>
            <a:endParaRPr lang="en-US" sz="4800" dirty="0" smtClean="0">
              <a:solidFill>
                <a:schemeClr val="tx1"/>
              </a:solidFill>
              <a:latin typeface="Arial" pitchFamily="34" charset="0"/>
              <a:cs typeface="Arial" pitchFamily="34" charset="0"/>
            </a:endParaRPr>
          </a:p>
          <a:p>
            <a:pPr>
              <a:buNone/>
            </a:pPr>
            <a:r>
              <a:rPr lang="en-US" sz="4800" dirty="0" smtClean="0">
                <a:solidFill>
                  <a:schemeClr val="tx1"/>
                </a:solidFill>
                <a:latin typeface="Arial" pitchFamily="34" charset="0"/>
                <a:cs typeface="Arial" pitchFamily="34" charset="0"/>
              </a:rPr>
              <a:t>2. http://www.perfectomobile.com/</a:t>
            </a:r>
          </a:p>
          <a:p>
            <a:pPr>
              <a:buNone/>
            </a:pPr>
            <a:endParaRPr lang="en-US" sz="4800" dirty="0" smtClean="0">
              <a:solidFill>
                <a:schemeClr val="tx1"/>
              </a:solidFill>
              <a:latin typeface="Arial" pitchFamily="34" charset="0"/>
              <a:cs typeface="Arial" pitchFamily="34" charset="0"/>
            </a:endParaRPr>
          </a:p>
          <a:p>
            <a:pPr>
              <a:buNone/>
            </a:pPr>
            <a:r>
              <a:rPr lang="en-US" sz="4800" dirty="0" smtClean="0">
                <a:solidFill>
                  <a:schemeClr val="tx1"/>
                </a:solidFill>
                <a:latin typeface="Arial" pitchFamily="34" charset="0"/>
                <a:cs typeface="Arial" pitchFamily="34" charset="0"/>
              </a:rPr>
              <a:t>3. http://www.developer.nokia.com/Devices/Remote_device_access</a:t>
            </a:r>
          </a:p>
          <a:p>
            <a:endParaRPr lang="en-US" sz="4800" dirty="0" smtClean="0">
              <a:solidFill>
                <a:schemeClr val="tx1"/>
              </a:solidFill>
            </a:endParaRPr>
          </a:p>
          <a:p>
            <a:endParaRPr lang="en-US" dirty="0"/>
          </a:p>
        </p:txBody>
      </p:sp>
      <p:sp>
        <p:nvSpPr>
          <p:cNvPr id="4" name="Footer Placeholder 3"/>
          <p:cNvSpPr>
            <a:spLocks noGrp="1"/>
          </p:cNvSpPr>
          <p:nvPr>
            <p:ph type="ftr" sz="quarter" idx="11"/>
          </p:nvPr>
        </p:nvSpPr>
        <p:spPr>
          <a:xfrm>
            <a:off x="5562600" y="6407944"/>
            <a:ext cx="2971800" cy="365125"/>
          </a:xfrm>
        </p:spPr>
        <p:txBody>
          <a:bodyPr/>
          <a:lstStyle/>
          <a:p>
            <a:r>
              <a:rPr lang="en-US" dirty="0" smtClean="0">
                <a:solidFill>
                  <a:schemeClr val="tx2">
                    <a:lumMod val="10000"/>
                  </a:schemeClr>
                </a:solidFill>
              </a:rPr>
              <a:t>Copyright </a:t>
            </a:r>
            <a:r>
              <a:rPr lang="en-US" dirty="0" err="1" smtClean="0">
                <a:solidFill>
                  <a:schemeClr val="tx2">
                    <a:lumMod val="10000"/>
                  </a:schemeClr>
                </a:solidFill>
              </a:rPr>
              <a:t>Ivette</a:t>
            </a:r>
            <a:r>
              <a:rPr lang="en-US" dirty="0" smtClean="0">
                <a:solidFill>
                  <a:schemeClr val="tx2">
                    <a:lumMod val="10000"/>
                  </a:schemeClr>
                </a:solidFill>
              </a:rPr>
              <a:t> Doss 2013</a:t>
            </a:r>
            <a:endParaRPr lang="en-US" dirty="0">
              <a:solidFill>
                <a:schemeClr val="tx2">
                  <a:lumMod val="10000"/>
                </a:schemeClr>
              </a:solidFill>
            </a:endParaRPr>
          </a:p>
        </p:txBody>
      </p:sp>
      <p:sp>
        <p:nvSpPr>
          <p:cNvPr id="5" name="Slide Number Placeholder 4"/>
          <p:cNvSpPr>
            <a:spLocks noGrp="1"/>
          </p:cNvSpPr>
          <p:nvPr>
            <p:ph type="sldNum" sz="quarter" idx="12"/>
          </p:nvPr>
        </p:nvSpPr>
        <p:spPr>
          <a:xfrm>
            <a:off x="8534400" y="6407944"/>
            <a:ext cx="478632" cy="365125"/>
          </a:xfrm>
        </p:spPr>
        <p:txBody>
          <a:bodyPr>
            <a:normAutofit lnSpcReduction="10000"/>
          </a:bodyPr>
          <a:lstStyle/>
          <a:p>
            <a:fld id="{B6F15528-21DE-4FAA-801E-634DDDAF4B2B}" type="slidenum">
              <a:rPr lang="en-US" smtClean="0">
                <a:solidFill>
                  <a:schemeClr val="tx2">
                    <a:lumMod val="10000"/>
                  </a:schemeClr>
                </a:solidFill>
              </a:rPr>
              <a:pPr/>
              <a:t>15</a:t>
            </a:fld>
            <a:endParaRPr lang="en-US" dirty="0">
              <a:solidFill>
                <a:schemeClr val="tx2">
                  <a:lumMod val="10000"/>
                </a:schemeClr>
              </a:solidFill>
            </a:endParaRPr>
          </a:p>
        </p:txBody>
      </p:sp>
      <p:sp>
        <p:nvSpPr>
          <p:cNvPr id="6" name="Title 5"/>
          <p:cNvSpPr>
            <a:spLocks noGrp="1"/>
          </p:cNvSpPr>
          <p:nvPr>
            <p:ph type="title"/>
          </p:nvPr>
        </p:nvSpPr>
        <p:spPr>
          <a:xfrm>
            <a:off x="304800" y="274638"/>
            <a:ext cx="5791200" cy="7921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b="1" dirty="0" smtClean="0">
                <a:solidFill>
                  <a:schemeClr val="tx1"/>
                </a:solidFill>
                <a:latin typeface="Arial" pitchFamily="34" charset="0"/>
                <a:cs typeface="Arial" pitchFamily="34" charset="0"/>
              </a:rPr>
              <a:t>What Remote Device Access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tools do you know?</a:t>
            </a:r>
            <a:endParaRPr lang="en-US" sz="2800" b="1" dirty="0">
              <a:solidFill>
                <a:schemeClr val="tx1"/>
              </a:solidFill>
              <a:latin typeface="Arial" pitchFamily="34" charset="0"/>
              <a:cs typeface="Arial" pitchFamily="34" charset="0"/>
            </a:endParaRPr>
          </a:p>
        </p:txBody>
      </p:sp>
      <p:pic>
        <p:nvPicPr>
          <p:cNvPr id="234498" name="Picture 2" descr="http://www.developer.nokia.com/info/sw.nokia.com/id/cf292a32-98e3-4996-a423-5fa36ad33333/rda_icon.png"/>
          <p:cNvPicPr>
            <a:picLocks noChangeAspect="1" noChangeArrowheads="1"/>
          </p:cNvPicPr>
          <p:nvPr/>
        </p:nvPicPr>
        <p:blipFill>
          <a:blip r:embed="rId2" cstate="print"/>
          <a:srcRect/>
          <a:stretch>
            <a:fillRect/>
          </a:stretch>
        </p:blipFill>
        <p:spPr bwMode="auto">
          <a:xfrm>
            <a:off x="7772400" y="4572000"/>
            <a:ext cx="952500" cy="952500"/>
          </a:xfrm>
          <a:prstGeom prst="rect">
            <a:avLst/>
          </a:prstGeom>
          <a:noFill/>
        </p:spPr>
      </p:pic>
      <p:pic>
        <p:nvPicPr>
          <p:cNvPr id="234500" name="Picture 4" descr="http://terrencebarr.files.wordpress.com/2012/04/nokia-developer.png?w=184&amp;h=43"/>
          <p:cNvPicPr>
            <a:picLocks noChangeAspect="1" noChangeArrowheads="1"/>
          </p:cNvPicPr>
          <p:nvPr/>
        </p:nvPicPr>
        <p:blipFill>
          <a:blip r:embed="rId3" cstate="print"/>
          <a:srcRect/>
          <a:stretch>
            <a:fillRect/>
          </a:stretch>
        </p:blipFill>
        <p:spPr bwMode="auto">
          <a:xfrm>
            <a:off x="5943600" y="4876800"/>
            <a:ext cx="1752600" cy="409575"/>
          </a:xfrm>
          <a:prstGeom prst="rect">
            <a:avLst/>
          </a:prstGeom>
          <a:noFill/>
        </p:spPr>
      </p:pic>
      <p:pic>
        <p:nvPicPr>
          <p:cNvPr id="234504" name="Picture 8" descr="http://tctechcrunch2011.files.wordpress.com/2012/10/perfecto-mobile-logo.png?w=209"/>
          <p:cNvPicPr>
            <a:picLocks noChangeAspect="1" noChangeArrowheads="1"/>
          </p:cNvPicPr>
          <p:nvPr/>
        </p:nvPicPr>
        <p:blipFill>
          <a:blip r:embed="rId4" cstate="print"/>
          <a:srcRect/>
          <a:stretch>
            <a:fillRect/>
          </a:stretch>
        </p:blipFill>
        <p:spPr bwMode="auto">
          <a:xfrm>
            <a:off x="5791200" y="2743200"/>
            <a:ext cx="1990725" cy="1123950"/>
          </a:xfrm>
          <a:prstGeom prst="rect">
            <a:avLst/>
          </a:prstGeom>
          <a:noFill/>
        </p:spPr>
      </p:pic>
      <p:sp>
        <p:nvSpPr>
          <p:cNvPr id="101377" name="Rectangle 1"/>
          <p:cNvSpPr>
            <a:spLocks noChangeArrowheads="1"/>
          </p:cNvSpPr>
          <p:nvPr/>
        </p:nvSpPr>
        <p:spPr bwMode="auto">
          <a:xfrm>
            <a:off x="0" y="43934"/>
            <a:ext cx="184731"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457200" y="1295400"/>
            <a:ext cx="4953000" cy="381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fontAlgn="base">
              <a:spcBef>
                <a:spcPct val="0"/>
              </a:spcBef>
              <a:spcAft>
                <a:spcPct val="0"/>
              </a:spcAft>
              <a:tabLst>
                <a:tab pos="457200" algn="l"/>
              </a:tabLst>
            </a:pPr>
            <a:r>
              <a:rPr lang="en-US" sz="1600" b="1" dirty="0" smtClean="0">
                <a:solidFill>
                  <a:srgbClr val="000000"/>
                </a:solidFill>
                <a:latin typeface="Arial" pitchFamily="34" charset="0"/>
                <a:ea typeface="Times New Roman" pitchFamily="18" charset="0"/>
                <a:cs typeface="Arial" pitchFamily="34" charset="0"/>
              </a:rPr>
              <a:t>Advantages of RDA:</a:t>
            </a:r>
            <a:endParaRPr lang="en-US" sz="16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600" dirty="0" smtClean="0">
                <a:solidFill>
                  <a:srgbClr val="000000"/>
                </a:solidFill>
                <a:latin typeface="Arial" pitchFamily="34" charset="0"/>
                <a:ea typeface="Times New Roman" pitchFamily="18" charset="0"/>
                <a:cs typeface="Arial" pitchFamily="34" charset="0"/>
              </a:rPr>
              <a:t>You don’t need to purchase actual device.</a:t>
            </a:r>
            <a:endParaRPr lang="en-US" sz="16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600" dirty="0" smtClean="0">
                <a:solidFill>
                  <a:srgbClr val="000000"/>
                </a:solidFill>
                <a:latin typeface="Arial" pitchFamily="34" charset="0"/>
                <a:ea typeface="Times New Roman" pitchFamily="18" charset="0"/>
                <a:cs typeface="Arial" pitchFamily="34" charset="0"/>
              </a:rPr>
              <a:t>User can select different Carriers e.g. Verizon, T-Mobile, AT &amp; T.</a:t>
            </a:r>
            <a:endParaRPr lang="en-US" sz="16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600" dirty="0" smtClean="0">
                <a:solidFill>
                  <a:srgbClr val="000000"/>
                </a:solidFill>
                <a:latin typeface="Arial" pitchFamily="34" charset="0"/>
                <a:ea typeface="Times New Roman" pitchFamily="18" charset="0"/>
                <a:cs typeface="Arial" pitchFamily="34" charset="0"/>
              </a:rPr>
              <a:t>RDAs are more reliable than simulators as they are real devices.</a:t>
            </a:r>
            <a:endParaRPr lang="en-US" sz="16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600" dirty="0" smtClean="0">
                <a:solidFill>
                  <a:srgbClr val="000000"/>
                </a:solidFill>
                <a:latin typeface="Arial" pitchFamily="34" charset="0"/>
                <a:ea typeface="Times New Roman" pitchFamily="18" charset="0"/>
                <a:cs typeface="Arial" pitchFamily="34" charset="0"/>
              </a:rPr>
              <a:t>Some RDA Service like Device Anywhere also has automation capabilities.</a:t>
            </a:r>
            <a:endParaRPr lang="en-US" sz="16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1600" b="1" dirty="0" smtClean="0">
                <a:solidFill>
                  <a:srgbClr val="000000"/>
                </a:solidFill>
                <a:latin typeface="Arial" pitchFamily="34" charset="0"/>
                <a:ea typeface="Times New Roman" pitchFamily="18" charset="0"/>
                <a:cs typeface="Arial" pitchFamily="34" charset="0"/>
              </a:rPr>
              <a:t>Disadvantages of RDA:</a:t>
            </a:r>
            <a:endParaRPr lang="en-US" sz="16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600" dirty="0" smtClean="0">
                <a:solidFill>
                  <a:srgbClr val="000000"/>
                </a:solidFill>
                <a:latin typeface="Arial" pitchFamily="34" charset="0"/>
                <a:ea typeface="Times New Roman" pitchFamily="18" charset="0"/>
                <a:cs typeface="Arial" pitchFamily="34" charset="0"/>
              </a:rPr>
              <a:t>Since you access devices remotely it takes time for any action or key event.</a:t>
            </a:r>
            <a:endParaRPr lang="en-US" sz="16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600" dirty="0" smtClean="0">
                <a:solidFill>
                  <a:srgbClr val="000000"/>
                </a:solidFill>
                <a:latin typeface="Arial" pitchFamily="34" charset="0"/>
                <a:ea typeface="Times New Roman" pitchFamily="18" charset="0"/>
                <a:cs typeface="Arial" pitchFamily="34" charset="0"/>
              </a:rPr>
              <a:t>Sometimes the needed device is not available due to prior reservations.</a:t>
            </a:r>
            <a:endParaRPr lang="en-US" sz="16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600" dirty="0" smtClean="0">
                <a:solidFill>
                  <a:srgbClr val="000000"/>
                </a:solidFill>
                <a:latin typeface="Arial" pitchFamily="34" charset="0"/>
                <a:ea typeface="Times New Roman" pitchFamily="18" charset="0"/>
                <a:cs typeface="Arial" pitchFamily="34" charset="0"/>
              </a:rPr>
              <a:t>Higher Service Cost</a:t>
            </a:r>
            <a:endParaRPr lang="en-US" sz="1600" dirty="0" smtClean="0">
              <a:solidFill>
                <a:schemeClr val="tx1"/>
              </a:solidFill>
              <a:latin typeface="Arial" pitchFamily="34" charset="0"/>
              <a:cs typeface="Arial" pitchFamily="34" charset="0"/>
            </a:endParaRPr>
          </a:p>
        </p:txBody>
      </p:sp>
      <p:pic>
        <p:nvPicPr>
          <p:cNvPr id="234502" name="Picture 6" descr="http://itexpo.tmcnet.com/images/logos/keynote_deviceanywhere_logo.jpg"/>
          <p:cNvPicPr>
            <a:picLocks noChangeAspect="1" noChangeArrowheads="1"/>
          </p:cNvPicPr>
          <p:nvPr/>
        </p:nvPicPr>
        <p:blipFill>
          <a:blip r:embed="rId5" cstate="print"/>
          <a:srcRect/>
          <a:stretch>
            <a:fillRect/>
          </a:stretch>
        </p:blipFill>
        <p:spPr bwMode="auto">
          <a:xfrm>
            <a:off x="4743450" y="1309255"/>
            <a:ext cx="3981450" cy="619126"/>
          </a:xfrm>
          <a:prstGeom prst="rect">
            <a:avLst/>
          </a:prstGeom>
          <a:noFill/>
        </p:spPr>
      </p:pic>
    </p:spTree>
    <p:extLst>
      <p:ext uri="{BB962C8B-B14F-4D97-AF65-F5344CB8AC3E}">
        <p14:creationId xmlns:p14="http://schemas.microsoft.com/office/powerpoint/2010/main" val="253502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3620928" cy="365125"/>
          </a:xfrm>
        </p:spPr>
        <p:txBody>
          <a:bodyPr/>
          <a:lstStyle/>
          <a:p>
            <a:r>
              <a:rPr lang="en-US" smtClean="0"/>
              <a:t>Copyright Ivette Doss 2013</a:t>
            </a:r>
            <a:endParaRPr lang="en-US" dirty="0"/>
          </a:p>
        </p:txBody>
      </p:sp>
      <p:sp>
        <p:nvSpPr>
          <p:cNvPr id="4" name="Slide Number Placeholder 3"/>
          <p:cNvSpPr>
            <a:spLocks noGrp="1"/>
          </p:cNvSpPr>
          <p:nvPr>
            <p:ph type="sldNum" sz="quarter" idx="12"/>
          </p:nvPr>
        </p:nvSpPr>
        <p:spPr>
          <a:xfrm>
            <a:off x="8305800" y="6407944"/>
            <a:ext cx="707232" cy="365125"/>
          </a:xfrm>
        </p:spPr>
        <p:txBody>
          <a:bodyPr>
            <a:normAutofit lnSpcReduction="10000"/>
          </a:bodyPr>
          <a:lstStyle/>
          <a:p>
            <a:fld id="{B6F15528-21DE-4FAA-801E-634DDDAF4B2B}" type="slidenum">
              <a:rPr lang="en-US" smtClean="0"/>
              <a:pPr/>
              <a:t>16</a:t>
            </a:fld>
            <a:endParaRPr lang="en-US" dirty="0"/>
          </a:p>
        </p:txBody>
      </p:sp>
      <p:sp>
        <p:nvSpPr>
          <p:cNvPr id="5" name="Title 4"/>
          <p:cNvSpPr>
            <a:spLocks noGrp="1"/>
          </p:cNvSpPr>
          <p:nvPr>
            <p:ph type="title"/>
          </p:nvPr>
        </p:nvSpPr>
        <p:spPr>
          <a:xfrm>
            <a:off x="457200" y="228600"/>
            <a:ext cx="8229600" cy="914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100" dirty="0" smtClean="0">
                <a:solidFill>
                  <a:srgbClr val="FF0000"/>
                </a:solidFill>
                <a:latin typeface="Arial" pitchFamily="34" charset="0"/>
                <a:cs typeface="Arial" pitchFamily="34" charset="0"/>
              </a:rPr>
              <a:t/>
            </a:r>
            <a:br>
              <a:rPr lang="en-US" sz="3100" dirty="0" smtClean="0">
                <a:solidFill>
                  <a:srgbClr val="FF0000"/>
                </a:solidFill>
                <a:latin typeface="Arial" pitchFamily="34" charset="0"/>
                <a:cs typeface="Arial" pitchFamily="34" charset="0"/>
              </a:rPr>
            </a:br>
            <a:r>
              <a:rPr lang="en-US" sz="3100" b="1" dirty="0" smtClean="0">
                <a:solidFill>
                  <a:schemeClr val="tx1"/>
                </a:solidFill>
                <a:latin typeface="Arial" pitchFamily="34" charset="0"/>
                <a:cs typeface="Arial" pitchFamily="34" charset="0"/>
              </a:rPr>
              <a:t>Have you ever worked on any Mobile Testing automation tool?</a:t>
            </a: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endParaRPr lang="en-US" dirty="0">
              <a:solidFill>
                <a:srgbClr val="FF0000"/>
              </a:solidFill>
            </a:endParaRPr>
          </a:p>
        </p:txBody>
      </p:sp>
      <p:sp>
        <p:nvSpPr>
          <p:cNvPr id="6" name="Rectangle 5"/>
          <p:cNvSpPr/>
          <p:nvPr/>
        </p:nvSpPr>
        <p:spPr>
          <a:xfrm>
            <a:off x="3505200" y="1371601"/>
            <a:ext cx="5334000" cy="30480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400" dirty="0" smtClean="0">
                <a:latin typeface="Arial" pitchFamily="34" charset="0"/>
                <a:cs typeface="Arial" pitchFamily="34" charset="0"/>
              </a:rPr>
              <a:t>http://smartbear.com/products/qa-tools/automated-testing-tools</a:t>
            </a:r>
            <a:endParaRPr lang="en-US" sz="1400" dirty="0">
              <a:latin typeface="Arial" pitchFamily="34" charset="0"/>
              <a:cs typeface="Arial" pitchFamily="34" charset="0"/>
            </a:endParaRPr>
          </a:p>
        </p:txBody>
      </p:sp>
      <p:sp>
        <p:nvSpPr>
          <p:cNvPr id="7" name="Rounded Rectangle 6"/>
          <p:cNvSpPr/>
          <p:nvPr/>
        </p:nvSpPr>
        <p:spPr>
          <a:xfrm>
            <a:off x="609600" y="1371600"/>
            <a:ext cx="2743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TestComplete</a:t>
            </a:r>
            <a:endParaRPr lang="en-US" dirty="0"/>
          </a:p>
        </p:txBody>
      </p:sp>
      <p:sp>
        <p:nvSpPr>
          <p:cNvPr id="8" name="Rounded Rectangle 7"/>
          <p:cNvSpPr/>
          <p:nvPr/>
        </p:nvSpPr>
        <p:spPr>
          <a:xfrm>
            <a:off x="685800" y="1828800"/>
            <a:ext cx="2514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r>
              <a:rPr lang="en-US" dirty="0" err="1" smtClean="0"/>
              <a:t>Eux</a:t>
            </a:r>
            <a:endParaRPr lang="en-US" dirty="0"/>
          </a:p>
        </p:txBody>
      </p:sp>
      <p:sp>
        <p:nvSpPr>
          <p:cNvPr id="9" name="Rectangle 8"/>
          <p:cNvSpPr/>
          <p:nvPr/>
        </p:nvSpPr>
        <p:spPr>
          <a:xfrm>
            <a:off x="3505200" y="1828801"/>
            <a:ext cx="3818674" cy="30777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400" dirty="0" smtClean="0">
                <a:latin typeface="Arial" pitchFamily="34" charset="0"/>
                <a:cs typeface="Arial" pitchFamily="34" charset="0"/>
              </a:rPr>
              <a:t>http://www.jamosolutions.com/</a:t>
            </a:r>
            <a:endParaRPr lang="en-US" sz="1400" dirty="0">
              <a:latin typeface="Arial" pitchFamily="34" charset="0"/>
              <a:cs typeface="Arial" pitchFamily="34" charset="0"/>
            </a:endParaRPr>
          </a:p>
        </p:txBody>
      </p:sp>
      <p:sp>
        <p:nvSpPr>
          <p:cNvPr id="10" name="Rounded Rectangle 9"/>
          <p:cNvSpPr/>
          <p:nvPr/>
        </p:nvSpPr>
        <p:spPr>
          <a:xfrm>
            <a:off x="685800" y="2286000"/>
            <a:ext cx="2667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TestQuest-10</a:t>
            </a:r>
            <a:endParaRPr lang="en-US" dirty="0"/>
          </a:p>
        </p:txBody>
      </p:sp>
      <p:sp>
        <p:nvSpPr>
          <p:cNvPr id="11" name="Rectangle 10"/>
          <p:cNvSpPr/>
          <p:nvPr/>
        </p:nvSpPr>
        <p:spPr>
          <a:xfrm>
            <a:off x="3505200" y="2286000"/>
            <a:ext cx="3127779" cy="307777"/>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sz="1400" dirty="0" smtClean="0">
                <a:latin typeface="Arial" pitchFamily="34" charset="0"/>
                <a:cs typeface="Arial" pitchFamily="34" charset="0"/>
              </a:rPr>
              <a:t>http://bsquare.com/testquest-10.aspx</a:t>
            </a:r>
            <a:endParaRPr lang="en-US" sz="1400" dirty="0">
              <a:latin typeface="Arial" pitchFamily="34" charset="0"/>
              <a:cs typeface="Arial" pitchFamily="34" charset="0"/>
            </a:endParaRPr>
          </a:p>
        </p:txBody>
      </p:sp>
      <p:sp>
        <p:nvSpPr>
          <p:cNvPr id="12" name="Rounded Rectangle 11"/>
          <p:cNvSpPr/>
          <p:nvPr/>
        </p:nvSpPr>
        <p:spPr>
          <a:xfrm>
            <a:off x="685800" y="2819400"/>
            <a:ext cx="2514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       Test Quest Pro</a:t>
            </a:r>
          </a:p>
        </p:txBody>
      </p:sp>
      <p:sp>
        <p:nvSpPr>
          <p:cNvPr id="14" name="Rectangle 13"/>
          <p:cNvSpPr/>
          <p:nvPr/>
        </p:nvSpPr>
        <p:spPr>
          <a:xfrm>
            <a:off x="3505200" y="2819400"/>
            <a:ext cx="4572000" cy="307777"/>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r>
              <a:rPr lang="en-US" sz="1400" dirty="0" smtClean="0">
                <a:latin typeface="Arial" pitchFamily="34" charset="0"/>
                <a:cs typeface="Arial" pitchFamily="34" charset="0"/>
              </a:rPr>
              <a:t>http://www.bsquare.com/testquest-pro.aspx</a:t>
            </a:r>
            <a:endParaRPr lang="en-US" sz="1400" dirty="0">
              <a:latin typeface="Arial" pitchFamily="34" charset="0"/>
              <a:cs typeface="Arial" pitchFamily="34" charset="0"/>
            </a:endParaRPr>
          </a:p>
        </p:txBody>
      </p:sp>
      <p:sp>
        <p:nvSpPr>
          <p:cNvPr id="15" name="Rounded Rectangle 14"/>
          <p:cNvSpPr/>
          <p:nvPr/>
        </p:nvSpPr>
        <p:spPr>
          <a:xfrm>
            <a:off x="762000" y="3352800"/>
            <a:ext cx="2514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         </a:t>
            </a:r>
            <a:r>
              <a:rPr lang="en-US" dirty="0" err="1" smtClean="0">
                <a:latin typeface="Arial" pitchFamily="34" charset="0"/>
                <a:cs typeface="Arial" pitchFamily="34" charset="0"/>
              </a:rPr>
              <a:t>Robotium</a:t>
            </a:r>
            <a:endParaRPr lang="en-US" dirty="0" smtClean="0">
              <a:latin typeface="Arial" pitchFamily="34" charset="0"/>
              <a:cs typeface="Arial" pitchFamily="34" charset="0"/>
            </a:endParaRPr>
          </a:p>
        </p:txBody>
      </p:sp>
      <p:sp>
        <p:nvSpPr>
          <p:cNvPr id="16" name="Rectangle 15"/>
          <p:cNvSpPr/>
          <p:nvPr/>
        </p:nvSpPr>
        <p:spPr>
          <a:xfrm>
            <a:off x="3505200" y="3276600"/>
            <a:ext cx="5029200" cy="30777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400" dirty="0" smtClean="0">
                <a:latin typeface="Arial" pitchFamily="34" charset="0"/>
                <a:cs typeface="Arial" pitchFamily="34" charset="0"/>
              </a:rPr>
              <a:t>http://code.google.com/p/robotium/wiki/RobotiumTutorials</a:t>
            </a:r>
            <a:endParaRPr lang="en-US" sz="1400" dirty="0">
              <a:latin typeface="Arial" pitchFamily="34" charset="0"/>
              <a:cs typeface="Arial" pitchFamily="34" charset="0"/>
            </a:endParaRPr>
          </a:p>
        </p:txBody>
      </p:sp>
      <p:sp>
        <p:nvSpPr>
          <p:cNvPr id="17" name="Rounded Rectangle 16"/>
          <p:cNvSpPr/>
          <p:nvPr/>
        </p:nvSpPr>
        <p:spPr>
          <a:xfrm>
            <a:off x="914400" y="3810000"/>
            <a:ext cx="2209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             VNC</a:t>
            </a:r>
          </a:p>
        </p:txBody>
      </p:sp>
      <p:sp>
        <p:nvSpPr>
          <p:cNvPr id="18" name="Rectangle 17"/>
          <p:cNvSpPr/>
          <p:nvPr/>
        </p:nvSpPr>
        <p:spPr>
          <a:xfrm>
            <a:off x="3505200" y="3810000"/>
            <a:ext cx="2075953" cy="307777"/>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sz="1400" dirty="0" smtClean="0">
                <a:latin typeface="Arial" pitchFamily="34" charset="0"/>
                <a:cs typeface="Arial" pitchFamily="34" charset="0"/>
              </a:rPr>
              <a:t>http://www.realvnc.com/</a:t>
            </a:r>
            <a:endParaRPr lang="en-US" sz="1400" dirty="0">
              <a:latin typeface="Arial" pitchFamily="34" charset="0"/>
              <a:cs typeface="Arial" pitchFamily="34" charset="0"/>
            </a:endParaRPr>
          </a:p>
        </p:txBody>
      </p:sp>
      <p:sp>
        <p:nvSpPr>
          <p:cNvPr id="19" name="Rounded Rectangle 18"/>
          <p:cNvSpPr/>
          <p:nvPr/>
        </p:nvSpPr>
        <p:spPr>
          <a:xfrm>
            <a:off x="838200" y="4267200"/>
            <a:ext cx="2362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              </a:t>
            </a:r>
            <a:r>
              <a:rPr lang="en-US" dirty="0" err="1" smtClean="0">
                <a:latin typeface="Arial" pitchFamily="34" charset="0"/>
                <a:cs typeface="Arial" pitchFamily="34" charset="0"/>
              </a:rPr>
              <a:t>Sikuli</a:t>
            </a:r>
            <a:endParaRPr lang="en-US" dirty="0" smtClean="0">
              <a:latin typeface="Arial" pitchFamily="34" charset="0"/>
              <a:cs typeface="Arial" pitchFamily="34" charset="0"/>
            </a:endParaRPr>
          </a:p>
        </p:txBody>
      </p:sp>
      <p:sp>
        <p:nvSpPr>
          <p:cNvPr id="20" name="Rectangle 19"/>
          <p:cNvSpPr/>
          <p:nvPr/>
        </p:nvSpPr>
        <p:spPr>
          <a:xfrm>
            <a:off x="3505200" y="4267200"/>
            <a:ext cx="1817870" cy="307777"/>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sz="1400" dirty="0" smtClean="0">
                <a:latin typeface="Arial" pitchFamily="34" charset="0"/>
                <a:cs typeface="Arial" pitchFamily="34" charset="0"/>
              </a:rPr>
              <a:t>http://www.sikuli.org/</a:t>
            </a:r>
            <a:endParaRPr lang="en-US" sz="1400" dirty="0">
              <a:latin typeface="Arial" pitchFamily="34" charset="0"/>
              <a:cs typeface="Arial" pitchFamily="34" charset="0"/>
            </a:endParaRPr>
          </a:p>
        </p:txBody>
      </p:sp>
      <p:sp>
        <p:nvSpPr>
          <p:cNvPr id="21" name="Rounded Rectangle 20"/>
          <p:cNvSpPr/>
          <p:nvPr/>
        </p:nvSpPr>
        <p:spPr>
          <a:xfrm>
            <a:off x="609600" y="4724400"/>
            <a:ext cx="28194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   </a:t>
            </a:r>
            <a:r>
              <a:rPr lang="en-US" dirty="0" err="1" smtClean="0">
                <a:latin typeface="Arial" pitchFamily="34" charset="0"/>
                <a:cs typeface="Arial" pitchFamily="34" charset="0"/>
              </a:rPr>
              <a:t>FoneMonkey</a:t>
            </a:r>
            <a:r>
              <a:rPr lang="en-US" dirty="0" smtClean="0">
                <a:latin typeface="Arial" pitchFamily="34" charset="0"/>
                <a:cs typeface="Arial" pitchFamily="34" charset="0"/>
              </a:rPr>
              <a:t> (</a:t>
            </a:r>
            <a:r>
              <a:rPr lang="en-US" dirty="0" err="1" smtClean="0">
                <a:latin typeface="Arial" pitchFamily="34" charset="0"/>
                <a:cs typeface="Arial" pitchFamily="34" charset="0"/>
              </a:rPr>
              <a:t>iPhone</a:t>
            </a:r>
            <a:r>
              <a:rPr lang="en-US" dirty="0" smtClean="0">
                <a:latin typeface="Arial" pitchFamily="34" charset="0"/>
                <a:cs typeface="Arial" pitchFamily="34" charset="0"/>
              </a:rPr>
              <a:t>)</a:t>
            </a:r>
          </a:p>
        </p:txBody>
      </p:sp>
      <p:sp>
        <p:nvSpPr>
          <p:cNvPr id="22" name="Rectangle 21"/>
          <p:cNvSpPr/>
          <p:nvPr/>
        </p:nvSpPr>
        <p:spPr>
          <a:xfrm>
            <a:off x="3581400" y="4724400"/>
            <a:ext cx="4572000" cy="30777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400" dirty="0" smtClean="0">
                <a:latin typeface="Arial" pitchFamily="34" charset="0"/>
                <a:cs typeface="Arial" pitchFamily="34" charset="0"/>
              </a:rPr>
              <a:t>http://www.gorillalogic.com/book/fonemonkey-ios</a:t>
            </a:r>
            <a:endParaRPr lang="en-US" sz="1400" dirty="0">
              <a:latin typeface="Arial" pitchFamily="34" charset="0"/>
              <a:cs typeface="Arial" pitchFamily="34" charset="0"/>
            </a:endParaRPr>
          </a:p>
        </p:txBody>
      </p:sp>
      <p:sp>
        <p:nvSpPr>
          <p:cNvPr id="23" name="Rounded Rectangle 22"/>
          <p:cNvSpPr/>
          <p:nvPr/>
        </p:nvSpPr>
        <p:spPr>
          <a:xfrm>
            <a:off x="609600" y="5257800"/>
            <a:ext cx="2743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      Eggplant (</a:t>
            </a:r>
            <a:r>
              <a:rPr lang="en-US" dirty="0" err="1" smtClean="0">
                <a:latin typeface="Arial" pitchFamily="34" charset="0"/>
                <a:cs typeface="Arial" pitchFamily="34" charset="0"/>
              </a:rPr>
              <a:t>iPhone</a:t>
            </a:r>
            <a:r>
              <a:rPr lang="en-US" dirty="0" smtClean="0">
                <a:latin typeface="Arial" pitchFamily="34" charset="0"/>
                <a:cs typeface="Arial" pitchFamily="34" charset="0"/>
              </a:rPr>
              <a:t>)</a:t>
            </a:r>
          </a:p>
        </p:txBody>
      </p:sp>
      <p:sp>
        <p:nvSpPr>
          <p:cNvPr id="24" name="Rectangle 23"/>
          <p:cNvSpPr/>
          <p:nvPr/>
        </p:nvSpPr>
        <p:spPr>
          <a:xfrm>
            <a:off x="3581400" y="5257801"/>
            <a:ext cx="2175339" cy="30480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400" dirty="0" smtClean="0">
                <a:latin typeface="Arial" pitchFamily="34" charset="0"/>
                <a:cs typeface="Arial" pitchFamily="34" charset="0"/>
              </a:rPr>
              <a:t>http://www.testplant.com/</a:t>
            </a:r>
            <a:endParaRPr lang="en-US" sz="1400" dirty="0">
              <a:latin typeface="Arial" pitchFamily="34" charset="0"/>
              <a:cs typeface="Arial" pitchFamily="34" charset="0"/>
            </a:endParaRPr>
          </a:p>
        </p:txBody>
      </p:sp>
      <p:sp>
        <p:nvSpPr>
          <p:cNvPr id="25" name="Rounded Rectangle 24"/>
          <p:cNvSpPr/>
          <p:nvPr/>
        </p:nvSpPr>
        <p:spPr>
          <a:xfrm>
            <a:off x="228600" y="5791200"/>
            <a:ext cx="4038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latin typeface="Arial" pitchFamily="34" charset="0"/>
                <a:cs typeface="Arial" pitchFamily="34" charset="0"/>
              </a:rPr>
              <a:t>TestiPhone</a:t>
            </a:r>
            <a:r>
              <a:rPr lang="en-US" dirty="0" smtClean="0">
                <a:latin typeface="Arial" pitchFamily="34" charset="0"/>
                <a:cs typeface="Arial" pitchFamily="34" charset="0"/>
              </a:rPr>
              <a:t>( For </a:t>
            </a:r>
            <a:r>
              <a:rPr lang="en-US" dirty="0" err="1" smtClean="0">
                <a:latin typeface="Arial" pitchFamily="34" charset="0"/>
                <a:cs typeface="Arial" pitchFamily="34" charset="0"/>
              </a:rPr>
              <a:t>iPhone</a:t>
            </a:r>
            <a:r>
              <a:rPr lang="en-US" dirty="0" smtClean="0">
                <a:latin typeface="Arial" pitchFamily="34" charset="0"/>
                <a:cs typeface="Arial" pitchFamily="34" charset="0"/>
              </a:rPr>
              <a:t> Mobile Web)</a:t>
            </a:r>
          </a:p>
        </p:txBody>
      </p:sp>
      <p:sp>
        <p:nvSpPr>
          <p:cNvPr id="26" name="Rectangle 25"/>
          <p:cNvSpPr/>
          <p:nvPr/>
        </p:nvSpPr>
        <p:spPr>
          <a:xfrm>
            <a:off x="4419600" y="5791200"/>
            <a:ext cx="2324419" cy="307777"/>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sz="1400" dirty="0" smtClean="0">
                <a:latin typeface="Arial" pitchFamily="34" charset="0"/>
                <a:cs typeface="Arial" pitchFamily="34" charset="0"/>
              </a:rPr>
              <a:t>http://www.testiphone.com/</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842965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6553200" cy="4462271"/>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lvl="0"/>
            <a:r>
              <a:rPr lang="en-US" dirty="0" smtClean="0"/>
              <a:t>Sandstorm</a:t>
            </a:r>
          </a:p>
          <a:p>
            <a:pPr lvl="0"/>
            <a:r>
              <a:rPr lang="en-US" dirty="0" err="1" smtClean="0"/>
              <a:t>Neotys</a:t>
            </a:r>
            <a:endParaRPr lang="en-US" dirty="0" smtClean="0"/>
          </a:p>
          <a:p>
            <a:pPr lvl="0"/>
            <a:r>
              <a:rPr lang="en-US" dirty="0" err="1" smtClean="0"/>
              <a:t>Mobitest</a:t>
            </a:r>
            <a:endParaRPr lang="en-US" dirty="0" smtClean="0"/>
          </a:p>
          <a:p>
            <a:pPr lvl="0"/>
            <a:r>
              <a:rPr lang="en-US" dirty="0" smtClean="0"/>
              <a:t>IBM Rational Performance Tester</a:t>
            </a:r>
          </a:p>
          <a:p>
            <a:pPr lvl="0"/>
            <a:r>
              <a:rPr lang="en-US" dirty="0" smtClean="0"/>
              <a:t>Rigor</a:t>
            </a:r>
          </a:p>
          <a:p>
            <a:pPr lvl="0"/>
            <a:r>
              <a:rPr lang="en-US" dirty="0" smtClean="0"/>
              <a:t>Gomez Mobile RUM</a:t>
            </a:r>
          </a:p>
          <a:p>
            <a:pPr lvl="0"/>
            <a:r>
              <a:rPr lang="en-US" dirty="0" err="1" smtClean="0"/>
              <a:t>Shunra</a:t>
            </a:r>
            <a:endParaRPr lang="en-US" dirty="0" smtClean="0"/>
          </a:p>
          <a:p>
            <a:pPr lvl="0"/>
            <a:r>
              <a:rPr lang="en-US" dirty="0" smtClean="0"/>
              <a:t>HP </a:t>
            </a:r>
            <a:r>
              <a:rPr lang="en-US" dirty="0" err="1" smtClean="0"/>
              <a:t>Loadrunner</a:t>
            </a:r>
            <a:endParaRPr lang="en-US" dirty="0" smtClean="0"/>
          </a:p>
          <a:p>
            <a:pPr lvl="0"/>
            <a:r>
              <a:rPr lang="en-US" dirty="0" smtClean="0"/>
              <a:t>Gomez Mobile RUM</a:t>
            </a:r>
          </a:p>
          <a:p>
            <a:pPr lvl="0"/>
            <a:r>
              <a:rPr lang="en-US" dirty="0" smtClean="0"/>
              <a:t>SOASTA</a:t>
            </a:r>
          </a:p>
          <a:p>
            <a:pPr lvl="0"/>
            <a:r>
              <a:rPr lang="en-US" dirty="0" smtClean="0"/>
              <a:t>Infosys </a:t>
            </a:r>
            <a:r>
              <a:rPr lang="en-US" dirty="0" err="1" smtClean="0"/>
              <a:t>Windtunnel</a:t>
            </a:r>
            <a:endParaRPr lang="en-US" dirty="0" smtClean="0"/>
          </a:p>
          <a:p>
            <a:pPr lvl="0"/>
            <a:r>
              <a:rPr lang="en-US" dirty="0" err="1" smtClean="0"/>
              <a:t>Jmeter</a:t>
            </a:r>
            <a:endParaRPr lang="en-US" dirty="0" smtClean="0"/>
          </a:p>
          <a:p>
            <a:pPr lvl="0"/>
            <a:r>
              <a:rPr lang="en-US" dirty="0" err="1" smtClean="0"/>
              <a:t>iOS</a:t>
            </a:r>
            <a:r>
              <a:rPr lang="en-US" dirty="0" smtClean="0"/>
              <a:t> Instrumentation</a:t>
            </a:r>
          </a:p>
          <a:p>
            <a:pPr lvl="0"/>
            <a:r>
              <a:rPr lang="en-US" dirty="0" smtClean="0"/>
              <a:t>Borland Silk </a:t>
            </a:r>
            <a:r>
              <a:rPr lang="en-US" dirty="0" err="1" smtClean="0"/>
              <a:t>Perfomer</a:t>
            </a:r>
            <a:endParaRPr lang="en-US" dirty="0" smtClean="0"/>
          </a:p>
          <a:p>
            <a:endParaRPr lang="en-US" dirty="0"/>
          </a:p>
        </p:txBody>
      </p:sp>
      <p:sp>
        <p:nvSpPr>
          <p:cNvPr id="3" name="Footer Placeholder 2"/>
          <p:cNvSpPr>
            <a:spLocks noGrp="1"/>
          </p:cNvSpPr>
          <p:nvPr>
            <p:ph type="ftr" sz="quarter" idx="11"/>
          </p:nvPr>
        </p:nvSpPr>
        <p:spPr>
          <a:xfrm>
            <a:off x="4380072" y="6407944"/>
            <a:ext cx="35447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382000" y="6407944"/>
            <a:ext cx="631032" cy="365125"/>
          </a:xfrm>
        </p:spPr>
        <p:txBody>
          <a:bodyPr>
            <a:normAutofit lnSpcReduction="10000"/>
          </a:bodyPr>
          <a:lstStyle/>
          <a:p>
            <a:fld id="{B6F15528-21DE-4FAA-801E-634DDDAF4B2B}" type="slidenum">
              <a:rPr lang="en-US" smtClean="0">
                <a:solidFill>
                  <a:schemeClr val="accent1">
                    <a:lumMod val="50000"/>
                  </a:schemeClr>
                </a:solidFill>
              </a:rPr>
              <a:pPr/>
              <a:t>17</a:t>
            </a:fld>
            <a:endParaRPr lang="en-US" dirty="0">
              <a:solidFill>
                <a:schemeClr val="accent1">
                  <a:lumMod val="50000"/>
                </a:schemeClr>
              </a:solidFill>
            </a:endParaRPr>
          </a:p>
        </p:txBody>
      </p:sp>
      <p:sp>
        <p:nvSpPr>
          <p:cNvPr id="5" name="Title 4"/>
          <p:cNvSpPr>
            <a:spLocks noGrp="1"/>
          </p:cNvSpPr>
          <p:nvPr>
            <p:ph type="title"/>
          </p:nvPr>
        </p:nvSpPr>
        <p:spPr>
          <a:xfrm>
            <a:off x="152400" y="152400"/>
            <a:ext cx="8763000" cy="914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100" b="1" dirty="0" smtClean="0">
                <a:solidFill>
                  <a:schemeClr val="tx1"/>
                </a:solidFill>
                <a:latin typeface="Arial" pitchFamily="34" charset="0"/>
                <a:cs typeface="Arial" pitchFamily="34" charset="0"/>
              </a:rPr>
              <a:t>List of Mobile Web Performance Testing Tools</a:t>
            </a:r>
            <a:r>
              <a:rPr lang="en-US" dirty="0" smtClean="0"/>
              <a:t/>
            </a:r>
            <a:br>
              <a:rPr lang="en-US" dirty="0" smtClean="0"/>
            </a:br>
            <a:endParaRPr lang="en-US" dirty="0"/>
          </a:p>
        </p:txBody>
      </p:sp>
      <p:pic>
        <p:nvPicPr>
          <p:cNvPr id="6" name="Picture 5" descr="http://t0.gstatic.com/images?q=tbn:ANd9GcTb9BU5OUJXfWSeK0hNi47MZlEkt1RZDRb5wsr3WT2fzR3ioikVs7S0KYlg"/>
          <p:cNvPicPr/>
          <p:nvPr/>
        </p:nvPicPr>
        <p:blipFill>
          <a:blip r:embed="rId2" cstate="print"/>
          <a:srcRect/>
          <a:stretch>
            <a:fillRect/>
          </a:stretch>
        </p:blipFill>
        <p:spPr bwMode="auto">
          <a:xfrm>
            <a:off x="5029200" y="2438400"/>
            <a:ext cx="3200400" cy="2590800"/>
          </a:xfrm>
          <a:prstGeom prst="rect">
            <a:avLst/>
          </a:prstGeom>
          <a:noFill/>
          <a:ln w="9525">
            <a:noFill/>
            <a:miter lim="800000"/>
            <a:headEnd/>
            <a:tailEnd/>
          </a:ln>
        </p:spPr>
      </p:pic>
    </p:spTree>
    <p:extLst>
      <p:ext uri="{BB962C8B-B14F-4D97-AF65-F5344CB8AC3E}">
        <p14:creationId xmlns:p14="http://schemas.microsoft.com/office/powerpoint/2010/main" val="2394724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Pictures\MOBILE TESTING\PERFORM_Database[1].jpg"/>
          <p:cNvPicPr>
            <a:picLocks noGrp="1" noChangeAspect="1" noChangeArrowheads="1"/>
          </p:cNvPicPr>
          <p:nvPr>
            <p:ph idx="1"/>
          </p:nvPr>
        </p:nvPicPr>
        <p:blipFill>
          <a:blip r:embed="rId2" cstate="print"/>
          <a:stretch>
            <a:fillRect/>
          </a:stretch>
        </p:blipFill>
        <p:spPr bwMode="auto">
          <a:xfrm>
            <a:off x="1143000" y="1447800"/>
            <a:ext cx="6725257" cy="4275342"/>
          </a:xfrm>
          <a:prstGeom prst="rect">
            <a:avLst/>
          </a:prstGeom>
          <a:noFill/>
        </p:spPr>
      </p:pic>
      <p:sp>
        <p:nvSpPr>
          <p:cNvPr id="4" name="Footer Placeholder 3"/>
          <p:cNvSpPr>
            <a:spLocks noGrp="1"/>
          </p:cNvSpPr>
          <p:nvPr>
            <p:ph type="ftr" sz="quarter" idx="11"/>
          </p:nvPr>
        </p:nvSpPr>
        <p:spPr>
          <a:xfrm>
            <a:off x="4724400" y="6407944"/>
            <a:ext cx="3733800" cy="365125"/>
          </a:xfrm>
        </p:spPr>
        <p:txBody>
          <a:bodyPr/>
          <a:lstStyle/>
          <a:p>
            <a:r>
              <a:rPr lang="en-US" smtClean="0">
                <a:solidFill>
                  <a:schemeClr val="bg2">
                    <a:lumMod val="25000"/>
                  </a:schemeClr>
                </a:solidFill>
              </a:rPr>
              <a:t>Copyright Ivette Doss 2013</a:t>
            </a:r>
            <a:endParaRPr lang="en-US" dirty="0">
              <a:solidFill>
                <a:schemeClr val="bg2">
                  <a:lumMod val="25000"/>
                </a:schemeClr>
              </a:solidFill>
            </a:endParaRPr>
          </a:p>
        </p:txBody>
      </p:sp>
      <p:sp>
        <p:nvSpPr>
          <p:cNvPr id="5" name="Slide Number Placeholder 4"/>
          <p:cNvSpPr>
            <a:spLocks noGrp="1"/>
          </p:cNvSpPr>
          <p:nvPr>
            <p:ph type="sldNum" sz="quarter" idx="12"/>
          </p:nvPr>
        </p:nvSpPr>
        <p:spPr>
          <a:xfrm>
            <a:off x="8534400" y="6407944"/>
            <a:ext cx="478632" cy="365125"/>
          </a:xfrm>
        </p:spPr>
        <p:txBody>
          <a:bodyPr>
            <a:normAutofit lnSpcReduction="10000"/>
          </a:bodyPr>
          <a:lstStyle/>
          <a:p>
            <a:fld id="{B6F15528-21DE-4FAA-801E-634DDDAF4B2B}" type="slidenum">
              <a:rPr lang="en-US" smtClean="0">
                <a:solidFill>
                  <a:schemeClr val="bg2">
                    <a:lumMod val="25000"/>
                  </a:schemeClr>
                </a:solidFill>
              </a:rPr>
              <a:pPr/>
              <a:t>18</a:t>
            </a:fld>
            <a:endParaRPr lang="en-US" dirty="0">
              <a:solidFill>
                <a:schemeClr val="bg2">
                  <a:lumMod val="25000"/>
                </a:schemeClr>
              </a:solidFill>
            </a:endParaRPr>
          </a:p>
        </p:txBody>
      </p:sp>
      <p:sp>
        <p:nvSpPr>
          <p:cNvPr id="8" name="Title 7"/>
          <p:cNvSpPr>
            <a:spLocks noGrp="1"/>
          </p:cNvSpPr>
          <p:nvPr>
            <p:ph type="title"/>
          </p:nvPr>
        </p:nvSpPr>
        <p:spPr>
          <a:xfrm>
            <a:off x="457200" y="274638"/>
            <a:ext cx="8229600" cy="639762"/>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dirty="0" smtClean="0">
                <a:latin typeface="Arial" pitchFamily="34" charset="0"/>
                <a:cs typeface="Arial" pitchFamily="34" charset="0"/>
              </a:rPr>
              <a:t>Mobile Testing Approach:</a:t>
            </a:r>
            <a:endParaRPr lang="en-US" sz="3200" dirty="0">
              <a:latin typeface="Arial" pitchFamily="34" charset="0"/>
              <a:cs typeface="Arial" pitchFamily="34" charset="0"/>
            </a:endParaRPr>
          </a:p>
        </p:txBody>
      </p:sp>
      <p:sp>
        <p:nvSpPr>
          <p:cNvPr id="7" name="Rectangle 6"/>
          <p:cNvSpPr/>
          <p:nvPr/>
        </p:nvSpPr>
        <p:spPr>
          <a:xfrm>
            <a:off x="914400" y="5941367"/>
            <a:ext cx="40386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http://www.drdobbs.com/joltawards/jolt-awards-the-best-testing-tools/232901286?pgno=5</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13053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47800"/>
            <a:ext cx="8229600" cy="4572000"/>
          </a:xfrm>
        </p:spPr>
        <p:style>
          <a:lnRef idx="1">
            <a:schemeClr val="accent4"/>
          </a:lnRef>
          <a:fillRef idx="2">
            <a:schemeClr val="accent4"/>
          </a:fillRef>
          <a:effectRef idx="1">
            <a:schemeClr val="accent4"/>
          </a:effectRef>
          <a:fontRef idx="minor">
            <a:schemeClr val="dk1"/>
          </a:fontRef>
        </p:style>
        <p:txBody>
          <a:bodyPr>
            <a:normAutofit fontScale="92500"/>
          </a:bodyPr>
          <a:lstStyle/>
          <a:p>
            <a:pPr>
              <a:buNone/>
            </a:pPr>
            <a:r>
              <a:rPr lang="en-US" b="1" dirty="0" smtClean="0"/>
              <a:t> </a:t>
            </a:r>
          </a:p>
          <a:p>
            <a:pPr marL="514350" indent="-514350">
              <a:buAutoNum type="arabicPeriod"/>
            </a:pPr>
            <a:r>
              <a:rPr lang="en-US" sz="3200" dirty="0" smtClean="0">
                <a:latin typeface="Arial" pitchFamily="34" charset="0"/>
                <a:cs typeface="Arial" pitchFamily="34" charset="0"/>
              </a:rPr>
              <a:t>Tell </a:t>
            </a:r>
            <a:r>
              <a:rPr lang="en-US" sz="3200" dirty="0">
                <a:latin typeface="Arial" pitchFamily="34" charset="0"/>
                <a:cs typeface="Arial" pitchFamily="34" charset="0"/>
              </a:rPr>
              <a:t>me about Test Plan Specifics that must emphasized while writing TP for Mobile </a:t>
            </a:r>
            <a:r>
              <a:rPr lang="en-US" sz="3200" dirty="0" smtClean="0">
                <a:latin typeface="Arial" pitchFamily="34" charset="0"/>
                <a:cs typeface="Arial" pitchFamily="34" charset="0"/>
              </a:rPr>
              <a:t>Application</a:t>
            </a:r>
          </a:p>
          <a:p>
            <a:pPr marL="514350" indent="-514350">
              <a:buFont typeface="Arial" pitchFamily="34" charset="0"/>
              <a:buAutoNum type="arabicPeriod"/>
            </a:pPr>
            <a:r>
              <a:rPr lang="en-US" sz="3200" dirty="0">
                <a:solidFill>
                  <a:srgbClr val="FF0000"/>
                </a:solidFill>
                <a:latin typeface="Arial" pitchFamily="34" charset="0"/>
                <a:cs typeface="Arial" pitchFamily="34" charset="0"/>
              </a:rPr>
              <a:t>What Type of Mobile Domains you </a:t>
            </a:r>
            <a:r>
              <a:rPr lang="en-US" sz="3200" dirty="0" smtClean="0">
                <a:solidFill>
                  <a:srgbClr val="FF0000"/>
                </a:solidFill>
                <a:latin typeface="Arial" pitchFamily="34" charset="0"/>
                <a:cs typeface="Arial" pitchFamily="34" charset="0"/>
              </a:rPr>
              <a:t>know</a:t>
            </a:r>
            <a:endParaRPr lang="en-US" sz="3200" dirty="0">
              <a:solidFill>
                <a:srgbClr val="FF0000"/>
              </a:solidFill>
              <a:latin typeface="Arial" pitchFamily="34" charset="0"/>
              <a:cs typeface="Arial" pitchFamily="34" charset="0"/>
            </a:endParaRPr>
          </a:p>
          <a:p>
            <a:pPr>
              <a:buNone/>
            </a:pPr>
            <a:r>
              <a:rPr lang="en-US" sz="3200" dirty="0" smtClean="0">
                <a:solidFill>
                  <a:schemeClr val="tx1"/>
                </a:solidFill>
                <a:latin typeface="Arial" pitchFamily="34" charset="0"/>
                <a:cs typeface="Arial" pitchFamily="34" charset="0"/>
              </a:rPr>
              <a:t>3.What is the difference between Mobile Testing and Mobile Application Testing?</a:t>
            </a:r>
          </a:p>
          <a:p>
            <a:pPr>
              <a:buNone/>
            </a:pPr>
            <a:r>
              <a:rPr lang="en-US" sz="3200" dirty="0" smtClean="0">
                <a:solidFill>
                  <a:schemeClr val="tx1"/>
                </a:solidFill>
                <a:latin typeface="Arial" pitchFamily="34" charset="0"/>
                <a:cs typeface="Arial" pitchFamily="34" charset="0"/>
              </a:rPr>
              <a:t>4. Compare Web Application Testing vs. Mobile Application Testing</a:t>
            </a:r>
          </a:p>
        </p:txBody>
      </p:sp>
      <p:sp>
        <p:nvSpPr>
          <p:cNvPr id="4" name="Footer Placeholder 3"/>
          <p:cNvSpPr>
            <a:spLocks noGrp="1"/>
          </p:cNvSpPr>
          <p:nvPr>
            <p:ph type="ftr" sz="quarter" idx="11"/>
          </p:nvPr>
        </p:nvSpPr>
        <p:spPr>
          <a:xfrm>
            <a:off x="4380072" y="6407944"/>
            <a:ext cx="3392328" cy="365125"/>
          </a:xfrm>
        </p:spPr>
        <p:txBody>
          <a:bodyPr/>
          <a:lstStyle/>
          <a:p>
            <a:r>
              <a:rPr lang="en-US" smtClean="0">
                <a:solidFill>
                  <a:schemeClr val="tx2">
                    <a:lumMod val="10000"/>
                  </a:schemeClr>
                </a:solidFill>
              </a:rPr>
              <a:t>Copyright Ivette Doss 2013</a:t>
            </a:r>
            <a:endParaRPr lang="en-US" dirty="0">
              <a:solidFill>
                <a:schemeClr val="tx2">
                  <a:lumMod val="10000"/>
                </a:schemeClr>
              </a:solidFill>
            </a:endParaRPr>
          </a:p>
        </p:txBody>
      </p:sp>
      <p:sp>
        <p:nvSpPr>
          <p:cNvPr id="5" name="Slide Number Placeholder 4"/>
          <p:cNvSpPr>
            <a:spLocks noGrp="1"/>
          </p:cNvSpPr>
          <p:nvPr>
            <p:ph type="sldNum" sz="quarter" idx="12"/>
          </p:nvPr>
        </p:nvSpPr>
        <p:spPr>
          <a:xfrm>
            <a:off x="8382000" y="6407944"/>
            <a:ext cx="631032" cy="365125"/>
          </a:xfrm>
        </p:spPr>
        <p:txBody>
          <a:bodyPr>
            <a:normAutofit lnSpcReduction="10000"/>
          </a:bodyPr>
          <a:lstStyle/>
          <a:p>
            <a:fld id="{B6F15528-21DE-4FAA-801E-634DDDAF4B2B}" type="slidenum">
              <a:rPr lang="en-US" smtClean="0">
                <a:solidFill>
                  <a:schemeClr val="tx2">
                    <a:lumMod val="10000"/>
                  </a:schemeClr>
                </a:solidFill>
              </a:rPr>
              <a:pPr/>
              <a:t>19</a:t>
            </a:fld>
            <a:endParaRPr lang="en-US" dirty="0">
              <a:solidFill>
                <a:schemeClr val="tx2">
                  <a:lumMod val="10000"/>
                </a:schemeClr>
              </a:solidFill>
            </a:endParaRPr>
          </a:p>
        </p:txBody>
      </p:sp>
      <p:sp>
        <p:nvSpPr>
          <p:cNvPr id="7" name="Title 6"/>
          <p:cNvSpPr>
            <a:spLocks noGrp="1"/>
          </p:cNvSpPr>
          <p:nvPr>
            <p:ph type="title"/>
          </p:nvPr>
        </p:nvSpPr>
        <p:spPr>
          <a:xfrm>
            <a:off x="457200" y="274638"/>
            <a:ext cx="6172200" cy="868362"/>
          </a:xfrm>
        </p:spPr>
        <p:style>
          <a:lnRef idx="1">
            <a:schemeClr val="accent3"/>
          </a:lnRef>
          <a:fillRef idx="2">
            <a:schemeClr val="accent3"/>
          </a:fillRef>
          <a:effectRef idx="1">
            <a:schemeClr val="accent3"/>
          </a:effectRef>
          <a:fontRef idx="minor">
            <a:schemeClr val="dk1"/>
          </a:fontRef>
        </p:style>
        <p:txBody>
          <a:bodyPr>
            <a:noAutofit/>
          </a:bodyPr>
          <a:lstStyle/>
          <a:p>
            <a:r>
              <a:rPr lang="en-US" sz="3600" dirty="0" smtClean="0">
                <a:solidFill>
                  <a:schemeClr val="tx1"/>
                </a:solidFill>
              </a:rPr>
              <a:t>Specific of Mobile Testing</a:t>
            </a:r>
            <a:endParaRPr lang="en-US" sz="3600" dirty="0">
              <a:solidFill>
                <a:schemeClr val="tx1"/>
              </a:solidFill>
            </a:endParaRPr>
          </a:p>
        </p:txBody>
      </p:sp>
    </p:spTree>
    <p:extLst>
      <p:ext uri="{BB962C8B-B14F-4D97-AF65-F5344CB8AC3E}">
        <p14:creationId xmlns:p14="http://schemas.microsoft.com/office/powerpoint/2010/main" val="1929874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3901440" cy="548640"/>
          </a:xfrm>
        </p:spPr>
        <p:style>
          <a:lnRef idx="1">
            <a:schemeClr val="accent3"/>
          </a:lnRef>
          <a:fillRef idx="2">
            <a:schemeClr val="accent3"/>
          </a:fillRef>
          <a:effectRef idx="1">
            <a:schemeClr val="accent3"/>
          </a:effectRef>
          <a:fontRef idx="minor">
            <a:schemeClr val="dk1"/>
          </a:fontRef>
        </p:style>
        <p:txBody>
          <a:bodyPr/>
          <a:lstStyle/>
          <a:p>
            <a:r>
              <a:rPr lang="en-US" b="1" dirty="0" smtClean="0"/>
              <a:t>Objective for today</a:t>
            </a:r>
            <a:endParaRPr lang="en-US" b="1" dirty="0"/>
          </a:p>
        </p:txBody>
      </p:sp>
      <p:sp>
        <p:nvSpPr>
          <p:cNvPr id="4" name="Rectangle 3"/>
          <p:cNvSpPr/>
          <p:nvPr/>
        </p:nvSpPr>
        <p:spPr>
          <a:xfrm>
            <a:off x="1600197" y="1385455"/>
            <a:ext cx="6248401"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US" b="1" dirty="0">
                <a:solidFill>
                  <a:srgbClr val="0070C0"/>
                </a:solidFill>
              </a:rPr>
              <a:t>3. Specific of Mobile Testing I:</a:t>
            </a:r>
            <a:r>
              <a:rPr lang="en-US" dirty="0">
                <a:solidFill>
                  <a:srgbClr val="0070C0"/>
                </a:solidFill>
              </a:rPr>
              <a:t> </a:t>
            </a:r>
            <a:endParaRPr lang="en-US" dirty="0" smtClean="0">
              <a:solidFill>
                <a:srgbClr val="0070C0"/>
              </a:solidFill>
            </a:endParaRPr>
          </a:p>
          <a:p>
            <a:pPr lvl="0"/>
            <a:r>
              <a:rPr lang="en-US" dirty="0" smtClean="0"/>
              <a:t>Mobile </a:t>
            </a:r>
            <a:r>
              <a:rPr lang="en-US" dirty="0"/>
              <a:t>Testing Approach/Test Planning </a:t>
            </a:r>
            <a:endParaRPr lang="en-US" dirty="0" smtClean="0"/>
          </a:p>
          <a:p>
            <a:pPr lvl="0"/>
            <a:r>
              <a:rPr lang="en-US" dirty="0" smtClean="0"/>
              <a:t>Mobile </a:t>
            </a:r>
            <a:r>
              <a:rPr lang="en-US" dirty="0"/>
              <a:t>Testing Domains </a:t>
            </a:r>
            <a:endParaRPr lang="en-US" dirty="0" smtClean="0"/>
          </a:p>
          <a:p>
            <a:pPr lvl="0"/>
            <a:r>
              <a:rPr lang="en-US" dirty="0" smtClean="0"/>
              <a:t>Mobile </a:t>
            </a:r>
            <a:r>
              <a:rPr lang="en-US" dirty="0"/>
              <a:t>Testing </a:t>
            </a:r>
            <a:r>
              <a:rPr lang="en-US" dirty="0" smtClean="0"/>
              <a:t>Specifics</a:t>
            </a:r>
          </a:p>
          <a:p>
            <a:pPr lvl="0"/>
            <a:r>
              <a:rPr lang="en-US" dirty="0" smtClean="0"/>
              <a:t>Manual </a:t>
            </a:r>
            <a:r>
              <a:rPr lang="en-US" dirty="0"/>
              <a:t>Mobile Testing Types </a:t>
            </a:r>
            <a:endParaRPr lang="en-US" dirty="0" smtClean="0"/>
          </a:p>
          <a:p>
            <a:pPr lvl="0"/>
            <a:r>
              <a:rPr lang="en-US" dirty="0" smtClean="0"/>
              <a:t>Interview </a:t>
            </a:r>
            <a:r>
              <a:rPr lang="en-US" dirty="0"/>
              <a:t>Questions and Answers </a:t>
            </a:r>
            <a:endParaRPr lang="en-US" dirty="0" smtClean="0"/>
          </a:p>
          <a:p>
            <a:pPr lvl="0"/>
            <a:endParaRPr lang="en-US" dirty="0"/>
          </a:p>
          <a:p>
            <a:r>
              <a:rPr lang="en-US" b="1" u="sng" dirty="0">
                <a:solidFill>
                  <a:srgbClr val="C00000"/>
                </a:solidFill>
              </a:rPr>
              <a:t>Homework: </a:t>
            </a:r>
            <a:r>
              <a:rPr lang="en-US" dirty="0"/>
              <a:t>Installation of the Eclipse with Android SDK</a:t>
            </a:r>
          </a:p>
        </p:txBody>
      </p:sp>
      <p:pic>
        <p:nvPicPr>
          <p:cNvPr id="2050" name="Picture 2" descr="C:\Users\Ivette.Doss\Pictures\POrtnov\Unified%20Adaptive%20Video%20Streaming%20V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661" y="3886201"/>
            <a:ext cx="5424339" cy="230391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426965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04800"/>
            <a:ext cx="7391400" cy="7159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b="1" dirty="0" smtClean="0">
                <a:solidFill>
                  <a:schemeClr val="tx1"/>
                </a:solidFill>
                <a:latin typeface="Arial" pitchFamily="34" charset="0"/>
                <a:cs typeface="Arial" pitchFamily="34" charset="0"/>
              </a:rPr>
              <a:t>Types of Mobile Testing Domains:</a:t>
            </a:r>
            <a:endParaRPr lang="en-US" sz="3200" b="1" dirty="0">
              <a:solidFill>
                <a:schemeClr val="tx1"/>
              </a:solidFill>
              <a:latin typeface="Arial" pitchFamily="34" charset="0"/>
              <a:cs typeface="Arial" pitchFamily="34" charset="0"/>
            </a:endParaRPr>
          </a:p>
        </p:txBody>
      </p:sp>
      <p:sp>
        <p:nvSpPr>
          <p:cNvPr id="8" name="Content Placeholder 7"/>
          <p:cNvSpPr>
            <a:spLocks noGrp="1"/>
          </p:cNvSpPr>
          <p:nvPr>
            <p:ph idx="1"/>
          </p:nvPr>
        </p:nvSpPr>
        <p:spPr>
          <a:xfrm>
            <a:off x="457200" y="1524000"/>
            <a:ext cx="8229600" cy="4419600"/>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lvl="0"/>
            <a:endParaRPr lang="en-US" sz="4500" b="1" dirty="0" smtClean="0">
              <a:latin typeface="Arial" pitchFamily="34" charset="0"/>
              <a:cs typeface="Arial" pitchFamily="34" charset="0"/>
            </a:endParaRPr>
          </a:p>
          <a:p>
            <a:pPr lvl="0"/>
            <a:r>
              <a:rPr lang="en-US" sz="4500" b="1" dirty="0" smtClean="0">
                <a:latin typeface="Arial" pitchFamily="34" charset="0"/>
                <a:cs typeface="Arial" pitchFamily="34" charset="0"/>
              </a:rPr>
              <a:t>1. Downloadable Mobile Application Testing: </a:t>
            </a:r>
          </a:p>
          <a:p>
            <a:pPr lvl="0"/>
            <a:r>
              <a:rPr lang="en-US" sz="3300" b="1" dirty="0" smtClean="0">
                <a:latin typeface="Arial" pitchFamily="34" charset="0"/>
                <a:cs typeface="Arial" pitchFamily="34" charset="0"/>
              </a:rPr>
              <a:t>A. </a:t>
            </a:r>
            <a:r>
              <a:rPr lang="en-US" sz="3300" u="sng" dirty="0" smtClean="0">
                <a:latin typeface="Arial" pitchFamily="34" charset="0"/>
                <a:cs typeface="Arial" pitchFamily="34" charset="0"/>
              </a:rPr>
              <a:t>From End-User Perspective</a:t>
            </a:r>
            <a:r>
              <a:rPr lang="en-US" sz="3300" dirty="0" smtClean="0">
                <a:latin typeface="Arial" pitchFamily="34" charset="0"/>
                <a:cs typeface="Arial" pitchFamily="34" charset="0"/>
              </a:rPr>
              <a:t>: </a:t>
            </a:r>
          </a:p>
          <a:p>
            <a:pPr lvl="0"/>
            <a:r>
              <a:rPr lang="en-US" sz="3300" dirty="0" smtClean="0">
                <a:latin typeface="Arial" pitchFamily="34" charset="0"/>
                <a:cs typeface="Arial" pitchFamily="34" charset="0"/>
              </a:rPr>
              <a:t>Some applications come pre-installed in mobile handset Some mobile applications are downloadable from different mobile application stores (</a:t>
            </a:r>
            <a:r>
              <a:rPr lang="en-US" sz="3300" dirty="0" err="1" smtClean="0">
                <a:latin typeface="Arial" pitchFamily="34" charset="0"/>
                <a:cs typeface="Arial" pitchFamily="34" charset="0"/>
              </a:rPr>
              <a:t>iStore</a:t>
            </a:r>
            <a:r>
              <a:rPr lang="en-US" sz="3300" dirty="0" smtClean="0">
                <a:latin typeface="Arial" pitchFamily="34" charset="0"/>
                <a:cs typeface="Arial" pitchFamily="34" charset="0"/>
              </a:rPr>
              <a:t>, Google Play, </a:t>
            </a:r>
            <a:r>
              <a:rPr lang="en-US" sz="3300" dirty="0" err="1" smtClean="0">
                <a:latin typeface="Arial" pitchFamily="34" charset="0"/>
                <a:cs typeface="Arial" pitchFamily="34" charset="0"/>
              </a:rPr>
              <a:t>Getjar</a:t>
            </a:r>
            <a:r>
              <a:rPr lang="en-US" sz="3300" dirty="0" smtClean="0">
                <a:latin typeface="Arial" pitchFamily="34" charset="0"/>
                <a:cs typeface="Arial" pitchFamily="34" charset="0"/>
              </a:rPr>
              <a:t>, Nokia </a:t>
            </a:r>
            <a:r>
              <a:rPr lang="en-US" sz="3300" dirty="0" err="1" smtClean="0">
                <a:latin typeface="Arial" pitchFamily="34" charset="0"/>
                <a:cs typeface="Arial" pitchFamily="34" charset="0"/>
              </a:rPr>
              <a:t>Ovi</a:t>
            </a:r>
            <a:r>
              <a:rPr lang="en-US" sz="3300" dirty="0" smtClean="0">
                <a:latin typeface="Arial" pitchFamily="34" charset="0"/>
                <a:cs typeface="Arial" pitchFamily="34" charset="0"/>
              </a:rPr>
              <a:t> Store, BB </a:t>
            </a:r>
            <a:r>
              <a:rPr lang="en-US" sz="3300" dirty="0" err="1" smtClean="0">
                <a:latin typeface="Arial" pitchFamily="34" charset="0"/>
                <a:cs typeface="Arial" pitchFamily="34" charset="0"/>
              </a:rPr>
              <a:t>Appworld</a:t>
            </a:r>
            <a:r>
              <a:rPr lang="en-US" sz="3300" dirty="0" smtClean="0">
                <a:latin typeface="Arial" pitchFamily="34" charset="0"/>
                <a:cs typeface="Arial" pitchFamily="34" charset="0"/>
              </a:rPr>
              <a:t> etc.) </a:t>
            </a:r>
          </a:p>
          <a:p>
            <a:pPr lvl="0"/>
            <a:r>
              <a:rPr lang="en-US" sz="3300" b="1" dirty="0" smtClean="0">
                <a:latin typeface="Arial" pitchFamily="34" charset="0"/>
                <a:cs typeface="Arial" pitchFamily="34" charset="0"/>
              </a:rPr>
              <a:t>B. </a:t>
            </a:r>
            <a:r>
              <a:rPr lang="en-US" sz="3300" u="sng" dirty="0" smtClean="0">
                <a:latin typeface="Arial" pitchFamily="34" charset="0"/>
                <a:cs typeface="Arial" pitchFamily="34" charset="0"/>
              </a:rPr>
              <a:t>From Professional Perspective:</a:t>
            </a:r>
          </a:p>
          <a:p>
            <a:r>
              <a:rPr lang="en-US" sz="3300" b="1" dirty="0" smtClean="0">
                <a:latin typeface="Arial" pitchFamily="34" charset="0"/>
                <a:cs typeface="Arial" pitchFamily="34" charset="0"/>
              </a:rPr>
              <a:t>Multi-environment:</a:t>
            </a:r>
            <a:r>
              <a:rPr lang="en-US" sz="3300" dirty="0" smtClean="0">
                <a:latin typeface="Arial" pitchFamily="34" charset="0"/>
                <a:cs typeface="Arial" pitchFamily="34" charset="0"/>
              </a:rPr>
              <a:t> Developer-version, QA Environment-version of app (some 3web, float.qa, </a:t>
            </a:r>
            <a:r>
              <a:rPr lang="en-US" sz="3300" dirty="0" err="1" smtClean="0">
                <a:latin typeface="Arial" pitchFamily="34" charset="0"/>
                <a:cs typeface="Arial" pitchFamily="34" charset="0"/>
              </a:rPr>
              <a:t>qa</a:t>
            </a:r>
            <a:r>
              <a:rPr lang="en-US" sz="3300" dirty="0" smtClean="0">
                <a:latin typeface="Arial" pitchFamily="34" charset="0"/>
                <a:cs typeface="Arial" pitchFamily="34" charset="0"/>
              </a:rPr>
              <a:t>, test), Staging- version, Pre-production, Production </a:t>
            </a:r>
            <a:r>
              <a:rPr lang="en-US" sz="3300" dirty="0">
                <a:latin typeface="Arial" pitchFamily="34" charset="0"/>
                <a:cs typeface="Arial" pitchFamily="34" charset="0"/>
              </a:rPr>
              <a:t>Environment</a:t>
            </a:r>
            <a:r>
              <a:rPr lang="en-US" sz="3300" dirty="0" smtClean="0">
                <a:latin typeface="Arial" pitchFamily="34" charset="0"/>
                <a:cs typeface="Arial" pitchFamily="34" charset="0"/>
              </a:rPr>
              <a:t>. Plus, continuous comparison Master Web Site version.</a:t>
            </a:r>
          </a:p>
          <a:p>
            <a:pPr lvl="0">
              <a:buNone/>
            </a:pPr>
            <a:r>
              <a:rPr lang="en-US" sz="3300" dirty="0" smtClean="0">
                <a:latin typeface="Arial" pitchFamily="34" charset="0"/>
                <a:cs typeface="Arial" pitchFamily="34" charset="0"/>
              </a:rPr>
              <a:t>    </a:t>
            </a:r>
          </a:p>
          <a:p>
            <a:endParaRPr lang="en-US" dirty="0"/>
          </a:p>
        </p:txBody>
      </p:sp>
      <p:sp>
        <p:nvSpPr>
          <p:cNvPr id="4" name="Footer Placeholder 3"/>
          <p:cNvSpPr>
            <a:spLocks noGrp="1"/>
          </p:cNvSpPr>
          <p:nvPr>
            <p:ph type="ftr" sz="quarter" idx="11"/>
          </p:nvPr>
        </p:nvSpPr>
        <p:spPr>
          <a:xfrm>
            <a:off x="5410200" y="6324600"/>
            <a:ext cx="3048000" cy="365125"/>
          </a:xfrm>
        </p:spPr>
        <p:txBody>
          <a:bodyPr/>
          <a:lstStyle/>
          <a:p>
            <a:r>
              <a:rPr lang="en-US" dirty="0" smtClean="0">
                <a:solidFill>
                  <a:schemeClr val="accent1">
                    <a:lumMod val="50000"/>
                  </a:schemeClr>
                </a:solidFill>
              </a:rPr>
              <a:t>Copyright </a:t>
            </a:r>
            <a:r>
              <a:rPr lang="en-US" dirty="0" err="1" smtClean="0">
                <a:solidFill>
                  <a:schemeClr val="accent1">
                    <a:lumMod val="50000"/>
                  </a:schemeClr>
                </a:solidFill>
              </a:rPr>
              <a:t>Ivette</a:t>
            </a:r>
            <a:r>
              <a:rPr lang="en-US" dirty="0" smtClean="0">
                <a:solidFill>
                  <a:schemeClr val="accent1">
                    <a:lumMod val="50000"/>
                  </a:schemeClr>
                </a:solidFill>
              </a:rPr>
              <a:t> Doss 2013</a:t>
            </a:r>
            <a:endParaRPr lang="en-US" dirty="0">
              <a:solidFill>
                <a:schemeClr val="accent1">
                  <a:lumMod val="50000"/>
                </a:schemeClr>
              </a:solidFill>
            </a:endParaRPr>
          </a:p>
        </p:txBody>
      </p:sp>
      <p:sp>
        <p:nvSpPr>
          <p:cNvPr id="5" name="Slide Number Placeholder 4"/>
          <p:cNvSpPr>
            <a:spLocks noGrp="1"/>
          </p:cNvSpPr>
          <p:nvPr>
            <p:ph type="sldNum" sz="quarter" idx="12"/>
          </p:nvPr>
        </p:nvSpPr>
        <p:spPr>
          <a:xfrm>
            <a:off x="8610600" y="6386945"/>
            <a:ext cx="402432" cy="290853"/>
          </a:xfrm>
        </p:spPr>
        <p:txBody>
          <a:bodyPr>
            <a:normAutofit fontScale="92500" lnSpcReduction="20000"/>
          </a:bodyPr>
          <a:lstStyle/>
          <a:p>
            <a:fld id="{B6F15528-21DE-4FAA-801E-634DDDAF4B2B}" type="slidenum">
              <a:rPr lang="en-US" smtClean="0">
                <a:solidFill>
                  <a:schemeClr val="accent1">
                    <a:lumMod val="50000"/>
                  </a:schemeClr>
                </a:solidFill>
              </a:rPr>
              <a:pPr/>
              <a:t>20</a:t>
            </a:fld>
            <a:endParaRPr lang="en-US" dirty="0">
              <a:solidFill>
                <a:schemeClr val="accent1">
                  <a:lumMod val="50000"/>
                </a:schemeClr>
              </a:solidFill>
            </a:endParaRPr>
          </a:p>
        </p:txBody>
      </p:sp>
      <p:sp>
        <p:nvSpPr>
          <p:cNvPr id="6" name="Rectangle 5"/>
          <p:cNvSpPr/>
          <p:nvPr/>
        </p:nvSpPr>
        <p:spPr>
          <a:xfrm>
            <a:off x="381000" y="6189077"/>
            <a:ext cx="518160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smtClean="0">
                <a:latin typeface="Arial" pitchFamily="34" charset="0"/>
                <a:cs typeface="Arial" pitchFamily="34" charset="0"/>
              </a:rPr>
              <a:t>http://www.suncellular.com.ph/faqs_vas_freewap.php</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535465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ehance.vo.llnwd.net/profiles6/1353107/projects/4934287/8502266a940f4dff65aada25b5e259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6116"/>
            <a:ext cx="6171422" cy="441256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p:cNvSpPr>
            <a:spLocks noGrp="1"/>
          </p:cNvSpPr>
          <p:nvPr>
            <p:ph type="title"/>
          </p:nvPr>
        </p:nvSpPr>
        <p:spPr>
          <a:xfrm>
            <a:off x="457200" y="304800"/>
            <a:ext cx="8229600" cy="685800"/>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smtClean="0">
                <a:solidFill>
                  <a:schemeClr val="tx1"/>
                </a:solidFill>
                <a:latin typeface="Arial" pitchFamily="34" charset="0"/>
                <a:cs typeface="Arial" pitchFamily="34" charset="0"/>
              </a:rPr>
              <a:t>Types of Mobile Testing Domains:</a:t>
            </a:r>
            <a:endParaRPr lang="en-US" sz="32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849241" y="1057439"/>
            <a:ext cx="7520940" cy="2480771"/>
          </a:xfrm>
        </p:spPr>
        <p:style>
          <a:lnRef idx="1">
            <a:schemeClr val="accent4"/>
          </a:lnRef>
          <a:fillRef idx="2">
            <a:schemeClr val="accent4"/>
          </a:fillRef>
          <a:effectRef idx="1">
            <a:schemeClr val="accent4"/>
          </a:effectRef>
          <a:fontRef idx="minor">
            <a:schemeClr val="dk1"/>
          </a:fontRef>
        </p:style>
        <p:txBody>
          <a:bodyPr>
            <a:normAutofit/>
          </a:bodyPr>
          <a:lstStyle/>
          <a:p>
            <a:pPr lvl="0"/>
            <a:r>
              <a:rPr lang="en-US" b="1" dirty="0">
                <a:latin typeface="Arial" pitchFamily="34" charset="0"/>
                <a:cs typeface="Arial" pitchFamily="34" charset="0"/>
              </a:rPr>
              <a:t>Mobile Website Testing (WAP Sites): </a:t>
            </a:r>
            <a:endParaRPr lang="en-US" b="1" dirty="0" smtClean="0">
              <a:latin typeface="Arial" pitchFamily="34" charset="0"/>
              <a:cs typeface="Arial" pitchFamily="34" charset="0"/>
            </a:endParaRPr>
          </a:p>
          <a:p>
            <a:pPr lvl="0"/>
            <a:r>
              <a:rPr lang="en-US" dirty="0" smtClean="0">
                <a:latin typeface="Arial" pitchFamily="34" charset="0"/>
                <a:cs typeface="Arial" pitchFamily="34" charset="0"/>
              </a:rPr>
              <a:t>Unlike </a:t>
            </a:r>
            <a:r>
              <a:rPr lang="en-US" dirty="0">
                <a:latin typeface="Arial" pitchFamily="34" charset="0"/>
                <a:cs typeface="Arial" pitchFamily="34" charset="0"/>
              </a:rPr>
              <a:t>downloadable mobile applications, mobile websites can be accessed via </a:t>
            </a:r>
            <a:r>
              <a:rPr lang="en-US" dirty="0" smtClean="0">
                <a:latin typeface="Arial" pitchFamily="34" charset="0"/>
                <a:cs typeface="Arial" pitchFamily="34" charset="0"/>
              </a:rPr>
              <a:t>browser. No </a:t>
            </a:r>
            <a:r>
              <a:rPr lang="en-US" dirty="0">
                <a:latin typeface="Arial" pitchFamily="34" charset="0"/>
                <a:cs typeface="Arial" pitchFamily="34" charset="0"/>
              </a:rPr>
              <a:t>download involved. </a:t>
            </a:r>
            <a:endParaRPr lang="en-US" dirty="0" smtClean="0">
              <a:latin typeface="Arial" pitchFamily="34" charset="0"/>
              <a:cs typeface="Arial" pitchFamily="34" charset="0"/>
            </a:endParaRPr>
          </a:p>
          <a:p>
            <a:pPr lvl="0"/>
            <a:r>
              <a:rPr lang="en-US" dirty="0" smtClean="0">
                <a:latin typeface="Arial" pitchFamily="34" charset="0"/>
                <a:cs typeface="Arial" pitchFamily="34" charset="0"/>
              </a:rPr>
              <a:t>Testing </a:t>
            </a:r>
            <a:r>
              <a:rPr lang="en-US" dirty="0">
                <a:latin typeface="Arial" pitchFamily="34" charset="0"/>
                <a:cs typeface="Arial" pitchFamily="34" charset="0"/>
              </a:rPr>
              <a:t>of Mobile WAP sites has its own challenges. Proper navigation, good user interfaces (design), security, performance and mobile browser compatibility are important areas</a:t>
            </a:r>
            <a:r>
              <a:rPr lang="en-US" sz="2000" dirty="0">
                <a:latin typeface="Arial" pitchFamily="34" charset="0"/>
                <a:cs typeface="Arial" pitchFamily="34" charset="0"/>
              </a:rPr>
              <a:t>. </a:t>
            </a:r>
          </a:p>
          <a:p>
            <a:endParaRPr lang="en-US" dirty="0"/>
          </a:p>
        </p:txBody>
      </p:sp>
      <p:sp>
        <p:nvSpPr>
          <p:cNvPr id="4" name="Footer Placeholder 3"/>
          <p:cNvSpPr>
            <a:spLocks noGrp="1"/>
          </p:cNvSpPr>
          <p:nvPr>
            <p:ph type="ftr" sz="quarter" idx="11"/>
          </p:nvPr>
        </p:nvSpPr>
        <p:spPr>
          <a:xfrm>
            <a:off x="5143500" y="6248400"/>
            <a:ext cx="3098414" cy="311042"/>
          </a:xfrm>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7" name="Rectangle 6"/>
          <p:cNvSpPr/>
          <p:nvPr/>
        </p:nvSpPr>
        <p:spPr>
          <a:xfrm>
            <a:off x="228600" y="3276600"/>
            <a:ext cx="3657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t>http://msdn.microsoft.com/en-us/library/office/aa140117(v=office.10).aspx</a:t>
            </a:r>
          </a:p>
        </p:txBody>
      </p:sp>
      <p:sp>
        <p:nvSpPr>
          <p:cNvPr id="8" name="Rectangle 7"/>
          <p:cNvSpPr/>
          <p:nvPr/>
        </p:nvSpPr>
        <p:spPr>
          <a:xfrm>
            <a:off x="228600" y="5105400"/>
            <a:ext cx="3048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t>http://www.wirelessdevnet.com/channels/printlinks.phtml?category=4</a:t>
            </a:r>
          </a:p>
        </p:txBody>
      </p:sp>
      <p:sp>
        <p:nvSpPr>
          <p:cNvPr id="9" name="Rectangle 8"/>
          <p:cNvSpPr/>
          <p:nvPr/>
        </p:nvSpPr>
        <p:spPr>
          <a:xfrm>
            <a:off x="867582" y="5860906"/>
            <a:ext cx="1770036" cy="30777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1400" dirty="0"/>
              <a:t>http://surfwap.com/</a:t>
            </a:r>
          </a:p>
        </p:txBody>
      </p:sp>
      <p:sp>
        <p:nvSpPr>
          <p:cNvPr id="2" name="Rectangle 1"/>
          <p:cNvSpPr/>
          <p:nvPr/>
        </p:nvSpPr>
        <p:spPr>
          <a:xfrm>
            <a:off x="5181600" y="3290455"/>
            <a:ext cx="367916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http://discoverymobile.com</a:t>
            </a:r>
            <a:endParaRPr lang="en-US" sz="1600" dirty="0"/>
          </a:p>
        </p:txBody>
      </p:sp>
    </p:spTree>
    <p:extLst>
      <p:ext uri="{BB962C8B-B14F-4D97-AF65-F5344CB8AC3E}">
        <p14:creationId xmlns:p14="http://schemas.microsoft.com/office/powerpoint/2010/main" val="2747415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title"/>
          </p:nvPr>
        </p:nvSpPr>
        <p:spPr>
          <a:xfrm>
            <a:off x="457200" y="304800"/>
            <a:ext cx="8229600" cy="685800"/>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smtClean="0">
                <a:solidFill>
                  <a:schemeClr val="tx1"/>
                </a:solidFill>
                <a:latin typeface="Arial" pitchFamily="34" charset="0"/>
                <a:cs typeface="Arial" pitchFamily="34" charset="0"/>
              </a:rPr>
              <a:t>Types of Mobile Testing Domains:</a:t>
            </a:r>
            <a:endParaRPr lang="en-US" sz="32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219201"/>
            <a:ext cx="8229600" cy="31242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lvl="0"/>
            <a:endParaRPr lang="en-US" b="1" dirty="0" smtClean="0">
              <a:latin typeface="Arial" pitchFamily="34" charset="0"/>
              <a:cs typeface="Arial" pitchFamily="34" charset="0"/>
            </a:endParaRPr>
          </a:p>
          <a:p>
            <a:pPr lvl="0"/>
            <a:r>
              <a:rPr lang="en-US" sz="2900" b="1" dirty="0" smtClean="0">
                <a:latin typeface="Arial" pitchFamily="34" charset="0"/>
                <a:cs typeface="Arial" pitchFamily="34" charset="0"/>
              </a:rPr>
              <a:t>Mobile </a:t>
            </a:r>
            <a:r>
              <a:rPr lang="en-US" sz="2900" b="1" dirty="0">
                <a:latin typeface="Arial" pitchFamily="34" charset="0"/>
                <a:cs typeface="Arial" pitchFamily="34" charset="0"/>
              </a:rPr>
              <a:t>Handset Testing</a:t>
            </a:r>
            <a:r>
              <a:rPr lang="en-US" sz="2900" b="1" dirty="0" smtClean="0">
                <a:latin typeface="Arial" pitchFamily="34" charset="0"/>
                <a:cs typeface="Arial" pitchFamily="34" charset="0"/>
              </a:rPr>
              <a:t>:</a:t>
            </a:r>
          </a:p>
          <a:p>
            <a:pPr lvl="0"/>
            <a:r>
              <a:rPr lang="en-US" dirty="0" smtClean="0">
                <a:latin typeface="Arial" pitchFamily="34" charset="0"/>
                <a:cs typeface="Arial" pitchFamily="34" charset="0"/>
              </a:rPr>
              <a:t>Similar </a:t>
            </a:r>
            <a:r>
              <a:rPr lang="en-US" dirty="0">
                <a:latin typeface="Arial" pitchFamily="34" charset="0"/>
                <a:cs typeface="Arial" pitchFamily="34" charset="0"/>
              </a:rPr>
              <a:t>to Organizations that develop third party downloadable mobile applications, there are many companies that develop complete mobile handset</a:t>
            </a:r>
            <a:r>
              <a:rPr lang="en-US" dirty="0" smtClean="0">
                <a:latin typeface="Arial" pitchFamily="34" charset="0"/>
                <a:cs typeface="Arial" pitchFamily="34" charset="0"/>
              </a:rPr>
              <a:t>.</a:t>
            </a:r>
          </a:p>
          <a:p>
            <a:pPr marL="0" lvl="0" indent="0">
              <a:buNone/>
            </a:pPr>
            <a:r>
              <a:rPr lang="en-US" dirty="0" smtClean="0">
                <a:latin typeface="Arial" pitchFamily="34" charset="0"/>
                <a:cs typeface="Arial" pitchFamily="34" charset="0"/>
              </a:rPr>
              <a:t> </a:t>
            </a:r>
            <a:endParaRPr lang="en-US" dirty="0">
              <a:latin typeface="Arial" pitchFamily="34" charset="0"/>
              <a:cs typeface="Arial" pitchFamily="34" charset="0"/>
            </a:endParaRPr>
          </a:p>
          <a:p>
            <a:pPr lvl="0"/>
            <a:r>
              <a:rPr lang="en-US" dirty="0">
                <a:latin typeface="Arial" pitchFamily="34" charset="0"/>
                <a:cs typeface="Arial" pitchFamily="34" charset="0"/>
              </a:rPr>
              <a:t>A mobile QA </a:t>
            </a:r>
            <a:r>
              <a:rPr lang="en-US" dirty="0" smtClean="0">
                <a:latin typeface="Arial" pitchFamily="34" charset="0"/>
                <a:cs typeface="Arial" pitchFamily="34" charset="0"/>
              </a:rPr>
              <a:t>need </a:t>
            </a:r>
            <a:r>
              <a:rPr lang="en-US" dirty="0">
                <a:latin typeface="Arial" pitchFamily="34" charset="0"/>
                <a:cs typeface="Arial" pitchFamily="34" charset="0"/>
              </a:rPr>
              <a:t>to test native applications or features that are available in the phone. SMS, MMS, Voice Call, Phonebook, Calculator, Bluetooth and other mobile features. It also includes Multimedia (Camera, Video, Media player, ringtones) and Mobile Protocol stack testing</a:t>
            </a:r>
            <a:r>
              <a:rPr lang="en-US" dirty="0" smtClean="0">
                <a:latin typeface="Arial" pitchFamily="34" charset="0"/>
                <a:cs typeface="Arial" pitchFamily="34" charset="0"/>
              </a:rPr>
              <a:t>.</a:t>
            </a:r>
          </a:p>
          <a:p>
            <a:pPr lvl="0"/>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4" name="Footer Placeholder 3"/>
          <p:cNvSpPr>
            <a:spLocks noGrp="1"/>
          </p:cNvSpPr>
          <p:nvPr>
            <p:ph type="ftr" sz="quarter" idx="11"/>
          </p:nvPr>
        </p:nvSpPr>
        <p:spPr>
          <a:xfrm>
            <a:off x="5638800" y="6301264"/>
            <a:ext cx="2603114" cy="258178"/>
          </a:xfrm>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2" name="Rectangle 1"/>
          <p:cNvSpPr/>
          <p:nvPr/>
        </p:nvSpPr>
        <p:spPr>
          <a:xfrm>
            <a:off x="256309" y="4493886"/>
            <a:ext cx="358140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t>http://www.edn.com/design/test-and-measurement/4327335/Protocol-stack-testing-for-LTE-technology</a:t>
            </a:r>
          </a:p>
        </p:txBody>
      </p:sp>
      <p:sp>
        <p:nvSpPr>
          <p:cNvPr id="7" name="Rectangle 6"/>
          <p:cNvSpPr/>
          <p:nvPr/>
        </p:nvSpPr>
        <p:spPr>
          <a:xfrm>
            <a:off x="4191000" y="4493886"/>
            <a:ext cx="4572000" cy="30777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sz="1400" dirty="0"/>
              <a:t>http://www.artizanetworks.com/lte_tut_pro_sta.html</a:t>
            </a:r>
          </a:p>
        </p:txBody>
      </p:sp>
      <p:sp>
        <p:nvSpPr>
          <p:cNvPr id="8" name="Rectangle 7"/>
          <p:cNvSpPr/>
          <p:nvPr/>
        </p:nvSpPr>
        <p:spPr>
          <a:xfrm>
            <a:off x="4191000" y="4953000"/>
            <a:ext cx="4572000" cy="738664"/>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sz="1400" dirty="0"/>
              <a:t>http://searchnetworking.techtarget.com/tip/Test-your-TCP-IP-protocol-stack-to-troubleshoot-network-connectivity</a:t>
            </a:r>
          </a:p>
        </p:txBody>
      </p:sp>
      <p:sp>
        <p:nvSpPr>
          <p:cNvPr id="10" name="Rectangle 9"/>
          <p:cNvSpPr/>
          <p:nvPr/>
        </p:nvSpPr>
        <p:spPr>
          <a:xfrm>
            <a:off x="256309" y="5537775"/>
            <a:ext cx="365760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t>http://en.wikipedia.org/wiki/Protocol_stack</a:t>
            </a:r>
          </a:p>
        </p:txBody>
      </p:sp>
    </p:spTree>
    <p:extLst>
      <p:ext uri="{BB962C8B-B14F-4D97-AF65-F5344CB8AC3E}">
        <p14:creationId xmlns:p14="http://schemas.microsoft.com/office/powerpoint/2010/main" val="3378850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47800"/>
            <a:ext cx="8229600" cy="4572000"/>
          </a:xfrm>
        </p:spPr>
        <p:style>
          <a:lnRef idx="1">
            <a:schemeClr val="accent4"/>
          </a:lnRef>
          <a:fillRef idx="2">
            <a:schemeClr val="accent4"/>
          </a:fillRef>
          <a:effectRef idx="1">
            <a:schemeClr val="accent4"/>
          </a:effectRef>
          <a:fontRef idx="minor">
            <a:schemeClr val="dk1"/>
          </a:fontRef>
        </p:style>
        <p:txBody>
          <a:bodyPr>
            <a:normAutofit fontScale="92500"/>
          </a:bodyPr>
          <a:lstStyle/>
          <a:p>
            <a:pPr>
              <a:buNone/>
            </a:pPr>
            <a:r>
              <a:rPr lang="en-US" b="1" dirty="0" smtClean="0"/>
              <a:t> </a:t>
            </a:r>
          </a:p>
          <a:p>
            <a:pPr marL="514350" indent="-514350">
              <a:buAutoNum type="arabicPeriod"/>
            </a:pPr>
            <a:r>
              <a:rPr lang="en-US" sz="3200" dirty="0" smtClean="0">
                <a:latin typeface="Arial" pitchFamily="34" charset="0"/>
                <a:cs typeface="Arial" pitchFamily="34" charset="0"/>
              </a:rPr>
              <a:t>Tell </a:t>
            </a:r>
            <a:r>
              <a:rPr lang="en-US" sz="3200" dirty="0">
                <a:latin typeface="Arial" pitchFamily="34" charset="0"/>
                <a:cs typeface="Arial" pitchFamily="34" charset="0"/>
              </a:rPr>
              <a:t>me about Test Plan Specifics that must emphasized while writing TP for Mobile </a:t>
            </a:r>
            <a:r>
              <a:rPr lang="en-US" sz="3200" dirty="0" smtClean="0">
                <a:latin typeface="Arial" pitchFamily="34" charset="0"/>
                <a:cs typeface="Arial" pitchFamily="34" charset="0"/>
              </a:rPr>
              <a:t>Application</a:t>
            </a:r>
          </a:p>
          <a:p>
            <a:pPr marL="514350" indent="-514350">
              <a:buFont typeface="Arial" pitchFamily="34" charset="0"/>
              <a:buAutoNum type="arabicPeriod"/>
            </a:pPr>
            <a:r>
              <a:rPr lang="en-US" sz="3200" dirty="0">
                <a:solidFill>
                  <a:schemeClr val="tx1"/>
                </a:solidFill>
                <a:latin typeface="Arial" pitchFamily="34" charset="0"/>
                <a:cs typeface="Arial" pitchFamily="34" charset="0"/>
              </a:rPr>
              <a:t>What Type of Mobile Domains you </a:t>
            </a:r>
            <a:r>
              <a:rPr lang="en-US" sz="3200" dirty="0" smtClean="0">
                <a:solidFill>
                  <a:schemeClr val="tx1"/>
                </a:solidFill>
                <a:latin typeface="Arial" pitchFamily="34" charset="0"/>
                <a:cs typeface="Arial" pitchFamily="34" charset="0"/>
              </a:rPr>
              <a:t>know</a:t>
            </a:r>
            <a:endParaRPr lang="en-US" sz="3200" dirty="0">
              <a:solidFill>
                <a:schemeClr val="tx1"/>
              </a:solidFill>
              <a:latin typeface="Arial" pitchFamily="34" charset="0"/>
              <a:cs typeface="Arial" pitchFamily="34" charset="0"/>
            </a:endParaRPr>
          </a:p>
          <a:p>
            <a:pPr>
              <a:buNone/>
            </a:pPr>
            <a:r>
              <a:rPr lang="en-US" sz="3200" dirty="0" smtClean="0">
                <a:solidFill>
                  <a:srgbClr val="FF0000"/>
                </a:solidFill>
                <a:latin typeface="Arial" pitchFamily="34" charset="0"/>
                <a:cs typeface="Arial" pitchFamily="34" charset="0"/>
              </a:rPr>
              <a:t>3.What is the difference between Mobile Testing and Mobile Application Testing?</a:t>
            </a:r>
          </a:p>
          <a:p>
            <a:pPr>
              <a:buNone/>
            </a:pPr>
            <a:r>
              <a:rPr lang="en-US" sz="3200" dirty="0" smtClean="0">
                <a:solidFill>
                  <a:schemeClr val="tx1"/>
                </a:solidFill>
                <a:latin typeface="Arial" pitchFamily="34" charset="0"/>
                <a:cs typeface="Arial" pitchFamily="34" charset="0"/>
              </a:rPr>
              <a:t>4. Compare Web Application Testing vs. Mobile Application Testing</a:t>
            </a:r>
          </a:p>
        </p:txBody>
      </p:sp>
      <p:sp>
        <p:nvSpPr>
          <p:cNvPr id="4" name="Footer Placeholder 3"/>
          <p:cNvSpPr>
            <a:spLocks noGrp="1"/>
          </p:cNvSpPr>
          <p:nvPr>
            <p:ph type="ftr" sz="quarter" idx="11"/>
          </p:nvPr>
        </p:nvSpPr>
        <p:spPr>
          <a:xfrm>
            <a:off x="4380072" y="6407944"/>
            <a:ext cx="3392328" cy="365125"/>
          </a:xfrm>
        </p:spPr>
        <p:txBody>
          <a:bodyPr/>
          <a:lstStyle/>
          <a:p>
            <a:r>
              <a:rPr lang="en-US" smtClean="0">
                <a:solidFill>
                  <a:schemeClr val="tx2">
                    <a:lumMod val="10000"/>
                  </a:schemeClr>
                </a:solidFill>
              </a:rPr>
              <a:t>Copyright Ivette Doss 2013</a:t>
            </a:r>
            <a:endParaRPr lang="en-US" dirty="0">
              <a:solidFill>
                <a:schemeClr val="tx2">
                  <a:lumMod val="10000"/>
                </a:schemeClr>
              </a:solidFill>
            </a:endParaRPr>
          </a:p>
        </p:txBody>
      </p:sp>
      <p:sp>
        <p:nvSpPr>
          <p:cNvPr id="5" name="Slide Number Placeholder 4"/>
          <p:cNvSpPr>
            <a:spLocks noGrp="1"/>
          </p:cNvSpPr>
          <p:nvPr>
            <p:ph type="sldNum" sz="quarter" idx="12"/>
          </p:nvPr>
        </p:nvSpPr>
        <p:spPr>
          <a:xfrm>
            <a:off x="8382000" y="6407944"/>
            <a:ext cx="631032" cy="365125"/>
          </a:xfrm>
        </p:spPr>
        <p:txBody>
          <a:bodyPr>
            <a:normAutofit lnSpcReduction="10000"/>
          </a:bodyPr>
          <a:lstStyle/>
          <a:p>
            <a:fld id="{B6F15528-21DE-4FAA-801E-634DDDAF4B2B}" type="slidenum">
              <a:rPr lang="en-US" smtClean="0">
                <a:solidFill>
                  <a:schemeClr val="tx2">
                    <a:lumMod val="10000"/>
                  </a:schemeClr>
                </a:solidFill>
              </a:rPr>
              <a:pPr/>
              <a:t>23</a:t>
            </a:fld>
            <a:endParaRPr lang="en-US" dirty="0">
              <a:solidFill>
                <a:schemeClr val="tx2">
                  <a:lumMod val="10000"/>
                </a:schemeClr>
              </a:solidFill>
            </a:endParaRPr>
          </a:p>
        </p:txBody>
      </p:sp>
      <p:sp>
        <p:nvSpPr>
          <p:cNvPr id="7" name="Title 6"/>
          <p:cNvSpPr>
            <a:spLocks noGrp="1"/>
          </p:cNvSpPr>
          <p:nvPr>
            <p:ph type="title"/>
          </p:nvPr>
        </p:nvSpPr>
        <p:spPr>
          <a:xfrm>
            <a:off x="457200" y="274638"/>
            <a:ext cx="6172200" cy="868362"/>
          </a:xfrm>
        </p:spPr>
        <p:style>
          <a:lnRef idx="1">
            <a:schemeClr val="accent3"/>
          </a:lnRef>
          <a:fillRef idx="2">
            <a:schemeClr val="accent3"/>
          </a:fillRef>
          <a:effectRef idx="1">
            <a:schemeClr val="accent3"/>
          </a:effectRef>
          <a:fontRef idx="minor">
            <a:schemeClr val="dk1"/>
          </a:fontRef>
        </p:style>
        <p:txBody>
          <a:bodyPr>
            <a:noAutofit/>
          </a:bodyPr>
          <a:lstStyle/>
          <a:p>
            <a:r>
              <a:rPr lang="en-US" sz="3600" dirty="0" smtClean="0">
                <a:solidFill>
                  <a:schemeClr val="tx1"/>
                </a:solidFill>
              </a:rPr>
              <a:t>Specific of Mobile Testing</a:t>
            </a:r>
            <a:endParaRPr lang="en-US" sz="3600" dirty="0">
              <a:solidFill>
                <a:schemeClr val="tx1"/>
              </a:solidFill>
            </a:endParaRPr>
          </a:p>
        </p:txBody>
      </p:sp>
    </p:spTree>
    <p:extLst>
      <p:ext uri="{BB962C8B-B14F-4D97-AF65-F5344CB8AC3E}">
        <p14:creationId xmlns:p14="http://schemas.microsoft.com/office/powerpoint/2010/main" val="3480642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kualitatem.com/wp-content/uploads/2012/09/Testing-Mobile-Application.png"/>
          <p:cNvPicPr>
            <a:picLocks noChangeAspect="1" noChangeArrowheads="1"/>
          </p:cNvPicPr>
          <p:nvPr/>
        </p:nvPicPr>
        <p:blipFill>
          <a:blip r:embed="rId2" cstate="print"/>
          <a:srcRect/>
          <a:stretch>
            <a:fillRect/>
          </a:stretch>
        </p:blipFill>
        <p:spPr bwMode="auto">
          <a:xfrm>
            <a:off x="1752600" y="3581400"/>
            <a:ext cx="5486400" cy="2686051"/>
          </a:xfrm>
          <a:prstGeom prst="rect">
            <a:avLst/>
          </a:prstGeom>
          <a:noFill/>
        </p:spPr>
      </p:pic>
      <p:sp>
        <p:nvSpPr>
          <p:cNvPr id="5" name="Title 4"/>
          <p:cNvSpPr>
            <a:spLocks noGrp="1"/>
          </p:cNvSpPr>
          <p:nvPr>
            <p:ph type="title"/>
          </p:nvPr>
        </p:nvSpPr>
        <p:spPr>
          <a:xfrm>
            <a:off x="457200" y="228600"/>
            <a:ext cx="8229600" cy="10668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700" dirty="0" smtClean="0">
                <a:solidFill>
                  <a:srgbClr val="FF0000"/>
                </a:solidFill>
                <a:latin typeface="Arial" pitchFamily="34" charset="0"/>
                <a:cs typeface="Arial" pitchFamily="34" charset="0"/>
              </a:rPr>
              <a:t> </a:t>
            </a:r>
            <a:br>
              <a:rPr lang="en-US" sz="2700" dirty="0" smtClean="0">
                <a:solidFill>
                  <a:srgbClr val="FF0000"/>
                </a:solidFill>
                <a:latin typeface="Arial" pitchFamily="34" charset="0"/>
                <a:cs typeface="Arial" pitchFamily="34" charset="0"/>
              </a:rPr>
            </a:br>
            <a:r>
              <a:rPr lang="en-US" sz="2700" b="1" dirty="0" smtClean="0">
                <a:solidFill>
                  <a:schemeClr val="tx1"/>
                </a:solidFill>
                <a:latin typeface="Arial" pitchFamily="34" charset="0"/>
                <a:cs typeface="Arial" pitchFamily="34" charset="0"/>
              </a:rPr>
              <a:t>What is the difference between Mobile Testing and Mobile Application Testing?</a:t>
            </a:r>
            <a:r>
              <a:rPr lang="en-US" sz="2700" dirty="0" smtClean="0">
                <a:solidFill>
                  <a:srgbClr val="FF0000"/>
                </a:solidFill>
                <a:latin typeface="Arial" pitchFamily="34" charset="0"/>
                <a:cs typeface="Arial" pitchFamily="34" charset="0"/>
              </a:rPr>
              <a:t>				</a:t>
            </a:r>
            <a:r>
              <a:rPr lang="en-US" sz="4400" dirty="0" smtClean="0">
                <a:latin typeface="Arial" pitchFamily="34" charset="0"/>
                <a:cs typeface="Arial" pitchFamily="34" charset="0"/>
              </a:rPr>
              <a:t/>
            </a:r>
            <a:br>
              <a:rPr lang="en-US" sz="4400" dirty="0" smtClean="0">
                <a:latin typeface="Arial" pitchFamily="34" charset="0"/>
                <a:cs typeface="Arial" pitchFamily="34" charset="0"/>
              </a:rPr>
            </a:br>
            <a:endParaRPr lang="en-US" dirty="0"/>
          </a:p>
        </p:txBody>
      </p:sp>
      <p:sp>
        <p:nvSpPr>
          <p:cNvPr id="8" name="Text Placeholder 7"/>
          <p:cNvSpPr>
            <a:spLocks noGrp="1"/>
          </p:cNvSpPr>
          <p:nvPr>
            <p:ph type="body" idx="1"/>
          </p:nvPr>
        </p:nvSpPr>
        <p:spPr>
          <a:xfrm>
            <a:off x="457200" y="3733800"/>
            <a:ext cx="4040188" cy="381000"/>
          </a:xfrm>
        </p:spPr>
        <p:txBody>
          <a:bodyPr>
            <a:normAutofit/>
          </a:bodyPr>
          <a:lstStyle/>
          <a:p>
            <a:r>
              <a:rPr lang="en-US" dirty="0" smtClean="0">
                <a:solidFill>
                  <a:schemeClr val="tx2">
                    <a:lumMod val="10000"/>
                  </a:schemeClr>
                </a:solidFill>
              </a:rPr>
              <a:t>Mobile Testing</a:t>
            </a:r>
            <a:endParaRPr lang="en-US" dirty="0">
              <a:solidFill>
                <a:schemeClr val="tx2">
                  <a:lumMod val="10000"/>
                </a:schemeClr>
              </a:solidFill>
            </a:endParaRPr>
          </a:p>
        </p:txBody>
      </p:sp>
      <p:sp>
        <p:nvSpPr>
          <p:cNvPr id="10" name="Text Placeholder 9"/>
          <p:cNvSpPr>
            <a:spLocks noGrp="1"/>
          </p:cNvSpPr>
          <p:nvPr>
            <p:ph type="body" sz="half" idx="3"/>
          </p:nvPr>
        </p:nvSpPr>
        <p:spPr>
          <a:xfrm>
            <a:off x="4648200" y="3733800"/>
            <a:ext cx="4041775" cy="381000"/>
          </a:xfrm>
        </p:spPr>
        <p:txBody>
          <a:bodyPr>
            <a:normAutofit/>
          </a:bodyPr>
          <a:lstStyle/>
          <a:p>
            <a:r>
              <a:rPr lang="en-US" dirty="0" smtClean="0">
                <a:solidFill>
                  <a:schemeClr val="tx2">
                    <a:lumMod val="10000"/>
                  </a:schemeClr>
                </a:solidFill>
              </a:rPr>
              <a:t>Mobile Application Testing</a:t>
            </a:r>
            <a:endParaRPr lang="en-US" dirty="0">
              <a:solidFill>
                <a:schemeClr val="tx2">
                  <a:lumMod val="10000"/>
                </a:schemeClr>
              </a:solidFill>
            </a:endParaRPr>
          </a:p>
        </p:txBody>
      </p:sp>
      <p:sp>
        <p:nvSpPr>
          <p:cNvPr id="9" name="Content Placeholder 8"/>
          <p:cNvSpPr>
            <a:spLocks noGrp="1"/>
          </p:cNvSpPr>
          <p:nvPr>
            <p:ph sz="quarter" idx="2"/>
          </p:nvPr>
        </p:nvSpPr>
        <p:spPr>
          <a:xfrm>
            <a:off x="457200" y="1524001"/>
            <a:ext cx="4040188" cy="21336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1800" dirty="0" smtClean="0">
                <a:latin typeface="Arial" pitchFamily="34" charset="0"/>
                <a:cs typeface="Arial" pitchFamily="34" charset="0"/>
              </a:rPr>
              <a:t>1. Mobile Protocol stack testing. (using network simulators)</a:t>
            </a:r>
          </a:p>
          <a:p>
            <a:r>
              <a:rPr lang="en-US" sz="1800" dirty="0" smtClean="0">
                <a:latin typeface="Arial" pitchFamily="34" charset="0"/>
                <a:cs typeface="Arial" pitchFamily="34" charset="0"/>
              </a:rPr>
              <a:t>2. Multimedia Testing</a:t>
            </a:r>
          </a:p>
          <a:p>
            <a:r>
              <a:rPr lang="en-US" sz="1800" dirty="0" smtClean="0">
                <a:latin typeface="Arial" pitchFamily="34" charset="0"/>
                <a:cs typeface="Arial" pitchFamily="34" charset="0"/>
              </a:rPr>
              <a:t>3. Feature Testing</a:t>
            </a:r>
            <a:r>
              <a:rPr lang="en-US" dirty="0" smtClean="0"/>
              <a:t/>
            </a:r>
            <a:br>
              <a:rPr lang="en-US" dirty="0" smtClean="0"/>
            </a:br>
            <a:r>
              <a:rPr lang="en-US" sz="1800" b="1" dirty="0" smtClean="0">
                <a:latin typeface="Arial" pitchFamily="34" charset="0"/>
                <a:cs typeface="Arial" pitchFamily="34" charset="0"/>
              </a:rPr>
              <a:t>Mobile Testing </a:t>
            </a:r>
            <a:r>
              <a:rPr lang="en-US" sz="1800" dirty="0" smtClean="0">
                <a:latin typeface="Arial" pitchFamily="34" charset="0"/>
                <a:cs typeface="Arial" pitchFamily="34" charset="0"/>
              </a:rPr>
              <a:t>means the complete testing of mobile in System level + Application level</a:t>
            </a:r>
            <a:endParaRPr lang="en-US" sz="1800" dirty="0">
              <a:latin typeface="Arial" pitchFamily="34" charset="0"/>
              <a:cs typeface="Arial" pitchFamily="34" charset="0"/>
            </a:endParaRPr>
          </a:p>
        </p:txBody>
      </p:sp>
      <p:sp>
        <p:nvSpPr>
          <p:cNvPr id="11" name="Content Placeholder 10"/>
          <p:cNvSpPr>
            <a:spLocks noGrp="1"/>
          </p:cNvSpPr>
          <p:nvPr>
            <p:ph sz="quarter" idx="4"/>
          </p:nvPr>
        </p:nvSpPr>
        <p:spPr>
          <a:xfrm>
            <a:off x="4648200" y="1524001"/>
            <a:ext cx="4041775" cy="21336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US" sz="1800" dirty="0" smtClean="0">
                <a:latin typeface="Arial" pitchFamily="34" charset="0"/>
                <a:cs typeface="Arial" pitchFamily="34" charset="0"/>
              </a:rPr>
              <a:t>1.Multimedia Testing</a:t>
            </a:r>
          </a:p>
          <a:p>
            <a:r>
              <a:rPr lang="en-US" sz="1800" dirty="0" smtClean="0">
                <a:latin typeface="Arial" pitchFamily="34" charset="0"/>
                <a:cs typeface="Arial" pitchFamily="34" charset="0"/>
              </a:rPr>
              <a:t>2. Feature Testing</a:t>
            </a:r>
          </a:p>
          <a:p>
            <a:endParaRPr lang="en-US" sz="1800" dirty="0" smtClean="0">
              <a:latin typeface="Arial" pitchFamily="34" charset="0"/>
              <a:cs typeface="Arial" pitchFamily="34" charset="0"/>
            </a:endParaRPr>
          </a:p>
          <a:p>
            <a:endParaRPr lang="en-US" sz="1800" dirty="0" smtClean="0">
              <a:latin typeface="Arial" pitchFamily="34" charset="0"/>
              <a:cs typeface="Arial" pitchFamily="34" charset="0"/>
            </a:endParaRPr>
          </a:p>
          <a:p>
            <a:pPr>
              <a:buNone/>
            </a:pPr>
            <a:r>
              <a:rPr lang="en-US" sz="1800" b="1" dirty="0" smtClean="0">
                <a:latin typeface="Arial" pitchFamily="34" charset="0"/>
                <a:cs typeface="Arial" pitchFamily="34" charset="0"/>
              </a:rPr>
              <a:t>Mobile Application </a:t>
            </a:r>
            <a:r>
              <a:rPr lang="en-US" sz="1800" dirty="0" smtClean="0">
                <a:latin typeface="Arial" pitchFamily="34" charset="0"/>
                <a:cs typeface="Arial" pitchFamily="34" charset="0"/>
              </a:rPr>
              <a:t>testing deals with only the features and multimedia part. </a:t>
            </a:r>
            <a:endParaRPr lang="en-US" sz="1800" dirty="0">
              <a:latin typeface="Arial" pitchFamily="34" charset="0"/>
              <a:cs typeface="Arial" pitchFamily="34" charset="0"/>
            </a:endParaRPr>
          </a:p>
        </p:txBody>
      </p:sp>
      <p:sp>
        <p:nvSpPr>
          <p:cNvPr id="3" name="Footer Placeholder 2"/>
          <p:cNvSpPr>
            <a:spLocks noGrp="1"/>
          </p:cNvSpPr>
          <p:nvPr>
            <p:ph type="ftr" sz="quarter" idx="11"/>
          </p:nvPr>
        </p:nvSpPr>
        <p:spPr>
          <a:xfrm>
            <a:off x="3886200" y="6407944"/>
            <a:ext cx="4191000" cy="365125"/>
          </a:xfrm>
        </p:spPr>
        <p:txBody>
          <a:bodyPr/>
          <a:lstStyle/>
          <a:p>
            <a:r>
              <a:rPr lang="en-US" smtClean="0">
                <a:solidFill>
                  <a:schemeClr val="tx2">
                    <a:lumMod val="10000"/>
                  </a:schemeClr>
                </a:solidFill>
              </a:rPr>
              <a:t>Copyright Ivette Doss 2013</a:t>
            </a:r>
            <a:endParaRPr lang="en-US" dirty="0">
              <a:solidFill>
                <a:schemeClr val="tx2">
                  <a:lumMod val="10000"/>
                </a:schemeClr>
              </a:solidFill>
            </a:endParaRPr>
          </a:p>
        </p:txBody>
      </p:sp>
      <p:sp>
        <p:nvSpPr>
          <p:cNvPr id="4" name="Slide Number Placeholder 3"/>
          <p:cNvSpPr>
            <a:spLocks noGrp="1"/>
          </p:cNvSpPr>
          <p:nvPr>
            <p:ph type="sldNum" sz="quarter" idx="12"/>
          </p:nvPr>
        </p:nvSpPr>
        <p:spPr>
          <a:xfrm>
            <a:off x="8458200" y="6407944"/>
            <a:ext cx="554832" cy="365125"/>
          </a:xfrm>
        </p:spPr>
        <p:txBody>
          <a:bodyPr>
            <a:normAutofit lnSpcReduction="10000"/>
          </a:bodyPr>
          <a:lstStyle/>
          <a:p>
            <a:fld id="{B6F15528-21DE-4FAA-801E-634DDDAF4B2B}" type="slidenum">
              <a:rPr lang="en-US" smtClean="0">
                <a:solidFill>
                  <a:schemeClr val="tx2">
                    <a:lumMod val="10000"/>
                  </a:schemeClr>
                </a:solidFill>
              </a:rPr>
              <a:pPr/>
              <a:t>24</a:t>
            </a:fld>
            <a:endParaRPr lang="en-US" dirty="0">
              <a:solidFill>
                <a:schemeClr val="tx2">
                  <a:lumMod val="10000"/>
                </a:schemeClr>
              </a:solidFill>
            </a:endParaRPr>
          </a:p>
        </p:txBody>
      </p:sp>
    </p:spTree>
    <p:extLst>
      <p:ext uri="{BB962C8B-B14F-4D97-AF65-F5344CB8AC3E}">
        <p14:creationId xmlns:p14="http://schemas.microsoft.com/office/powerpoint/2010/main" val="1855494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http://ww1.prweb.com/prfiles/2009/03/23/920914/LTEProtocolStackLTEBasebandChip.gif"/>
          <p:cNvPicPr>
            <a:picLocks noChangeAspect="1" noChangeArrowheads="1"/>
          </p:cNvPicPr>
          <p:nvPr/>
        </p:nvPicPr>
        <p:blipFill>
          <a:blip r:embed="rId2" cstate="print"/>
          <a:srcRect/>
          <a:stretch>
            <a:fillRect/>
          </a:stretch>
        </p:blipFill>
        <p:spPr bwMode="auto">
          <a:xfrm>
            <a:off x="3713018" y="2000250"/>
            <a:ext cx="5340140" cy="4076700"/>
          </a:xfrm>
          <a:prstGeom prst="rect">
            <a:avLst/>
          </a:prstGeom>
          <a:noFill/>
        </p:spPr>
      </p:pic>
      <p:sp>
        <p:nvSpPr>
          <p:cNvPr id="9" name="Content Placeholder 8"/>
          <p:cNvSpPr>
            <a:spLocks noGrp="1"/>
          </p:cNvSpPr>
          <p:nvPr>
            <p:ph sz="half" idx="1"/>
          </p:nvPr>
        </p:nvSpPr>
        <p:spPr>
          <a:xfrm>
            <a:off x="228600" y="1371600"/>
            <a:ext cx="4038600" cy="2557271"/>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en-US" sz="1800" b="1" i="1" dirty="0" smtClean="0">
                <a:latin typeface="Arial" pitchFamily="34" charset="0"/>
                <a:cs typeface="Arial" pitchFamily="34" charset="0"/>
              </a:rPr>
              <a:t>1. Mobile Protocol stack testing. (using network simulators)</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few examples are below:</a:t>
            </a:r>
            <a:br>
              <a:rPr lang="en-US" sz="1800" dirty="0" smtClean="0">
                <a:latin typeface="Arial" pitchFamily="34" charset="0"/>
                <a:cs typeface="Arial" pitchFamily="34" charset="0"/>
              </a:rPr>
            </a:br>
            <a:r>
              <a:rPr lang="en-US" sz="1800" dirty="0" smtClean="0">
                <a:latin typeface="Arial" pitchFamily="34" charset="0"/>
                <a:cs typeface="Arial" pitchFamily="34" charset="0"/>
              </a:rPr>
              <a:t>* Stack supports 4 bands EGSM,PGSM,GSM-850,DCS.Mobile originating and mobile terminating call in all those bands.</a:t>
            </a:r>
            <a:br>
              <a:rPr lang="en-US" sz="1800" dirty="0" smtClean="0">
                <a:latin typeface="Arial" pitchFamily="34" charset="0"/>
                <a:cs typeface="Arial" pitchFamily="34" charset="0"/>
              </a:rPr>
            </a:br>
            <a:r>
              <a:rPr lang="en-US" sz="1800" dirty="0" smtClean="0">
                <a:latin typeface="Arial" pitchFamily="34" charset="0"/>
                <a:cs typeface="Arial" pitchFamily="34" charset="0"/>
              </a:rPr>
              <a:t>*cell selection reselection</a:t>
            </a:r>
            <a:br>
              <a:rPr lang="en-US" sz="1800" dirty="0" smtClean="0">
                <a:latin typeface="Arial" pitchFamily="34" charset="0"/>
                <a:cs typeface="Arial" pitchFamily="34" charset="0"/>
              </a:rPr>
            </a:br>
            <a:r>
              <a:rPr lang="en-US" sz="1800" dirty="0" smtClean="0">
                <a:latin typeface="Arial" pitchFamily="34" charset="0"/>
                <a:cs typeface="Arial" pitchFamily="34" charset="0"/>
              </a:rPr>
              <a:t>*cell bar</a:t>
            </a:r>
            <a:br>
              <a:rPr lang="en-US" sz="1800" dirty="0" smtClean="0">
                <a:latin typeface="Arial" pitchFamily="34" charset="0"/>
                <a:cs typeface="Arial" pitchFamily="34" charset="0"/>
              </a:rPr>
            </a:br>
            <a:r>
              <a:rPr lang="en-US" sz="1800" dirty="0" smtClean="0">
                <a:latin typeface="Arial" pitchFamily="34" charset="0"/>
                <a:cs typeface="Arial" pitchFamily="34" charset="0"/>
              </a:rPr>
              <a:t>*All types of handover</a:t>
            </a:r>
            <a:br>
              <a:rPr lang="en-US" sz="1800" dirty="0" smtClean="0">
                <a:latin typeface="Arial" pitchFamily="34" charset="0"/>
                <a:cs typeface="Arial" pitchFamily="34" charset="0"/>
              </a:rPr>
            </a:br>
            <a:r>
              <a:rPr lang="en-US" sz="1800" dirty="0" smtClean="0">
                <a:latin typeface="Arial" pitchFamily="34" charset="0"/>
                <a:cs typeface="Arial" pitchFamily="34" charset="0"/>
              </a:rPr>
              <a:t>*frequency hopping</a:t>
            </a:r>
            <a:br>
              <a:rPr lang="en-US" sz="1800" dirty="0" smtClean="0">
                <a:latin typeface="Arial" pitchFamily="34" charset="0"/>
                <a:cs typeface="Arial" pitchFamily="34" charset="0"/>
              </a:rPr>
            </a:br>
            <a:r>
              <a:rPr lang="en-US" sz="1800" dirty="0" smtClean="0">
                <a:latin typeface="Arial" pitchFamily="34" charset="0"/>
                <a:cs typeface="Arial" pitchFamily="34" charset="0"/>
              </a:rPr>
              <a:t>*Coding schemes etc</a:t>
            </a:r>
            <a:endParaRPr lang="en-US" sz="1800" dirty="0">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39257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534400" y="6407944"/>
            <a:ext cx="478632" cy="365125"/>
          </a:xfrm>
        </p:spPr>
        <p:txBody>
          <a:bodyPr>
            <a:normAutofit lnSpcReduction="10000"/>
          </a:bodyPr>
          <a:lstStyle/>
          <a:p>
            <a:fld id="{B6F15528-21DE-4FAA-801E-634DDDAF4B2B}" type="slidenum">
              <a:rPr lang="en-US" smtClean="0">
                <a:solidFill>
                  <a:schemeClr val="accent1">
                    <a:lumMod val="50000"/>
                  </a:schemeClr>
                </a:solidFill>
              </a:rPr>
              <a:pPr/>
              <a:t>25</a:t>
            </a:fld>
            <a:endParaRPr lang="en-US" dirty="0">
              <a:solidFill>
                <a:schemeClr val="accent1">
                  <a:lumMod val="50000"/>
                </a:schemeClr>
              </a:solidFill>
            </a:endParaRPr>
          </a:p>
        </p:txBody>
      </p:sp>
      <p:sp>
        <p:nvSpPr>
          <p:cNvPr id="5" name="Title 4"/>
          <p:cNvSpPr>
            <a:spLocks noGrp="1"/>
          </p:cNvSpPr>
          <p:nvPr>
            <p:ph type="title"/>
          </p:nvPr>
        </p:nvSpPr>
        <p:spPr>
          <a:xfrm>
            <a:off x="457200" y="274638"/>
            <a:ext cx="8229600" cy="7921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700" b="1" dirty="0" smtClean="0">
                <a:solidFill>
                  <a:schemeClr val="tx1"/>
                </a:solidFill>
                <a:latin typeface="Arial" pitchFamily="34" charset="0"/>
                <a:cs typeface="Arial" pitchFamily="34" charset="0"/>
              </a:rPr>
              <a:t>  Parts of Mobile Testing: Mobile Protocol Stack</a:t>
            </a:r>
            <a:r>
              <a:rPr lang="en-US" sz="4400" dirty="0" smtClean="0">
                <a:latin typeface="Arial" pitchFamily="34" charset="0"/>
                <a:cs typeface="Arial" pitchFamily="34" charset="0"/>
              </a:rPr>
              <a:t/>
            </a:r>
            <a:br>
              <a:rPr lang="en-US" sz="4400" dirty="0" smtClean="0">
                <a:latin typeface="Arial" pitchFamily="34" charset="0"/>
                <a:cs typeface="Arial" pitchFamily="34" charset="0"/>
              </a:rPr>
            </a:br>
            <a:endParaRPr lang="en-US" dirty="0"/>
          </a:p>
        </p:txBody>
      </p:sp>
      <p:sp>
        <p:nvSpPr>
          <p:cNvPr id="7" name="Rectangle 6"/>
          <p:cNvSpPr/>
          <p:nvPr/>
        </p:nvSpPr>
        <p:spPr>
          <a:xfrm>
            <a:off x="381000" y="4038600"/>
            <a:ext cx="3352800"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400" b="1" dirty="0" smtClean="0">
                <a:latin typeface="Arial" pitchFamily="34" charset="0"/>
                <a:cs typeface="Arial" pitchFamily="34" charset="0"/>
              </a:rPr>
              <a:t>handover</a:t>
            </a:r>
            <a:r>
              <a:rPr lang="en-US" sz="1400" dirty="0" smtClean="0">
                <a:latin typeface="Arial" pitchFamily="34" charset="0"/>
                <a:cs typeface="Arial" pitchFamily="34" charset="0"/>
              </a:rPr>
              <a:t> or </a:t>
            </a:r>
            <a:r>
              <a:rPr lang="en-US" sz="1400" b="1" dirty="0" smtClean="0">
                <a:latin typeface="Arial" pitchFamily="34" charset="0"/>
                <a:cs typeface="Arial" pitchFamily="34" charset="0"/>
              </a:rPr>
              <a:t>handoff</a:t>
            </a:r>
            <a:r>
              <a:rPr lang="en-US" sz="1400" dirty="0" smtClean="0">
                <a:latin typeface="Arial" pitchFamily="34" charset="0"/>
                <a:cs typeface="Arial" pitchFamily="34" charset="0"/>
              </a:rPr>
              <a:t> refers to the process of transferring an ongoing call or data session from one channel connected to the core network to another.</a:t>
            </a:r>
            <a:endParaRPr lang="en-US" sz="1400" dirty="0">
              <a:latin typeface="Arial" pitchFamily="34" charset="0"/>
              <a:cs typeface="Arial" pitchFamily="34" charset="0"/>
            </a:endParaRPr>
          </a:p>
        </p:txBody>
      </p:sp>
      <p:sp>
        <p:nvSpPr>
          <p:cNvPr id="8" name="Rectangle 7"/>
          <p:cNvSpPr/>
          <p:nvPr/>
        </p:nvSpPr>
        <p:spPr>
          <a:xfrm>
            <a:off x="609600" y="5334000"/>
            <a:ext cx="2819400"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400" b="1" dirty="0" smtClean="0">
                <a:latin typeface="Arial" pitchFamily="34" charset="0"/>
                <a:cs typeface="Arial" pitchFamily="34" charset="0"/>
              </a:rPr>
              <a:t>Frequency-hopping spread spectrum</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FHSS</a:t>
            </a:r>
            <a:r>
              <a:rPr lang="en-US" sz="1400" dirty="0" smtClean="0">
                <a:latin typeface="Arial" pitchFamily="34" charset="0"/>
                <a:cs typeface="Arial" pitchFamily="34" charset="0"/>
              </a:rPr>
              <a:t>) is a method of transmitting radio signals by rapidly switching a carrier among many frequency channels.</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845299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83427"/>
            <a:ext cx="2971800" cy="2785872"/>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r>
              <a:rPr lang="en-US" sz="2900" dirty="0" smtClean="0">
                <a:latin typeface="Arial" pitchFamily="34" charset="0"/>
                <a:cs typeface="Arial" pitchFamily="34" charset="0"/>
              </a:rPr>
              <a:t/>
            </a:r>
            <a:br>
              <a:rPr lang="en-US" sz="2900" dirty="0" smtClean="0">
                <a:latin typeface="Arial" pitchFamily="34" charset="0"/>
                <a:cs typeface="Arial" pitchFamily="34" charset="0"/>
              </a:rPr>
            </a:br>
            <a:r>
              <a:rPr lang="en-US" sz="2900" dirty="0" smtClean="0">
                <a:latin typeface="Arial" pitchFamily="34" charset="0"/>
                <a:cs typeface="Arial" pitchFamily="34" charset="0"/>
              </a:rPr>
              <a:t>* Midi polyphonic tones ringer and player</a:t>
            </a:r>
            <a:br>
              <a:rPr lang="en-US" sz="2900" dirty="0" smtClean="0">
                <a:latin typeface="Arial" pitchFamily="34" charset="0"/>
                <a:cs typeface="Arial" pitchFamily="34" charset="0"/>
              </a:rPr>
            </a:br>
            <a:r>
              <a:rPr lang="en-US" sz="2900" dirty="0" smtClean="0">
                <a:latin typeface="Arial" pitchFamily="34" charset="0"/>
                <a:cs typeface="Arial" pitchFamily="34" charset="0"/>
              </a:rPr>
              <a:t>* MP3 as ringer and player &amp;other supported formats</a:t>
            </a:r>
            <a:br>
              <a:rPr lang="en-US" sz="2900" dirty="0" smtClean="0">
                <a:latin typeface="Arial" pitchFamily="34" charset="0"/>
                <a:cs typeface="Arial" pitchFamily="34" charset="0"/>
              </a:rPr>
            </a:br>
            <a:r>
              <a:rPr lang="en-US" sz="2900" dirty="0" smtClean="0">
                <a:latin typeface="Arial" pitchFamily="34" charset="0"/>
                <a:cs typeface="Arial" pitchFamily="34" charset="0"/>
              </a:rPr>
              <a:t>* Camera</a:t>
            </a:r>
            <a:br>
              <a:rPr lang="en-US" sz="2900" dirty="0" smtClean="0">
                <a:latin typeface="Arial" pitchFamily="34" charset="0"/>
                <a:cs typeface="Arial" pitchFamily="34" charset="0"/>
              </a:rPr>
            </a:br>
            <a:r>
              <a:rPr lang="en-US" sz="2900" dirty="0" smtClean="0">
                <a:latin typeface="Arial" pitchFamily="34" charset="0"/>
                <a:cs typeface="Arial" pitchFamily="34" charset="0"/>
              </a:rPr>
              <a:t>* Video Conferencing etc</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Footer Placeholder 2"/>
          <p:cNvSpPr>
            <a:spLocks noGrp="1"/>
          </p:cNvSpPr>
          <p:nvPr>
            <p:ph type="ftr" sz="quarter" idx="11"/>
          </p:nvPr>
        </p:nvSpPr>
        <p:spPr>
          <a:xfrm>
            <a:off x="4380072" y="6407944"/>
            <a:ext cx="38495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382000" y="6407944"/>
            <a:ext cx="631032" cy="365125"/>
          </a:xfrm>
        </p:spPr>
        <p:txBody>
          <a:bodyPr>
            <a:normAutofit lnSpcReduction="10000"/>
          </a:bodyPr>
          <a:lstStyle/>
          <a:p>
            <a:fld id="{B6F15528-21DE-4FAA-801E-634DDDAF4B2B}" type="slidenum">
              <a:rPr lang="en-US" smtClean="0">
                <a:solidFill>
                  <a:schemeClr val="accent1">
                    <a:lumMod val="50000"/>
                  </a:schemeClr>
                </a:solidFill>
              </a:rPr>
              <a:pPr/>
              <a:t>26</a:t>
            </a:fld>
            <a:endParaRPr lang="en-US" dirty="0">
              <a:solidFill>
                <a:schemeClr val="accent1">
                  <a:lumMod val="50000"/>
                </a:schemeClr>
              </a:solidFill>
            </a:endParaRPr>
          </a:p>
        </p:txBody>
      </p:sp>
      <p:sp>
        <p:nvSpPr>
          <p:cNvPr id="6" name="Title 4"/>
          <p:cNvSpPr>
            <a:spLocks noGrp="1"/>
          </p:cNvSpPr>
          <p:nvPr>
            <p:ph type="title"/>
          </p:nvPr>
        </p:nvSpPr>
        <p:spPr>
          <a:xfrm>
            <a:off x="381000" y="304800"/>
            <a:ext cx="8305800" cy="609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700" dirty="0" smtClean="0">
                <a:latin typeface="Arial" pitchFamily="34" charset="0"/>
                <a:cs typeface="Arial" pitchFamily="34" charset="0"/>
              </a:rPr>
              <a:t> </a:t>
            </a:r>
            <a:r>
              <a:rPr lang="en-US" sz="2700" dirty="0" smtClean="0">
                <a:solidFill>
                  <a:srgbClr val="FF0000"/>
                </a:solidFill>
                <a:latin typeface="Arial" pitchFamily="34" charset="0"/>
                <a:cs typeface="Arial" pitchFamily="34" charset="0"/>
              </a:rPr>
              <a:t> </a:t>
            </a:r>
            <a:r>
              <a:rPr lang="en-US" sz="2700" b="1" dirty="0" smtClean="0">
                <a:solidFill>
                  <a:schemeClr val="tx1"/>
                </a:solidFill>
                <a:latin typeface="Arial" pitchFamily="34" charset="0"/>
                <a:cs typeface="Arial" pitchFamily="34" charset="0"/>
              </a:rPr>
              <a:t>Parts of Mobile Testing: Multimedia Testing</a:t>
            </a:r>
            <a:r>
              <a:rPr lang="en-US" sz="4400" dirty="0" smtClean="0">
                <a:latin typeface="Arial" pitchFamily="34" charset="0"/>
                <a:cs typeface="Arial" pitchFamily="34" charset="0"/>
              </a:rPr>
              <a:t/>
            </a:r>
            <a:br>
              <a:rPr lang="en-US" sz="4400" dirty="0" smtClean="0">
                <a:latin typeface="Arial" pitchFamily="34" charset="0"/>
                <a:cs typeface="Arial" pitchFamily="34" charset="0"/>
              </a:rPr>
            </a:br>
            <a:endParaRPr lang="en-US" dirty="0"/>
          </a:p>
        </p:txBody>
      </p:sp>
      <p:pic>
        <p:nvPicPr>
          <p:cNvPr id="241666" name="Picture 2" descr="http://www.vpc.com/products/application_articles/images/multimedia%20test%20system.jpg"/>
          <p:cNvPicPr>
            <a:picLocks noChangeAspect="1" noChangeArrowheads="1"/>
          </p:cNvPicPr>
          <p:nvPr/>
        </p:nvPicPr>
        <p:blipFill>
          <a:blip r:embed="rId2" cstate="print"/>
          <a:srcRect/>
          <a:stretch>
            <a:fillRect/>
          </a:stretch>
        </p:blipFill>
        <p:spPr bwMode="auto">
          <a:xfrm>
            <a:off x="3581400" y="1143000"/>
            <a:ext cx="2686050" cy="2857500"/>
          </a:xfrm>
          <a:prstGeom prst="rect">
            <a:avLst/>
          </a:prstGeom>
          <a:noFill/>
        </p:spPr>
      </p:pic>
      <p:pic>
        <p:nvPicPr>
          <p:cNvPr id="241668" name="Picture 4" descr="http://s4de0fc89d7171.img.gostorego.com/802754/cdn/media/s4/de/0f/c8/9d/71/71/catalog/product/cache/1/image/9df78eab33525d08d6e5fb8d27136e95/d/i/displaymate-multimedia-with-test-photos-edition174.jpg"/>
          <p:cNvPicPr>
            <a:picLocks noChangeAspect="1" noChangeArrowheads="1"/>
          </p:cNvPicPr>
          <p:nvPr/>
        </p:nvPicPr>
        <p:blipFill>
          <a:blip r:embed="rId3" cstate="print"/>
          <a:srcRect/>
          <a:stretch>
            <a:fillRect/>
          </a:stretch>
        </p:blipFill>
        <p:spPr bwMode="auto">
          <a:xfrm>
            <a:off x="6080234" y="3200400"/>
            <a:ext cx="2758966" cy="3000376"/>
          </a:xfrm>
          <a:prstGeom prst="rect">
            <a:avLst/>
          </a:prstGeom>
          <a:noFill/>
        </p:spPr>
      </p:pic>
    </p:spTree>
    <p:extLst>
      <p:ext uri="{BB962C8B-B14F-4D97-AF65-F5344CB8AC3E}">
        <p14:creationId xmlns:p14="http://schemas.microsoft.com/office/powerpoint/2010/main" val="2467649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38495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382000" y="6407944"/>
            <a:ext cx="631032" cy="365125"/>
          </a:xfrm>
        </p:spPr>
        <p:txBody>
          <a:bodyPr>
            <a:normAutofit lnSpcReduction="10000"/>
          </a:bodyPr>
          <a:lstStyle/>
          <a:p>
            <a:fld id="{B6F15528-21DE-4FAA-801E-634DDDAF4B2B}" type="slidenum">
              <a:rPr lang="en-US" smtClean="0">
                <a:solidFill>
                  <a:schemeClr val="accent1">
                    <a:lumMod val="50000"/>
                  </a:schemeClr>
                </a:solidFill>
              </a:rPr>
              <a:pPr/>
              <a:t>27</a:t>
            </a:fld>
            <a:endParaRPr lang="en-US" dirty="0">
              <a:solidFill>
                <a:schemeClr val="accent1">
                  <a:lumMod val="50000"/>
                </a:schemeClr>
              </a:solidFill>
            </a:endParaRPr>
          </a:p>
        </p:txBody>
      </p:sp>
      <p:pic>
        <p:nvPicPr>
          <p:cNvPr id="252930" name="Picture 2" descr="http://www.neusoft.com/upload/images/20110407/1302161882455.jpg"/>
          <p:cNvPicPr>
            <a:picLocks noChangeAspect="1" noChangeArrowheads="1"/>
          </p:cNvPicPr>
          <p:nvPr/>
        </p:nvPicPr>
        <p:blipFill>
          <a:blip r:embed="rId2" cstate="print"/>
          <a:srcRect/>
          <a:stretch>
            <a:fillRect/>
          </a:stretch>
        </p:blipFill>
        <p:spPr bwMode="auto">
          <a:xfrm>
            <a:off x="1143000" y="1524000"/>
            <a:ext cx="7040880" cy="4400550"/>
          </a:xfrm>
          <a:prstGeom prst="rect">
            <a:avLst/>
          </a:prstGeom>
          <a:noFill/>
        </p:spPr>
      </p:pic>
      <p:sp>
        <p:nvSpPr>
          <p:cNvPr id="7" name="Title 4"/>
          <p:cNvSpPr>
            <a:spLocks noGrp="1"/>
          </p:cNvSpPr>
          <p:nvPr>
            <p:ph type="title"/>
          </p:nvPr>
        </p:nvSpPr>
        <p:spPr>
          <a:xfrm>
            <a:off x="457200" y="274638"/>
            <a:ext cx="8229600" cy="63976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700" dirty="0" smtClean="0">
                <a:latin typeface="Arial" pitchFamily="34" charset="0"/>
                <a:cs typeface="Arial" pitchFamily="34" charset="0"/>
              </a:rPr>
              <a:t> </a:t>
            </a:r>
            <a:r>
              <a:rPr lang="en-US" sz="2700" dirty="0" smtClean="0">
                <a:solidFill>
                  <a:srgbClr val="FF0000"/>
                </a:solidFill>
                <a:latin typeface="Arial" pitchFamily="34" charset="0"/>
                <a:cs typeface="Arial" pitchFamily="34" charset="0"/>
              </a:rPr>
              <a:t> </a:t>
            </a:r>
            <a:r>
              <a:rPr lang="en-US" sz="2700" b="1" dirty="0" smtClean="0">
                <a:solidFill>
                  <a:schemeClr val="tx1"/>
                </a:solidFill>
                <a:latin typeface="Arial" pitchFamily="34" charset="0"/>
                <a:cs typeface="Arial" pitchFamily="34" charset="0"/>
              </a:rPr>
              <a:t>Parts of Mobile Testing: Multimedia Testing</a:t>
            </a:r>
            <a:r>
              <a:rPr lang="en-US" sz="4400" dirty="0" smtClean="0">
                <a:latin typeface="Arial" pitchFamily="34" charset="0"/>
                <a:cs typeface="Arial" pitchFamily="34" charset="0"/>
              </a:rPr>
              <a:t/>
            </a:r>
            <a:br>
              <a:rPr lang="en-US" sz="4400" dirty="0" smtClean="0">
                <a:latin typeface="Arial" pitchFamily="34" charset="0"/>
                <a:cs typeface="Arial" pitchFamily="34" charset="0"/>
              </a:rPr>
            </a:br>
            <a:endParaRPr lang="en-US" dirty="0"/>
          </a:p>
        </p:txBody>
      </p:sp>
    </p:spTree>
    <p:extLst>
      <p:ext uri="{BB962C8B-B14F-4D97-AF65-F5344CB8AC3E}">
        <p14:creationId xmlns:p14="http://schemas.microsoft.com/office/powerpoint/2010/main" val="3293131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8" name="Picture 4" descr="http://www.crunchdot.com/wp-content/uploads/2012/12/5495b6fcb0phones.png.png"/>
          <p:cNvPicPr>
            <a:picLocks noChangeAspect="1" noChangeArrowheads="1"/>
          </p:cNvPicPr>
          <p:nvPr/>
        </p:nvPicPr>
        <p:blipFill>
          <a:blip r:embed="rId2" cstate="print"/>
          <a:srcRect/>
          <a:stretch>
            <a:fillRect/>
          </a:stretch>
        </p:blipFill>
        <p:spPr bwMode="auto">
          <a:xfrm>
            <a:off x="2286000" y="1752600"/>
            <a:ext cx="6429375" cy="3276601"/>
          </a:xfrm>
          <a:prstGeom prst="rect">
            <a:avLst/>
          </a:prstGeom>
          <a:noFill/>
        </p:spPr>
      </p:pic>
      <p:sp>
        <p:nvSpPr>
          <p:cNvPr id="2" name="Content Placeholder 1"/>
          <p:cNvSpPr>
            <a:spLocks noGrp="1"/>
          </p:cNvSpPr>
          <p:nvPr>
            <p:ph idx="1"/>
          </p:nvPr>
        </p:nvSpPr>
        <p:spPr>
          <a:xfrm>
            <a:off x="228600" y="3352800"/>
            <a:ext cx="2895600" cy="2938271"/>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buNone/>
            </a:pPr>
            <a:r>
              <a:rPr lang="en-US" dirty="0" smtClean="0"/>
              <a:t/>
            </a:r>
            <a:br>
              <a:rPr lang="en-US" dirty="0" smtClean="0"/>
            </a:br>
            <a:r>
              <a:rPr lang="en-US" sz="2300" dirty="0" smtClean="0">
                <a:latin typeface="Arial" pitchFamily="34" charset="0"/>
                <a:cs typeface="Arial" pitchFamily="34" charset="0"/>
              </a:rPr>
              <a:t/>
            </a:r>
            <a:br>
              <a:rPr lang="en-US" sz="2300" dirty="0" smtClean="0">
                <a:latin typeface="Arial" pitchFamily="34" charset="0"/>
                <a:cs typeface="Arial" pitchFamily="34" charset="0"/>
              </a:rPr>
            </a:br>
            <a:r>
              <a:rPr lang="en-US" sz="2300" dirty="0" smtClean="0">
                <a:latin typeface="Arial" pitchFamily="34" charset="0"/>
                <a:cs typeface="Arial" pitchFamily="34" charset="0"/>
              </a:rPr>
              <a:t>*Phonebook</a:t>
            </a:r>
            <a:br>
              <a:rPr lang="en-US" sz="2300" dirty="0" smtClean="0">
                <a:latin typeface="Arial" pitchFamily="34" charset="0"/>
                <a:cs typeface="Arial" pitchFamily="34" charset="0"/>
              </a:rPr>
            </a:br>
            <a:r>
              <a:rPr lang="en-US" sz="2300" dirty="0" smtClean="0">
                <a:latin typeface="Arial" pitchFamily="34" charset="0"/>
                <a:cs typeface="Arial" pitchFamily="34" charset="0"/>
              </a:rPr>
              <a:t>*SMS</a:t>
            </a:r>
            <a:br>
              <a:rPr lang="en-US" sz="2300" dirty="0" smtClean="0">
                <a:latin typeface="Arial" pitchFamily="34" charset="0"/>
                <a:cs typeface="Arial" pitchFamily="34" charset="0"/>
              </a:rPr>
            </a:br>
            <a:r>
              <a:rPr lang="en-US" sz="2300" dirty="0" smtClean="0">
                <a:latin typeface="Arial" pitchFamily="34" charset="0"/>
                <a:cs typeface="Arial" pitchFamily="34" charset="0"/>
              </a:rPr>
              <a:t>*Supplementary calls</a:t>
            </a:r>
            <a:br>
              <a:rPr lang="en-US" sz="2300" dirty="0" smtClean="0">
                <a:latin typeface="Arial" pitchFamily="34" charset="0"/>
                <a:cs typeface="Arial" pitchFamily="34" charset="0"/>
              </a:rPr>
            </a:br>
            <a:r>
              <a:rPr lang="en-US" sz="2300" dirty="0" smtClean="0">
                <a:latin typeface="Arial" pitchFamily="34" charset="0"/>
                <a:cs typeface="Arial" pitchFamily="34" charset="0"/>
              </a:rPr>
              <a:t>*Security</a:t>
            </a:r>
            <a:br>
              <a:rPr lang="en-US" sz="2300" dirty="0" smtClean="0">
                <a:latin typeface="Arial" pitchFamily="34" charset="0"/>
                <a:cs typeface="Arial" pitchFamily="34" charset="0"/>
              </a:rPr>
            </a:br>
            <a:r>
              <a:rPr lang="en-US" sz="2300" dirty="0" smtClean="0">
                <a:latin typeface="Arial" pitchFamily="34" charset="0"/>
                <a:cs typeface="Arial" pitchFamily="34" charset="0"/>
              </a:rPr>
              <a:t>*Calculator</a:t>
            </a:r>
            <a:br>
              <a:rPr lang="en-US" sz="2300" dirty="0" smtClean="0">
                <a:latin typeface="Arial" pitchFamily="34" charset="0"/>
                <a:cs typeface="Arial" pitchFamily="34" charset="0"/>
              </a:rPr>
            </a:br>
            <a:r>
              <a:rPr lang="en-US" sz="2300" dirty="0" smtClean="0">
                <a:latin typeface="Arial" pitchFamily="34" charset="0"/>
                <a:cs typeface="Arial" pitchFamily="34" charset="0"/>
              </a:rPr>
              <a:t>*Gaming</a:t>
            </a:r>
            <a:br>
              <a:rPr lang="en-US" sz="2300" dirty="0" smtClean="0">
                <a:latin typeface="Arial" pitchFamily="34" charset="0"/>
                <a:cs typeface="Arial" pitchFamily="34" charset="0"/>
              </a:rPr>
            </a:br>
            <a:r>
              <a:rPr lang="en-US" sz="2300" dirty="0" smtClean="0">
                <a:latin typeface="Arial" pitchFamily="34" charset="0"/>
                <a:cs typeface="Arial" pitchFamily="34" charset="0"/>
              </a:rPr>
              <a:t>*Fast dialing etc</a:t>
            </a:r>
            <a:r>
              <a:rPr lang="en-US" dirty="0" smtClean="0"/>
              <a:t/>
            </a:r>
            <a:br>
              <a:rPr lang="en-US" dirty="0" smtClean="0"/>
            </a:br>
            <a:endParaRPr lang="en-US" dirty="0"/>
          </a:p>
        </p:txBody>
      </p:sp>
      <p:sp>
        <p:nvSpPr>
          <p:cNvPr id="3" name="Footer Placeholder 2"/>
          <p:cNvSpPr>
            <a:spLocks noGrp="1"/>
          </p:cNvSpPr>
          <p:nvPr>
            <p:ph type="ftr" sz="quarter" idx="11"/>
          </p:nvPr>
        </p:nvSpPr>
        <p:spPr>
          <a:xfrm>
            <a:off x="4380072" y="6407944"/>
            <a:ext cx="39257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458200" y="6407944"/>
            <a:ext cx="554832" cy="365125"/>
          </a:xfrm>
        </p:spPr>
        <p:txBody>
          <a:bodyPr>
            <a:normAutofit lnSpcReduction="10000"/>
          </a:bodyPr>
          <a:lstStyle/>
          <a:p>
            <a:fld id="{B6F15528-21DE-4FAA-801E-634DDDAF4B2B}" type="slidenum">
              <a:rPr lang="en-US" smtClean="0">
                <a:solidFill>
                  <a:schemeClr val="accent1">
                    <a:lumMod val="50000"/>
                  </a:schemeClr>
                </a:solidFill>
              </a:rPr>
              <a:pPr/>
              <a:t>28</a:t>
            </a:fld>
            <a:endParaRPr lang="en-US" dirty="0">
              <a:solidFill>
                <a:schemeClr val="accent1">
                  <a:lumMod val="50000"/>
                </a:schemeClr>
              </a:solidFill>
            </a:endParaRPr>
          </a:p>
        </p:txBody>
      </p:sp>
      <p:sp>
        <p:nvSpPr>
          <p:cNvPr id="6" name="Title 4"/>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700" b="1" dirty="0" smtClean="0">
                <a:solidFill>
                  <a:schemeClr val="tx1"/>
                </a:solidFill>
                <a:latin typeface="Arial" pitchFamily="34" charset="0"/>
                <a:cs typeface="Arial" pitchFamily="34" charset="0"/>
              </a:rPr>
              <a:t>  Parts of Mobile Testing: Feature Testing</a:t>
            </a:r>
            <a:r>
              <a:rPr lang="en-US" sz="4400" dirty="0" smtClean="0">
                <a:latin typeface="Arial" pitchFamily="34" charset="0"/>
                <a:cs typeface="Arial" pitchFamily="34" charset="0"/>
              </a:rPr>
              <a:t/>
            </a:r>
            <a:br>
              <a:rPr lang="en-US" sz="4400" dirty="0" smtClean="0">
                <a:latin typeface="Arial" pitchFamily="34" charset="0"/>
                <a:cs typeface="Arial" pitchFamily="34" charset="0"/>
              </a:rPr>
            </a:br>
            <a:endParaRPr lang="en-US" dirty="0"/>
          </a:p>
        </p:txBody>
      </p:sp>
    </p:spTree>
    <p:extLst>
      <p:ext uri="{BB962C8B-B14F-4D97-AF65-F5344CB8AC3E}">
        <p14:creationId xmlns:p14="http://schemas.microsoft.com/office/powerpoint/2010/main" val="2869867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47800"/>
            <a:ext cx="8229600" cy="4572000"/>
          </a:xfrm>
        </p:spPr>
        <p:style>
          <a:lnRef idx="1">
            <a:schemeClr val="accent4"/>
          </a:lnRef>
          <a:fillRef idx="2">
            <a:schemeClr val="accent4"/>
          </a:fillRef>
          <a:effectRef idx="1">
            <a:schemeClr val="accent4"/>
          </a:effectRef>
          <a:fontRef idx="minor">
            <a:schemeClr val="dk1"/>
          </a:fontRef>
        </p:style>
        <p:txBody>
          <a:bodyPr>
            <a:normAutofit fontScale="92500"/>
          </a:bodyPr>
          <a:lstStyle/>
          <a:p>
            <a:pPr>
              <a:buNone/>
            </a:pPr>
            <a:r>
              <a:rPr lang="en-US" b="1" dirty="0" smtClean="0"/>
              <a:t> </a:t>
            </a:r>
          </a:p>
          <a:p>
            <a:pPr marL="514350" indent="-514350">
              <a:buAutoNum type="arabicPeriod"/>
            </a:pPr>
            <a:r>
              <a:rPr lang="en-US" sz="3200" dirty="0" smtClean="0">
                <a:latin typeface="Arial" pitchFamily="34" charset="0"/>
                <a:cs typeface="Arial" pitchFamily="34" charset="0"/>
              </a:rPr>
              <a:t>Tell </a:t>
            </a:r>
            <a:r>
              <a:rPr lang="en-US" sz="3200" dirty="0">
                <a:latin typeface="Arial" pitchFamily="34" charset="0"/>
                <a:cs typeface="Arial" pitchFamily="34" charset="0"/>
              </a:rPr>
              <a:t>me about Test Plan Specifics that must emphasized while writing TP for Mobile </a:t>
            </a:r>
            <a:r>
              <a:rPr lang="en-US" sz="3200" dirty="0" smtClean="0">
                <a:latin typeface="Arial" pitchFamily="34" charset="0"/>
                <a:cs typeface="Arial" pitchFamily="34" charset="0"/>
              </a:rPr>
              <a:t>Application</a:t>
            </a:r>
          </a:p>
          <a:p>
            <a:pPr marL="514350" indent="-514350">
              <a:buFont typeface="Arial" pitchFamily="34" charset="0"/>
              <a:buAutoNum type="arabicPeriod"/>
            </a:pPr>
            <a:r>
              <a:rPr lang="en-US" sz="3200" dirty="0">
                <a:solidFill>
                  <a:schemeClr val="tx1"/>
                </a:solidFill>
                <a:latin typeface="Arial" pitchFamily="34" charset="0"/>
                <a:cs typeface="Arial" pitchFamily="34" charset="0"/>
              </a:rPr>
              <a:t>What Type of Mobile Domains you </a:t>
            </a:r>
            <a:r>
              <a:rPr lang="en-US" sz="3200" dirty="0" smtClean="0">
                <a:solidFill>
                  <a:schemeClr val="tx1"/>
                </a:solidFill>
                <a:latin typeface="Arial" pitchFamily="34" charset="0"/>
                <a:cs typeface="Arial" pitchFamily="34" charset="0"/>
              </a:rPr>
              <a:t>know</a:t>
            </a:r>
            <a:endParaRPr lang="en-US" sz="3200" dirty="0">
              <a:solidFill>
                <a:schemeClr val="tx1"/>
              </a:solidFill>
              <a:latin typeface="Arial" pitchFamily="34" charset="0"/>
              <a:cs typeface="Arial" pitchFamily="34" charset="0"/>
            </a:endParaRPr>
          </a:p>
          <a:p>
            <a:pPr>
              <a:buNone/>
            </a:pPr>
            <a:r>
              <a:rPr lang="en-US" sz="3200" dirty="0" smtClean="0">
                <a:solidFill>
                  <a:schemeClr val="tx1"/>
                </a:solidFill>
                <a:latin typeface="Arial" pitchFamily="34" charset="0"/>
                <a:cs typeface="Arial" pitchFamily="34" charset="0"/>
              </a:rPr>
              <a:t>3.What is the difference between Mobile Testing and Mobile Application Testing?</a:t>
            </a:r>
          </a:p>
          <a:p>
            <a:pPr>
              <a:buNone/>
            </a:pPr>
            <a:r>
              <a:rPr lang="en-US" sz="3200" dirty="0" smtClean="0">
                <a:solidFill>
                  <a:srgbClr val="FF0000"/>
                </a:solidFill>
                <a:latin typeface="Arial" pitchFamily="34" charset="0"/>
                <a:cs typeface="Arial" pitchFamily="34" charset="0"/>
              </a:rPr>
              <a:t>4. Compare Web Application Testing vs. Mobile Application Testing</a:t>
            </a:r>
          </a:p>
        </p:txBody>
      </p:sp>
      <p:sp>
        <p:nvSpPr>
          <p:cNvPr id="4" name="Footer Placeholder 3"/>
          <p:cNvSpPr>
            <a:spLocks noGrp="1"/>
          </p:cNvSpPr>
          <p:nvPr>
            <p:ph type="ftr" sz="quarter" idx="11"/>
          </p:nvPr>
        </p:nvSpPr>
        <p:spPr>
          <a:xfrm>
            <a:off x="4380072" y="6407944"/>
            <a:ext cx="3392328" cy="365125"/>
          </a:xfrm>
        </p:spPr>
        <p:txBody>
          <a:bodyPr/>
          <a:lstStyle/>
          <a:p>
            <a:r>
              <a:rPr lang="en-US" smtClean="0">
                <a:solidFill>
                  <a:schemeClr val="tx2">
                    <a:lumMod val="10000"/>
                  </a:schemeClr>
                </a:solidFill>
              </a:rPr>
              <a:t>Copyright Ivette Doss 2013</a:t>
            </a:r>
            <a:endParaRPr lang="en-US" dirty="0">
              <a:solidFill>
                <a:schemeClr val="tx2">
                  <a:lumMod val="10000"/>
                </a:schemeClr>
              </a:solidFill>
            </a:endParaRPr>
          </a:p>
        </p:txBody>
      </p:sp>
      <p:sp>
        <p:nvSpPr>
          <p:cNvPr id="5" name="Slide Number Placeholder 4"/>
          <p:cNvSpPr>
            <a:spLocks noGrp="1"/>
          </p:cNvSpPr>
          <p:nvPr>
            <p:ph type="sldNum" sz="quarter" idx="12"/>
          </p:nvPr>
        </p:nvSpPr>
        <p:spPr>
          <a:xfrm>
            <a:off x="8382000" y="6407944"/>
            <a:ext cx="631032" cy="365125"/>
          </a:xfrm>
        </p:spPr>
        <p:txBody>
          <a:bodyPr>
            <a:normAutofit lnSpcReduction="10000"/>
          </a:bodyPr>
          <a:lstStyle/>
          <a:p>
            <a:fld id="{B6F15528-21DE-4FAA-801E-634DDDAF4B2B}" type="slidenum">
              <a:rPr lang="en-US" smtClean="0">
                <a:solidFill>
                  <a:schemeClr val="tx2">
                    <a:lumMod val="10000"/>
                  </a:schemeClr>
                </a:solidFill>
              </a:rPr>
              <a:pPr/>
              <a:t>29</a:t>
            </a:fld>
            <a:endParaRPr lang="en-US" dirty="0">
              <a:solidFill>
                <a:schemeClr val="tx2">
                  <a:lumMod val="10000"/>
                </a:schemeClr>
              </a:solidFill>
            </a:endParaRPr>
          </a:p>
        </p:txBody>
      </p:sp>
      <p:sp>
        <p:nvSpPr>
          <p:cNvPr id="7" name="Title 6"/>
          <p:cNvSpPr>
            <a:spLocks noGrp="1"/>
          </p:cNvSpPr>
          <p:nvPr>
            <p:ph type="title"/>
          </p:nvPr>
        </p:nvSpPr>
        <p:spPr>
          <a:xfrm>
            <a:off x="457200" y="274638"/>
            <a:ext cx="6172200" cy="868362"/>
          </a:xfrm>
        </p:spPr>
        <p:style>
          <a:lnRef idx="1">
            <a:schemeClr val="accent3"/>
          </a:lnRef>
          <a:fillRef idx="2">
            <a:schemeClr val="accent3"/>
          </a:fillRef>
          <a:effectRef idx="1">
            <a:schemeClr val="accent3"/>
          </a:effectRef>
          <a:fontRef idx="minor">
            <a:schemeClr val="dk1"/>
          </a:fontRef>
        </p:style>
        <p:txBody>
          <a:bodyPr>
            <a:noAutofit/>
          </a:bodyPr>
          <a:lstStyle/>
          <a:p>
            <a:r>
              <a:rPr lang="en-US" sz="3600" dirty="0" smtClean="0">
                <a:solidFill>
                  <a:schemeClr val="tx1"/>
                </a:solidFill>
              </a:rPr>
              <a:t>Specific of Mobile Testing</a:t>
            </a:r>
            <a:endParaRPr lang="en-US" sz="3600" dirty="0">
              <a:solidFill>
                <a:schemeClr val="tx1"/>
              </a:solidFill>
            </a:endParaRPr>
          </a:p>
        </p:txBody>
      </p:sp>
    </p:spTree>
    <p:extLst>
      <p:ext uri="{BB962C8B-B14F-4D97-AF65-F5344CB8AC3E}">
        <p14:creationId xmlns:p14="http://schemas.microsoft.com/office/powerpoint/2010/main" val="2198260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47800"/>
            <a:ext cx="8229600" cy="4876800"/>
          </a:xfrm>
        </p:spPr>
        <p:style>
          <a:lnRef idx="1">
            <a:schemeClr val="accent4"/>
          </a:lnRef>
          <a:fillRef idx="2">
            <a:schemeClr val="accent4"/>
          </a:fillRef>
          <a:effectRef idx="1">
            <a:schemeClr val="accent4"/>
          </a:effectRef>
          <a:fontRef idx="minor">
            <a:schemeClr val="dk1"/>
          </a:fontRef>
        </p:style>
        <p:txBody>
          <a:bodyPr>
            <a:normAutofit fontScale="92500"/>
          </a:bodyPr>
          <a:lstStyle/>
          <a:p>
            <a:pPr>
              <a:buNone/>
            </a:pPr>
            <a:r>
              <a:rPr lang="en-US" b="1" dirty="0" smtClean="0"/>
              <a:t> </a:t>
            </a:r>
          </a:p>
          <a:p>
            <a:r>
              <a:rPr lang="en-US" sz="3200" dirty="0" smtClean="0">
                <a:solidFill>
                  <a:schemeClr val="tx1"/>
                </a:solidFill>
                <a:latin typeface="Arial" pitchFamily="34" charset="0"/>
                <a:cs typeface="Arial" pitchFamily="34" charset="0"/>
              </a:rPr>
              <a:t>1. </a:t>
            </a:r>
            <a:r>
              <a:rPr lang="en-US" sz="3200" dirty="0" smtClean="0">
                <a:latin typeface="Arial" pitchFamily="34" charset="0"/>
                <a:cs typeface="Arial" pitchFamily="34" charset="0"/>
              </a:rPr>
              <a:t>Tell </a:t>
            </a:r>
            <a:r>
              <a:rPr lang="en-US" sz="3200" dirty="0">
                <a:latin typeface="Arial" pitchFamily="34" charset="0"/>
                <a:cs typeface="Arial" pitchFamily="34" charset="0"/>
              </a:rPr>
              <a:t>me about Test Plan Specifics that must emphasized while writing TP for Mobile Application</a:t>
            </a:r>
          </a:p>
          <a:p>
            <a:pPr>
              <a:buNone/>
            </a:pPr>
            <a:r>
              <a:rPr lang="en-US" sz="3200" dirty="0" smtClean="0">
                <a:solidFill>
                  <a:schemeClr val="tx1"/>
                </a:solidFill>
                <a:latin typeface="Arial" pitchFamily="34" charset="0"/>
                <a:cs typeface="Arial" pitchFamily="34" charset="0"/>
              </a:rPr>
              <a:t>2.What is the difference between Mobile Testing and Mobile Application Testing?</a:t>
            </a:r>
          </a:p>
          <a:p>
            <a:pPr>
              <a:buNone/>
            </a:pPr>
            <a:r>
              <a:rPr lang="en-US" sz="3200" dirty="0" smtClean="0">
                <a:solidFill>
                  <a:schemeClr val="tx1"/>
                </a:solidFill>
                <a:latin typeface="Arial" pitchFamily="34" charset="0"/>
                <a:cs typeface="Arial" pitchFamily="34" charset="0"/>
              </a:rPr>
              <a:t>3. Compare Web Application Testing vs. Mobile Application Testing</a:t>
            </a:r>
          </a:p>
          <a:p>
            <a:pPr>
              <a:buNone/>
            </a:pPr>
            <a:r>
              <a:rPr lang="en-US" sz="3200" dirty="0" smtClean="0">
                <a:solidFill>
                  <a:schemeClr val="tx1"/>
                </a:solidFill>
                <a:latin typeface="Arial" pitchFamily="34" charset="0"/>
                <a:cs typeface="Arial" pitchFamily="34" charset="0"/>
              </a:rPr>
              <a:t>4. What Type of Mobile Domains you know</a:t>
            </a:r>
            <a:endParaRPr lang="en-US" sz="3200" dirty="0" smtClean="0">
              <a:solidFill>
                <a:srgbClr val="FF0000"/>
              </a:solidFill>
              <a:latin typeface="Arial" pitchFamily="34" charset="0"/>
              <a:cs typeface="Arial" pitchFamily="34" charset="0"/>
            </a:endParaRPr>
          </a:p>
        </p:txBody>
      </p:sp>
      <p:sp>
        <p:nvSpPr>
          <p:cNvPr id="4" name="Footer Placeholder 3"/>
          <p:cNvSpPr>
            <a:spLocks noGrp="1"/>
          </p:cNvSpPr>
          <p:nvPr>
            <p:ph type="ftr" sz="quarter" idx="11"/>
          </p:nvPr>
        </p:nvSpPr>
        <p:spPr>
          <a:xfrm>
            <a:off x="4380072" y="6407944"/>
            <a:ext cx="3392328" cy="365125"/>
          </a:xfrm>
        </p:spPr>
        <p:txBody>
          <a:bodyPr/>
          <a:lstStyle/>
          <a:p>
            <a:r>
              <a:rPr lang="en-US" smtClean="0">
                <a:solidFill>
                  <a:schemeClr val="tx2">
                    <a:lumMod val="10000"/>
                  </a:schemeClr>
                </a:solidFill>
              </a:rPr>
              <a:t>Copyright Ivette Doss 2013</a:t>
            </a:r>
            <a:endParaRPr lang="en-US" dirty="0">
              <a:solidFill>
                <a:schemeClr val="tx2">
                  <a:lumMod val="10000"/>
                </a:schemeClr>
              </a:solidFill>
            </a:endParaRPr>
          </a:p>
        </p:txBody>
      </p:sp>
      <p:sp>
        <p:nvSpPr>
          <p:cNvPr id="5" name="Slide Number Placeholder 4"/>
          <p:cNvSpPr>
            <a:spLocks noGrp="1"/>
          </p:cNvSpPr>
          <p:nvPr>
            <p:ph type="sldNum" sz="quarter" idx="12"/>
          </p:nvPr>
        </p:nvSpPr>
        <p:spPr>
          <a:xfrm>
            <a:off x="8382000" y="6407944"/>
            <a:ext cx="631032" cy="365125"/>
          </a:xfrm>
        </p:spPr>
        <p:txBody>
          <a:bodyPr>
            <a:normAutofit lnSpcReduction="10000"/>
          </a:bodyPr>
          <a:lstStyle/>
          <a:p>
            <a:fld id="{B6F15528-21DE-4FAA-801E-634DDDAF4B2B}" type="slidenum">
              <a:rPr lang="en-US" smtClean="0">
                <a:solidFill>
                  <a:schemeClr val="tx2">
                    <a:lumMod val="10000"/>
                  </a:schemeClr>
                </a:solidFill>
              </a:rPr>
              <a:pPr/>
              <a:t>3</a:t>
            </a:fld>
            <a:endParaRPr lang="en-US" dirty="0">
              <a:solidFill>
                <a:schemeClr val="tx2">
                  <a:lumMod val="10000"/>
                </a:schemeClr>
              </a:solidFill>
            </a:endParaRPr>
          </a:p>
        </p:txBody>
      </p:sp>
      <p:sp>
        <p:nvSpPr>
          <p:cNvPr id="7" name="Title 6"/>
          <p:cNvSpPr>
            <a:spLocks noGrp="1"/>
          </p:cNvSpPr>
          <p:nvPr>
            <p:ph type="title"/>
          </p:nvPr>
        </p:nvSpPr>
        <p:spPr>
          <a:xfrm>
            <a:off x="457200" y="274638"/>
            <a:ext cx="6172200" cy="868362"/>
          </a:xfrm>
        </p:spPr>
        <p:style>
          <a:lnRef idx="1">
            <a:schemeClr val="accent3"/>
          </a:lnRef>
          <a:fillRef idx="2">
            <a:schemeClr val="accent3"/>
          </a:fillRef>
          <a:effectRef idx="1">
            <a:schemeClr val="accent3"/>
          </a:effectRef>
          <a:fontRef idx="minor">
            <a:schemeClr val="dk1"/>
          </a:fontRef>
        </p:style>
        <p:txBody>
          <a:bodyPr>
            <a:noAutofit/>
          </a:bodyPr>
          <a:lstStyle/>
          <a:p>
            <a:r>
              <a:rPr lang="en-US" sz="3600" b="1" dirty="0" smtClean="0">
                <a:solidFill>
                  <a:schemeClr val="tx1"/>
                </a:solidFill>
              </a:rPr>
              <a:t>Specific of Mobile Testing</a:t>
            </a:r>
            <a:endParaRPr lang="en-US" sz="3600" b="1" dirty="0">
              <a:solidFill>
                <a:schemeClr val="tx1"/>
              </a:solidFill>
            </a:endParaRPr>
          </a:p>
        </p:txBody>
      </p:sp>
    </p:spTree>
    <p:extLst>
      <p:ext uri="{BB962C8B-B14F-4D97-AF65-F5344CB8AC3E}">
        <p14:creationId xmlns:p14="http://schemas.microsoft.com/office/powerpoint/2010/main" val="2951999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983941907"/>
              </p:ext>
            </p:extLst>
          </p:nvPr>
        </p:nvGraphicFramePr>
        <p:xfrm>
          <a:off x="304800" y="1295400"/>
          <a:ext cx="8534400" cy="4975858"/>
        </p:xfrm>
        <a:graphic>
          <a:graphicData uri="http://schemas.openxmlformats.org/drawingml/2006/table">
            <a:tbl>
              <a:tblPr firstRow="1" bandRow="1">
                <a:tableStyleId>{5C22544A-7EE6-4342-B048-85BDC9FD1C3A}</a:tableStyleId>
              </a:tblPr>
              <a:tblGrid>
                <a:gridCol w="2844800"/>
                <a:gridCol w="2844800"/>
                <a:gridCol w="2844800"/>
              </a:tblGrid>
              <a:tr h="423862">
                <a:tc>
                  <a:txBody>
                    <a:bodyPr/>
                    <a:lstStyle/>
                    <a:p>
                      <a:r>
                        <a:rPr lang="en-US" dirty="0" smtClean="0"/>
                        <a:t>         Category</a:t>
                      </a:r>
                      <a:endParaRPr lang="en-US" dirty="0"/>
                    </a:p>
                  </a:txBody>
                  <a:tcPr>
                    <a:blipFill>
                      <a:blip r:embed="rId2"/>
                      <a:tile tx="0" ty="0" sx="100000" sy="100000" flip="none" algn="tl"/>
                    </a:blipFill>
                  </a:tcPr>
                </a:tc>
                <a:tc>
                  <a:txBody>
                    <a:bodyPr/>
                    <a:lstStyle/>
                    <a:p>
                      <a:r>
                        <a:rPr lang="en-US" dirty="0" smtClean="0"/>
                        <a:t>    Web Application</a:t>
                      </a:r>
                      <a:endParaRPr lang="en-US" dirty="0"/>
                    </a:p>
                  </a:txBody>
                  <a:tcPr/>
                </a:tc>
                <a:tc>
                  <a:txBody>
                    <a:bodyPr/>
                    <a:lstStyle/>
                    <a:p>
                      <a:r>
                        <a:rPr lang="en-US" dirty="0" smtClean="0"/>
                        <a:t>Mobile</a:t>
                      </a:r>
                      <a:r>
                        <a:rPr lang="en-US" baseline="0" dirty="0" smtClean="0"/>
                        <a:t> Web Application</a:t>
                      </a:r>
                      <a:endParaRPr lang="en-US" dirty="0"/>
                    </a:p>
                  </a:txBody>
                  <a:tcPr/>
                </a:tc>
              </a:tr>
              <a:tr h="907732">
                <a:tc>
                  <a:txBody>
                    <a:bodyPr/>
                    <a:lstStyle/>
                    <a:p>
                      <a:r>
                        <a:rPr lang="en-US" sz="2000" b="1" dirty="0" smtClean="0">
                          <a:solidFill>
                            <a:schemeClr val="bg1"/>
                          </a:solidFill>
                          <a:latin typeface="Arial" pitchFamily="34" charset="0"/>
                          <a:cs typeface="Arial" pitchFamily="34" charset="0"/>
                        </a:rPr>
                        <a:t>Device for Testing</a:t>
                      </a:r>
                      <a:endParaRPr lang="en-US" sz="2000" b="1" dirty="0">
                        <a:solidFill>
                          <a:schemeClr val="bg1"/>
                        </a:solidFill>
                        <a:latin typeface="Arial" pitchFamily="34" charset="0"/>
                        <a:cs typeface="Arial" pitchFamily="34" charset="0"/>
                      </a:endParaRPr>
                    </a:p>
                  </a:txBody>
                  <a:tcPr>
                    <a:blipFill>
                      <a:blip r:embed="rId2"/>
                      <a:tile tx="0" ty="0" sx="100000" sy="100000" flip="none" algn="tl"/>
                    </a:blipFill>
                  </a:tcPr>
                </a:tc>
                <a:tc>
                  <a:txBody>
                    <a:bodyPr/>
                    <a:lstStyle/>
                    <a:p>
                      <a:r>
                        <a:rPr lang="en-US" dirty="0" smtClean="0"/>
                        <a:t>PC,</a:t>
                      </a:r>
                      <a:r>
                        <a:rPr lang="en-US" baseline="0" dirty="0" smtClean="0"/>
                        <a:t> Laptop, Server</a:t>
                      </a:r>
                      <a:endParaRPr lang="en-US" dirty="0"/>
                    </a:p>
                  </a:txBody>
                  <a:tcPr/>
                </a:tc>
                <a:tc>
                  <a:txBody>
                    <a:bodyPr/>
                    <a:lstStyle/>
                    <a:p>
                      <a:r>
                        <a:rPr lang="en-US" dirty="0" smtClean="0"/>
                        <a:t>Huge variety of devices</a:t>
                      </a:r>
                      <a:endParaRPr lang="en-US" dirty="0"/>
                    </a:p>
                  </a:txBody>
                  <a:tcPr/>
                </a:tc>
              </a:tr>
              <a:tr h="907732">
                <a:tc>
                  <a:txBody>
                    <a:bodyPr/>
                    <a:lstStyle/>
                    <a:p>
                      <a:r>
                        <a:rPr lang="en-US" sz="2000" b="1" dirty="0" smtClean="0">
                          <a:solidFill>
                            <a:schemeClr val="bg1"/>
                          </a:solidFill>
                          <a:latin typeface="Arial" pitchFamily="34" charset="0"/>
                          <a:cs typeface="Arial" pitchFamily="34" charset="0"/>
                        </a:rPr>
                        <a:t>Platforms</a:t>
                      </a:r>
                      <a:endParaRPr lang="en-US" sz="2000" b="1" dirty="0">
                        <a:solidFill>
                          <a:schemeClr val="bg1"/>
                        </a:solidFill>
                        <a:latin typeface="Arial" pitchFamily="34" charset="0"/>
                        <a:cs typeface="Arial" pitchFamily="34" charset="0"/>
                      </a:endParaRPr>
                    </a:p>
                  </a:txBody>
                  <a:tcPr>
                    <a:blipFill>
                      <a:blip r:embed="rId2"/>
                      <a:tile tx="0" ty="0" sx="100000" sy="100000" flip="none" algn="tl"/>
                    </a:blipFill>
                  </a:tcPr>
                </a:tc>
                <a:tc>
                  <a:txBody>
                    <a:bodyPr/>
                    <a:lstStyle/>
                    <a:p>
                      <a:r>
                        <a:rPr lang="en-US" dirty="0" smtClean="0"/>
                        <a:t>Win, Mac, Linux,</a:t>
                      </a:r>
                      <a:r>
                        <a:rPr lang="en-US" baseline="0" dirty="0" smtClean="0"/>
                        <a:t> Unix, Oracle Solaris, some other server Platforms</a:t>
                      </a:r>
                      <a:endParaRPr lang="en-US" dirty="0"/>
                    </a:p>
                  </a:txBody>
                  <a:tcPr/>
                </a:tc>
                <a:tc>
                  <a:txBody>
                    <a:bodyPr/>
                    <a:lstStyle/>
                    <a:p>
                      <a:r>
                        <a:rPr lang="en-US" dirty="0" smtClean="0"/>
                        <a:t>Currently,</a:t>
                      </a:r>
                      <a:r>
                        <a:rPr lang="en-US" baseline="0" dirty="0" smtClean="0"/>
                        <a:t> more than 20</a:t>
                      </a:r>
                      <a:endParaRPr lang="en-US" dirty="0"/>
                    </a:p>
                  </a:txBody>
                  <a:tcPr/>
                </a:tc>
              </a:tr>
              <a:tr h="907732">
                <a:tc>
                  <a:txBody>
                    <a:bodyPr/>
                    <a:lstStyle/>
                    <a:p>
                      <a:r>
                        <a:rPr lang="en-US" sz="2000" b="1" dirty="0" smtClean="0">
                          <a:solidFill>
                            <a:schemeClr val="bg1"/>
                          </a:solidFill>
                          <a:latin typeface="Arial" pitchFamily="34" charset="0"/>
                          <a:cs typeface="Arial" pitchFamily="34" charset="0"/>
                        </a:rPr>
                        <a:t>Operating System</a:t>
                      </a:r>
                      <a:endParaRPr lang="en-US" sz="2000" b="1" dirty="0">
                        <a:solidFill>
                          <a:schemeClr val="bg1"/>
                        </a:solidFill>
                        <a:latin typeface="Arial" pitchFamily="34" charset="0"/>
                        <a:cs typeface="Arial" pitchFamily="34" charset="0"/>
                      </a:endParaRPr>
                    </a:p>
                  </a:txBody>
                  <a:tcPr>
                    <a:blipFill>
                      <a:blip r:embed="rId2"/>
                      <a:tile tx="0" ty="0" sx="100000" sy="100000" flip="none" algn="tl"/>
                    </a:blipFill>
                  </a:tcPr>
                </a:tc>
                <a:tc>
                  <a:txBody>
                    <a:bodyPr/>
                    <a:lstStyle/>
                    <a:p>
                      <a:r>
                        <a:rPr lang="en-US" dirty="0" smtClean="0"/>
                        <a:t>Win, Mac</a:t>
                      </a:r>
                      <a:r>
                        <a:rPr lang="en-US" baseline="0" dirty="0" smtClean="0"/>
                        <a:t> OS X, Linux</a:t>
                      </a:r>
                      <a:endParaRPr lang="en-US" dirty="0"/>
                    </a:p>
                  </a:txBody>
                  <a:tcPr/>
                </a:tc>
                <a:tc>
                  <a:txBody>
                    <a:bodyPr/>
                    <a:lstStyle/>
                    <a:p>
                      <a:r>
                        <a:rPr lang="en-US" dirty="0" err="1" smtClean="0"/>
                        <a:t>iOS</a:t>
                      </a:r>
                      <a:r>
                        <a:rPr lang="en-US" dirty="0" smtClean="0"/>
                        <a:t>,</a:t>
                      </a:r>
                      <a:r>
                        <a:rPr lang="en-US" baseline="0" dirty="0" smtClean="0"/>
                        <a:t> Android, Windows Phone, BB QNX, Linux, </a:t>
                      </a:r>
                      <a:r>
                        <a:rPr lang="en-US" baseline="0" dirty="0" err="1" smtClean="0"/>
                        <a:t>Tizen</a:t>
                      </a:r>
                      <a:r>
                        <a:rPr lang="en-US" baseline="0" dirty="0" smtClean="0"/>
                        <a:t>, + another 5</a:t>
                      </a:r>
                      <a:endParaRPr lang="en-US" dirty="0"/>
                    </a:p>
                  </a:txBody>
                  <a:tcPr/>
                </a:tc>
              </a:tr>
              <a:tr h="907732">
                <a:tc>
                  <a:txBody>
                    <a:bodyPr/>
                    <a:lstStyle/>
                    <a:p>
                      <a:r>
                        <a:rPr lang="en-US" sz="2000" b="1" dirty="0" smtClean="0">
                          <a:solidFill>
                            <a:schemeClr val="bg1"/>
                          </a:solidFill>
                          <a:latin typeface="Arial" pitchFamily="34" charset="0"/>
                          <a:cs typeface="Arial" pitchFamily="34" charset="0"/>
                        </a:rPr>
                        <a:t>Browsers</a:t>
                      </a:r>
                      <a:endParaRPr lang="en-US" sz="2000" b="1" dirty="0">
                        <a:solidFill>
                          <a:schemeClr val="bg1"/>
                        </a:solidFill>
                        <a:latin typeface="Arial" pitchFamily="34" charset="0"/>
                        <a:cs typeface="Arial" pitchFamily="34" charset="0"/>
                      </a:endParaRPr>
                    </a:p>
                  </a:txBody>
                  <a:tcPr>
                    <a:blipFill>
                      <a:blip r:embed="rId2"/>
                      <a:tile tx="0" ty="0" sx="100000" sy="100000" flip="none" algn="tl"/>
                    </a:blipFill>
                  </a:tcPr>
                </a:tc>
                <a:tc>
                  <a:txBody>
                    <a:bodyPr/>
                    <a:lstStyle/>
                    <a:p>
                      <a:r>
                        <a:rPr lang="en-US" dirty="0" smtClean="0"/>
                        <a:t>IE, Safari, Chrome,</a:t>
                      </a:r>
                      <a:r>
                        <a:rPr lang="en-US" baseline="0" dirty="0" smtClean="0"/>
                        <a:t> Firefox, Opera</a:t>
                      </a:r>
                      <a:endParaRPr lang="en-US" dirty="0"/>
                    </a:p>
                  </a:txBody>
                  <a:tcPr/>
                </a:tc>
                <a:tc>
                  <a:txBody>
                    <a:bodyPr/>
                    <a:lstStyle/>
                    <a:p>
                      <a:r>
                        <a:rPr lang="en-US" dirty="0" smtClean="0"/>
                        <a:t>About</a:t>
                      </a:r>
                      <a:r>
                        <a:rPr lang="en-US" baseline="0" dirty="0" smtClean="0"/>
                        <a:t> 100 Web Browsers depends on the region</a:t>
                      </a:r>
                      <a:endParaRPr lang="en-US" dirty="0"/>
                    </a:p>
                  </a:txBody>
                  <a:tcPr/>
                </a:tc>
              </a:tr>
              <a:tr h="907732">
                <a:tc>
                  <a:txBody>
                    <a:bodyPr/>
                    <a:lstStyle/>
                    <a:p>
                      <a:r>
                        <a:rPr lang="en-US" sz="2000" b="1" dirty="0" smtClean="0">
                          <a:solidFill>
                            <a:schemeClr val="bg1"/>
                          </a:solidFill>
                          <a:latin typeface="Arial" pitchFamily="34" charset="0"/>
                          <a:cs typeface="Arial" pitchFamily="34" charset="0"/>
                        </a:rPr>
                        <a:t>User Interfaces</a:t>
                      </a:r>
                      <a:endParaRPr lang="en-US" sz="2000" b="1" dirty="0">
                        <a:solidFill>
                          <a:schemeClr val="bg1"/>
                        </a:solidFill>
                        <a:latin typeface="Arial" pitchFamily="34" charset="0"/>
                        <a:cs typeface="Arial" pitchFamily="34" charset="0"/>
                      </a:endParaRPr>
                    </a:p>
                  </a:txBody>
                  <a:tcPr>
                    <a:blipFill>
                      <a:blip r:embed="rId2"/>
                      <a:tile tx="0" ty="0" sx="100000" sy="100000" flip="none" algn="tl"/>
                    </a:blipFill>
                  </a:tcPr>
                </a:tc>
                <a:tc>
                  <a:txBody>
                    <a:bodyPr/>
                    <a:lstStyle/>
                    <a:p>
                      <a:r>
                        <a:rPr lang="en-US" dirty="0" smtClean="0"/>
                        <a:t>One</a:t>
                      </a:r>
                      <a:r>
                        <a:rPr lang="en-US" baseline="0" dirty="0" smtClean="0"/>
                        <a:t> for each OS and Browser</a:t>
                      </a:r>
                      <a:endParaRPr lang="en-US" dirty="0"/>
                    </a:p>
                  </a:txBody>
                  <a:tcPr/>
                </a:tc>
                <a:tc>
                  <a:txBody>
                    <a:bodyPr/>
                    <a:lstStyle/>
                    <a:p>
                      <a:r>
                        <a:rPr lang="en-US" dirty="0" smtClean="0"/>
                        <a:t>Many for each</a:t>
                      </a:r>
                      <a:r>
                        <a:rPr lang="en-US" baseline="0" dirty="0" smtClean="0"/>
                        <a:t> OS and Browser</a:t>
                      </a:r>
                      <a:endParaRPr lang="en-US" dirty="0"/>
                    </a:p>
                  </a:txBody>
                  <a:tcPr/>
                </a:tc>
              </a:tr>
            </a:tbl>
          </a:graphicData>
        </a:graphic>
      </p:graphicFrame>
      <p:sp>
        <p:nvSpPr>
          <p:cNvPr id="3" name="Footer Placeholder 2"/>
          <p:cNvSpPr>
            <a:spLocks noGrp="1"/>
          </p:cNvSpPr>
          <p:nvPr>
            <p:ph type="ftr" sz="quarter" idx="11"/>
          </p:nvPr>
        </p:nvSpPr>
        <p:spPr>
          <a:xfrm>
            <a:off x="4380072" y="6407944"/>
            <a:ext cx="36971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382000" y="6407944"/>
            <a:ext cx="631032" cy="365125"/>
          </a:xfrm>
        </p:spPr>
        <p:txBody>
          <a:bodyPr>
            <a:normAutofit lnSpcReduction="10000"/>
          </a:bodyPr>
          <a:lstStyle/>
          <a:p>
            <a:fld id="{B6F15528-21DE-4FAA-801E-634DDDAF4B2B}" type="slidenum">
              <a:rPr lang="en-US" smtClean="0">
                <a:solidFill>
                  <a:schemeClr val="accent1">
                    <a:lumMod val="50000"/>
                  </a:schemeClr>
                </a:solidFill>
              </a:rPr>
              <a:pPr/>
              <a:t>30</a:t>
            </a:fld>
            <a:endParaRPr lang="en-US" dirty="0">
              <a:solidFill>
                <a:schemeClr val="accent1">
                  <a:lumMod val="50000"/>
                </a:schemeClr>
              </a:solidFill>
            </a:endParaRPr>
          </a:p>
        </p:txBody>
      </p:sp>
      <p:sp>
        <p:nvSpPr>
          <p:cNvPr id="5" name="Title 4"/>
          <p:cNvSpPr>
            <a:spLocks noGrp="1"/>
          </p:cNvSpPr>
          <p:nvPr>
            <p:ph type="title"/>
          </p:nvPr>
        </p:nvSpPr>
        <p:spPr>
          <a:xfrm>
            <a:off x="457200" y="274638"/>
            <a:ext cx="8229600" cy="7921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800" b="1" dirty="0" smtClean="0">
                <a:solidFill>
                  <a:schemeClr val="tx1"/>
                </a:solidFill>
                <a:latin typeface="Arial" pitchFamily="34" charset="0"/>
                <a:cs typeface="Arial" pitchFamily="34" charset="0"/>
              </a:rPr>
              <a:t>Compare Web Application Testing vs. Mobile Application Testing</a:t>
            </a:r>
            <a:endParaRPr lang="en-US" sz="2800" b="1" dirty="0">
              <a:solidFill>
                <a:schemeClr val="tx1"/>
              </a:solidFill>
            </a:endParaRPr>
          </a:p>
        </p:txBody>
      </p:sp>
    </p:spTree>
    <p:extLst>
      <p:ext uri="{BB962C8B-B14F-4D97-AF65-F5344CB8AC3E}">
        <p14:creationId xmlns:p14="http://schemas.microsoft.com/office/powerpoint/2010/main" val="3956809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990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100" dirty="0" smtClean="0">
                <a:solidFill>
                  <a:schemeClr val="tx2">
                    <a:lumMod val="10000"/>
                  </a:schemeClr>
                </a:solidFill>
                <a:latin typeface="Arial" pitchFamily="34" charset="0"/>
                <a:cs typeface="Arial" pitchFamily="34" charset="0"/>
              </a:rPr>
              <a:t/>
            </a:r>
            <a:br>
              <a:rPr lang="en-US" sz="3100" dirty="0" smtClean="0">
                <a:solidFill>
                  <a:schemeClr val="tx2">
                    <a:lumMod val="10000"/>
                  </a:schemeClr>
                </a:solidFill>
                <a:latin typeface="Arial" pitchFamily="34" charset="0"/>
                <a:cs typeface="Arial" pitchFamily="34" charset="0"/>
              </a:rPr>
            </a:br>
            <a:r>
              <a:rPr lang="en-US" sz="3100" b="1" dirty="0" smtClean="0">
                <a:solidFill>
                  <a:schemeClr val="tx1"/>
                </a:solidFill>
                <a:latin typeface="Arial" pitchFamily="34" charset="0"/>
                <a:cs typeface="Arial" pitchFamily="34" charset="0"/>
              </a:rPr>
              <a:t>What are the different ways you can install a Mobile Application? </a:t>
            </a:r>
            <a:r>
              <a:rPr lang="en-US" sz="4400" dirty="0" smtClean="0">
                <a:latin typeface="Arial" pitchFamily="34" charset="0"/>
                <a:cs typeface="Arial" pitchFamily="34" charset="0"/>
              </a:rPr>
              <a:t/>
            </a:r>
            <a:br>
              <a:rPr lang="en-US" sz="4400" dirty="0" smtClean="0">
                <a:latin typeface="Arial" pitchFamily="34" charset="0"/>
                <a:cs typeface="Arial" pitchFamily="34" charset="0"/>
              </a:rPr>
            </a:br>
            <a:endParaRPr lang="en-US" dirty="0"/>
          </a:p>
        </p:txBody>
      </p:sp>
      <p:sp>
        <p:nvSpPr>
          <p:cNvPr id="7" name="Content Placeholder 6"/>
          <p:cNvSpPr>
            <a:spLocks noGrp="1"/>
          </p:cNvSpPr>
          <p:nvPr>
            <p:ph sz="half" idx="2"/>
          </p:nvPr>
        </p:nvSpPr>
        <p:spPr>
          <a:xfrm>
            <a:off x="457200" y="1447800"/>
            <a:ext cx="4038600" cy="2328672"/>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AutoNum type="arabicPeriod"/>
            </a:pPr>
            <a:r>
              <a:rPr lang="en-US" sz="2000" dirty="0" smtClean="0">
                <a:solidFill>
                  <a:schemeClr val="tx1"/>
                </a:solidFill>
                <a:latin typeface="Arial" pitchFamily="34" charset="0"/>
                <a:cs typeface="Arial" pitchFamily="34" charset="0"/>
              </a:rPr>
              <a:t>OTA (Over The Air)</a:t>
            </a:r>
          </a:p>
          <a:p>
            <a:pPr marL="0" indent="0"/>
            <a:r>
              <a:rPr lang="en-US" sz="2000" dirty="0" smtClean="0">
                <a:solidFill>
                  <a:schemeClr val="tx1"/>
                </a:solidFill>
                <a:latin typeface="Arial" pitchFamily="34" charset="0"/>
                <a:cs typeface="Arial" pitchFamily="34" charset="0"/>
              </a:rPr>
              <a:t>2. Wi-Fi</a:t>
            </a:r>
          </a:p>
          <a:p>
            <a:r>
              <a:rPr lang="en-US" sz="2000" dirty="0" smtClean="0">
                <a:solidFill>
                  <a:schemeClr val="tx1"/>
                </a:solidFill>
                <a:latin typeface="Arial" pitchFamily="34" charset="0"/>
                <a:cs typeface="Arial" pitchFamily="34" charset="0"/>
              </a:rPr>
              <a:t>3. Data-cable/USB cable</a:t>
            </a:r>
          </a:p>
          <a:p>
            <a:r>
              <a:rPr lang="en-US" sz="2000" dirty="0" smtClean="0">
                <a:solidFill>
                  <a:schemeClr val="tx1"/>
                </a:solidFill>
                <a:latin typeface="Arial" pitchFamily="34" charset="0"/>
                <a:cs typeface="Arial" pitchFamily="34" charset="0"/>
              </a:rPr>
              <a:t>4. Bluetooth</a:t>
            </a:r>
          </a:p>
          <a:p>
            <a:r>
              <a:rPr lang="en-US" sz="2000" dirty="0" smtClean="0">
                <a:solidFill>
                  <a:schemeClr val="tx1"/>
                </a:solidFill>
                <a:latin typeface="Arial" pitchFamily="34" charset="0"/>
                <a:cs typeface="Arial" pitchFamily="34" charset="0"/>
              </a:rPr>
              <a:t>5. Using third-party App</a:t>
            </a:r>
          </a:p>
          <a:p>
            <a:endParaRPr lang="en-US" dirty="0"/>
          </a:p>
        </p:txBody>
      </p:sp>
      <p:sp>
        <p:nvSpPr>
          <p:cNvPr id="3" name="Footer Placeholder 2"/>
          <p:cNvSpPr>
            <a:spLocks noGrp="1"/>
          </p:cNvSpPr>
          <p:nvPr>
            <p:ph type="ftr" sz="quarter" idx="11"/>
          </p:nvPr>
        </p:nvSpPr>
        <p:spPr>
          <a:xfrm>
            <a:off x="4380072" y="6407944"/>
            <a:ext cx="35447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382000" y="6407944"/>
            <a:ext cx="631032" cy="365125"/>
          </a:xfrm>
        </p:spPr>
        <p:txBody>
          <a:bodyPr>
            <a:normAutofit lnSpcReduction="10000"/>
          </a:bodyPr>
          <a:lstStyle/>
          <a:p>
            <a:fld id="{B6F15528-21DE-4FAA-801E-634DDDAF4B2B}" type="slidenum">
              <a:rPr lang="en-US" smtClean="0">
                <a:solidFill>
                  <a:schemeClr val="accent1">
                    <a:lumMod val="50000"/>
                  </a:schemeClr>
                </a:solidFill>
              </a:rPr>
              <a:pPr/>
              <a:t>31</a:t>
            </a:fld>
            <a:endParaRPr lang="en-US" dirty="0">
              <a:solidFill>
                <a:schemeClr val="accent1">
                  <a:lumMod val="50000"/>
                </a:schemeClr>
              </a:solidFill>
            </a:endParaRPr>
          </a:p>
        </p:txBody>
      </p:sp>
      <p:pic>
        <p:nvPicPr>
          <p:cNvPr id="238594" name="Picture 2" descr="http://iskratel.com/sites/default/files/media/products-photos/wimax-cpe-web.png"/>
          <p:cNvPicPr>
            <a:picLocks noChangeAspect="1" noChangeArrowheads="1"/>
          </p:cNvPicPr>
          <p:nvPr/>
        </p:nvPicPr>
        <p:blipFill>
          <a:blip r:embed="rId2" cstate="print"/>
          <a:srcRect/>
          <a:stretch>
            <a:fillRect/>
          </a:stretch>
        </p:blipFill>
        <p:spPr bwMode="auto">
          <a:xfrm>
            <a:off x="5943600" y="1371600"/>
            <a:ext cx="2851138" cy="2609850"/>
          </a:xfrm>
          <a:prstGeom prst="rect">
            <a:avLst/>
          </a:prstGeom>
          <a:noFill/>
        </p:spPr>
      </p:pic>
      <p:pic>
        <p:nvPicPr>
          <p:cNvPr id="159746" name="Picture 2" descr="http://2.bp.blogspot.com/--v-9EreEDCM/T4y1EHrfwBI/AAAAAAAAC0k/brQjrCcaTak/s1600/wifi_big.gif"/>
          <p:cNvPicPr>
            <a:picLocks noChangeAspect="1" noChangeArrowheads="1"/>
          </p:cNvPicPr>
          <p:nvPr/>
        </p:nvPicPr>
        <p:blipFill>
          <a:blip r:embed="rId3" cstate="print"/>
          <a:srcRect/>
          <a:stretch>
            <a:fillRect/>
          </a:stretch>
        </p:blipFill>
        <p:spPr bwMode="auto">
          <a:xfrm>
            <a:off x="5181600" y="3657600"/>
            <a:ext cx="1733550" cy="1733550"/>
          </a:xfrm>
          <a:prstGeom prst="rect">
            <a:avLst/>
          </a:prstGeom>
          <a:noFill/>
        </p:spPr>
      </p:pic>
      <p:pic>
        <p:nvPicPr>
          <p:cNvPr id="159748" name="Picture 4" descr="https://wiki.elon.edu/download/attachments/6854480/909512227.jpg?version=1&amp;modificationDate=1313070350000"/>
          <p:cNvPicPr>
            <a:picLocks noChangeAspect="1" noChangeArrowheads="1"/>
          </p:cNvPicPr>
          <p:nvPr/>
        </p:nvPicPr>
        <p:blipFill>
          <a:blip r:embed="rId4" cstate="print"/>
          <a:srcRect/>
          <a:stretch>
            <a:fillRect/>
          </a:stretch>
        </p:blipFill>
        <p:spPr bwMode="auto">
          <a:xfrm>
            <a:off x="7467600" y="4724400"/>
            <a:ext cx="1447800" cy="1447800"/>
          </a:xfrm>
          <a:prstGeom prst="rect">
            <a:avLst/>
          </a:prstGeom>
          <a:noFill/>
        </p:spPr>
      </p:pic>
      <p:pic>
        <p:nvPicPr>
          <p:cNvPr id="159750" name="Picture 6" descr="http://www.arm.com/community/partners/product_images/2724.jpg"/>
          <p:cNvPicPr>
            <a:picLocks noChangeAspect="1" noChangeArrowheads="1"/>
          </p:cNvPicPr>
          <p:nvPr/>
        </p:nvPicPr>
        <p:blipFill>
          <a:blip r:embed="rId5" cstate="print"/>
          <a:srcRect/>
          <a:stretch>
            <a:fillRect/>
          </a:stretch>
        </p:blipFill>
        <p:spPr bwMode="auto">
          <a:xfrm>
            <a:off x="228600" y="4038600"/>
            <a:ext cx="4528547" cy="2590800"/>
          </a:xfrm>
          <a:prstGeom prst="rect">
            <a:avLst/>
          </a:prstGeom>
          <a:noFill/>
        </p:spPr>
      </p:pic>
    </p:spTree>
    <p:extLst>
      <p:ext uri="{BB962C8B-B14F-4D97-AF65-F5344CB8AC3E}">
        <p14:creationId xmlns:p14="http://schemas.microsoft.com/office/powerpoint/2010/main" val="2172744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b="1" dirty="0" smtClean="0">
                <a:latin typeface="Arial" pitchFamily="34" charset="0"/>
                <a:cs typeface="Arial" pitchFamily="34" charset="0"/>
              </a:rPr>
              <a:t>Different </a:t>
            </a:r>
            <a:r>
              <a:rPr lang="en-US" sz="3600" b="1" dirty="0">
                <a:latin typeface="Arial" pitchFamily="34" charset="0"/>
                <a:cs typeface="Arial" pitchFamily="34" charset="0"/>
              </a:rPr>
              <a:t>approach to testing mobile A</a:t>
            </a:r>
            <a:r>
              <a:rPr lang="en-US" sz="3600" b="1" dirty="0" smtClean="0">
                <a:latin typeface="Arial" pitchFamily="34" charset="0"/>
                <a:cs typeface="Arial" pitchFamily="34" charset="0"/>
              </a:rPr>
              <a:t>pps</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822960" y="1371600"/>
            <a:ext cx="7787640" cy="518160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endParaRPr lang="en-US" dirty="0"/>
          </a:p>
          <a:p>
            <a:r>
              <a:rPr lang="en-US" sz="1900" dirty="0">
                <a:latin typeface="Arial" pitchFamily="34" charset="0"/>
                <a:cs typeface="Arial" pitchFamily="34" charset="0"/>
              </a:rPr>
              <a:t> </a:t>
            </a:r>
            <a:r>
              <a:rPr lang="en-US" sz="1900" b="1" dirty="0">
                <a:latin typeface="Arial" pitchFamily="34" charset="0"/>
                <a:cs typeface="Arial" pitchFamily="34" charset="0"/>
              </a:rPr>
              <a:t>I: INPUTS INTO THE DEVICE </a:t>
            </a:r>
            <a:endParaRPr lang="en-US" sz="1900" dirty="0">
              <a:latin typeface="Arial" pitchFamily="34" charset="0"/>
              <a:cs typeface="Arial" pitchFamily="34" charset="0"/>
            </a:endParaRPr>
          </a:p>
          <a:p>
            <a:r>
              <a:rPr lang="en-US" sz="1900" dirty="0">
                <a:latin typeface="Arial" pitchFamily="34" charset="0"/>
                <a:cs typeface="Arial" pitchFamily="34" charset="0"/>
              </a:rPr>
              <a:t>These represent the ways you can interact and control the device. Including: </a:t>
            </a:r>
          </a:p>
          <a:p>
            <a:r>
              <a:rPr lang="en-US" sz="1900" dirty="0">
                <a:latin typeface="Arial" pitchFamily="34" charset="0"/>
                <a:cs typeface="Arial" pitchFamily="34" charset="0"/>
              </a:rPr>
              <a:t> Built-in keyboard/keypad </a:t>
            </a:r>
          </a:p>
          <a:p>
            <a:r>
              <a:rPr lang="en-US" sz="1900" dirty="0">
                <a:latin typeface="Arial" pitchFamily="34" charset="0"/>
                <a:cs typeface="Arial" pitchFamily="34" charset="0"/>
              </a:rPr>
              <a:t> Touch screen gestures and typing </a:t>
            </a:r>
          </a:p>
          <a:p>
            <a:r>
              <a:rPr lang="en-US" sz="1900" dirty="0">
                <a:latin typeface="Arial" pitchFamily="34" charset="0"/>
                <a:cs typeface="Arial" pitchFamily="34" charset="0"/>
              </a:rPr>
              <a:t> Synching with other devices </a:t>
            </a:r>
          </a:p>
          <a:p>
            <a:r>
              <a:rPr lang="en-US" sz="1900" dirty="0">
                <a:latin typeface="Arial" pitchFamily="34" charset="0"/>
                <a:cs typeface="Arial" pitchFamily="34" charset="0"/>
              </a:rPr>
              <a:t> Peripherals that you can plug in to the device </a:t>
            </a:r>
          </a:p>
          <a:p>
            <a:r>
              <a:rPr lang="en-US" sz="1900" dirty="0">
                <a:latin typeface="Arial" pitchFamily="34" charset="0"/>
                <a:cs typeface="Arial" pitchFamily="34" charset="0"/>
              </a:rPr>
              <a:t> Hold the device differently when inputting– be creative! </a:t>
            </a:r>
          </a:p>
          <a:p>
            <a:endParaRPr lang="en-US" sz="1900" dirty="0">
              <a:latin typeface="Arial" pitchFamily="34" charset="0"/>
              <a:cs typeface="Arial" pitchFamily="34" charset="0"/>
            </a:endParaRPr>
          </a:p>
          <a:p>
            <a:r>
              <a:rPr lang="en-US" sz="1900" dirty="0">
                <a:latin typeface="Arial" pitchFamily="34" charset="0"/>
                <a:cs typeface="Arial" pitchFamily="34" charset="0"/>
              </a:rPr>
              <a:t>Test the application and try out all the inputs that you can think of. If it is a touch device, </a:t>
            </a:r>
            <a:r>
              <a:rPr lang="en-US" sz="1900" dirty="0" smtClean="0">
                <a:latin typeface="Arial" pitchFamily="34" charset="0"/>
                <a:cs typeface="Arial" pitchFamily="34" charset="0"/>
              </a:rPr>
              <a:t>make sure </a:t>
            </a:r>
            <a:r>
              <a:rPr lang="en-US" sz="1900" dirty="0">
                <a:latin typeface="Arial" pitchFamily="34" charset="0"/>
                <a:cs typeface="Arial" pitchFamily="34" charset="0"/>
              </a:rPr>
              <a:t>you try different combinations with your fingers. Keep a </a:t>
            </a:r>
            <a:r>
              <a:rPr lang="en-US" sz="1900" dirty="0" smtClean="0">
                <a:latin typeface="Arial" pitchFamily="34" charset="0"/>
                <a:cs typeface="Arial" pitchFamily="34" charset="0"/>
              </a:rPr>
              <a:t> </a:t>
            </a:r>
            <a:r>
              <a:rPr lang="en-US" sz="1900" dirty="0">
                <a:latin typeface="Arial" pitchFamily="34" charset="0"/>
                <a:cs typeface="Arial" pitchFamily="34" charset="0"/>
              </a:rPr>
              <a:t>thumb on the edge of the screen and try to type, or tap your fingers on the device while using it. </a:t>
            </a:r>
            <a:endParaRPr lang="en-US" sz="1900" dirty="0" smtClean="0">
              <a:latin typeface="Arial" pitchFamily="34" charset="0"/>
              <a:cs typeface="Arial" pitchFamily="34" charset="0"/>
            </a:endParaRPr>
          </a:p>
          <a:p>
            <a:r>
              <a:rPr lang="en-US" sz="1900" dirty="0">
                <a:latin typeface="Arial" pitchFamily="34" charset="0"/>
                <a:cs typeface="Arial" pitchFamily="34" charset="0"/>
              </a:rPr>
              <a:t>I</a:t>
            </a:r>
            <a:r>
              <a:rPr lang="en-US" sz="1900" dirty="0" smtClean="0">
                <a:latin typeface="Arial" pitchFamily="34" charset="0"/>
                <a:cs typeface="Arial" pitchFamily="34" charset="0"/>
              </a:rPr>
              <a:t>f </a:t>
            </a:r>
            <a:r>
              <a:rPr lang="en-US" sz="1900" dirty="0">
                <a:latin typeface="Arial" pitchFamily="34" charset="0"/>
                <a:cs typeface="Arial" pitchFamily="34" charset="0"/>
              </a:rPr>
              <a:t>it rotates to portrait and landscape modes, make sure you try in different modes. See if the application behaves strangely when you rotate it and try to manipulate with touch gestures or typing on a keyboard. </a:t>
            </a:r>
          </a:p>
          <a:p>
            <a:r>
              <a:rPr lang="en-US" sz="1900" dirty="0">
                <a:latin typeface="Arial" pitchFamily="34" charset="0"/>
                <a:cs typeface="Arial" pitchFamily="34" charset="0"/>
              </a:rPr>
              <a:t>Even the way devices are held can impact their connectivity and how well they respond to application inputs. Can you hold the device in such a way and interact with it so that it causes the app you are testing to crash or freeze up? What happens if you launch the application in each supported orientation of the device? (Sideways, upside down, straight </a:t>
            </a:r>
            <a:r>
              <a:rPr lang="en-US" sz="1900" dirty="0" smtClean="0">
                <a:latin typeface="Arial" pitchFamily="34" charset="0"/>
                <a:cs typeface="Arial" pitchFamily="34" charset="0"/>
              </a:rPr>
              <a:t>up</a:t>
            </a:r>
            <a:r>
              <a:rPr lang="en-US" sz="1900" dirty="0">
                <a:latin typeface="Arial" pitchFamily="34" charset="0"/>
                <a:cs typeface="Arial" pitchFamily="34" charset="0"/>
              </a:rPr>
              <a:t>)</a:t>
            </a:r>
          </a:p>
        </p:txBody>
      </p:sp>
      <p:sp>
        <p:nvSpPr>
          <p:cNvPr id="4" name="Footer Placeholder 3"/>
          <p:cNvSpPr>
            <a:spLocks noGrp="1"/>
          </p:cNvSpPr>
          <p:nvPr>
            <p:ph type="ftr" sz="quarter" idx="11"/>
          </p:nvPr>
        </p:nvSpPr>
        <p:spPr>
          <a:xfrm>
            <a:off x="3581400" y="6569825"/>
            <a:ext cx="4724400" cy="274320"/>
          </a:xfrm>
        </p:spPr>
        <p:txBody>
          <a:bodyPr/>
          <a:lstStyle/>
          <a:p>
            <a:r>
              <a:rPr lang="en-US" dirty="0" smtClean="0"/>
              <a:t>Copyright </a:t>
            </a:r>
            <a:r>
              <a:rPr lang="en-US" dirty="0" err="1" smtClean="0"/>
              <a:t>Ivette</a:t>
            </a:r>
            <a:r>
              <a:rPr lang="en-US" dirty="0" smtClean="0"/>
              <a:t> Doss 2013</a:t>
            </a:r>
            <a:endParaRPr lang="en-US" dirty="0"/>
          </a:p>
        </p:txBody>
      </p:sp>
      <p:sp>
        <p:nvSpPr>
          <p:cNvPr id="5" name="Slide Number Placeholder 4"/>
          <p:cNvSpPr>
            <a:spLocks noGrp="1"/>
          </p:cNvSpPr>
          <p:nvPr>
            <p:ph type="sldNum" sz="quarter" idx="12"/>
          </p:nvPr>
        </p:nvSpPr>
        <p:spPr>
          <a:xfrm>
            <a:off x="8627225" y="6355080"/>
            <a:ext cx="502920" cy="502920"/>
          </a:xfrm>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485396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style>
          <a:lnRef idx="1">
            <a:schemeClr val="accent4"/>
          </a:lnRef>
          <a:fillRef idx="2">
            <a:schemeClr val="accent4"/>
          </a:fillRef>
          <a:effectRef idx="1">
            <a:schemeClr val="accent4"/>
          </a:effectRef>
          <a:fontRef idx="minor">
            <a:schemeClr val="dk1"/>
          </a:fontRef>
        </p:style>
        <p:txBody>
          <a:bodyPr>
            <a:normAutofit/>
          </a:bodyPr>
          <a:lstStyle/>
          <a:p>
            <a:r>
              <a:rPr lang="en-US" sz="1800" b="1" dirty="0" smtClean="0">
                <a:latin typeface="Arial" pitchFamily="34" charset="0"/>
                <a:cs typeface="Arial" pitchFamily="34" charset="0"/>
              </a:rPr>
              <a:t>S</a:t>
            </a:r>
            <a:r>
              <a:rPr lang="en-US" sz="1800" b="1" dirty="0">
                <a:latin typeface="Arial" pitchFamily="34" charset="0"/>
                <a:cs typeface="Arial" pitchFamily="34" charset="0"/>
              </a:rPr>
              <a:t>: </a:t>
            </a:r>
            <a:r>
              <a:rPr lang="en-US" sz="1800" b="1" dirty="0" smtClean="0">
                <a:latin typeface="Arial" pitchFamily="34" charset="0"/>
                <a:cs typeface="Arial" pitchFamily="34" charset="0"/>
              </a:rPr>
              <a:t>Apps STORE </a:t>
            </a:r>
            <a:endParaRPr lang="en-US" sz="1800" dirty="0">
              <a:latin typeface="Arial" pitchFamily="34" charset="0"/>
              <a:cs typeface="Arial" pitchFamily="34" charset="0"/>
            </a:endParaRPr>
          </a:p>
          <a:p>
            <a:r>
              <a:rPr lang="en-US" sz="1800" dirty="0">
                <a:latin typeface="Arial" pitchFamily="34" charset="0"/>
                <a:cs typeface="Arial" pitchFamily="34" charset="0"/>
              </a:rPr>
              <a:t>Mobile apps tend to get distributed online through special stores. The most well known are Apple’s App Store and the </a:t>
            </a:r>
            <a:r>
              <a:rPr lang="en-US" sz="1800" dirty="0" smtClean="0">
                <a:latin typeface="Arial" pitchFamily="34" charset="0"/>
                <a:cs typeface="Arial" pitchFamily="34" charset="0"/>
              </a:rPr>
              <a:t>Google Play</a:t>
            </a:r>
            <a:r>
              <a:rPr lang="en-US" sz="1800" dirty="0" smtClean="0">
                <a:latin typeface="Arial" pitchFamily="34" charset="0"/>
                <a:cs typeface="Arial" pitchFamily="34" charset="0"/>
              </a:rPr>
              <a:t>. </a:t>
            </a:r>
            <a:r>
              <a:rPr lang="en-US" sz="1800" dirty="0">
                <a:latin typeface="Arial" pitchFamily="34" charset="0"/>
                <a:cs typeface="Arial" pitchFamily="34" charset="0"/>
              </a:rPr>
              <a:t>For test ideas, try to find out information about the requirements of application requirements for store submissions. Sometimes finding out what store(s) the app will be submitted to and looking at any public documentation available that outlines guidelines can be a treasure trove of testing ideas. </a:t>
            </a:r>
          </a:p>
          <a:p>
            <a:r>
              <a:rPr lang="en-US" sz="1800" dirty="0">
                <a:latin typeface="Arial" pitchFamily="34" charset="0"/>
                <a:cs typeface="Arial" pitchFamily="34" charset="0"/>
              </a:rPr>
              <a:t>See if you can find anything that might have been missed by looking for: </a:t>
            </a:r>
          </a:p>
          <a:p>
            <a:r>
              <a:rPr lang="en-US" sz="1800" dirty="0" smtClean="0">
                <a:latin typeface="Arial" pitchFamily="34" charset="0"/>
                <a:cs typeface="Arial" pitchFamily="34" charset="0"/>
              </a:rPr>
              <a:t>Submission </a:t>
            </a:r>
            <a:r>
              <a:rPr lang="en-US" sz="1800" dirty="0">
                <a:latin typeface="Arial" pitchFamily="34" charset="0"/>
                <a:cs typeface="Arial" pitchFamily="34" charset="0"/>
              </a:rPr>
              <a:t>specifications </a:t>
            </a:r>
          </a:p>
          <a:p>
            <a:r>
              <a:rPr lang="en-US" sz="1800" dirty="0" smtClean="0">
                <a:latin typeface="Arial" pitchFamily="34" charset="0"/>
                <a:cs typeface="Arial" pitchFamily="34" charset="0"/>
              </a:rPr>
              <a:t>Development </a:t>
            </a:r>
            <a:r>
              <a:rPr lang="en-US" sz="1800" dirty="0">
                <a:latin typeface="Arial" pitchFamily="34" charset="0"/>
                <a:cs typeface="Arial" pitchFamily="34" charset="0"/>
              </a:rPr>
              <a:t>guide </a:t>
            </a:r>
          </a:p>
          <a:p>
            <a:r>
              <a:rPr lang="en-US" sz="1800" dirty="0" smtClean="0">
                <a:latin typeface="Arial" pitchFamily="34" charset="0"/>
                <a:cs typeface="Arial" pitchFamily="34" charset="0"/>
              </a:rPr>
              <a:t>User </a:t>
            </a:r>
            <a:r>
              <a:rPr lang="en-US" sz="1800" dirty="0">
                <a:latin typeface="Arial" pitchFamily="34" charset="0"/>
                <a:cs typeface="Arial" pitchFamily="34" charset="0"/>
              </a:rPr>
              <a:t>guide for error handling, location services, permissions for user privacy items, accessibility, etc. </a:t>
            </a:r>
          </a:p>
          <a:p>
            <a:endParaRPr lang="en-US" dirty="0"/>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6" name="Title 1"/>
          <p:cNvSpPr>
            <a:spLocks noGrp="1"/>
          </p:cNvSpPr>
          <p:nvPr>
            <p:ph type="title"/>
          </p:nvPr>
        </p:nvSpPr>
        <p:spPr>
          <a:xfrm>
            <a:off x="304800" y="304800"/>
            <a:ext cx="8534400" cy="9445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b="1" dirty="0" smtClean="0">
                <a:latin typeface="Arial" pitchFamily="34" charset="0"/>
                <a:cs typeface="Arial" pitchFamily="34" charset="0"/>
              </a:rPr>
              <a:t>Different </a:t>
            </a:r>
            <a:r>
              <a:rPr lang="en-US" sz="3600" b="1" dirty="0">
                <a:latin typeface="Arial" pitchFamily="34" charset="0"/>
                <a:cs typeface="Arial" pitchFamily="34" charset="0"/>
              </a:rPr>
              <a:t>approach to </a:t>
            </a: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testing </a:t>
            </a:r>
            <a:r>
              <a:rPr lang="en-US" sz="3600" b="1" dirty="0">
                <a:latin typeface="Arial" pitchFamily="34" charset="0"/>
                <a:cs typeface="Arial" pitchFamily="34" charset="0"/>
              </a:rPr>
              <a:t>mobile A</a:t>
            </a:r>
            <a:r>
              <a:rPr lang="en-US" sz="3600" b="1" dirty="0" smtClean="0">
                <a:latin typeface="Arial" pitchFamily="34" charset="0"/>
                <a:cs typeface="Arial" pitchFamily="34" charset="0"/>
              </a:rPr>
              <a:t>pps</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1599809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style>
          <a:lnRef idx="1">
            <a:schemeClr val="accent4"/>
          </a:lnRef>
          <a:fillRef idx="2">
            <a:schemeClr val="accent4"/>
          </a:fillRef>
          <a:effectRef idx="1">
            <a:schemeClr val="accent4"/>
          </a:effectRef>
          <a:fontRef idx="minor">
            <a:schemeClr val="dk1"/>
          </a:fontRef>
        </p:style>
        <p:txBody>
          <a:bodyPr>
            <a:normAutofit/>
          </a:bodyPr>
          <a:lstStyle/>
          <a:p>
            <a:r>
              <a:rPr lang="en-US" b="1" dirty="0">
                <a:latin typeface="Arial" pitchFamily="34" charset="0"/>
                <a:cs typeface="Arial" pitchFamily="34" charset="0"/>
              </a:rPr>
              <a:t>L: LOCATION </a:t>
            </a:r>
            <a:endParaRPr lang="en-US" dirty="0">
              <a:latin typeface="Arial" pitchFamily="34" charset="0"/>
              <a:cs typeface="Arial" pitchFamily="34" charset="0"/>
            </a:endParaRPr>
          </a:p>
          <a:p>
            <a:r>
              <a:rPr lang="en-US" dirty="0">
                <a:latin typeface="Arial" pitchFamily="34" charset="0"/>
                <a:cs typeface="Arial" pitchFamily="34" charset="0"/>
              </a:rPr>
              <a:t>Where you are located can have an impact on what you are testing, particularly if the application requires an internet connection. Applications may be affected by the following: </a:t>
            </a:r>
          </a:p>
          <a:p>
            <a:r>
              <a:rPr lang="en-US" dirty="0">
                <a:latin typeface="Arial" pitchFamily="34" charset="0"/>
                <a:cs typeface="Arial" pitchFamily="34" charset="0"/>
              </a:rPr>
              <a:t> Geo-location errors </a:t>
            </a:r>
          </a:p>
          <a:p>
            <a:r>
              <a:rPr lang="en-US" dirty="0">
                <a:latin typeface="Arial" pitchFamily="34" charset="0"/>
                <a:cs typeface="Arial" pitchFamily="34" charset="0"/>
              </a:rPr>
              <a:t> Movement, stopping suddenly </a:t>
            </a:r>
          </a:p>
          <a:p>
            <a:r>
              <a:rPr lang="en-US" dirty="0">
                <a:latin typeface="Arial" pitchFamily="34" charset="0"/>
                <a:cs typeface="Arial" pitchFamily="34" charset="0"/>
              </a:rPr>
              <a:t> Connection issues due to interference </a:t>
            </a:r>
          </a:p>
          <a:p>
            <a:r>
              <a:rPr lang="en-US" dirty="0">
                <a:latin typeface="Arial" pitchFamily="34" charset="0"/>
                <a:cs typeface="Arial" pitchFamily="34" charset="0"/>
              </a:rPr>
              <a:t> Moving from one data network to another (</a:t>
            </a:r>
            <a:r>
              <a:rPr lang="en-US" dirty="0" err="1">
                <a:latin typeface="Arial" pitchFamily="34" charset="0"/>
                <a:cs typeface="Arial" pitchFamily="34" charset="0"/>
              </a:rPr>
              <a:t>eg</a:t>
            </a:r>
            <a:r>
              <a:rPr lang="en-US" dirty="0">
                <a:latin typeface="Arial" pitchFamily="34" charset="0"/>
                <a:cs typeface="Arial" pitchFamily="34" charset="0"/>
              </a:rPr>
              <a:t>. </a:t>
            </a:r>
            <a:r>
              <a:rPr lang="en-US" dirty="0" err="1">
                <a:latin typeface="Arial" pitchFamily="34" charset="0"/>
                <a:cs typeface="Arial" pitchFamily="34" charset="0"/>
              </a:rPr>
              <a:t>wifi</a:t>
            </a:r>
            <a:r>
              <a:rPr lang="en-US" dirty="0">
                <a:latin typeface="Arial" pitchFamily="34" charset="0"/>
                <a:cs typeface="Arial" pitchFamily="34" charset="0"/>
              </a:rPr>
              <a:t> to </a:t>
            </a:r>
            <a:r>
              <a:rPr lang="en-US" dirty="0" err="1">
                <a:latin typeface="Arial" pitchFamily="34" charset="0"/>
                <a:cs typeface="Arial" pitchFamily="34" charset="0"/>
              </a:rPr>
              <a:t>wifi</a:t>
            </a:r>
            <a:r>
              <a:rPr lang="en-US" dirty="0">
                <a:latin typeface="Arial" pitchFamily="34" charset="0"/>
                <a:cs typeface="Arial" pitchFamily="34" charset="0"/>
              </a:rPr>
              <a:t>, </a:t>
            </a:r>
            <a:r>
              <a:rPr lang="en-US" dirty="0" err="1">
                <a:latin typeface="Arial" pitchFamily="34" charset="0"/>
                <a:cs typeface="Arial" pitchFamily="34" charset="0"/>
              </a:rPr>
              <a:t>wifi</a:t>
            </a:r>
            <a:r>
              <a:rPr lang="en-US" dirty="0">
                <a:latin typeface="Arial" pitchFamily="34" charset="0"/>
                <a:cs typeface="Arial" pitchFamily="34" charset="0"/>
              </a:rPr>
              <a:t> to wireless broadband, </a:t>
            </a:r>
            <a:r>
              <a:rPr lang="en-US" dirty="0" smtClean="0">
                <a:latin typeface="Arial" pitchFamily="34" charset="0"/>
                <a:cs typeface="Arial" pitchFamily="34" charset="0"/>
              </a:rPr>
              <a:t>2G-3G-4G) </a:t>
            </a:r>
            <a:endParaRPr lang="en-US" dirty="0">
              <a:latin typeface="Arial" pitchFamily="34" charset="0"/>
              <a:cs typeface="Arial" pitchFamily="34" charset="0"/>
            </a:endParaRPr>
          </a:p>
          <a:p>
            <a:r>
              <a:rPr lang="en-US" dirty="0">
                <a:latin typeface="Arial" pitchFamily="34" charset="0"/>
                <a:cs typeface="Arial" pitchFamily="34" charset="0"/>
              </a:rPr>
              <a:t>Getting up and carrying your device while testing an app is an effective way to find bugs</a:t>
            </a:r>
            <a:r>
              <a:rPr lang="en-US">
                <a:latin typeface="Arial" pitchFamily="34" charset="0"/>
                <a:cs typeface="Arial" pitchFamily="34" charset="0"/>
              </a:rPr>
              <a:t>. </a:t>
            </a:r>
            <a:r>
              <a:rPr lang="en-US" smtClean="0">
                <a:latin typeface="Arial" pitchFamily="34" charset="0"/>
                <a:cs typeface="Arial" pitchFamily="34" charset="0"/>
              </a:rPr>
              <a:t>Can </a:t>
            </a:r>
            <a:r>
              <a:rPr lang="en-US" dirty="0">
                <a:latin typeface="Arial" pitchFamily="34" charset="0"/>
                <a:cs typeface="Arial" pitchFamily="34" charset="0"/>
              </a:rPr>
              <a:t>it handle your devices native messages when you change or lose connections? Does it crash or freeze if it loses or changes connections? </a:t>
            </a:r>
            <a:endParaRPr lang="en-US" dirty="0" smtClean="0">
              <a:latin typeface="Arial" pitchFamily="34" charset="0"/>
              <a:cs typeface="Arial" pitchFamily="34" charset="0"/>
            </a:endParaRPr>
          </a:p>
          <a:p>
            <a:r>
              <a:rPr lang="en-US" dirty="0">
                <a:latin typeface="Arial" pitchFamily="34" charset="0"/>
                <a:cs typeface="Arial" pitchFamily="34" charset="0"/>
              </a:rPr>
              <a:t>Also, your location is often different from where the application is developed. You may speak a different language than the programmers. Is the application compatible with the language and culture where you are located? Are words correctly translated? Are meanings correct and clear? Does the application do something that could be interpreted as funny or offensive? If so, the development team needs to know those issues. </a:t>
            </a:r>
          </a:p>
        </p:txBody>
      </p:sp>
      <p:sp>
        <p:nvSpPr>
          <p:cNvPr id="4" name="Footer Placeholder 3"/>
          <p:cNvSpPr>
            <a:spLocks noGrp="1"/>
          </p:cNvSpPr>
          <p:nvPr>
            <p:ph type="ftr" sz="quarter" idx="11"/>
          </p:nvPr>
        </p:nvSpPr>
        <p:spPr>
          <a:xfrm>
            <a:off x="3505200" y="6569825"/>
            <a:ext cx="4724400" cy="274320"/>
          </a:xfrm>
        </p:spPr>
        <p:txBody>
          <a:bodyPr/>
          <a:lstStyle/>
          <a:p>
            <a:r>
              <a:rPr lang="en-US" dirty="0" smtClean="0"/>
              <a:t>Copyright </a:t>
            </a:r>
            <a:r>
              <a:rPr lang="en-US" dirty="0" err="1" smtClean="0"/>
              <a:t>Ivette</a:t>
            </a:r>
            <a:r>
              <a:rPr lang="en-US" dirty="0" smtClean="0"/>
              <a:t> Doss 2013</a:t>
            </a:r>
            <a:endParaRPr lang="en-US" dirty="0"/>
          </a:p>
        </p:txBody>
      </p:sp>
      <p:sp>
        <p:nvSpPr>
          <p:cNvPr id="5" name="Slide Number Placeholder 4"/>
          <p:cNvSpPr>
            <a:spLocks noGrp="1"/>
          </p:cNvSpPr>
          <p:nvPr>
            <p:ph type="sldNum" sz="quarter" idx="12"/>
          </p:nvPr>
        </p:nvSpPr>
        <p:spPr>
          <a:xfrm>
            <a:off x="8620298" y="6327371"/>
            <a:ext cx="502920" cy="502920"/>
          </a:xfrm>
        </p:spPr>
        <p:txBody>
          <a:bodyPr/>
          <a:lstStyle/>
          <a:p>
            <a:fld id="{B6F15528-21DE-4FAA-801E-634DDDAF4B2B}" type="slidenum">
              <a:rPr lang="en-US" smtClean="0"/>
              <a:pPr/>
              <a:t>34</a:t>
            </a:fld>
            <a:endParaRPr lang="en-US" dirty="0"/>
          </a:p>
        </p:txBody>
      </p:sp>
      <p:sp>
        <p:nvSpPr>
          <p:cNvPr id="6" name="Title 1"/>
          <p:cNvSpPr>
            <a:spLocks noGrp="1"/>
          </p:cNvSpPr>
          <p:nvPr>
            <p:ph type="title"/>
          </p:nvPr>
        </p:nvSpPr>
        <p:spPr>
          <a:xfrm>
            <a:off x="304800" y="274638"/>
            <a:ext cx="7772400" cy="792162"/>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latin typeface="Arial" pitchFamily="34" charset="0"/>
                <a:cs typeface="Arial" pitchFamily="34" charset="0"/>
              </a:rPr>
              <a:t>Different </a:t>
            </a:r>
            <a:r>
              <a:rPr lang="en-US" b="1" dirty="0">
                <a:latin typeface="Arial" pitchFamily="34" charset="0"/>
                <a:cs typeface="Arial" pitchFamily="34" charset="0"/>
              </a:rPr>
              <a:t>approach to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testing </a:t>
            </a:r>
            <a:r>
              <a:rPr lang="en-US" b="1" dirty="0">
                <a:latin typeface="Arial" pitchFamily="34" charset="0"/>
                <a:cs typeface="Arial" pitchFamily="34" charset="0"/>
              </a:rPr>
              <a:t>mobile A</a:t>
            </a:r>
            <a:r>
              <a:rPr lang="en-US" b="1" dirty="0" smtClean="0">
                <a:latin typeface="Arial" pitchFamily="34" charset="0"/>
                <a:cs typeface="Arial" pitchFamily="34" charset="0"/>
              </a:rPr>
              <a:t>pps</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990660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334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b="1" dirty="0">
                <a:latin typeface="Arial" pitchFamily="34" charset="0"/>
                <a:cs typeface="Arial" pitchFamily="34" charset="0"/>
              </a:rPr>
              <a:t>I: </a:t>
            </a:r>
            <a:r>
              <a:rPr lang="en-US" b="1" dirty="0" smtClean="0">
                <a:latin typeface="Arial" pitchFamily="34" charset="0"/>
                <a:cs typeface="Arial" pitchFamily="34" charset="0"/>
              </a:rPr>
              <a:t>INTERACTIONS/INTERRUPTION</a:t>
            </a:r>
            <a:endParaRPr lang="en-US" dirty="0">
              <a:latin typeface="Arial" pitchFamily="34" charset="0"/>
              <a:cs typeface="Arial" pitchFamily="34" charset="0"/>
            </a:endParaRPr>
          </a:p>
          <a:p>
            <a:r>
              <a:rPr lang="en-US" dirty="0">
                <a:latin typeface="Arial" pitchFamily="34" charset="0"/>
                <a:cs typeface="Arial" pitchFamily="34" charset="0"/>
              </a:rPr>
              <a:t>Mobile applications have far more hardware restrictions when they operate than other computers. They have less memory and less processing power than a PC, for example. As a result, they are susceptible to problems when other applications or operating system functions are running. It’s important to test how the app behaves when other applications running at the same time. Furthermore, any changes made to the device’s preferences </a:t>
            </a:r>
            <a:r>
              <a:rPr lang="en-US" dirty="0" smtClean="0">
                <a:latin typeface="Arial" pitchFamily="34" charset="0"/>
                <a:cs typeface="Arial" pitchFamily="34" charset="0"/>
              </a:rPr>
              <a:t>can </a:t>
            </a:r>
            <a:r>
              <a:rPr lang="en-US" dirty="0">
                <a:latin typeface="Arial" pitchFamily="34" charset="0"/>
                <a:cs typeface="Arial" pitchFamily="34" charset="0"/>
              </a:rPr>
              <a:t>have an effect on your app. See how interaction with other programs, particularly built-in, native applications and the application you are testing interact. On mobile devices, they can cause your app to fail. You have to be very conscious of your memory footprint and how you shut down and clean up. </a:t>
            </a:r>
          </a:p>
          <a:p>
            <a:r>
              <a:rPr lang="en-US" dirty="0">
                <a:latin typeface="Arial" pitchFamily="34" charset="0"/>
                <a:cs typeface="Arial" pitchFamily="34" charset="0"/>
              </a:rPr>
              <a:t>Are there problems when: </a:t>
            </a:r>
          </a:p>
          <a:p>
            <a:r>
              <a:rPr lang="en-US" dirty="0">
                <a:latin typeface="Arial" pitchFamily="34" charset="0"/>
                <a:cs typeface="Arial" pitchFamily="34" charset="0"/>
              </a:rPr>
              <a:t> Running multiple applications, utilizing multitasking </a:t>
            </a:r>
          </a:p>
          <a:p>
            <a:r>
              <a:rPr lang="en-US" dirty="0">
                <a:latin typeface="Arial" pitchFamily="34" charset="0"/>
                <a:cs typeface="Arial" pitchFamily="34" charset="0"/>
              </a:rPr>
              <a:t> Using other applications, then using the application you are testing(email, calendar, texting, note taking, others) </a:t>
            </a:r>
          </a:p>
          <a:p>
            <a:r>
              <a:rPr lang="en-US" dirty="0">
                <a:latin typeface="Arial" pitchFamily="34" charset="0"/>
                <a:cs typeface="Arial" pitchFamily="34" charset="0"/>
              </a:rPr>
              <a:t> Notifications appear (new emails, phone calls, text messages, other notifications) </a:t>
            </a:r>
          </a:p>
          <a:p>
            <a:r>
              <a:rPr lang="en-US" dirty="0">
                <a:latin typeface="Arial" pitchFamily="34" charset="0"/>
                <a:cs typeface="Arial" pitchFamily="34" charset="0"/>
              </a:rPr>
              <a:t> Error messages occur (losing connections, notifications, operating system and other errors) </a:t>
            </a:r>
          </a:p>
          <a:p>
            <a:r>
              <a:rPr lang="en-US" dirty="0" smtClean="0"/>
              <a:t> </a:t>
            </a:r>
            <a:endParaRPr lang="en-US" dirty="0"/>
          </a:p>
        </p:txBody>
      </p:sp>
      <p:sp>
        <p:nvSpPr>
          <p:cNvPr id="4" name="Footer Placeholder 3"/>
          <p:cNvSpPr>
            <a:spLocks noGrp="1"/>
          </p:cNvSpPr>
          <p:nvPr>
            <p:ph type="ftr" sz="quarter" idx="11"/>
          </p:nvPr>
        </p:nvSpPr>
        <p:spPr>
          <a:xfrm>
            <a:off x="3505200" y="6583680"/>
            <a:ext cx="4724400" cy="274320"/>
          </a:xfrm>
        </p:spPr>
        <p:txBody>
          <a:bodyPr/>
          <a:lstStyle/>
          <a:p>
            <a:r>
              <a:rPr lang="en-US" dirty="0" smtClean="0"/>
              <a:t>Copyright </a:t>
            </a:r>
            <a:r>
              <a:rPr lang="en-US" dirty="0" err="1" smtClean="0"/>
              <a:t>Ivette</a:t>
            </a:r>
            <a:r>
              <a:rPr lang="en-US" dirty="0" smtClean="0"/>
              <a:t> Doss 2013</a:t>
            </a:r>
            <a:endParaRPr lang="en-US" dirty="0"/>
          </a:p>
        </p:txBody>
      </p:sp>
      <p:sp>
        <p:nvSpPr>
          <p:cNvPr id="5" name="Slide Number Placeholder 4"/>
          <p:cNvSpPr>
            <a:spLocks noGrp="1"/>
          </p:cNvSpPr>
          <p:nvPr>
            <p:ph type="sldNum" sz="quarter" idx="12"/>
          </p:nvPr>
        </p:nvSpPr>
        <p:spPr>
          <a:xfrm>
            <a:off x="8534400" y="6355080"/>
            <a:ext cx="502920" cy="502920"/>
          </a:xfrm>
        </p:spPr>
        <p:txBody>
          <a:bodyPr/>
          <a:lstStyle/>
          <a:p>
            <a:fld id="{B6F15528-21DE-4FAA-801E-634DDDAF4B2B}" type="slidenum">
              <a:rPr lang="en-US" smtClean="0"/>
              <a:pPr/>
              <a:t>35</a:t>
            </a:fld>
            <a:endParaRPr lang="en-US" dirty="0"/>
          </a:p>
        </p:txBody>
      </p:sp>
      <p:sp>
        <p:nvSpPr>
          <p:cNvPr id="6" name="Title 1"/>
          <p:cNvSpPr>
            <a:spLocks noGrp="1"/>
          </p:cNvSpPr>
          <p:nvPr>
            <p:ph type="title"/>
          </p:nvPr>
        </p:nvSpPr>
        <p:spPr>
          <a:xfrm>
            <a:off x="457200" y="152400"/>
            <a:ext cx="8229600" cy="792162"/>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latin typeface="Arial" pitchFamily="34" charset="0"/>
                <a:cs typeface="Arial" pitchFamily="34" charset="0"/>
              </a:rPr>
              <a:t>Different </a:t>
            </a:r>
            <a:r>
              <a:rPr lang="en-US" b="1" dirty="0">
                <a:latin typeface="Arial" pitchFamily="34" charset="0"/>
                <a:cs typeface="Arial" pitchFamily="34" charset="0"/>
              </a:rPr>
              <a:t>approach to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testing </a:t>
            </a:r>
            <a:r>
              <a:rPr lang="en-US" b="1" dirty="0">
                <a:latin typeface="Arial" pitchFamily="34" charset="0"/>
                <a:cs typeface="Arial" pitchFamily="34" charset="0"/>
              </a:rPr>
              <a:t>mobile A</a:t>
            </a:r>
            <a:r>
              <a:rPr lang="en-US" b="1" dirty="0" smtClean="0">
                <a:latin typeface="Arial" pitchFamily="34" charset="0"/>
                <a:cs typeface="Arial" pitchFamily="34" charset="0"/>
              </a:rPr>
              <a:t>pps</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022454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962400"/>
          </a:xfrm>
        </p:spPr>
        <p:style>
          <a:lnRef idx="1">
            <a:schemeClr val="accent4"/>
          </a:lnRef>
          <a:fillRef idx="2">
            <a:schemeClr val="accent4"/>
          </a:fillRef>
          <a:effectRef idx="1">
            <a:schemeClr val="accent4"/>
          </a:effectRef>
          <a:fontRef idx="minor">
            <a:schemeClr val="dk1"/>
          </a:fontRef>
        </p:style>
        <p:txBody>
          <a:bodyPr>
            <a:normAutofit/>
          </a:bodyPr>
          <a:lstStyle/>
          <a:p>
            <a:r>
              <a:rPr lang="en-US" sz="1800" dirty="0">
                <a:latin typeface="Arial" pitchFamily="34" charset="0"/>
                <a:cs typeface="Arial" pitchFamily="34" charset="0"/>
              </a:rPr>
              <a:t>Be creative with your device settings. Find out all the ways you can change the settings on your phone, and determine which might have an effect on the application. Spending a couple of hours using the application while changing different settings is worthwhile. Also spend time exploring ways you can force error messages. </a:t>
            </a:r>
          </a:p>
          <a:p>
            <a:r>
              <a:rPr lang="en-US" sz="1800" dirty="0">
                <a:latin typeface="Arial" pitchFamily="34" charset="0"/>
                <a:cs typeface="Arial" pitchFamily="34" charset="0"/>
              </a:rPr>
              <a:t>Another interesting interaction is with any time-based notification, such as calendars, alarms, and built-in clocks. Applications can behave strangely when they become confused about time, or if they are interrupted by a time-related alert. Even using applications in a certain order, or doing things on certain days (time changes for example) can cause interruptions or interactions that the application may have problems dealing with. </a:t>
            </a:r>
          </a:p>
        </p:txBody>
      </p:sp>
      <p:sp>
        <p:nvSpPr>
          <p:cNvPr id="4" name="Footer Placeholder 3"/>
          <p:cNvSpPr>
            <a:spLocks noGrp="1"/>
          </p:cNvSpPr>
          <p:nvPr>
            <p:ph type="ftr" sz="quarter" idx="11"/>
          </p:nvPr>
        </p:nvSpPr>
        <p:spPr>
          <a:xfrm>
            <a:off x="3581400" y="6248400"/>
            <a:ext cx="4724400" cy="274320"/>
          </a:xfrm>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
        <p:nvSpPr>
          <p:cNvPr id="6"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Arial" pitchFamily="34" charset="0"/>
                <a:cs typeface="Arial" pitchFamily="34" charset="0"/>
              </a:rPr>
              <a:t>Different </a:t>
            </a:r>
            <a:r>
              <a:rPr lang="en-US" sz="2400" b="1" dirty="0">
                <a:latin typeface="Arial" pitchFamily="34" charset="0"/>
                <a:cs typeface="Arial" pitchFamily="34" charset="0"/>
              </a:rPr>
              <a:t>approach to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testing </a:t>
            </a:r>
            <a:r>
              <a:rPr lang="en-US" sz="2400" b="1" dirty="0">
                <a:latin typeface="Arial" pitchFamily="34" charset="0"/>
                <a:cs typeface="Arial" pitchFamily="34" charset="0"/>
              </a:rPr>
              <a:t>mobile A</a:t>
            </a:r>
            <a:r>
              <a:rPr lang="en-US" sz="2400" b="1" dirty="0" smtClean="0">
                <a:latin typeface="Arial" pitchFamily="34" charset="0"/>
                <a:cs typeface="Arial" pitchFamily="34" charset="0"/>
              </a:rPr>
              <a:t>pps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612209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b="1" dirty="0"/>
              <a:t>C</a:t>
            </a:r>
            <a:r>
              <a:rPr lang="en-US" b="1" dirty="0">
                <a:latin typeface="Arial" pitchFamily="34" charset="0"/>
                <a:cs typeface="Arial" pitchFamily="34" charset="0"/>
              </a:rPr>
              <a:t>: COMMUNICATION </a:t>
            </a:r>
            <a:r>
              <a:rPr lang="en-US" b="1" dirty="0" smtClean="0">
                <a:latin typeface="Arial" pitchFamily="34" charset="0"/>
                <a:cs typeface="Arial" pitchFamily="34" charset="0"/>
              </a:rPr>
              <a:t>- Compatibility</a:t>
            </a:r>
            <a:endParaRPr lang="en-US" dirty="0">
              <a:latin typeface="Arial" pitchFamily="34" charset="0"/>
              <a:cs typeface="Arial" pitchFamily="34" charset="0"/>
            </a:endParaRPr>
          </a:p>
          <a:p>
            <a:r>
              <a:rPr lang="en-US" dirty="0">
                <a:latin typeface="Arial" pitchFamily="34" charset="0"/>
                <a:cs typeface="Arial" pitchFamily="34" charset="0"/>
              </a:rPr>
              <a:t>Smartphones started out primarily as communication devices, but the app we are testing may not handle communication interaction smoothly. Here are some communication examples: </a:t>
            </a:r>
          </a:p>
          <a:p>
            <a:r>
              <a:rPr lang="en-US" dirty="0">
                <a:latin typeface="Arial" pitchFamily="34" charset="0"/>
                <a:cs typeface="Arial" pitchFamily="34" charset="0"/>
              </a:rPr>
              <a:t> Phone </a:t>
            </a:r>
          </a:p>
          <a:p>
            <a:r>
              <a:rPr lang="en-US" dirty="0">
                <a:latin typeface="Arial" pitchFamily="34" charset="0"/>
                <a:cs typeface="Arial" pitchFamily="34" charset="0"/>
              </a:rPr>
              <a:t> Texting </a:t>
            </a:r>
          </a:p>
          <a:p>
            <a:r>
              <a:rPr lang="en-US" dirty="0">
                <a:latin typeface="Arial" pitchFamily="34" charset="0"/>
                <a:cs typeface="Arial" pitchFamily="34" charset="0"/>
              </a:rPr>
              <a:t> Emails </a:t>
            </a:r>
          </a:p>
          <a:p>
            <a:r>
              <a:rPr lang="en-US" dirty="0">
                <a:latin typeface="Arial" pitchFamily="34" charset="0"/>
                <a:cs typeface="Arial" pitchFamily="34" charset="0"/>
              </a:rPr>
              <a:t> Instant messaging </a:t>
            </a:r>
          </a:p>
          <a:p>
            <a:r>
              <a:rPr lang="en-US" dirty="0">
                <a:latin typeface="Arial" pitchFamily="34" charset="0"/>
                <a:cs typeface="Arial" pitchFamily="34" charset="0"/>
              </a:rPr>
              <a:t> Voicemail messages </a:t>
            </a:r>
          </a:p>
          <a:p>
            <a:r>
              <a:rPr lang="en-US" dirty="0">
                <a:latin typeface="Arial" pitchFamily="34" charset="0"/>
                <a:cs typeface="Arial" pitchFamily="34" charset="0"/>
              </a:rPr>
              <a:t> Video </a:t>
            </a:r>
          </a:p>
          <a:p>
            <a:r>
              <a:rPr lang="en-US" dirty="0">
                <a:latin typeface="Arial" pitchFamily="34" charset="0"/>
                <a:cs typeface="Arial" pitchFamily="34" charset="0"/>
              </a:rPr>
              <a:t> Others </a:t>
            </a:r>
          </a:p>
          <a:p>
            <a:r>
              <a:rPr lang="en-US" dirty="0">
                <a:latin typeface="Arial" pitchFamily="34" charset="0"/>
                <a:cs typeface="Arial" pitchFamily="34" charset="0"/>
              </a:rPr>
              <a:t>It is interesting to test how an app interacts with communication: texting, emails, telephone, voicemail. There are a lot of combinations to test here: taking calls/texts, rejecting calls/texts, interacting with voicemail. Each of these communication devices take precedence over the app you are testing, so how does it handle these interruptions? There are a lot of scenarios you can try. In some cases, you might be able to use a communication device while using the app you are currently testing. </a:t>
            </a:r>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
        <p:nvSpPr>
          <p:cNvPr id="6"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Arial" pitchFamily="34" charset="0"/>
                <a:cs typeface="Arial" pitchFamily="34" charset="0"/>
              </a:rPr>
              <a:t>Different </a:t>
            </a:r>
            <a:r>
              <a:rPr lang="en-US" sz="2400" b="1" dirty="0">
                <a:latin typeface="Arial" pitchFamily="34" charset="0"/>
                <a:cs typeface="Arial" pitchFamily="34" charset="0"/>
              </a:rPr>
              <a:t>approach to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testing </a:t>
            </a:r>
            <a:r>
              <a:rPr lang="en-US" sz="2400" b="1" dirty="0">
                <a:latin typeface="Arial" pitchFamily="34" charset="0"/>
                <a:cs typeface="Arial" pitchFamily="34" charset="0"/>
              </a:rPr>
              <a:t>mobile A</a:t>
            </a:r>
            <a:r>
              <a:rPr lang="en-US" sz="2400" b="1" dirty="0" smtClean="0">
                <a:latin typeface="Arial" pitchFamily="34" charset="0"/>
                <a:cs typeface="Arial" pitchFamily="34" charset="0"/>
              </a:rPr>
              <a:t>pps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032845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102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b="1" dirty="0">
                <a:latin typeface="Arial" pitchFamily="34" charset="0"/>
                <a:cs typeface="Arial" pitchFamily="34" charset="0"/>
              </a:rPr>
              <a:t>E: ERGONOMICS </a:t>
            </a:r>
            <a:endParaRPr lang="en-US" dirty="0">
              <a:latin typeface="Arial" pitchFamily="34" charset="0"/>
              <a:cs typeface="Arial" pitchFamily="34" charset="0"/>
            </a:endParaRPr>
          </a:p>
          <a:p>
            <a:r>
              <a:rPr lang="en-US" dirty="0">
                <a:latin typeface="Arial" pitchFamily="34" charset="0"/>
                <a:cs typeface="Arial" pitchFamily="34" charset="0"/>
              </a:rPr>
              <a:t>If you test mobile apps for any length of time, you will show signs of physical stress. You need to manage this as a tester, by taking breaks and managing your time and physical interaction. However, also think of the end users. They run into the same problems that can make you tired: </a:t>
            </a:r>
          </a:p>
          <a:p>
            <a:r>
              <a:rPr lang="en-US" dirty="0">
                <a:latin typeface="Arial" pitchFamily="34" charset="0"/>
                <a:cs typeface="Arial" pitchFamily="34" charset="0"/>
              </a:rPr>
              <a:t> Small screens can be hard on the eyes </a:t>
            </a:r>
          </a:p>
          <a:p>
            <a:r>
              <a:rPr lang="en-US" dirty="0">
                <a:latin typeface="Arial" pitchFamily="34" charset="0"/>
                <a:cs typeface="Arial" pitchFamily="34" charset="0"/>
              </a:rPr>
              <a:t> A small device means there is no ergonomic help from a desk, or chair – you often hunch over to interact with it </a:t>
            </a:r>
          </a:p>
          <a:p>
            <a:r>
              <a:rPr lang="en-US" dirty="0">
                <a:latin typeface="Arial" pitchFamily="34" charset="0"/>
                <a:cs typeface="Arial" pitchFamily="34" charset="0"/>
              </a:rPr>
              <a:t> It’s not uncommon to get a sore back, fingers, eyes when using a device for any length of time </a:t>
            </a:r>
          </a:p>
          <a:p>
            <a:r>
              <a:rPr lang="en-US" dirty="0">
                <a:latin typeface="Arial" pitchFamily="34" charset="0"/>
                <a:cs typeface="Arial" pitchFamily="34" charset="0"/>
              </a:rPr>
              <a:t> Use physical strain as points of investigation for usability problems </a:t>
            </a:r>
          </a:p>
          <a:p>
            <a:endParaRPr lang="en-US" dirty="0">
              <a:latin typeface="Arial" pitchFamily="34" charset="0"/>
              <a:cs typeface="Arial" pitchFamily="34" charset="0"/>
            </a:endParaRPr>
          </a:p>
          <a:p>
            <a:r>
              <a:rPr lang="en-US" dirty="0">
                <a:latin typeface="Arial" pitchFamily="34" charset="0"/>
                <a:cs typeface="Arial" pitchFamily="34" charset="0"/>
              </a:rPr>
              <a:t>Use physical cues from your own testing work and analyze whether the application makes interaction worse. Are fonts and colors and sizes too small? Are there too many steps to click through to get through complicated workflows? Does the end user have to type a lot on the small device? Any shortcuts to decrease physical strain, or improvements to display are huge factors with how successful an app is. Highlight and report problem areas that make you struggle – users will have the same kinds of problems if they use the app for any length of time. </a:t>
            </a:r>
          </a:p>
        </p:txBody>
      </p:sp>
      <p:sp>
        <p:nvSpPr>
          <p:cNvPr id="4" name="Footer Placeholder 3"/>
          <p:cNvSpPr>
            <a:spLocks noGrp="1"/>
          </p:cNvSpPr>
          <p:nvPr>
            <p:ph type="ftr" sz="quarter" idx="11"/>
          </p:nvPr>
        </p:nvSpPr>
        <p:spPr>
          <a:xfrm>
            <a:off x="3505200" y="6555971"/>
            <a:ext cx="4724400" cy="274320"/>
          </a:xfrm>
        </p:spPr>
        <p:txBody>
          <a:bodyPr/>
          <a:lstStyle/>
          <a:p>
            <a:r>
              <a:rPr lang="en-US" dirty="0" smtClean="0"/>
              <a:t>Copyright </a:t>
            </a:r>
            <a:r>
              <a:rPr lang="en-US" dirty="0" err="1" smtClean="0"/>
              <a:t>Ivette</a:t>
            </a:r>
            <a:r>
              <a:rPr lang="en-US" dirty="0" smtClean="0"/>
              <a:t> Doss 2013</a:t>
            </a:r>
            <a:endParaRPr lang="en-US" dirty="0"/>
          </a:p>
        </p:txBody>
      </p:sp>
      <p:sp>
        <p:nvSpPr>
          <p:cNvPr id="5" name="Slide Number Placeholder 4"/>
          <p:cNvSpPr>
            <a:spLocks noGrp="1"/>
          </p:cNvSpPr>
          <p:nvPr>
            <p:ph type="sldNum" sz="quarter" idx="12"/>
          </p:nvPr>
        </p:nvSpPr>
        <p:spPr>
          <a:xfrm>
            <a:off x="8641080" y="6355080"/>
            <a:ext cx="502920" cy="502920"/>
          </a:xfrm>
        </p:spPr>
        <p:txBody>
          <a:bodyPr/>
          <a:lstStyle/>
          <a:p>
            <a:fld id="{B6F15528-21DE-4FAA-801E-634DDDAF4B2B}" type="slidenum">
              <a:rPr lang="en-US" smtClean="0"/>
              <a:pPr/>
              <a:t>38</a:t>
            </a:fld>
            <a:endParaRPr lang="en-US" dirty="0"/>
          </a:p>
        </p:txBody>
      </p:sp>
      <p:sp>
        <p:nvSpPr>
          <p:cNvPr id="6" name="Title 1"/>
          <p:cNvSpPr>
            <a:spLocks noGrp="1"/>
          </p:cNvSpPr>
          <p:nvPr>
            <p:ph type="title"/>
          </p:nvPr>
        </p:nvSpPr>
        <p:spPr>
          <a:xfrm>
            <a:off x="457200" y="228600"/>
            <a:ext cx="8229600" cy="685800"/>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Arial" pitchFamily="34" charset="0"/>
                <a:cs typeface="Arial" pitchFamily="34" charset="0"/>
              </a:rPr>
              <a:t>Different </a:t>
            </a:r>
            <a:r>
              <a:rPr lang="en-US" sz="2400" b="1" dirty="0">
                <a:latin typeface="Arial" pitchFamily="34" charset="0"/>
                <a:cs typeface="Arial" pitchFamily="34" charset="0"/>
              </a:rPr>
              <a:t>approach to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testing </a:t>
            </a:r>
            <a:r>
              <a:rPr lang="en-US" sz="2400" b="1" dirty="0">
                <a:latin typeface="Arial" pitchFamily="34" charset="0"/>
                <a:cs typeface="Arial" pitchFamily="34" charset="0"/>
              </a:rPr>
              <a:t>mobile A</a:t>
            </a:r>
            <a:r>
              <a:rPr lang="en-US" sz="2400" b="1" dirty="0" smtClean="0">
                <a:latin typeface="Arial" pitchFamily="34" charset="0"/>
                <a:cs typeface="Arial" pitchFamily="34" charset="0"/>
              </a:rPr>
              <a:t>pps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22846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style>
          <a:lnRef idx="1">
            <a:schemeClr val="accent4"/>
          </a:lnRef>
          <a:fillRef idx="2">
            <a:schemeClr val="accent4"/>
          </a:fillRef>
          <a:effectRef idx="1">
            <a:schemeClr val="accent4"/>
          </a:effectRef>
          <a:fontRef idx="minor">
            <a:schemeClr val="dk1"/>
          </a:fontRef>
        </p:style>
        <p:txBody>
          <a:bodyPr>
            <a:normAutofit/>
          </a:bodyPr>
          <a:lstStyle/>
          <a:p>
            <a:r>
              <a:rPr lang="en-US" sz="1800" b="1" dirty="0">
                <a:latin typeface="Arial" pitchFamily="34" charset="0"/>
                <a:cs typeface="Arial" pitchFamily="34" charset="0"/>
              </a:rPr>
              <a:t>D: DATA </a:t>
            </a:r>
            <a:endParaRPr lang="en-US" sz="1800" dirty="0">
              <a:latin typeface="Arial" pitchFamily="34" charset="0"/>
              <a:cs typeface="Arial" pitchFamily="34" charset="0"/>
            </a:endParaRPr>
          </a:p>
          <a:p>
            <a:r>
              <a:rPr lang="en-US" sz="1800" dirty="0" smtClean="0">
                <a:latin typeface="Arial" pitchFamily="34" charset="0"/>
                <a:cs typeface="Arial" pitchFamily="34" charset="0"/>
              </a:rPr>
              <a:t> </a:t>
            </a:r>
            <a:r>
              <a:rPr lang="en-US" sz="1800" dirty="0">
                <a:latin typeface="Arial" pitchFamily="34" charset="0"/>
                <a:cs typeface="Arial" pitchFamily="34" charset="0"/>
              </a:rPr>
              <a:t>Anything you can input into the application is processed in some way. Furthermore, any data that is coming from a server or third party can have an effect on the application. Check for: </a:t>
            </a:r>
          </a:p>
          <a:p>
            <a:r>
              <a:rPr lang="en-US" sz="1800" dirty="0">
                <a:latin typeface="Arial" pitchFamily="34" charset="0"/>
                <a:cs typeface="Arial" pitchFamily="34" charset="0"/>
              </a:rPr>
              <a:t> Types of input – special characters, different languages, </a:t>
            </a:r>
            <a:r>
              <a:rPr lang="en-US" sz="1800" dirty="0" err="1">
                <a:latin typeface="Arial" pitchFamily="34" charset="0"/>
                <a:cs typeface="Arial" pitchFamily="34" charset="0"/>
              </a:rPr>
              <a:t>etc</a:t>
            </a:r>
            <a:r>
              <a:rPr lang="en-US" sz="1800" dirty="0">
                <a:latin typeface="Arial" pitchFamily="34" charset="0"/>
                <a:cs typeface="Arial" pitchFamily="34" charset="0"/>
              </a:rPr>
              <a:t> </a:t>
            </a:r>
          </a:p>
          <a:p>
            <a:r>
              <a:rPr lang="en-US" sz="1800" dirty="0">
                <a:latin typeface="Arial" pitchFamily="34" charset="0"/>
                <a:cs typeface="Arial" pitchFamily="34" charset="0"/>
              </a:rPr>
              <a:t> Media – see if the app depends on an outside source to play music, videos or anything else. </a:t>
            </a:r>
          </a:p>
          <a:p>
            <a:r>
              <a:rPr lang="en-US" sz="1800" dirty="0">
                <a:latin typeface="Arial" pitchFamily="34" charset="0"/>
                <a:cs typeface="Arial" pitchFamily="34" charset="0"/>
              </a:rPr>
              <a:t> Size of files – if the application uses outside files, try using different file types </a:t>
            </a:r>
          </a:p>
          <a:p>
            <a:r>
              <a:rPr lang="en-US" sz="1800" dirty="0">
                <a:latin typeface="Arial" pitchFamily="34" charset="0"/>
                <a:cs typeface="Arial" pitchFamily="34" charset="0"/>
              </a:rPr>
              <a:t> Frequency of updates – some applications require data from a server that is updated periodically to change settings, or to provide new content. Find out the schedule of these updates and see how the application reacts when an update occurs. </a:t>
            </a:r>
          </a:p>
          <a:p>
            <a:endParaRPr lang="en-US" dirty="0"/>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
        <p:nvSpPr>
          <p:cNvPr id="6"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Arial" pitchFamily="34" charset="0"/>
                <a:cs typeface="Arial" pitchFamily="34" charset="0"/>
              </a:rPr>
              <a:t>Different </a:t>
            </a:r>
            <a:r>
              <a:rPr lang="en-US" sz="2400" b="1" dirty="0">
                <a:latin typeface="Arial" pitchFamily="34" charset="0"/>
                <a:cs typeface="Arial" pitchFamily="34" charset="0"/>
              </a:rPr>
              <a:t>approach to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testing </a:t>
            </a:r>
            <a:r>
              <a:rPr lang="en-US" sz="2400" b="1" dirty="0">
                <a:latin typeface="Arial" pitchFamily="34" charset="0"/>
                <a:cs typeface="Arial" pitchFamily="34" charset="0"/>
              </a:rPr>
              <a:t>mobile A</a:t>
            </a:r>
            <a:r>
              <a:rPr lang="en-US" sz="2400" b="1" dirty="0" smtClean="0">
                <a:latin typeface="Arial" pitchFamily="34" charset="0"/>
                <a:cs typeface="Arial" pitchFamily="34" charset="0"/>
              </a:rPr>
              <a:t>pps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10915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copeblog.stanford.edu/files/2012/05/DNA_jigsa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481329"/>
            <a:ext cx="8229600" cy="2404871"/>
          </a:xfrm>
        </p:spPr>
        <p:style>
          <a:lnRef idx="1">
            <a:schemeClr val="accent1"/>
          </a:lnRef>
          <a:fillRef idx="2">
            <a:schemeClr val="accent1"/>
          </a:fillRef>
          <a:effectRef idx="1">
            <a:schemeClr val="accent1"/>
          </a:effectRef>
          <a:fontRef idx="minor">
            <a:schemeClr val="dk1"/>
          </a:fontRef>
        </p:style>
        <p:txBody>
          <a:bodyPr>
            <a:normAutofit/>
          </a:bodyPr>
          <a:lstStyle/>
          <a:p>
            <a:endParaRPr lang="en-US" dirty="0" smtClean="0">
              <a:latin typeface="Arial" pitchFamily="34" charset="0"/>
              <a:cs typeface="Arial" pitchFamily="34" charset="0"/>
            </a:endParaRPr>
          </a:p>
          <a:p>
            <a:r>
              <a:rPr lang="en-US" sz="2000" dirty="0" smtClean="0">
                <a:latin typeface="Arial" pitchFamily="34" charset="0"/>
                <a:cs typeface="Arial" pitchFamily="34" charset="0"/>
              </a:rPr>
              <a:t>Scope </a:t>
            </a:r>
            <a:r>
              <a:rPr lang="en-US" sz="2000" dirty="0">
                <a:latin typeface="Arial" pitchFamily="34" charset="0"/>
                <a:cs typeface="Arial" pitchFamily="34" charset="0"/>
              </a:rPr>
              <a:t>is very much important because there is a large amount of test items available for mobile app testing. </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So </a:t>
            </a:r>
            <a:r>
              <a:rPr lang="en-US" sz="2000" dirty="0">
                <a:latin typeface="Arial" pitchFamily="34" charset="0"/>
                <a:cs typeface="Arial" pitchFamily="34" charset="0"/>
              </a:rPr>
              <a:t>defining scope like - testing with/without carriers, calls, data calls, WAP, variant of operating systems, etc. is explicitly important while writing a test plan</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4078128" cy="365125"/>
          </a:xfrm>
        </p:spPr>
        <p:txBody>
          <a:bodyPr/>
          <a:lstStyle/>
          <a:p>
            <a:r>
              <a:rPr lang="en-US" smtClean="0"/>
              <a:t>Copyright Ivette Doss 2013</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Title 4"/>
          <p:cNvSpPr>
            <a:spLocks noGrp="1"/>
          </p:cNvSpPr>
          <p:nvPr>
            <p:ph type="title"/>
          </p:nvPr>
        </p:nvSpPr>
        <p:spPr>
          <a:xfrm>
            <a:off x="457200" y="274638"/>
            <a:ext cx="3962400" cy="868362"/>
          </a:xfrm>
        </p:spPr>
        <p:style>
          <a:lnRef idx="1">
            <a:schemeClr val="accent1"/>
          </a:lnRef>
          <a:fillRef idx="2">
            <a:schemeClr val="accent1"/>
          </a:fillRef>
          <a:effectRef idx="1">
            <a:schemeClr val="accent1"/>
          </a:effectRef>
          <a:fontRef idx="minor">
            <a:schemeClr val="dk1"/>
          </a:fontRef>
        </p:style>
        <p:txBody>
          <a:bodyPr/>
          <a:lstStyle/>
          <a:p>
            <a:r>
              <a:rPr lang="en-US" sz="4000" b="1" dirty="0"/>
              <a:t>Testing Scope</a:t>
            </a:r>
          </a:p>
        </p:txBody>
      </p:sp>
      <p:pic>
        <p:nvPicPr>
          <p:cNvPr id="1026" name="Picture 2" descr="http://2.imimg.com/data2/WH/JW/IMFCP-3731260/images-servicespic-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2" y="4267200"/>
            <a:ext cx="2162175"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624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sz="1800" b="1" dirty="0">
                <a:latin typeface="Arial" pitchFamily="34" charset="0"/>
                <a:cs typeface="Arial" pitchFamily="34" charset="0"/>
              </a:rPr>
              <a:t>U: USABILITY </a:t>
            </a:r>
            <a:endParaRPr lang="en-US" sz="1800" dirty="0">
              <a:latin typeface="Arial" pitchFamily="34" charset="0"/>
              <a:cs typeface="Arial" pitchFamily="34" charset="0"/>
            </a:endParaRPr>
          </a:p>
          <a:p>
            <a:r>
              <a:rPr lang="en-US" sz="1800" dirty="0">
                <a:latin typeface="Arial" pitchFamily="34" charset="0"/>
                <a:cs typeface="Arial" pitchFamily="34" charset="0"/>
              </a:rPr>
              <a:t>These can be some of the most important bugs to find and log, because they are the issues that often frustrate end users the most</a:t>
            </a:r>
            <a:r>
              <a:rPr lang="en-US" sz="1800" dirty="0" smtClean="0">
                <a:latin typeface="Arial" pitchFamily="34" charset="0"/>
                <a:cs typeface="Arial" pitchFamily="34" charset="0"/>
              </a:rPr>
              <a:t>.</a:t>
            </a:r>
          </a:p>
          <a:p>
            <a:r>
              <a:rPr lang="en-US" sz="1800" dirty="0" smtClean="0">
                <a:latin typeface="Arial" pitchFamily="34" charset="0"/>
                <a:cs typeface="Arial" pitchFamily="34" charset="0"/>
              </a:rPr>
              <a:t> </a:t>
            </a:r>
            <a:r>
              <a:rPr lang="en-US" sz="1800" dirty="0">
                <a:latin typeface="Arial" pitchFamily="34" charset="0"/>
                <a:cs typeface="Arial" pitchFamily="34" charset="0"/>
              </a:rPr>
              <a:t>When you are testing the application, note and log any issues that make you uncomfortable, frustrated, angry, or upset. To find usability issues, look for any actions that are awkward, confusing, or </a:t>
            </a:r>
            <a:r>
              <a:rPr lang="en-US" sz="1800" dirty="0" smtClean="0">
                <a:latin typeface="Arial" pitchFamily="34" charset="0"/>
                <a:cs typeface="Arial" pitchFamily="34" charset="0"/>
              </a:rPr>
              <a:t>slow.</a:t>
            </a:r>
          </a:p>
          <a:p>
            <a:r>
              <a:rPr lang="en-US" sz="1800" dirty="0" smtClean="0">
                <a:latin typeface="Arial" pitchFamily="34" charset="0"/>
                <a:cs typeface="Arial" pitchFamily="34" charset="0"/>
              </a:rPr>
              <a:t>Listen </a:t>
            </a:r>
            <a:r>
              <a:rPr lang="en-US" sz="1800" dirty="0">
                <a:latin typeface="Arial" pitchFamily="34" charset="0"/>
                <a:cs typeface="Arial" pitchFamily="34" charset="0"/>
              </a:rPr>
              <a:t>to your emotions – that’s an important source of usability issues. Instructions can be incomplete or misleading, items can be labeled incorrectly, and there may be workflows that make doing what you want to do difficult. </a:t>
            </a: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If </a:t>
            </a:r>
            <a:r>
              <a:rPr lang="en-US" sz="1800" dirty="0">
                <a:latin typeface="Arial" pitchFamily="34" charset="0"/>
                <a:cs typeface="Arial" pitchFamily="34" charset="0"/>
              </a:rPr>
              <a:t>there are aspects of the application that you don’t like and frustrate you, log them as usability issues. Sometimes installation, setup or upgrading an app can have complicated steps. Are there any strange configuration interactions with your phone's settings or hardware? Some device updates require switching power off, removing batteries, and other things that may be difficult for non-technical users to </a:t>
            </a:r>
            <a:r>
              <a:rPr lang="en-US" sz="1800" dirty="0" smtClean="0">
                <a:latin typeface="Arial" pitchFamily="34" charset="0"/>
                <a:cs typeface="Arial" pitchFamily="34" charset="0"/>
              </a:rPr>
              <a:t>do.</a:t>
            </a:r>
          </a:p>
          <a:p>
            <a:r>
              <a:rPr lang="en-US" sz="1800" dirty="0" smtClean="0">
                <a:latin typeface="Arial" pitchFamily="34" charset="0"/>
                <a:cs typeface="Arial" pitchFamily="34" charset="0"/>
              </a:rPr>
              <a:t>Highlight </a:t>
            </a:r>
            <a:r>
              <a:rPr lang="en-US" sz="1800" dirty="0">
                <a:latin typeface="Arial" pitchFamily="34" charset="0"/>
                <a:cs typeface="Arial" pitchFamily="34" charset="0"/>
              </a:rPr>
              <a:t>anything cumbersome, frustrating or confusing for the development team. </a:t>
            </a:r>
          </a:p>
        </p:txBody>
      </p:sp>
      <p:sp>
        <p:nvSpPr>
          <p:cNvPr id="4" name="Footer Placeholder 3"/>
          <p:cNvSpPr>
            <a:spLocks noGrp="1"/>
          </p:cNvSpPr>
          <p:nvPr>
            <p:ph type="ftr" sz="quarter" idx="11"/>
          </p:nvPr>
        </p:nvSpPr>
        <p:spPr>
          <a:xfrm>
            <a:off x="3505200" y="6569825"/>
            <a:ext cx="4724400" cy="274320"/>
          </a:xfrm>
        </p:spPr>
        <p:txBody>
          <a:bodyPr/>
          <a:lstStyle/>
          <a:p>
            <a:r>
              <a:rPr lang="en-US" dirty="0" smtClean="0"/>
              <a:t>Copyright </a:t>
            </a:r>
            <a:r>
              <a:rPr lang="en-US" dirty="0" err="1" smtClean="0"/>
              <a:t>Ivette</a:t>
            </a:r>
            <a:r>
              <a:rPr lang="en-US" dirty="0" smtClean="0"/>
              <a:t> Doss 2013</a:t>
            </a:r>
            <a:endParaRPr lang="en-US" dirty="0"/>
          </a:p>
        </p:txBody>
      </p:sp>
      <p:sp>
        <p:nvSpPr>
          <p:cNvPr id="5" name="Slide Number Placeholder 4"/>
          <p:cNvSpPr>
            <a:spLocks noGrp="1"/>
          </p:cNvSpPr>
          <p:nvPr>
            <p:ph type="sldNum" sz="quarter" idx="12"/>
          </p:nvPr>
        </p:nvSpPr>
        <p:spPr>
          <a:xfrm>
            <a:off x="8534400" y="6320444"/>
            <a:ext cx="502920" cy="502920"/>
          </a:xfrm>
        </p:spPr>
        <p:txBody>
          <a:bodyPr/>
          <a:lstStyle/>
          <a:p>
            <a:fld id="{B6F15528-21DE-4FAA-801E-634DDDAF4B2B}" type="slidenum">
              <a:rPr lang="en-US" smtClean="0"/>
              <a:pPr/>
              <a:t>40</a:t>
            </a:fld>
            <a:endParaRPr lang="en-US"/>
          </a:p>
        </p:txBody>
      </p:sp>
      <p:sp>
        <p:nvSpPr>
          <p:cNvPr id="6"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Arial" pitchFamily="34" charset="0"/>
                <a:cs typeface="Arial" pitchFamily="34" charset="0"/>
              </a:rPr>
              <a:t>Different </a:t>
            </a:r>
            <a:r>
              <a:rPr lang="en-US" sz="2400" b="1" dirty="0">
                <a:latin typeface="Arial" pitchFamily="34" charset="0"/>
                <a:cs typeface="Arial" pitchFamily="34" charset="0"/>
              </a:rPr>
              <a:t>approach to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testing </a:t>
            </a:r>
            <a:r>
              <a:rPr lang="en-US" sz="2400" b="1" dirty="0">
                <a:latin typeface="Arial" pitchFamily="34" charset="0"/>
                <a:cs typeface="Arial" pitchFamily="34" charset="0"/>
              </a:rPr>
              <a:t>mobile A</a:t>
            </a:r>
            <a:r>
              <a:rPr lang="en-US" sz="2400" b="1" dirty="0" smtClean="0">
                <a:latin typeface="Arial" pitchFamily="34" charset="0"/>
                <a:cs typeface="Arial" pitchFamily="34" charset="0"/>
              </a:rPr>
              <a:t>pps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120192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style>
          <a:lnRef idx="1">
            <a:schemeClr val="accent4"/>
          </a:lnRef>
          <a:fillRef idx="2">
            <a:schemeClr val="accent4"/>
          </a:fillRef>
          <a:effectRef idx="1">
            <a:schemeClr val="accent4"/>
          </a:effectRef>
          <a:fontRef idx="minor">
            <a:schemeClr val="dk1"/>
          </a:fontRef>
        </p:style>
        <p:txBody>
          <a:bodyPr>
            <a:normAutofit/>
          </a:bodyPr>
          <a:lstStyle/>
          <a:p>
            <a:r>
              <a:rPr lang="en-US" sz="1800" b="1" dirty="0">
                <a:latin typeface="Arial" pitchFamily="34" charset="0"/>
                <a:cs typeface="Arial" pitchFamily="34" charset="0"/>
              </a:rPr>
              <a:t>P: PLATFORM </a:t>
            </a:r>
            <a:endParaRPr lang="en-US" sz="1800" dirty="0">
              <a:latin typeface="Arial" pitchFamily="34" charset="0"/>
              <a:cs typeface="Arial" pitchFamily="34" charset="0"/>
            </a:endParaRPr>
          </a:p>
          <a:p>
            <a:r>
              <a:rPr lang="en-US" sz="1800" dirty="0">
                <a:latin typeface="Arial" pitchFamily="34" charset="0"/>
                <a:cs typeface="Arial" pitchFamily="34" charset="0"/>
              </a:rPr>
              <a:t>Borrowing the “P” from Bach’s SFDPOT mnemonic, looking at the device that the application needs to run on is important. You may have a device that the programmers do not have access to, and their app may not work at all, or may work poorly. Your unique device is something that they are depending on you to test the application, so careful observation and documentation of problems, large or small is important. Also be aware of changes to your device. You have little control over operating system updates. The provider encourages you to update these, for good reasons. However, new versions can cause an app to fail that worked in a prior version. Be aware that updates (even small ones) can cause an application to stop working. Be sure to find out all the technical information about what device you are using, and what operating system version you have installed when logging a bug. </a:t>
            </a:r>
          </a:p>
        </p:txBody>
      </p:sp>
      <p:sp>
        <p:nvSpPr>
          <p:cNvPr id="4" name="Footer Placeholder 3"/>
          <p:cNvSpPr>
            <a:spLocks noGrp="1"/>
          </p:cNvSpPr>
          <p:nvPr>
            <p:ph type="ftr" sz="quarter" idx="11"/>
          </p:nvPr>
        </p:nvSpPr>
        <p:spPr/>
        <p:txBody>
          <a:bodyPr/>
          <a:lstStyle/>
          <a:p>
            <a:r>
              <a:rPr lang="en-US" dirty="0" smtClean="0"/>
              <a:t>Copyright </a:t>
            </a:r>
            <a:r>
              <a:rPr lang="en-US" dirty="0" err="1" smtClean="0"/>
              <a:t>Ivette</a:t>
            </a:r>
            <a:r>
              <a:rPr lang="en-US" dirty="0" smtClean="0"/>
              <a:t> Doss 2013</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
        <p:nvSpPr>
          <p:cNvPr id="6" name="Title 1"/>
          <p:cNvSpPr>
            <a:spLocks noGrp="1"/>
          </p:cNvSpPr>
          <p:nvPr>
            <p:ph type="title"/>
          </p:nvPr>
        </p:nvSpPr>
        <p:spPr>
          <a:xfrm>
            <a:off x="457200" y="274638"/>
            <a:ext cx="8229600" cy="792162"/>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Arial" pitchFamily="34" charset="0"/>
                <a:cs typeface="Arial" pitchFamily="34" charset="0"/>
              </a:rPr>
              <a:t>Different </a:t>
            </a:r>
            <a:r>
              <a:rPr lang="en-US" sz="2400" b="1" dirty="0">
                <a:latin typeface="Arial" pitchFamily="34" charset="0"/>
                <a:cs typeface="Arial" pitchFamily="34" charset="0"/>
              </a:rPr>
              <a:t>approach to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testing </a:t>
            </a:r>
            <a:r>
              <a:rPr lang="en-US" sz="2400" b="1" dirty="0">
                <a:latin typeface="Arial" pitchFamily="34" charset="0"/>
                <a:cs typeface="Arial" pitchFamily="34" charset="0"/>
              </a:rPr>
              <a:t>mobile A</a:t>
            </a:r>
            <a:r>
              <a:rPr lang="en-US" sz="2400" b="1" dirty="0" smtClean="0">
                <a:latin typeface="Arial" pitchFamily="34" charset="0"/>
                <a:cs typeface="Arial" pitchFamily="34" charset="0"/>
              </a:rPr>
              <a:t>pps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620786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style>
          <a:lnRef idx="1">
            <a:schemeClr val="accent4"/>
          </a:lnRef>
          <a:fillRef idx="2">
            <a:schemeClr val="accent4"/>
          </a:fillRef>
          <a:effectRef idx="1">
            <a:schemeClr val="accent4"/>
          </a:effectRef>
          <a:fontRef idx="minor">
            <a:schemeClr val="dk1"/>
          </a:fontRef>
        </p:style>
        <p:txBody>
          <a:bodyPr>
            <a:normAutofit/>
          </a:bodyPr>
          <a:lstStyle/>
          <a:p>
            <a:r>
              <a:rPr lang="en-US" b="1" dirty="0"/>
              <a:t>F: FUNCTION </a:t>
            </a:r>
            <a:endParaRPr lang="en-US" dirty="0"/>
          </a:p>
          <a:p>
            <a:r>
              <a:rPr lang="en-US" dirty="0"/>
              <a:t>Functional testing </a:t>
            </a:r>
            <a:r>
              <a:rPr lang="en-US" dirty="0" smtClean="0"/>
              <a:t>is </a:t>
            </a:r>
            <a:r>
              <a:rPr lang="en-US" dirty="0"/>
              <a:t>the most common form of testing. It usually involves comparing the specification or requirements for an app, and verifying that the application does what it says it does. This can often be very simplistic: looking for items and ensuring they are there and function the way they are supposed to. To be more creative, generate test ideas by asking these questions: </a:t>
            </a:r>
          </a:p>
          <a:p>
            <a:r>
              <a:rPr lang="en-US" dirty="0"/>
              <a:t> Can you identify everything that the application does? </a:t>
            </a:r>
          </a:p>
          <a:p>
            <a:r>
              <a:rPr lang="en-US" dirty="0"/>
              <a:t> Have you worked through all the aspects of the app? Clicked every button? Filled in every form? Have looked into default settings and options that are available to you?. </a:t>
            </a:r>
          </a:p>
          <a:p>
            <a:r>
              <a:rPr lang="en-US" dirty="0"/>
              <a:t> Try a tour of the product to identify everything it does3. Try to find commonly used features, and the most obscure. Be thorough. </a:t>
            </a:r>
          </a:p>
          <a:p>
            <a:r>
              <a:rPr lang="en-US" dirty="0"/>
              <a:t> Once you have a good sense of what the product is supposed to do, does it match what the app developers say it does? If it doesn’t, there is a source of problems. If your impression differs from theirs, they need to know that. </a:t>
            </a:r>
          </a:p>
          <a:p>
            <a:endParaRPr lang="en-US" dirty="0"/>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
        <p:nvSpPr>
          <p:cNvPr id="6" name="Title 1"/>
          <p:cNvSpPr>
            <a:spLocks noGrp="1"/>
          </p:cNvSpPr>
          <p:nvPr>
            <p:ph type="title"/>
          </p:nvPr>
        </p:nvSpPr>
        <p:spPr>
          <a:xfrm>
            <a:off x="457200" y="274638"/>
            <a:ext cx="8229600" cy="868362"/>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Arial" pitchFamily="34" charset="0"/>
                <a:cs typeface="Arial" pitchFamily="34" charset="0"/>
              </a:rPr>
              <a:t>Different </a:t>
            </a:r>
            <a:r>
              <a:rPr lang="en-US" sz="2400" b="1" dirty="0">
                <a:latin typeface="Arial" pitchFamily="34" charset="0"/>
                <a:cs typeface="Arial" pitchFamily="34" charset="0"/>
              </a:rPr>
              <a:t>approach to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testing </a:t>
            </a:r>
            <a:r>
              <a:rPr lang="en-US" sz="2400" b="1" dirty="0">
                <a:latin typeface="Arial" pitchFamily="34" charset="0"/>
                <a:cs typeface="Arial" pitchFamily="34" charset="0"/>
              </a:rPr>
              <a:t>mobile A</a:t>
            </a:r>
            <a:r>
              <a:rPr lang="en-US" sz="2400" b="1" dirty="0" smtClean="0">
                <a:latin typeface="Arial" pitchFamily="34" charset="0"/>
                <a:cs typeface="Arial" pitchFamily="34" charset="0"/>
              </a:rPr>
              <a:t>pps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235356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US" b="1" dirty="0">
                <a:latin typeface="Arial" pitchFamily="34" charset="0"/>
                <a:cs typeface="Arial" pitchFamily="34" charset="0"/>
              </a:rPr>
              <a:t>U: USER </a:t>
            </a:r>
            <a:r>
              <a:rPr lang="en-US" b="1" dirty="0" smtClean="0">
                <a:latin typeface="Arial" pitchFamily="34" charset="0"/>
                <a:cs typeface="Arial" pitchFamily="34" charset="0"/>
              </a:rPr>
              <a:t>SCENARIOS</a:t>
            </a:r>
            <a:endParaRPr lang="en-US" dirty="0">
              <a:latin typeface="Arial" pitchFamily="34" charset="0"/>
              <a:cs typeface="Arial" pitchFamily="34" charset="0"/>
            </a:endParaRPr>
          </a:p>
          <a:p>
            <a:r>
              <a:rPr lang="en-US" dirty="0">
                <a:latin typeface="Arial" pitchFamily="34" charset="0"/>
                <a:cs typeface="Arial" pitchFamily="34" charset="0"/>
              </a:rPr>
              <a:t>This is an incredibly powerful method of finding problems. In fact, if I am limited to one type of testing approach in a short period of time, this is often the one I will choose. </a:t>
            </a:r>
            <a:r>
              <a:rPr lang="en-US" dirty="0" smtClean="0">
                <a:latin typeface="Arial" pitchFamily="34" charset="0"/>
                <a:cs typeface="Arial" pitchFamily="34" charset="0"/>
              </a:rPr>
              <a:t>This </a:t>
            </a:r>
            <a:r>
              <a:rPr lang="en-US" dirty="0">
                <a:latin typeface="Arial" pitchFamily="34" charset="0"/>
                <a:cs typeface="Arial" pitchFamily="34" charset="0"/>
              </a:rPr>
              <a:t>is a fun way to use the application: imagine two or three real users that you know, and think what they would do when using the application. Try to think of creative users: I always imagine that one annoying family member who struggles with technology and always wants me to fix their computer or mobile phone. If I pretend to be that person, what kinds of problems would they find? What would they struggle with? I also imagine a more technical user, and someone in between. I try to think of real people and how they would react to using the software. To create scenarios, I identify the following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a:latin typeface="Arial" pitchFamily="34" charset="0"/>
                <a:cs typeface="Arial" pitchFamily="34" charset="0"/>
              </a:rPr>
              <a:t> How is this application supposed to be used? </a:t>
            </a:r>
          </a:p>
          <a:p>
            <a:r>
              <a:rPr lang="en-US" dirty="0">
                <a:latin typeface="Arial" pitchFamily="34" charset="0"/>
                <a:cs typeface="Arial" pitchFamily="34" charset="0"/>
              </a:rPr>
              <a:t> What problems does it solve for users? </a:t>
            </a:r>
          </a:p>
          <a:p>
            <a:r>
              <a:rPr lang="en-US" dirty="0">
                <a:latin typeface="Arial" pitchFamily="34" charset="0"/>
                <a:cs typeface="Arial" pitchFamily="34" charset="0"/>
              </a:rPr>
              <a:t> What are the goals of end users that this application helps them solve? </a:t>
            </a:r>
          </a:p>
          <a:p>
            <a:r>
              <a:rPr lang="en-US" dirty="0">
                <a:latin typeface="Arial" pitchFamily="34" charset="0"/>
                <a:cs typeface="Arial" pitchFamily="34" charset="0"/>
              </a:rPr>
              <a:t>I then create scenarios based on that information. For example, if I think of a busy office worker, I set up a scenario with my phone so that it has a lot of emails, texts and meeting reminders occurring while I use the app. You can get very creative here, with a lot of other application interaction, as well as trying to quickly solve a problem or enjoy an experience with a device under different conditions. </a:t>
            </a:r>
          </a:p>
        </p:txBody>
      </p:sp>
      <p:sp>
        <p:nvSpPr>
          <p:cNvPr id="4" name="Footer Placeholder 3"/>
          <p:cNvSpPr>
            <a:spLocks noGrp="1"/>
          </p:cNvSpPr>
          <p:nvPr>
            <p:ph type="ftr" sz="quarter" idx="11"/>
          </p:nvPr>
        </p:nvSpPr>
        <p:spPr>
          <a:xfrm>
            <a:off x="3505200" y="6477000"/>
            <a:ext cx="4724400" cy="274320"/>
          </a:xfrm>
        </p:spPr>
        <p:txBody>
          <a:bodyPr/>
          <a:lstStyle/>
          <a:p>
            <a:r>
              <a:rPr lang="en-US" dirty="0" smtClean="0"/>
              <a:t>Copyright </a:t>
            </a:r>
            <a:r>
              <a:rPr lang="en-US" dirty="0" err="1" smtClean="0"/>
              <a:t>Ivette</a:t>
            </a:r>
            <a:r>
              <a:rPr lang="en-US" dirty="0" smtClean="0"/>
              <a:t> Doss 2013</a:t>
            </a:r>
            <a:endParaRPr lang="en-US" dirty="0"/>
          </a:p>
        </p:txBody>
      </p:sp>
      <p:sp>
        <p:nvSpPr>
          <p:cNvPr id="5" name="Slide Number Placeholder 4"/>
          <p:cNvSpPr>
            <a:spLocks noGrp="1"/>
          </p:cNvSpPr>
          <p:nvPr>
            <p:ph type="sldNum" sz="quarter" idx="12"/>
          </p:nvPr>
        </p:nvSpPr>
        <p:spPr>
          <a:xfrm>
            <a:off x="8458200" y="6355080"/>
            <a:ext cx="502920" cy="502920"/>
          </a:xfrm>
        </p:spPr>
        <p:txBody>
          <a:bodyPr/>
          <a:lstStyle/>
          <a:p>
            <a:fld id="{B6F15528-21DE-4FAA-801E-634DDDAF4B2B}" type="slidenum">
              <a:rPr lang="en-US" smtClean="0"/>
              <a:pPr/>
              <a:t>43</a:t>
            </a:fld>
            <a:endParaRPr lang="en-US" dirty="0"/>
          </a:p>
        </p:txBody>
      </p:sp>
      <p:sp>
        <p:nvSpPr>
          <p:cNvPr id="6" name="Title 1"/>
          <p:cNvSpPr>
            <a:spLocks noGrp="1"/>
          </p:cNvSpPr>
          <p:nvPr>
            <p:ph type="title"/>
          </p:nvPr>
        </p:nvSpPr>
        <p:spPr>
          <a:xfrm>
            <a:off x="457200" y="274638"/>
            <a:ext cx="8229600" cy="792162"/>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Arial" pitchFamily="34" charset="0"/>
                <a:cs typeface="Arial" pitchFamily="34" charset="0"/>
              </a:rPr>
              <a:t>Different </a:t>
            </a:r>
            <a:r>
              <a:rPr lang="en-US" sz="2400" b="1" dirty="0">
                <a:latin typeface="Arial" pitchFamily="34" charset="0"/>
                <a:cs typeface="Arial" pitchFamily="34" charset="0"/>
              </a:rPr>
              <a:t>approach to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testing </a:t>
            </a:r>
            <a:r>
              <a:rPr lang="en-US" sz="2400" b="1" dirty="0">
                <a:latin typeface="Arial" pitchFamily="34" charset="0"/>
                <a:cs typeface="Arial" pitchFamily="34" charset="0"/>
              </a:rPr>
              <a:t>mobile A</a:t>
            </a:r>
            <a:r>
              <a:rPr lang="en-US" sz="2400" b="1" dirty="0" smtClean="0">
                <a:latin typeface="Arial" pitchFamily="34" charset="0"/>
                <a:cs typeface="Arial" pitchFamily="34" charset="0"/>
              </a:rPr>
              <a:t>pps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843671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b="1" dirty="0">
                <a:latin typeface="Arial" pitchFamily="34" charset="0"/>
                <a:cs typeface="Arial" pitchFamily="34" charset="0"/>
              </a:rPr>
              <a:t>N: NETWORK </a:t>
            </a:r>
            <a:endParaRPr lang="en-US" dirty="0">
              <a:latin typeface="Arial" pitchFamily="34" charset="0"/>
              <a:cs typeface="Arial" pitchFamily="34" charset="0"/>
            </a:endParaRPr>
          </a:p>
          <a:p>
            <a:r>
              <a:rPr lang="en-US" dirty="0">
                <a:latin typeface="Arial" pitchFamily="34" charset="0"/>
                <a:cs typeface="Arial" pitchFamily="34" charset="0"/>
              </a:rPr>
              <a:t>Mobile apps that require network connectivity such as an internet connection are quite susceptible to problems. Since they aren’t stationary objects like a PC, they have a huge dependence on the availability, performance and reliability of networks. The path from a server to your device can be confusing, complex and circuitous. What this means is that the application may expect connectivity that isn’t available consistently where you are testing. In these cases, the application may fail or crash because of timing issues (it takes too long to get responses) poor connections (lack of signal strength) or moving from one network to another. </a:t>
            </a:r>
          </a:p>
          <a:p>
            <a:r>
              <a:rPr lang="en-US" dirty="0">
                <a:latin typeface="Arial" pitchFamily="34" charset="0"/>
                <a:cs typeface="Arial" pitchFamily="34" charset="0"/>
              </a:rPr>
              <a:t> </a:t>
            </a:r>
            <a:r>
              <a:rPr lang="en-US" dirty="0" err="1">
                <a:latin typeface="Arial" pitchFamily="34" charset="0"/>
                <a:cs typeface="Arial" pitchFamily="34" charset="0"/>
              </a:rPr>
              <a:t>Wifi</a:t>
            </a:r>
            <a:r>
              <a:rPr lang="en-US" dirty="0">
                <a:latin typeface="Arial" pitchFamily="34" charset="0"/>
                <a:cs typeface="Arial" pitchFamily="34" charset="0"/>
              </a:rPr>
              <a:t> </a:t>
            </a:r>
          </a:p>
          <a:p>
            <a:r>
              <a:rPr lang="en-US" dirty="0">
                <a:latin typeface="Arial" pitchFamily="34" charset="0"/>
                <a:cs typeface="Arial" pitchFamily="34" charset="0"/>
              </a:rPr>
              <a:t> Wireless broadband </a:t>
            </a:r>
          </a:p>
          <a:p>
            <a:r>
              <a:rPr lang="en-US" dirty="0">
                <a:latin typeface="Arial" pitchFamily="34" charset="0"/>
                <a:cs typeface="Arial" pitchFamily="34" charset="0"/>
              </a:rPr>
              <a:t> Dead spots </a:t>
            </a:r>
          </a:p>
          <a:p>
            <a:r>
              <a:rPr lang="en-US" dirty="0">
                <a:latin typeface="Arial" pitchFamily="34" charset="0"/>
                <a:cs typeface="Arial" pitchFamily="34" charset="0"/>
              </a:rPr>
              <a:t> Moving from one data network to another (</a:t>
            </a:r>
            <a:r>
              <a:rPr lang="en-US" dirty="0" err="1">
                <a:latin typeface="Arial" pitchFamily="34" charset="0"/>
                <a:cs typeface="Arial" pitchFamily="34" charset="0"/>
              </a:rPr>
              <a:t>eg</a:t>
            </a:r>
            <a:r>
              <a:rPr lang="en-US" dirty="0">
                <a:latin typeface="Arial" pitchFamily="34" charset="0"/>
                <a:cs typeface="Arial" pitchFamily="34" charset="0"/>
              </a:rPr>
              <a:t>. </a:t>
            </a:r>
            <a:r>
              <a:rPr lang="en-US" dirty="0" err="1">
                <a:latin typeface="Arial" pitchFamily="34" charset="0"/>
                <a:cs typeface="Arial" pitchFamily="34" charset="0"/>
              </a:rPr>
              <a:t>wifi</a:t>
            </a:r>
            <a:r>
              <a:rPr lang="en-US" dirty="0">
                <a:latin typeface="Arial" pitchFamily="34" charset="0"/>
                <a:cs typeface="Arial" pitchFamily="34" charset="0"/>
              </a:rPr>
              <a:t> to </a:t>
            </a:r>
            <a:r>
              <a:rPr lang="en-US" dirty="0" err="1">
                <a:latin typeface="Arial" pitchFamily="34" charset="0"/>
                <a:cs typeface="Arial" pitchFamily="34" charset="0"/>
              </a:rPr>
              <a:t>wifi</a:t>
            </a:r>
            <a:r>
              <a:rPr lang="en-US" dirty="0">
                <a:latin typeface="Arial" pitchFamily="34" charset="0"/>
                <a:cs typeface="Arial" pitchFamily="34" charset="0"/>
              </a:rPr>
              <a:t>, </a:t>
            </a:r>
            <a:r>
              <a:rPr lang="en-US" dirty="0" err="1">
                <a:latin typeface="Arial" pitchFamily="34" charset="0"/>
                <a:cs typeface="Arial" pitchFamily="34" charset="0"/>
              </a:rPr>
              <a:t>wifi</a:t>
            </a:r>
            <a:r>
              <a:rPr lang="en-US" dirty="0">
                <a:latin typeface="Arial" pitchFamily="34" charset="0"/>
                <a:cs typeface="Arial" pitchFamily="34" charset="0"/>
              </a:rPr>
              <a:t> to wireless broadband, wireless broadband to </a:t>
            </a:r>
            <a:r>
              <a:rPr lang="en-US" dirty="0" err="1">
                <a:latin typeface="Arial" pitchFamily="34" charset="0"/>
                <a:cs typeface="Arial" pitchFamily="34" charset="0"/>
              </a:rPr>
              <a:t>wifi</a:t>
            </a:r>
            <a:r>
              <a:rPr lang="en-US" dirty="0">
                <a:latin typeface="Arial" pitchFamily="34" charset="0"/>
                <a:cs typeface="Arial" pitchFamily="34" charset="0"/>
              </a:rPr>
              <a:t>, others) </a:t>
            </a:r>
          </a:p>
          <a:p>
            <a:endParaRPr lang="en-US" dirty="0">
              <a:latin typeface="Arial" pitchFamily="34" charset="0"/>
              <a:cs typeface="Arial" pitchFamily="34" charset="0"/>
            </a:endParaRPr>
          </a:p>
          <a:p>
            <a:r>
              <a:rPr lang="en-US" dirty="0">
                <a:latin typeface="Arial" pitchFamily="34" charset="0"/>
                <a:cs typeface="Arial" pitchFamily="34" charset="0"/>
              </a:rPr>
              <a:t>The network controlled by a service provider and how well it performs is not something we can control. We can find out whether apps work well with the network we are using or not, and let the developers know about the problems you see. </a:t>
            </a:r>
            <a:endParaRPr lang="en-US" dirty="0" smtClean="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a:xfrm>
            <a:off x="3581400" y="6477000"/>
            <a:ext cx="4724400" cy="274320"/>
          </a:xfrm>
        </p:spPr>
        <p:txBody>
          <a:bodyPr/>
          <a:lstStyle/>
          <a:p>
            <a:r>
              <a:rPr lang="en-US" dirty="0" smtClean="0"/>
              <a:t>Copyright </a:t>
            </a:r>
            <a:r>
              <a:rPr lang="en-US" dirty="0" err="1" smtClean="0"/>
              <a:t>Ivette</a:t>
            </a:r>
            <a:r>
              <a:rPr lang="en-US" dirty="0" smtClean="0"/>
              <a:t> Doss 2013</a:t>
            </a:r>
            <a:endParaRPr lang="en-US" dirty="0"/>
          </a:p>
        </p:txBody>
      </p:sp>
      <p:sp>
        <p:nvSpPr>
          <p:cNvPr id="5" name="Slide Number Placeholder 4"/>
          <p:cNvSpPr>
            <a:spLocks noGrp="1"/>
          </p:cNvSpPr>
          <p:nvPr>
            <p:ph type="sldNum" sz="quarter" idx="12"/>
          </p:nvPr>
        </p:nvSpPr>
        <p:spPr>
          <a:xfrm>
            <a:off x="8534400" y="6248400"/>
            <a:ext cx="502920" cy="501542"/>
          </a:xfrm>
        </p:spPr>
        <p:txBody>
          <a:bodyPr/>
          <a:lstStyle/>
          <a:p>
            <a:fld id="{B6F15528-21DE-4FAA-801E-634DDDAF4B2B}" type="slidenum">
              <a:rPr lang="en-US" smtClean="0"/>
              <a:pPr/>
              <a:t>44</a:t>
            </a:fld>
            <a:endParaRPr lang="en-US" dirty="0"/>
          </a:p>
        </p:txBody>
      </p:sp>
      <p:sp>
        <p:nvSpPr>
          <p:cNvPr id="6" name="Title 1"/>
          <p:cNvSpPr>
            <a:spLocks noGrp="1"/>
          </p:cNvSpPr>
          <p:nvPr>
            <p:ph type="title"/>
          </p:nvPr>
        </p:nvSpPr>
        <p:spPr>
          <a:xfrm>
            <a:off x="457200" y="152400"/>
            <a:ext cx="8229600" cy="685800"/>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Arial" pitchFamily="34" charset="0"/>
                <a:cs typeface="Arial" pitchFamily="34" charset="0"/>
              </a:rPr>
              <a:t>Different </a:t>
            </a:r>
            <a:r>
              <a:rPr lang="en-US" sz="2400" b="1" dirty="0">
                <a:latin typeface="Arial" pitchFamily="34" charset="0"/>
                <a:cs typeface="Arial" pitchFamily="34" charset="0"/>
              </a:rPr>
              <a:t>approach to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testing </a:t>
            </a:r>
            <a:r>
              <a:rPr lang="en-US" sz="2400" b="1" dirty="0">
                <a:latin typeface="Arial" pitchFamily="34" charset="0"/>
                <a:cs typeface="Arial" pitchFamily="34" charset="0"/>
              </a:rPr>
              <a:t>mobile A</a:t>
            </a:r>
            <a:r>
              <a:rPr lang="en-US" sz="2400" b="1" dirty="0" smtClean="0">
                <a:latin typeface="Arial" pitchFamily="34" charset="0"/>
                <a:cs typeface="Arial" pitchFamily="34" charset="0"/>
              </a:rPr>
              <a:t>pps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926503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style>
          <a:lnRef idx="1">
            <a:schemeClr val="accent4"/>
          </a:lnRef>
          <a:fillRef idx="2">
            <a:schemeClr val="accent4"/>
          </a:fillRef>
          <a:effectRef idx="1">
            <a:schemeClr val="accent4"/>
          </a:effectRef>
          <a:fontRef idx="minor">
            <a:schemeClr val="dk1"/>
          </a:fontRef>
        </p:style>
        <p:txBody>
          <a:bodyPr>
            <a:normAutofit/>
          </a:bodyPr>
          <a:lstStyle/>
          <a:p>
            <a:r>
              <a:rPr lang="en-US" b="1" dirty="0">
                <a:latin typeface="Arial" pitchFamily="34" charset="0"/>
                <a:cs typeface="Arial" pitchFamily="34" charset="0"/>
              </a:rPr>
              <a:t>GETTING STARTED </a:t>
            </a:r>
            <a:endParaRPr lang="en-US" dirty="0">
              <a:latin typeface="Arial" pitchFamily="34" charset="0"/>
              <a:cs typeface="Arial" pitchFamily="34" charset="0"/>
            </a:endParaRPr>
          </a:p>
          <a:p>
            <a:r>
              <a:rPr lang="en-US" dirty="0">
                <a:latin typeface="Arial" pitchFamily="34" charset="0"/>
                <a:cs typeface="Arial" pitchFamily="34" charset="0"/>
              </a:rPr>
              <a:t>I usually start with “FUN” – I look at the functions of the app, starting with the installation and moving from there. I follow any instructions (or lack of) it comes with, and spend time touring the application. I then look at all the settings options of my mobile test device and determine what might interfere with the application. It can take over an hour to delve deeply into the built-in capabilities of the device itself. I then try to think of three different users, and imagine how they would use the application. I map out basic scenarios, and try to move my way through the application the way real users would. As I move through the app, I am careful to note anything that bothers me, and feels unresponsive or awkward. These are usability issues that are important feedback. Then, I investigate my network options, and I try the app out using different connection options. From there, I move on to the rest of the mnemonic: interactions, interruptions, and others. You might be surprised how many bugs you find if you work at trying out as many ideas in each category as you can. Don’t be limited by this though, come up with your own ideas, use this mnemonic as </a:t>
            </a:r>
            <a:r>
              <a:rPr lang="en-US" dirty="0" smtClean="0">
                <a:latin typeface="Arial" pitchFamily="34" charset="0"/>
                <a:cs typeface="Arial" pitchFamily="34" charset="0"/>
              </a:rPr>
              <a:t>a  </a:t>
            </a:r>
            <a:r>
              <a:rPr lang="en-US" dirty="0">
                <a:latin typeface="Arial" pitchFamily="34" charset="0"/>
                <a:cs typeface="Arial" pitchFamily="34" charset="0"/>
              </a:rPr>
              <a:t>springboard for your testing </a:t>
            </a:r>
            <a:r>
              <a:rPr lang="en-US" dirty="0" smtClean="0">
                <a:latin typeface="Arial" pitchFamily="34" charset="0"/>
                <a:cs typeface="Arial" pitchFamily="34" charset="0"/>
              </a:rPr>
              <a:t>thinking.</a:t>
            </a:r>
          </a:p>
          <a:p>
            <a:endParaRPr lang="en-US" dirty="0"/>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
        <p:nvSpPr>
          <p:cNvPr id="6"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Arial" pitchFamily="34" charset="0"/>
                <a:cs typeface="Arial" pitchFamily="34" charset="0"/>
              </a:rPr>
              <a:t>Different </a:t>
            </a:r>
            <a:r>
              <a:rPr lang="en-US" sz="2400" b="1" dirty="0">
                <a:latin typeface="Arial" pitchFamily="34" charset="0"/>
                <a:cs typeface="Arial" pitchFamily="34" charset="0"/>
              </a:rPr>
              <a:t>approach to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testing </a:t>
            </a:r>
            <a:r>
              <a:rPr lang="en-US" sz="2400" b="1" dirty="0">
                <a:latin typeface="Arial" pitchFamily="34" charset="0"/>
                <a:cs typeface="Arial" pitchFamily="34" charset="0"/>
              </a:rPr>
              <a:t>mobile A</a:t>
            </a:r>
            <a:r>
              <a:rPr lang="en-US" sz="2400" b="1" dirty="0" smtClean="0">
                <a:latin typeface="Arial" pitchFamily="34" charset="0"/>
                <a:cs typeface="Arial" pitchFamily="34" charset="0"/>
              </a:rPr>
              <a:t>pps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41321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0" y="1600200"/>
            <a:ext cx="2819400" cy="4114800"/>
          </a:xfrm>
        </p:spPr>
        <p:style>
          <a:lnRef idx="1">
            <a:schemeClr val="accent4"/>
          </a:lnRef>
          <a:fillRef idx="2">
            <a:schemeClr val="accent4"/>
          </a:fillRef>
          <a:effectRef idx="1">
            <a:schemeClr val="accent4"/>
          </a:effectRef>
          <a:fontRef idx="minor">
            <a:schemeClr val="dk1"/>
          </a:fontRef>
        </p:style>
        <p:txBody>
          <a:bodyPr>
            <a:normAutofit/>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The </a:t>
            </a:r>
            <a:r>
              <a:rPr lang="en-US" dirty="0">
                <a:latin typeface="Arial" pitchFamily="34" charset="0"/>
                <a:cs typeface="Arial" pitchFamily="34" charset="0"/>
              </a:rPr>
              <a:t>strategy and methodologies for unit testing, system testing, regression testing and pass/fail </a:t>
            </a:r>
            <a:r>
              <a:rPr lang="en-US" dirty="0" smtClean="0">
                <a:latin typeface="Arial" pitchFamily="34" charset="0"/>
                <a:cs typeface="Arial" pitchFamily="34" charset="0"/>
              </a:rPr>
              <a:t>check-listing:</a:t>
            </a:r>
          </a:p>
          <a:p>
            <a:r>
              <a:rPr lang="en-US" dirty="0" smtClean="0">
                <a:latin typeface="Arial" pitchFamily="34" charset="0"/>
                <a:cs typeface="Arial" pitchFamily="34" charset="0"/>
              </a:rPr>
              <a:t>Few things like - </a:t>
            </a:r>
            <a:r>
              <a:rPr lang="en-US" dirty="0">
                <a:latin typeface="Arial" pitchFamily="34" charset="0"/>
                <a:cs typeface="Arial" pitchFamily="34" charset="0"/>
              </a:rPr>
              <a:t>application characteristics, stability, connectivity, launching, UI and application accessing internal resources or user data</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4001928" cy="365125"/>
          </a:xfrm>
        </p:spPr>
        <p:txBody>
          <a:bodyPr/>
          <a:lstStyle/>
          <a:p>
            <a:r>
              <a:rPr lang="en-US" smtClean="0"/>
              <a:t>Copyright Ivette Doss 2013</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Title 4"/>
          <p:cNvSpPr>
            <a:spLocks noGrp="1"/>
          </p:cNvSpPr>
          <p:nvPr>
            <p:ph type="title"/>
          </p:nvPr>
        </p:nvSpPr>
        <p:spPr>
          <a:xfrm>
            <a:off x="457200" y="274638"/>
            <a:ext cx="5029200" cy="868362"/>
          </a:xfrm>
        </p:spPr>
        <p:style>
          <a:lnRef idx="1">
            <a:schemeClr val="accent3"/>
          </a:lnRef>
          <a:fillRef idx="2">
            <a:schemeClr val="accent3"/>
          </a:fillRef>
          <a:effectRef idx="1">
            <a:schemeClr val="accent3"/>
          </a:effectRef>
          <a:fontRef idx="minor">
            <a:schemeClr val="dk1"/>
          </a:fontRef>
        </p:style>
        <p:txBody>
          <a:bodyPr/>
          <a:lstStyle/>
          <a:p>
            <a:r>
              <a:rPr lang="en-US" sz="4000" b="1" dirty="0"/>
              <a:t>Testing Strategy </a:t>
            </a:r>
          </a:p>
        </p:txBody>
      </p:sp>
      <p:pic>
        <p:nvPicPr>
          <p:cNvPr id="2050" name="Picture 2" descr="http://solutions.princetoninformation.com/wp-content/uploads/2012/02/Automated-Testing-Strate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2" y="1354405"/>
            <a:ext cx="6481082" cy="481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16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estingthefuture.net/wp-content/uploads/2010/06/ScreenHunter_06-Jun.-29-1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33800"/>
            <a:ext cx="4495800" cy="298366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066800"/>
            <a:ext cx="8229600" cy="2819400"/>
          </a:xfrm>
        </p:spPr>
        <p:style>
          <a:lnRef idx="1">
            <a:schemeClr val="accent4"/>
          </a:lnRef>
          <a:fillRef idx="2">
            <a:schemeClr val="accent4"/>
          </a:fillRef>
          <a:effectRef idx="1">
            <a:schemeClr val="accent4"/>
          </a:effectRef>
          <a:fontRef idx="minor">
            <a:schemeClr val="dk1"/>
          </a:fontRef>
        </p:style>
        <p:txBody>
          <a:bodyPr>
            <a:noAutofit/>
          </a:bodyPr>
          <a:lstStyle/>
          <a:p>
            <a:r>
              <a:rPr lang="en-US" sz="2000" dirty="0" smtClean="0">
                <a:latin typeface="Arial" pitchFamily="34" charset="0"/>
                <a:cs typeface="Arial" pitchFamily="34" charset="0"/>
              </a:rPr>
              <a:t>Environment </a:t>
            </a:r>
            <a:r>
              <a:rPr lang="en-US" sz="2000" dirty="0">
                <a:latin typeface="Arial" pitchFamily="34" charset="0"/>
                <a:cs typeface="Arial" pitchFamily="34" charset="0"/>
              </a:rPr>
              <a:t>is another </a:t>
            </a:r>
            <a:r>
              <a:rPr lang="en-US" sz="2000" dirty="0" smtClean="0">
                <a:latin typeface="Arial" pitchFamily="34" charset="0"/>
                <a:cs typeface="Arial" pitchFamily="34" charset="0"/>
              </a:rPr>
              <a:t>big </a:t>
            </a:r>
            <a:r>
              <a:rPr lang="en-US" sz="2000" dirty="0">
                <a:latin typeface="Arial" pitchFamily="34" charset="0"/>
                <a:cs typeface="Arial" pitchFamily="34" charset="0"/>
              </a:rPr>
              <a:t>thing for test plan for mobile </a:t>
            </a:r>
            <a:r>
              <a:rPr lang="en-US" sz="2000" dirty="0" smtClean="0">
                <a:latin typeface="Arial" pitchFamily="34" charset="0"/>
                <a:cs typeface="Arial" pitchFamily="34" charset="0"/>
              </a:rPr>
              <a:t>app:</a:t>
            </a:r>
          </a:p>
          <a:p>
            <a:r>
              <a:rPr lang="en-US" sz="1800" dirty="0" smtClean="0">
                <a:latin typeface="Arial" pitchFamily="34" charset="0"/>
                <a:cs typeface="Arial" pitchFamily="34" charset="0"/>
              </a:rPr>
              <a:t>Which </a:t>
            </a:r>
            <a:r>
              <a:rPr lang="en-US" sz="1800" dirty="0">
                <a:latin typeface="Arial" pitchFamily="34" charset="0"/>
                <a:cs typeface="Arial" pitchFamily="34" charset="0"/>
              </a:rPr>
              <a:t>parts of the app will be tested on emulator and which parts will be on real device, </a:t>
            </a: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what </a:t>
            </a:r>
            <a:r>
              <a:rPr lang="en-US" sz="1800" dirty="0">
                <a:latin typeface="Arial" pitchFamily="34" charset="0"/>
                <a:cs typeface="Arial" pitchFamily="34" charset="0"/>
              </a:rPr>
              <a:t>will be the device versions, </a:t>
            </a: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how </a:t>
            </a:r>
            <a:r>
              <a:rPr lang="en-US" sz="1800" dirty="0">
                <a:latin typeface="Arial" pitchFamily="34" charset="0"/>
                <a:cs typeface="Arial" pitchFamily="34" charset="0"/>
              </a:rPr>
              <a:t>many variant of the devices will be present while testing</a:t>
            </a:r>
            <a:r>
              <a:rPr lang="en-US" sz="1800" dirty="0" smtClean="0">
                <a:latin typeface="Arial" pitchFamily="34" charset="0"/>
                <a:cs typeface="Arial" pitchFamily="34" charset="0"/>
              </a:rPr>
              <a:t>,</a:t>
            </a:r>
          </a:p>
          <a:p>
            <a:r>
              <a:rPr lang="en-US" sz="1800" dirty="0" smtClean="0">
                <a:latin typeface="Arial" pitchFamily="34" charset="0"/>
                <a:cs typeface="Arial" pitchFamily="34" charset="0"/>
              </a:rPr>
              <a:t>what </a:t>
            </a:r>
            <a:r>
              <a:rPr lang="en-US" sz="1800" dirty="0">
                <a:latin typeface="Arial" pitchFamily="34" charset="0"/>
                <a:cs typeface="Arial" pitchFamily="34" charset="0"/>
              </a:rPr>
              <a:t>will be the possible carriers, </a:t>
            </a: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what </a:t>
            </a:r>
            <a:r>
              <a:rPr lang="en-US" sz="1800" dirty="0">
                <a:latin typeface="Arial" pitchFamily="34" charset="0"/>
                <a:cs typeface="Arial" pitchFamily="34" charset="0"/>
              </a:rPr>
              <a:t>will be the test locations -- </a:t>
            </a:r>
            <a:r>
              <a:rPr lang="en-US" sz="1800" dirty="0" err="1" smtClean="0">
                <a:latin typeface="Arial" pitchFamily="34" charset="0"/>
                <a:cs typeface="Arial" pitchFamily="34" charset="0"/>
              </a:rPr>
              <a:t>thess</a:t>
            </a:r>
            <a:r>
              <a:rPr lang="en-US" sz="1800" dirty="0" smtClean="0">
                <a:latin typeface="Arial" pitchFamily="34" charset="0"/>
                <a:cs typeface="Arial" pitchFamily="34" charset="0"/>
              </a:rPr>
              <a:t> </a:t>
            </a:r>
            <a:r>
              <a:rPr lang="en-US" sz="1800" dirty="0">
                <a:latin typeface="Arial" pitchFamily="34" charset="0"/>
                <a:cs typeface="Arial" pitchFamily="34" charset="0"/>
              </a:rPr>
              <a:t>questions </a:t>
            </a:r>
            <a:r>
              <a:rPr lang="en-US" sz="1800" dirty="0" smtClean="0">
                <a:latin typeface="Arial" pitchFamily="34" charset="0"/>
                <a:cs typeface="Arial" pitchFamily="34" charset="0"/>
              </a:rPr>
              <a:t>are </a:t>
            </a:r>
            <a:r>
              <a:rPr lang="en-US" sz="1800" dirty="0">
                <a:latin typeface="Arial" pitchFamily="34" charset="0"/>
                <a:cs typeface="Arial" pitchFamily="34" charset="0"/>
              </a:rPr>
              <a:t>needed to be answered in the test plan explicitly</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
        <p:nvSpPr>
          <p:cNvPr id="3" name="Footer Placeholder 2"/>
          <p:cNvSpPr>
            <a:spLocks noGrp="1"/>
          </p:cNvSpPr>
          <p:nvPr>
            <p:ph type="ftr" sz="quarter" idx="11"/>
          </p:nvPr>
        </p:nvSpPr>
        <p:spPr>
          <a:xfrm>
            <a:off x="4800600" y="6324601"/>
            <a:ext cx="3569881" cy="457199"/>
          </a:xfrm>
        </p:spPr>
        <p:txBody>
          <a:bodyPr/>
          <a:lstStyle/>
          <a:p>
            <a:r>
              <a:rPr lang="en-US" smtClean="0"/>
              <a:t>Copyright Ivette Doss 2013</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Title 4"/>
          <p:cNvSpPr>
            <a:spLocks noGrp="1"/>
          </p:cNvSpPr>
          <p:nvPr>
            <p:ph type="title"/>
          </p:nvPr>
        </p:nvSpPr>
        <p:spPr>
          <a:xfrm>
            <a:off x="457200" y="152400"/>
            <a:ext cx="5791200" cy="715962"/>
          </a:xfrm>
        </p:spPr>
        <p:style>
          <a:lnRef idx="1">
            <a:schemeClr val="accent3"/>
          </a:lnRef>
          <a:fillRef idx="2">
            <a:schemeClr val="accent3"/>
          </a:fillRef>
          <a:effectRef idx="1">
            <a:schemeClr val="accent3"/>
          </a:effectRef>
          <a:fontRef idx="minor">
            <a:schemeClr val="dk1"/>
          </a:fontRef>
        </p:style>
        <p:txBody>
          <a:bodyPr/>
          <a:lstStyle/>
          <a:p>
            <a:r>
              <a:rPr lang="en-US" sz="3600" b="1" dirty="0">
                <a:solidFill>
                  <a:schemeClr val="tx1"/>
                </a:solidFill>
              </a:rPr>
              <a:t>Test </a:t>
            </a:r>
            <a:r>
              <a:rPr lang="en-US" sz="3600" b="1" dirty="0" smtClean="0">
                <a:solidFill>
                  <a:schemeClr val="tx1"/>
                </a:solidFill>
              </a:rPr>
              <a:t>Environment Setup </a:t>
            </a:r>
            <a:endParaRPr lang="en-US" sz="3600" b="1" dirty="0">
              <a:solidFill>
                <a:schemeClr val="tx1"/>
              </a:solidFill>
            </a:endParaRPr>
          </a:p>
        </p:txBody>
      </p:sp>
    </p:spTree>
    <p:extLst>
      <p:ext uri="{BB962C8B-B14F-4D97-AF65-F5344CB8AC3E}">
        <p14:creationId xmlns:p14="http://schemas.microsoft.com/office/powerpoint/2010/main" val="27685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185671"/>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rial" pitchFamily="34" charset="0"/>
                <a:cs typeface="Arial" pitchFamily="34" charset="0"/>
              </a:rPr>
              <a:t>How </a:t>
            </a:r>
            <a:r>
              <a:rPr lang="en-US" dirty="0">
                <a:latin typeface="Arial" pitchFamily="34" charset="0"/>
                <a:cs typeface="Arial" pitchFamily="34" charset="0"/>
              </a:rPr>
              <a:t>to handle the reports, documentations, </a:t>
            </a:r>
            <a:r>
              <a:rPr lang="en-US" dirty="0" smtClean="0">
                <a:latin typeface="Arial" pitchFamily="34" charset="0"/>
                <a:cs typeface="Arial" pitchFamily="34" charset="0"/>
              </a:rPr>
              <a:t>change </a:t>
            </a:r>
            <a:r>
              <a:rPr lang="en-US" dirty="0">
                <a:latin typeface="Arial" pitchFamily="34" charset="0"/>
                <a:cs typeface="Arial" pitchFamily="34" charset="0"/>
              </a:rPr>
              <a:t>requests while testing is undergone -- should be confirmed from conversation/discussion with the PM and should be listed in the test plan.</a:t>
            </a:r>
          </a:p>
          <a:p>
            <a:endParaRPr lang="en-US" dirty="0"/>
          </a:p>
        </p:txBody>
      </p:sp>
      <p:sp>
        <p:nvSpPr>
          <p:cNvPr id="3" name="Footer Placeholder 2"/>
          <p:cNvSpPr>
            <a:spLocks noGrp="1"/>
          </p:cNvSpPr>
          <p:nvPr>
            <p:ph type="ftr" sz="quarter" idx="11"/>
          </p:nvPr>
        </p:nvSpPr>
        <p:spPr>
          <a:xfrm>
            <a:off x="4380072" y="6407944"/>
            <a:ext cx="4078128" cy="365125"/>
          </a:xfrm>
        </p:spPr>
        <p:txBody>
          <a:bodyPr/>
          <a:lstStyle/>
          <a:p>
            <a:r>
              <a:rPr lang="en-US" smtClean="0"/>
              <a:t>Copyright Ivette Doss 2013</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Title 4"/>
          <p:cNvSpPr>
            <a:spLocks noGrp="1"/>
          </p:cNvSpPr>
          <p:nvPr>
            <p:ph type="title"/>
          </p:nvPr>
        </p:nvSpPr>
        <p:spPr>
          <a:xfrm>
            <a:off x="457200" y="274638"/>
            <a:ext cx="5105400" cy="868362"/>
          </a:xfrm>
        </p:spPr>
        <p:style>
          <a:lnRef idx="1">
            <a:schemeClr val="accent3"/>
          </a:lnRef>
          <a:fillRef idx="2">
            <a:schemeClr val="accent3"/>
          </a:fillRef>
          <a:effectRef idx="1">
            <a:schemeClr val="accent3"/>
          </a:effectRef>
          <a:fontRef idx="minor">
            <a:schemeClr val="dk1"/>
          </a:fontRef>
        </p:style>
        <p:txBody>
          <a:bodyPr/>
          <a:lstStyle/>
          <a:p>
            <a:r>
              <a:rPr lang="en-US" sz="3600" b="1" dirty="0"/>
              <a:t>Control Procedure </a:t>
            </a:r>
          </a:p>
        </p:txBody>
      </p:sp>
      <p:pic>
        <p:nvPicPr>
          <p:cNvPr id="4098" name="Picture 2" descr="http://www.siliconindia.com:81/news/newsimages/special/9O37IfN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4048125" cy="2686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arreiradeti.com.br/wp-content/uploads/2013/03/teste-software-carreira-profissao-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05200"/>
            <a:ext cx="3906068"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8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154328" cy="365125"/>
          </a:xfrm>
        </p:spPr>
        <p:txBody>
          <a:bodyPr/>
          <a:lstStyle/>
          <a:p>
            <a:r>
              <a:rPr lang="en-US" smtClean="0"/>
              <a:t>Copyright Ivette Doss 2013</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122" name="Picture 2" descr="http://www.savis.com.vn/uploads/images/sw-test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5791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7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2999"/>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2628" indent="-342900">
              <a:buNone/>
            </a:pPr>
            <a:r>
              <a:rPr lang="en-US" sz="1600" b="1" dirty="0" smtClean="0">
                <a:latin typeface="Arial" pitchFamily="34" charset="0"/>
                <a:cs typeface="Arial" pitchFamily="34" charset="0"/>
              </a:rPr>
              <a:t>1. Requirements Analysis considering Mobile Factors:</a:t>
            </a:r>
          </a:p>
          <a:p>
            <a:pPr lvl="0"/>
            <a:r>
              <a:rPr lang="en-US" sz="1400" dirty="0" smtClean="0">
                <a:latin typeface="Arial" pitchFamily="34" charset="0"/>
                <a:cs typeface="Arial" pitchFamily="34" charset="0"/>
              </a:rPr>
              <a:t>What kinds of media files are going to be supported</a:t>
            </a:r>
          </a:p>
          <a:p>
            <a:pPr lvl="0"/>
            <a:r>
              <a:rPr lang="en-US" sz="1400" dirty="0" smtClean="0">
                <a:latin typeface="Arial" pitchFamily="34" charset="0"/>
                <a:cs typeface="Arial" pitchFamily="34" charset="0"/>
              </a:rPr>
              <a:t>If download is going to be on SD Card or internal memory</a:t>
            </a:r>
          </a:p>
          <a:p>
            <a:pPr lvl="0"/>
            <a:r>
              <a:rPr lang="en-US" sz="1400" dirty="0" smtClean="0">
                <a:latin typeface="Arial" pitchFamily="34" charset="0"/>
                <a:cs typeface="Arial" pitchFamily="34" charset="0"/>
              </a:rPr>
              <a:t>What if SD card will not be available</a:t>
            </a:r>
          </a:p>
          <a:p>
            <a:pPr lvl="0"/>
            <a:r>
              <a:rPr lang="en-US" sz="1400" dirty="0" smtClean="0">
                <a:latin typeface="Arial" pitchFamily="34" charset="0"/>
                <a:cs typeface="Arial" pitchFamily="34" charset="0"/>
              </a:rPr>
              <a:t>What if user changes the SD Card</a:t>
            </a:r>
          </a:p>
          <a:p>
            <a:pPr marL="452628" indent="-342900">
              <a:buNone/>
            </a:pPr>
            <a:r>
              <a:rPr lang="en-US" sz="1600" dirty="0" smtClean="0">
                <a:latin typeface="Arial" pitchFamily="34" charset="0"/>
                <a:cs typeface="Arial" pitchFamily="34" charset="0"/>
              </a:rPr>
              <a:t>2. </a:t>
            </a:r>
            <a:r>
              <a:rPr lang="en-US" sz="1600" b="1" dirty="0" smtClean="0">
                <a:latin typeface="Arial" pitchFamily="34" charset="0"/>
                <a:cs typeface="Arial" pitchFamily="34" charset="0"/>
              </a:rPr>
              <a:t>UI Mock Ups:</a:t>
            </a:r>
          </a:p>
          <a:p>
            <a:pPr marL="452628" indent="-342900">
              <a:buNone/>
            </a:pPr>
            <a:r>
              <a:rPr lang="en-US" sz="1600" dirty="0" smtClean="0"/>
              <a:t>	</a:t>
            </a:r>
            <a:r>
              <a:rPr lang="en-US" sz="1400" dirty="0" smtClean="0">
                <a:latin typeface="Arial" pitchFamily="34" charset="0"/>
                <a:cs typeface="Arial" pitchFamily="34" charset="0"/>
              </a:rPr>
              <a:t>Ask your client to provide the wire frames or UI mock ups which will help you understand how the application screens will look like. Wire frames can also help you to go through the flow of the application.</a:t>
            </a:r>
          </a:p>
          <a:p>
            <a:pPr marL="452628" indent="-342900">
              <a:buNone/>
            </a:pPr>
            <a:r>
              <a:rPr lang="en-US" sz="1600" dirty="0" smtClean="0">
                <a:latin typeface="Arial" pitchFamily="34" charset="0"/>
                <a:cs typeface="Arial" pitchFamily="34" charset="0"/>
              </a:rPr>
              <a:t>3. </a:t>
            </a:r>
            <a:r>
              <a:rPr lang="en-US" sz="1600" b="1" dirty="0" smtClean="0">
                <a:latin typeface="Arial" pitchFamily="34" charset="0"/>
                <a:cs typeface="Arial" pitchFamily="34" charset="0"/>
              </a:rPr>
              <a:t>Study the Architecture and Technology:</a:t>
            </a:r>
          </a:p>
          <a:p>
            <a:pPr marL="452628" indent="-342900">
              <a:buNone/>
            </a:pPr>
            <a:r>
              <a:rPr lang="en-US" sz="1600" dirty="0" smtClean="0"/>
              <a:t>	</a:t>
            </a:r>
            <a:r>
              <a:rPr lang="en-US" sz="1400" dirty="0" smtClean="0">
                <a:latin typeface="Arial" pitchFamily="34" charset="0"/>
                <a:cs typeface="Arial" pitchFamily="34" charset="0"/>
              </a:rPr>
              <a:t>By the time developers are busy in developing the architecture or going through requirement analysis, it is very important that a tester should also look in to the technology perspective of the application. </a:t>
            </a:r>
          </a:p>
          <a:p>
            <a:pPr marL="452628" indent="-342900">
              <a:buNone/>
            </a:pPr>
            <a:r>
              <a:rPr lang="en-US" sz="1400" dirty="0" smtClean="0">
                <a:latin typeface="Arial" pitchFamily="34" charset="0"/>
                <a:cs typeface="Arial" pitchFamily="34" charset="0"/>
              </a:rPr>
              <a:t>	For example, if your client is developing any streaming or media sharing applications, then apart from regular requirement analysis a QA should make sure what kind of streaming technology is going to use. </a:t>
            </a:r>
          </a:p>
          <a:p>
            <a:pPr marL="452628" indent="-342900">
              <a:buNone/>
            </a:pPr>
            <a:r>
              <a:rPr lang="en-US" sz="1400" dirty="0" smtClean="0">
                <a:latin typeface="Arial" pitchFamily="34" charset="0"/>
                <a:cs typeface="Arial" pitchFamily="34" charset="0"/>
              </a:rPr>
              <a:t>	What are the different APIs will be used in the applications. If the application is related to media, then what are the different kind of media file types this application will support etc.</a:t>
            </a:r>
          </a:p>
          <a:p>
            <a:pPr marL="452628" indent="-342900">
              <a:buNone/>
            </a:pPr>
            <a:endParaRPr lang="en-US" sz="1600" dirty="0">
              <a:latin typeface="Arial" pitchFamily="34" charset="0"/>
              <a:cs typeface="Arial" pitchFamily="34" charset="0"/>
            </a:endParaRPr>
          </a:p>
        </p:txBody>
      </p:sp>
      <p:sp>
        <p:nvSpPr>
          <p:cNvPr id="3" name="Footer Placeholder 2"/>
          <p:cNvSpPr>
            <a:spLocks noGrp="1"/>
          </p:cNvSpPr>
          <p:nvPr>
            <p:ph type="ftr" sz="quarter" idx="11"/>
          </p:nvPr>
        </p:nvSpPr>
        <p:spPr>
          <a:xfrm>
            <a:off x="4953000" y="6400800"/>
            <a:ext cx="3505200" cy="372269"/>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a:xfrm>
            <a:off x="8458200" y="6407944"/>
            <a:ext cx="554832" cy="365125"/>
          </a:xfrm>
        </p:spPr>
        <p:txBody>
          <a:bodyPr>
            <a:normAutofit lnSpcReduction="10000"/>
          </a:bodyPr>
          <a:lstStyle/>
          <a:p>
            <a:fld id="{B6F15528-21DE-4FAA-801E-634DDDAF4B2B}" type="slidenum">
              <a:rPr lang="en-US" smtClean="0">
                <a:solidFill>
                  <a:schemeClr val="accent1">
                    <a:lumMod val="50000"/>
                  </a:schemeClr>
                </a:solidFill>
              </a:rPr>
              <a:pPr/>
              <a:t>9</a:t>
            </a:fld>
            <a:endParaRPr lang="en-US" dirty="0">
              <a:solidFill>
                <a:schemeClr val="accent1">
                  <a:lumMod val="50000"/>
                </a:schemeClr>
              </a:solidFill>
            </a:endParaRPr>
          </a:p>
        </p:txBody>
      </p:sp>
      <p:sp>
        <p:nvSpPr>
          <p:cNvPr id="5" name="Title 4"/>
          <p:cNvSpPr>
            <a:spLocks noGrp="1"/>
          </p:cNvSpPr>
          <p:nvPr>
            <p:ph type="title"/>
          </p:nvPr>
        </p:nvSpPr>
        <p:spPr>
          <a:xfrm>
            <a:off x="457200" y="152400"/>
            <a:ext cx="8229600" cy="1219200"/>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solidFill>
                  <a:schemeClr val="tx1"/>
                </a:solidFill>
                <a:latin typeface="Arial" pitchFamily="34" charset="0"/>
                <a:cs typeface="Arial" pitchFamily="34" charset="0"/>
              </a:rPr>
              <a:t>Tell me about Test Plan Specifics that must emphasized while writing Test Plan</a:t>
            </a:r>
            <a:br>
              <a:rPr lang="en-US" sz="2400" b="1" dirty="0" smtClean="0">
                <a:solidFill>
                  <a:schemeClr val="tx1"/>
                </a:solidFill>
                <a:latin typeface="Arial" pitchFamily="34" charset="0"/>
                <a:cs typeface="Arial" pitchFamily="34" charset="0"/>
              </a:rPr>
            </a:br>
            <a:r>
              <a:rPr lang="en-US" sz="2400" b="1" dirty="0" smtClean="0">
                <a:solidFill>
                  <a:schemeClr val="tx1"/>
                </a:solidFill>
                <a:latin typeface="Arial" pitchFamily="34" charset="0"/>
                <a:cs typeface="Arial" pitchFamily="34" charset="0"/>
              </a:rPr>
              <a:t>for Mobile Application</a:t>
            </a:r>
            <a:endParaRPr lang="en-US" sz="2400" b="1" dirty="0">
              <a:solidFill>
                <a:schemeClr val="tx1"/>
              </a:solidFill>
            </a:endParaRPr>
          </a:p>
        </p:txBody>
      </p:sp>
      <p:pic>
        <p:nvPicPr>
          <p:cNvPr id="3074" name="Picture 2" descr="C:\Users\Ivette.Doss\Pictures\POrtnov\timthum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0"/>
            <a:ext cx="2976881" cy="168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5105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155</TotalTime>
  <Words>4329</Words>
  <Application>Microsoft Office PowerPoint</Application>
  <PresentationFormat>On-screen Show (4:3)</PresentationFormat>
  <Paragraphs>426</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Angles</vt:lpstr>
      <vt:lpstr>Mobile Testing – Survival Knowledge – Part III</vt:lpstr>
      <vt:lpstr>Objective for today</vt:lpstr>
      <vt:lpstr>Specific of Mobile Testing</vt:lpstr>
      <vt:lpstr>Testing Scope</vt:lpstr>
      <vt:lpstr>Testing Strategy </vt:lpstr>
      <vt:lpstr>Test Environment Setup </vt:lpstr>
      <vt:lpstr>Control Procedure </vt:lpstr>
      <vt:lpstr>PowerPoint Presentation</vt:lpstr>
      <vt:lpstr>Tell me about Test Plan Specifics that must emphasized while writing Test Plan for Mobile Application</vt:lpstr>
      <vt:lpstr>PowerPoint Presentation</vt:lpstr>
      <vt:lpstr>PowerPoint Presentation</vt:lpstr>
      <vt:lpstr>PowerPoint Presentation</vt:lpstr>
      <vt:lpstr>PowerPoint Presentation</vt:lpstr>
      <vt:lpstr>Techniques of Mobile Application Testing</vt:lpstr>
      <vt:lpstr>What Remote Device Access  tools do you know?</vt:lpstr>
      <vt:lpstr> Have you ever worked on any Mobile Testing automation tool? </vt:lpstr>
      <vt:lpstr> List of Mobile Web Performance Testing Tools </vt:lpstr>
      <vt:lpstr>Mobile Testing Approach:</vt:lpstr>
      <vt:lpstr>Specific of Mobile Testing</vt:lpstr>
      <vt:lpstr>Types of Mobile Testing Domains:</vt:lpstr>
      <vt:lpstr>Types of Mobile Testing Domains:</vt:lpstr>
      <vt:lpstr>Types of Mobile Testing Domains:</vt:lpstr>
      <vt:lpstr>Specific of Mobile Testing</vt:lpstr>
      <vt:lpstr>   What is the difference between Mobile Testing and Mobile Application Testing?     </vt:lpstr>
      <vt:lpstr>   Parts of Mobile Testing: Mobile Protocol Stack </vt:lpstr>
      <vt:lpstr>   Parts of Mobile Testing: Multimedia Testing </vt:lpstr>
      <vt:lpstr>   Parts of Mobile Testing: Multimedia Testing </vt:lpstr>
      <vt:lpstr>   Parts of Mobile Testing: Feature Testing </vt:lpstr>
      <vt:lpstr>Specific of Mobile Testing</vt:lpstr>
      <vt:lpstr>Compare Web Application Testing vs. Mobile Application Testing</vt:lpstr>
      <vt:lpstr> What are the different ways you can install a Mobile Application?  </vt:lpstr>
      <vt:lpstr>Different approach to testing mobile Apps</vt:lpstr>
      <vt:lpstr>Different approach to  testing mobile Apps</vt:lpstr>
      <vt:lpstr>Different approach to  testing mobile Apps</vt:lpstr>
      <vt:lpstr>Different approach to  testing mobile Apps</vt:lpstr>
      <vt:lpstr>Different approach to  testing mobile Apps</vt:lpstr>
      <vt:lpstr>Different approach to  testing mobile Apps</vt:lpstr>
      <vt:lpstr>Different approach to  testing mobile Apps</vt:lpstr>
      <vt:lpstr>Different approach to  testing mobile Apps</vt:lpstr>
      <vt:lpstr>Different approach to  testing mobile Apps</vt:lpstr>
      <vt:lpstr>Different approach to  testing mobile Apps</vt:lpstr>
      <vt:lpstr>Different approach to  testing mobile Apps</vt:lpstr>
      <vt:lpstr>Different approach to  testing mobile Apps</vt:lpstr>
      <vt:lpstr>Different approach to  testing mobile Apps</vt:lpstr>
      <vt:lpstr>Different approach to  testing mobile Apps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Ivette Doss</dc:creator>
  <cp:lastModifiedBy>Ivette Doss</cp:lastModifiedBy>
  <cp:revision>31</cp:revision>
  <dcterms:created xsi:type="dcterms:W3CDTF">2006-08-16T00:00:00Z</dcterms:created>
  <dcterms:modified xsi:type="dcterms:W3CDTF">2013-06-26T02:02:06Z</dcterms:modified>
</cp:coreProperties>
</file>