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77" r:id="rId7"/>
    <p:sldId id="278" r:id="rId8"/>
    <p:sldId id="279" r:id="rId9"/>
    <p:sldId id="280" r:id="rId10"/>
    <p:sldId id="281" r:id="rId11"/>
    <p:sldId id="284" r:id="rId12"/>
    <p:sldId id="285" r:id="rId13"/>
    <p:sldId id="286" r:id="rId14"/>
    <p:sldId id="287" r:id="rId15"/>
    <p:sldId id="271" r:id="rId16"/>
    <p:sldId id="272" r:id="rId17"/>
    <p:sldId id="273" r:id="rId18"/>
    <p:sldId id="274" r:id="rId19"/>
    <p:sldId id="275" r:id="rId20"/>
    <p:sldId id="276" r:id="rId21"/>
    <p:sldId id="264" r:id="rId22"/>
    <p:sldId id="265" r:id="rId23"/>
    <p:sldId id="266" r:id="rId24"/>
    <p:sldId id="267" r:id="rId25"/>
    <p:sldId id="268" r:id="rId26"/>
    <p:sldId id="269" r:id="rId27"/>
    <p:sldId id="27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70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/>
          <a:lstStyle/>
          <a:p>
            <a:r>
              <a:rPr lang="en-US" dirty="0" smtClean="0"/>
              <a:t>Final Exam Review</a:t>
            </a:r>
            <a:endParaRPr lang="en-US" dirty="0"/>
          </a:p>
        </p:txBody>
      </p:sp>
      <p:pic>
        <p:nvPicPr>
          <p:cNvPr id="1026" name="Picture 2" descr="C:\Users\Ivette.Doss\Pictures\POrtnov\14345372-business-agreement-and-cooperation-resulting-in-financial-growth-between-two-partners-working-togeth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633663"/>
            <a:ext cx="2933700" cy="291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505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62800" cy="6397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r>
              <a:rPr lang="en-US" b="0" dirty="0">
                <a:effectLst/>
              </a:rPr>
              <a:t/>
            </a:r>
            <a:br>
              <a:rPr lang="en-US" b="0" dirty="0">
                <a:effectLst/>
              </a:rPr>
            </a:br>
            <a:r>
              <a:rPr lang="en-US" b="0" dirty="0" smtClean="0">
                <a:effectLst/>
              </a:rPr>
              <a:t> </a:t>
            </a:r>
            <a:r>
              <a:rPr lang="en-US" sz="4000" b="0" dirty="0" smtClean="0">
                <a:effectLst/>
              </a:rPr>
              <a:t>Types of Framework architectures</a:t>
            </a:r>
            <a:endParaRPr lang="en-US" sz="40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3587144"/>
              </p:ext>
            </p:extLst>
          </p:nvPr>
        </p:nvGraphicFramePr>
        <p:xfrm>
          <a:off x="381000" y="1447800"/>
          <a:ext cx="8229600" cy="5105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0"/>
                <a:gridCol w="3810000"/>
              </a:tblGrid>
              <a:tr h="720307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Framework’s type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Short</a:t>
                      </a:r>
                      <a:r>
                        <a:rPr lang="en-US" baseline="0" dirty="0" smtClean="0">
                          <a:solidFill>
                            <a:srgbClr val="002060"/>
                          </a:solidFill>
                        </a:rPr>
                        <a:t> Description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3850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Push-based vs. pull-based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Most MVC frameworks follow a </a:t>
                      </a:r>
                      <a:r>
                        <a:rPr kumimoji="0" lang="en-US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push-based </a:t>
                      </a:r>
                      <a:r>
                        <a:rPr kumimoji="0"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architecture also called </a:t>
                      </a:r>
                      <a:r>
                        <a:rPr kumimoji="0" lang="en-US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"action-based". </a:t>
                      </a:r>
                    </a:p>
                    <a:p>
                      <a:r>
                        <a:rPr kumimoji="0"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These frameworks use actions that do the required processing, and then "push" the data to the view layer to render the results.</a:t>
                      </a:r>
                      <a:r>
                        <a:rPr kumimoji="0" lang="en-US" sz="1400" b="0" i="0" u="none" strike="noStrike" kern="1200" baseline="300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Struts</a:t>
                      </a:r>
                      <a:r>
                        <a:rPr kumimoji="0" lang="en-US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 </a:t>
                      </a:r>
                      <a:r>
                        <a:rPr kumimoji="0" lang="en-US" sz="1400" b="1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Django</a:t>
                      </a:r>
                      <a:r>
                        <a:rPr kumimoji="0" lang="en-US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 </a:t>
                      </a:r>
                      <a:r>
                        <a:rPr kumimoji="0" lang="en-US" sz="14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Ruby on</a:t>
                      </a:r>
                      <a:r>
                        <a:rPr kumimoji="0" lang="en-US" sz="1400" b="1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Rails</a:t>
                      </a:r>
                      <a:r>
                        <a:rPr kumimoji="0" lang="en-US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 </a:t>
                      </a:r>
                      <a:r>
                        <a:rPr kumimoji="0" lang="en-US" sz="1400" b="1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Symfony</a:t>
                      </a:r>
                      <a:r>
                        <a:rPr kumimoji="0" lang="en-US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 </a:t>
                      </a:r>
                      <a:r>
                        <a:rPr kumimoji="0" lang="en-US" sz="1400" b="1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Yii</a:t>
                      </a:r>
                      <a:r>
                        <a:rPr kumimoji="0" lang="en-US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 </a:t>
                      </a:r>
                      <a:r>
                        <a:rPr kumimoji="0" lang="en-US" sz="14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Spring</a:t>
                      </a:r>
                      <a:r>
                        <a:rPr kumimoji="0" lang="en-US" sz="1400" b="1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MVC</a:t>
                      </a:r>
                      <a:r>
                        <a:rPr kumimoji="0" lang="en-US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kumimoji="0" lang="en-US" sz="14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Stripes</a:t>
                      </a:r>
                      <a:r>
                        <a:rPr kumimoji="0" lang="en-US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 </a:t>
                      </a:r>
                      <a:r>
                        <a:rPr kumimoji="0" lang="en-US" sz="14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Play</a:t>
                      </a:r>
                      <a:r>
                        <a:rPr kumimoji="0" lang="en-US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 </a:t>
                      </a:r>
                      <a:r>
                        <a:rPr kumimoji="0" lang="en-US" sz="1400" b="1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CodeIgniter</a:t>
                      </a:r>
                      <a:r>
                        <a:rPr kumimoji="0" lang="en-US" sz="1400" b="1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are good examples of this architecture. </a:t>
                      </a:r>
                    </a:p>
                    <a:p>
                      <a:r>
                        <a:rPr kumimoji="0"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An alternative to this is </a:t>
                      </a:r>
                      <a:r>
                        <a:rPr kumimoji="0" lang="en-US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pull-based</a:t>
                      </a:r>
                      <a:r>
                        <a:rPr kumimoji="0"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architecture, sometimes also called </a:t>
                      </a:r>
                      <a:r>
                        <a:rPr kumimoji="0" lang="en-US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"component-based". </a:t>
                      </a:r>
                      <a:r>
                        <a:rPr kumimoji="0"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These frameworks start with the view layer, which can then "pull" results from multiple controllers as needed.</a:t>
                      </a:r>
                    </a:p>
                    <a:p>
                      <a:r>
                        <a:rPr kumimoji="0"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 this architecture, multiple controllers can be involved with a single view. </a:t>
                      </a:r>
                      <a:r>
                        <a:rPr kumimoji="0" lang="en-US" sz="14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Lift</a:t>
                      </a:r>
                      <a:r>
                        <a:rPr kumimoji="0" lang="en-US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 </a:t>
                      </a:r>
                      <a:r>
                        <a:rPr kumimoji="0" lang="en-US" sz="14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Tapestry</a:t>
                      </a:r>
                      <a:r>
                        <a:rPr kumimoji="0" lang="en-US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 </a:t>
                      </a:r>
                      <a:r>
                        <a:rPr kumimoji="0" lang="en-US" sz="1400" b="1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JBoss</a:t>
                      </a:r>
                      <a:r>
                        <a:rPr kumimoji="0" lang="en-US" sz="14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Seam</a:t>
                      </a:r>
                      <a:r>
                        <a:rPr kumimoji="0" lang="en-US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 </a:t>
                      </a:r>
                      <a:r>
                        <a:rPr kumimoji="0" lang="en-US" sz="1400" b="1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JavaServer</a:t>
                      </a:r>
                      <a:r>
                        <a:rPr kumimoji="0" lang="en-US" sz="1400" b="1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sz="14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Faces</a:t>
                      </a:r>
                      <a:r>
                        <a:rPr kumimoji="0" lang="en-US" sz="1400" b="1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and </a:t>
                      </a:r>
                      <a:r>
                        <a:rPr kumimoji="0" lang="en-US" sz="14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Wicket</a:t>
                      </a:r>
                      <a:r>
                        <a:rPr kumimoji="0"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are examples of pull-based architectures.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324600" y="6407944"/>
            <a:ext cx="2057400" cy="365125"/>
          </a:xfrm>
        </p:spPr>
        <p:txBody>
          <a:bodyPr/>
          <a:lstStyle/>
          <a:p>
            <a:r>
              <a:rPr lang="en-US" smtClean="0">
                <a:solidFill>
                  <a:schemeClr val="accent1">
                    <a:lumMod val="50000"/>
                  </a:schemeClr>
                </a:solidFill>
              </a:rPr>
              <a:t>Copyright Ivette Doss 2013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accent1">
                    <a:lumMod val="50000"/>
                  </a:schemeClr>
                </a:solidFill>
              </a:rPr>
              <a:pPr/>
              <a:t>10</a:t>
            </a:fld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218" name="Picture 2" descr="http://intranet.ibat.ie/moodle/course/is_management/mis10e/images/img09_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24200"/>
            <a:ext cx="4250305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66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smtClean="0"/>
              <a:t>     Application Framework – Example</a:t>
            </a:r>
            <a:endParaRPr lang="en-US" sz="3200" dirty="0"/>
          </a:p>
        </p:txBody>
      </p:sp>
      <p:pic>
        <p:nvPicPr>
          <p:cNvPr id="1026" name="Picture 2" descr="C:\Users\ivettedo\Pictures\PROJECT\web_runtime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2200"/>
            <a:ext cx="4038600" cy="239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800600" y="1524000"/>
            <a:ext cx="4038600" cy="4495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endParaRPr lang="en-US" b="1" i="1" dirty="0" smtClean="0"/>
          </a:p>
          <a:p>
            <a:pPr>
              <a:buNone/>
            </a:pPr>
            <a:r>
              <a:rPr lang="en-US" b="1" dirty="0" smtClean="0"/>
              <a:t>Web Runtimes (WRTs)</a:t>
            </a:r>
          </a:p>
          <a:p>
            <a:r>
              <a:rPr lang="en-US" dirty="0" smtClean="0"/>
              <a:t>Nokia, Opera (Presto), and Yahoo! provide various Web Runtimes, or WRTs. </a:t>
            </a:r>
          </a:p>
          <a:p>
            <a:r>
              <a:rPr lang="en-US" dirty="0" smtClean="0"/>
              <a:t>Those are mini-frameworks, based on web standards, to create mobile widgets.</a:t>
            </a:r>
          </a:p>
          <a:p>
            <a:r>
              <a:rPr lang="en-US" dirty="0" smtClean="0"/>
              <a:t>Both Opera’s and Nokia’s WRTs meet the W3C-recommended specifications for mobile widgets.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3697128" cy="365125"/>
          </a:xfrm>
        </p:spPr>
        <p:txBody>
          <a:bodyPr/>
          <a:lstStyle/>
          <a:p>
            <a:r>
              <a:rPr lang="en-US" smtClean="0">
                <a:solidFill>
                  <a:schemeClr val="accent1">
                    <a:lumMod val="50000"/>
                  </a:schemeClr>
                </a:solidFill>
              </a:rPr>
              <a:t>Copyright Ivette Doss 2013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05800" y="6407944"/>
            <a:ext cx="707232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accent1">
                    <a:lumMod val="50000"/>
                  </a:schemeClr>
                </a:solidFill>
              </a:rPr>
              <a:pPr/>
              <a:t>11</a:t>
            </a:fld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0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smtClean="0"/>
              <a:t>    Application Framework: Example</a:t>
            </a:r>
            <a:endParaRPr lang="en-U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3505200" cy="4114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endParaRPr lang="en-US" b="1" i="1" dirty="0" smtClean="0"/>
          </a:p>
          <a:p>
            <a:r>
              <a:rPr lang="en-US" b="1" dirty="0" smtClean="0"/>
              <a:t>The Web2.0 </a:t>
            </a:r>
            <a:r>
              <a:rPr lang="en-US" dirty="0" smtClean="0"/>
              <a:t>is the only application framework that virtually works across all devices and all platforms. </a:t>
            </a:r>
          </a:p>
          <a:p>
            <a:r>
              <a:rPr lang="en-US" dirty="0" smtClean="0"/>
              <a:t>Increased demand to offer products and services outside of operator’s control, together with a desire to support more devices in shorter development cycles.</a:t>
            </a:r>
          </a:p>
          <a:p>
            <a:endParaRPr lang="en-US" dirty="0"/>
          </a:p>
        </p:txBody>
      </p:sp>
      <p:pic>
        <p:nvPicPr>
          <p:cNvPr id="2050" name="Picture 2" descr="C:\Users\ivettedo\Pictures\PROJECT\Web2_framework_p3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371600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3392328" cy="365125"/>
          </a:xfrm>
        </p:spPr>
        <p:txBody>
          <a:bodyPr/>
          <a:lstStyle/>
          <a:p>
            <a:r>
              <a:rPr lang="en-US" smtClean="0">
                <a:solidFill>
                  <a:schemeClr val="accent1">
                    <a:lumMod val="50000"/>
                  </a:schemeClr>
                </a:solidFill>
              </a:rPr>
              <a:t>Copyright Ivette Doss 2013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9600" y="6407944"/>
            <a:ext cx="783432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accent1">
                    <a:lumMod val="50000"/>
                  </a:schemeClr>
                </a:solidFill>
              </a:rPr>
              <a:pPr/>
              <a:t>12</a:t>
            </a:fld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66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smtClean="0"/>
              <a:t>    Application Framework: Examples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0" y="1924050"/>
            <a:ext cx="3886200" cy="4267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endParaRPr lang="en-US" sz="2900" i="1" dirty="0" smtClean="0"/>
          </a:p>
          <a:p>
            <a:pPr>
              <a:buNone/>
            </a:pPr>
            <a:r>
              <a:rPr lang="en-US" sz="2900" i="1" dirty="0" smtClean="0"/>
              <a:t>	</a:t>
            </a:r>
            <a:r>
              <a:rPr lang="en-US" sz="3400" b="1" dirty="0" smtClean="0">
                <a:latin typeface="Arial" pitchFamily="34" charset="0"/>
                <a:cs typeface="Arial" pitchFamily="34" charset="0"/>
              </a:rPr>
              <a:t>Free-software frameworks 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exist as part of the Mozilla, OpenOffice.org, GNOME, KDE,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NetBeans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 and Eclipse projects.</a:t>
            </a:r>
          </a:p>
          <a:p>
            <a:r>
              <a:rPr lang="en-US" sz="3400" b="1" dirty="0" smtClean="0">
                <a:latin typeface="Arial" pitchFamily="34" charset="0"/>
                <a:cs typeface="Arial" pitchFamily="34" charset="0"/>
              </a:rPr>
              <a:t>Microsoft 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markets a framework for developing Windows applications in C++ called the Microsoft Foundation Class Library.</a:t>
            </a:r>
          </a:p>
          <a:p>
            <a:r>
              <a:rPr lang="en-US" sz="3400" dirty="0" smtClean="0">
                <a:latin typeface="Arial" pitchFamily="34" charset="0"/>
                <a:cs typeface="Arial" pitchFamily="34" charset="0"/>
              </a:rPr>
              <a:t>A number of frameworks can build </a:t>
            </a:r>
            <a:r>
              <a:rPr lang="en-US" sz="3400" b="1" dirty="0" smtClean="0">
                <a:latin typeface="Arial" pitchFamily="34" charset="0"/>
                <a:cs typeface="Arial" pitchFamily="34" charset="0"/>
              </a:rPr>
              <a:t>cross-platform applications 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for Linux, Macintosh, and Windows from the same source code, such as Qt, the widget toolkits </a:t>
            </a:r>
            <a:r>
              <a:rPr lang="en-US" sz="3400" dirty="0" err="1" smtClean="0">
                <a:latin typeface="Arial" pitchFamily="34" charset="0"/>
                <a:cs typeface="Arial" pitchFamily="34" charset="0"/>
              </a:rPr>
              <a:t>wxWidgets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, FOX toolkit, or Eclipse RCP.</a:t>
            </a:r>
          </a:p>
          <a:p>
            <a:r>
              <a:rPr lang="en-US" sz="3400" b="1" dirty="0" smtClean="0">
                <a:latin typeface="Arial" pitchFamily="34" charset="0"/>
                <a:cs typeface="Arial" pitchFamily="34" charset="0"/>
              </a:rPr>
              <a:t>Oracle Application Development Framework (Oracle ADF) </a:t>
            </a:r>
            <a:r>
              <a:rPr lang="en-US" sz="3400" dirty="0" smtClean="0">
                <a:latin typeface="Arial" pitchFamily="34" charset="0"/>
                <a:cs typeface="Arial" pitchFamily="34" charset="0"/>
              </a:rPr>
              <a:t>aids in producing Java-oriented systems.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3697128" cy="365125"/>
          </a:xfrm>
        </p:spPr>
        <p:txBody>
          <a:bodyPr/>
          <a:lstStyle/>
          <a:p>
            <a:r>
              <a:rPr lang="en-US" smtClean="0">
                <a:solidFill>
                  <a:schemeClr val="accent1">
                    <a:lumMod val="50000"/>
                  </a:schemeClr>
                </a:solidFill>
              </a:rPr>
              <a:t>Copyright Ivette Doss 2013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05800" y="6407944"/>
            <a:ext cx="707232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accent1">
                    <a:lumMod val="50000"/>
                  </a:schemeClr>
                </a:solidFill>
              </a:rPr>
              <a:pPr/>
              <a:t>13</a:t>
            </a:fld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64868" name="Picture 4" descr="http://www.the4cast.com/wp-content/uploads/2012/08/Qt-logo-taglin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1" y="1447801"/>
            <a:ext cx="2895600" cy="14466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164870" name="Picture 6" descr="http://www.cekli.com/files/wxWidget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3276600"/>
            <a:ext cx="3124200" cy="781050"/>
          </a:xfrm>
          <a:prstGeom prst="rect">
            <a:avLst/>
          </a:prstGeom>
          <a:noFill/>
        </p:spPr>
      </p:pic>
      <p:pic>
        <p:nvPicPr>
          <p:cNvPr id="164872" name="Picture 8" descr="http://ifoerster.com/wp-content/uploads/2011/09/testhead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343400"/>
            <a:ext cx="4124325" cy="552451"/>
          </a:xfrm>
          <a:prstGeom prst="rect">
            <a:avLst/>
          </a:prstGeom>
          <a:noFill/>
        </p:spPr>
      </p:pic>
      <p:pic>
        <p:nvPicPr>
          <p:cNvPr id="164874" name="Picture 10" descr="http://www.techjava.de/wp-content/uploads/eclipse-rcp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5181600"/>
            <a:ext cx="1419225" cy="1419226"/>
          </a:xfrm>
          <a:prstGeom prst="rect">
            <a:avLst/>
          </a:prstGeom>
          <a:noFill/>
        </p:spPr>
      </p:pic>
      <p:pic>
        <p:nvPicPr>
          <p:cNvPr id="164876" name="Picture 12" descr="http://blog.applegrew.com/wp-content/uploads/2012/02/Oracle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62200" y="5257800"/>
            <a:ext cx="1981200" cy="11123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765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Top Apps Frameworks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30908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jQTouch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(Amazon, Mozilla, Google, Twitter, MS,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Craiglist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WordPress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) </a:t>
            </a:r>
            <a:endParaRPr lang="en-US" sz="14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Prototype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(Apple,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HubPages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AutoTrader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TicketMaster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Struts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(Yell, IRS,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TelecomFrance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The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ShoppingChannel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One Entry)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Bootstrap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(NASA, Read.gov,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InEx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Finance,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Syd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PHP,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PressAboutUs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JavaScript MVC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(T-Mobile,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Grooveshark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Wegener, Mindjet, Kaplan)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dirty="0"/>
          </a:p>
        </p:txBody>
      </p:sp>
      <p:pic>
        <p:nvPicPr>
          <p:cNvPr id="37897" name="Picture 2" descr="C:\Users\IVA\Pictures\LOGOS\top-5-Front-end-frameworks-infographic-1[1]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00600" y="2057400"/>
            <a:ext cx="4038600" cy="3048000"/>
          </a:xfrm>
        </p:spPr>
      </p:pic>
      <p:sp>
        <p:nvSpPr>
          <p:cNvPr id="37891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4876800" y="6408738"/>
            <a:ext cx="3657600" cy="365125"/>
          </a:xfrm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chemeClr val="accent1">
                    <a:lumMod val="50000"/>
                  </a:schemeClr>
                </a:solidFill>
              </a:rPr>
              <a:t>Copyright Ivette Doss 2013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7892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8229600" y="6408738"/>
            <a:ext cx="784225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D4C840-1DA2-4530-B70F-E98AF0EFF78E}" type="slidenum">
              <a:rPr lang="en-US" smtClean="0">
                <a:solidFill>
                  <a:schemeClr val="accent1">
                    <a:lumMod val="50000"/>
                  </a:scheme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5562600"/>
            <a:ext cx="5791200" cy="27699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http://www.sparkyhub.com/top-5-front-end-frameworks-infographic/</a:t>
            </a:r>
          </a:p>
        </p:txBody>
      </p:sp>
    </p:spTree>
    <p:extLst>
      <p:ext uri="{BB962C8B-B14F-4D97-AF65-F5344CB8AC3E}">
        <p14:creationId xmlns:p14="http://schemas.microsoft.com/office/powerpoint/2010/main" val="276905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29200" y="6324600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Copyright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</a:rPr>
              <a:t>Ivette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Doss  2013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accent2">
                    <a:lumMod val="50000"/>
                  </a:schemeClr>
                </a:solidFill>
              </a:rPr>
              <a:pPr/>
              <a:t>15</a:t>
            </a:fld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194" name="Picture 2" descr="C:\Users\Ivette.Doss\Pictures\POrtnov\MobileServiceDiagram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182" y="581950"/>
            <a:ext cx="6886018" cy="559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25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638800" y="6324600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Copyright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</a:rPr>
              <a:t>Ivette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Doss  2013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34400" y="6407944"/>
            <a:ext cx="478632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accent2">
                    <a:lumMod val="50000"/>
                  </a:schemeClr>
                </a:solidFill>
              </a:rPr>
              <a:pPr/>
              <a:t>16</a:t>
            </a:fld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218" name="Picture 2" descr="http://www.perficient.com/Thought-Leadership/White-Papers/2012/~/media/AAE7420C1DDF41CF8188D4493B43A4C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33400"/>
            <a:ext cx="5038725" cy="560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0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181600" y="6432445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Copyright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</a:rPr>
              <a:t>Ivette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Doss  2013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793278" y="6425518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accent2">
                    <a:lumMod val="50000"/>
                  </a:schemeClr>
                </a:solidFill>
              </a:rPr>
              <a:pPr/>
              <a:t>17</a:t>
            </a:fld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4338" name="Picture 2" descr="http://static.geekbeat.tv/wp-content/uploads/2012/06/Google-IO-2012-Compute-Engi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407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3.bp.blogspot.com/-QccIg1eAjYo/UIEyl3tXD9I/AAAAAAAAfRk/1jPlWzq9lUk/google-datacenter-1%25255B2%25255D.jpg?imgmax=8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924" y="384070"/>
            <a:ext cx="4430126" cy="294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media.economist.com/sites/default/files/imagecache/full-width/images/print-edition/20121215_WBP007_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160" y="3241570"/>
            <a:ext cx="5667375" cy="31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59327" y="6425517"/>
            <a:ext cx="2473178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400" dirty="0"/>
              <a:t>http://timreview.ca/article/335</a:t>
            </a:r>
          </a:p>
        </p:txBody>
      </p:sp>
    </p:spTree>
    <p:extLst>
      <p:ext uri="{BB962C8B-B14F-4D97-AF65-F5344CB8AC3E}">
        <p14:creationId xmlns:p14="http://schemas.microsoft.com/office/powerpoint/2010/main" val="132470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334000" y="6460333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Copyright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</a:rPr>
              <a:t>Ivette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Doss  2013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24874" y="6407944"/>
            <a:ext cx="488158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accent2">
                    <a:lumMod val="50000"/>
                  </a:schemeClr>
                </a:solidFill>
              </a:rPr>
              <a:pPr/>
              <a:t>18</a:t>
            </a:fld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42" name="Picture 2" descr="http://cloudtimes.org/wp-content/uploads/2011/06/Mobile-Cloud-Comput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361265"/>
            <a:ext cx="7839075" cy="560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5799" y="5638800"/>
            <a:ext cx="7839075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updated version of utility computing: basically virtual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servers available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over the Internet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0" y="214744"/>
            <a:ext cx="5867400" cy="62345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Cloud Services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29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990600"/>
            <a:ext cx="4495800" cy="5486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US" sz="1900" dirty="0">
                <a:latin typeface="Arial" pitchFamily="34" charset="0"/>
                <a:cs typeface="Arial" pitchFamily="34" charset="0"/>
              </a:rPr>
              <a:t>LBS are used in a variety of contexts, such as health, indoor object search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entertainment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work, personal life, etc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1900" dirty="0">
              <a:latin typeface="Arial" pitchFamily="34" charset="0"/>
              <a:cs typeface="Arial" pitchFamily="34" charset="0"/>
            </a:endParaRPr>
          </a:p>
          <a:p>
            <a:r>
              <a:rPr lang="en-US" sz="1900" dirty="0">
                <a:latin typeface="Arial" pitchFamily="34" charset="0"/>
                <a:cs typeface="Arial" pitchFamily="34" charset="0"/>
              </a:rPr>
              <a:t>LBS include services to identify a 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location 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of a person or object, such as discovering the nearest banking cash machine or the whereabouts of a friend or employee. </a:t>
            </a:r>
            <a:endParaRPr lang="en-US" sz="19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900" dirty="0" smtClean="0">
                <a:latin typeface="Arial" pitchFamily="34" charset="0"/>
                <a:cs typeface="Arial" pitchFamily="34" charset="0"/>
              </a:rPr>
              <a:t>LBS 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include parcel tracking and vehicle tracking services. </a:t>
            </a:r>
            <a:endParaRPr lang="en-US" sz="19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900" dirty="0" smtClean="0">
                <a:latin typeface="Arial" pitchFamily="34" charset="0"/>
                <a:cs typeface="Arial" pitchFamily="34" charset="0"/>
              </a:rPr>
              <a:t>LBS 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can include mobile commerce when taking the form of coupons or advertising directed at customers based on their current 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location.</a:t>
            </a:r>
          </a:p>
          <a:p>
            <a:r>
              <a:rPr lang="en-US" sz="1900" dirty="0" smtClean="0">
                <a:latin typeface="Arial" pitchFamily="34" charset="0"/>
                <a:cs typeface="Arial" pitchFamily="34" charset="0"/>
              </a:rPr>
              <a:t>They 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include personalized weather services and even location-based games. </a:t>
            </a:r>
            <a:endParaRPr lang="en-US" sz="19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900" dirty="0" smtClean="0">
                <a:latin typeface="Arial" pitchFamily="34" charset="0"/>
                <a:cs typeface="Arial" pitchFamily="34" charset="0"/>
              </a:rPr>
              <a:t>They 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are an example of telecommunication convergence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Convergence services, such as VoIP, IP-TV, Mobile TV, etc., will replace the old technologies and is a threat to the current service providers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410200" y="6400800"/>
            <a:ext cx="3200400" cy="365125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Copyright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</a:rPr>
              <a:t>Ivette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Doss  2013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407944"/>
            <a:ext cx="631032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accent2">
                    <a:lumMod val="50000"/>
                  </a:schemeClr>
                </a:solidFill>
              </a:rPr>
              <a:pPr/>
              <a:t>19</a:t>
            </a:fld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Location Based Services (LBS)</a:t>
            </a:r>
            <a:endParaRPr lang="en-US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0" name="Picture 2" descr="http://www.fidis.net/typo3temp/tx_rlmpofficelib_5f5712e4c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447800"/>
            <a:ext cx="4025900" cy="441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38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7543800" cy="64135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What do you know about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iOS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/Platform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486400" y="6407944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Copyright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</a:rPr>
              <a:t>Ivette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Doss  2013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accent2">
                    <a:lumMod val="50000"/>
                  </a:schemeClr>
                </a:solidFill>
              </a:rPr>
              <a:pPr/>
              <a:t>2</a:t>
            </a:fld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733800" y="1219200"/>
            <a:ext cx="18288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Source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733800" y="1752600"/>
            <a:ext cx="18288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Platform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733800" y="5715000"/>
            <a:ext cx="18288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Life Battery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733800" y="6248400"/>
            <a:ext cx="18288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Web Browsers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733800" y="5105400"/>
            <a:ext cx="18288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Carriers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733800" y="2286000"/>
            <a:ext cx="18288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Core Language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733800" y="2819400"/>
            <a:ext cx="18288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OS Architecture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733800" y="3352800"/>
            <a:ext cx="18288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Version History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733800" y="4495800"/>
            <a:ext cx="18288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Makers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657600" y="3886200"/>
            <a:ext cx="1981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Updates/Upgrades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7" descr="http://www.intexsoft.com/images/stories/ios-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133600"/>
            <a:ext cx="3124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IVA\Pictures\LOGOS\Logos\ios-logo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2133600"/>
            <a:ext cx="3022600" cy="3276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96665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 animBg="1"/>
      <p:bldP spid="24" grpId="0" animBg="1"/>
      <p:bldP spid="27" grpId="0" animBg="1"/>
      <p:bldP spid="28" grpId="0" animBg="1"/>
      <p:bldP spid="29" grpId="0" animBg="1"/>
      <p:bldP spid="23" grpId="0" animBg="1"/>
      <p:bldP spid="25" grpId="0" animBg="1"/>
      <p:bldP spid="2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4078128" cy="365125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Copyright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</a:rPr>
              <a:t>Ivette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Doss  2013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407944"/>
            <a:ext cx="478632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accent2">
                    <a:lumMod val="50000"/>
                  </a:schemeClr>
                </a:solidFill>
              </a:rPr>
              <a:pPr/>
              <a:t>20</a:t>
            </a:fld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http://telecomcircle.com/wp-content/uploads/2009/06/Location-Based-Services-Segment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295400"/>
            <a:ext cx="8382001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83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Ivette.Doss\Pictures\POrtnov\money-attacks-on-clean-energy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57400"/>
            <a:ext cx="60960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2493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Thank you for listening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43493" y="2323653"/>
            <a:ext cx="3071308" cy="49574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US" dirty="0" smtClean="0"/>
              <a:t>To be continue…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48200" y="6465166"/>
            <a:ext cx="3502152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Copyright </a:t>
            </a:r>
            <a:r>
              <a:rPr lang="en-US" dirty="0" err="1" smtClean="0">
                <a:solidFill>
                  <a:schemeClr val="tx1"/>
                </a:solidFill>
              </a:rPr>
              <a:t>Ivette</a:t>
            </a:r>
            <a:r>
              <a:rPr lang="en-US" dirty="0" smtClean="0">
                <a:solidFill>
                  <a:schemeClr val="tx1"/>
                </a:solidFill>
              </a:rPr>
              <a:t> Doss 2013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87696" y="6485948"/>
            <a:ext cx="456304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tx1"/>
                </a:solidFill>
              </a:rPr>
              <a:pPr/>
              <a:t>21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9682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143000" y="1022350"/>
            <a:ext cx="3346704" cy="639762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sz="3200" dirty="0" smtClean="0"/>
              <a:t>Android</a:t>
            </a:r>
            <a:endParaRPr lang="en-US" sz="3200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57200" y="2212848"/>
            <a:ext cx="4041648" cy="39136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600" dirty="0" smtClean="0"/>
              <a:t>Cheat Sheets (David Ortega </a:t>
            </a:r>
            <a:r>
              <a:rPr lang="en-US" sz="1600" dirty="0" err="1" smtClean="0"/>
              <a:t>Cuadrado</a:t>
            </a:r>
            <a:r>
              <a:rPr lang="en-US" sz="1600" dirty="0" smtClean="0"/>
              <a:t>)</a:t>
            </a:r>
          </a:p>
          <a:p>
            <a:r>
              <a:rPr lang="en-US" sz="1600" dirty="0" smtClean="0"/>
              <a:t>Linux Cheat Sheet (Conundrum)</a:t>
            </a:r>
          </a:p>
          <a:p>
            <a:r>
              <a:rPr lang="en-US" sz="1600" dirty="0" smtClean="0"/>
              <a:t>Ruby Cheat Sheet (</a:t>
            </a:r>
            <a:r>
              <a:rPr lang="en-US" sz="1600" dirty="0" err="1" smtClean="0"/>
              <a:t>Nakarin</a:t>
            </a:r>
            <a:r>
              <a:rPr lang="en-US" sz="1600" dirty="0" smtClean="0"/>
              <a:t> </a:t>
            </a:r>
            <a:r>
              <a:rPr lang="en-US" sz="1600" dirty="0" err="1" smtClean="0"/>
              <a:t>Maneerat</a:t>
            </a:r>
            <a:r>
              <a:rPr lang="en-US" sz="1600" dirty="0" smtClean="0"/>
              <a:t>)</a:t>
            </a:r>
          </a:p>
          <a:p>
            <a:r>
              <a:rPr lang="en-US" sz="1600" dirty="0" smtClean="0"/>
              <a:t>Java Quick reference cards (nadstech.com)</a:t>
            </a:r>
          </a:p>
          <a:p>
            <a:r>
              <a:rPr lang="en-US" sz="1600" dirty="0" smtClean="0"/>
              <a:t>Hackers Reference (Frustration Free Solution)</a:t>
            </a:r>
          </a:p>
          <a:p>
            <a:r>
              <a:rPr lang="en-US" sz="1600" dirty="0" smtClean="0"/>
              <a:t>Cloud Computing Interview Questions</a:t>
            </a:r>
            <a:endParaRPr lang="en-US" sz="16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800600" y="1008063"/>
            <a:ext cx="3346704" cy="63976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200" dirty="0" smtClean="0"/>
              <a:t>iPhone</a:t>
            </a:r>
            <a:endParaRPr lang="en-US" sz="320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672584" y="2212848"/>
            <a:ext cx="4041648" cy="391318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600" dirty="0" smtClean="0"/>
              <a:t>Java QA &amp; Forum</a:t>
            </a:r>
          </a:p>
          <a:p>
            <a:r>
              <a:rPr lang="en-US" sz="1600" dirty="0" smtClean="0"/>
              <a:t>Transcribe Pro</a:t>
            </a:r>
          </a:p>
          <a:p>
            <a:r>
              <a:rPr lang="en-US" sz="1600" dirty="0" smtClean="0"/>
              <a:t>Cloud Tools for Windows Azure</a:t>
            </a:r>
          </a:p>
          <a:p>
            <a:r>
              <a:rPr lang="en-US" sz="1600" dirty="0" smtClean="0"/>
              <a:t>Task Cloud 9</a:t>
            </a:r>
          </a:p>
          <a:p>
            <a:r>
              <a:rPr lang="en-US" sz="1600" dirty="0" smtClean="0"/>
              <a:t>Cooper Egg – Server Monitoring</a:t>
            </a:r>
          </a:p>
          <a:p>
            <a:r>
              <a:rPr lang="en-US" sz="1600" dirty="0" smtClean="0"/>
              <a:t>Synced Tool</a:t>
            </a:r>
          </a:p>
          <a:p>
            <a:r>
              <a:rPr lang="en-US" sz="1600" dirty="0" smtClean="0"/>
              <a:t>Micro Transfer </a:t>
            </a:r>
          </a:p>
          <a:p>
            <a:r>
              <a:rPr lang="en-US" sz="1600" dirty="0" err="1"/>
              <a:t>t</a:t>
            </a:r>
            <a:r>
              <a:rPr lang="en-US" sz="1600" dirty="0" err="1" smtClean="0"/>
              <a:t>houghtbot</a:t>
            </a:r>
            <a:r>
              <a:rPr lang="en-US" sz="1600" dirty="0" smtClean="0"/>
              <a:t> Learn</a:t>
            </a:r>
          </a:p>
          <a:p>
            <a:endParaRPr lang="en-US" sz="1600" dirty="0" smtClean="0"/>
          </a:p>
          <a:p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Ivette Doss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400" dirty="0" smtClean="0"/>
              <a:t>List of cool Mobile apps: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1600" y="1676400"/>
            <a:ext cx="64770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b="1" dirty="0"/>
              <a:t>QA Interview </a:t>
            </a:r>
            <a:r>
              <a:rPr lang="en-US" sz="2400" b="1" dirty="0" smtClean="0"/>
              <a:t>and Programming Apps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17699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762000" y="1371600"/>
            <a:ext cx="3346704" cy="6397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sz="3600" dirty="0" smtClean="0"/>
              <a:t>Android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2212848"/>
            <a:ext cx="4041648" cy="39136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TheVerge</a:t>
            </a:r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Appy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Geek</a:t>
            </a:r>
          </a:p>
          <a:p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TechNews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–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Riversip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(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Briox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TED</a:t>
            </a:r>
          </a:p>
          <a:p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inoTechNews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(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inoapp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llc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953000" y="1371600"/>
            <a:ext cx="3346704" cy="63976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200" dirty="0" smtClean="0"/>
              <a:t>iPhone</a:t>
            </a:r>
            <a:endParaRPr lang="en-US" sz="32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72584" y="2212848"/>
            <a:ext cx="4041648" cy="391318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The Verge</a:t>
            </a:r>
          </a:p>
          <a:p>
            <a:r>
              <a:rPr lang="en-US" dirty="0" smtClean="0"/>
              <a:t>TED</a:t>
            </a:r>
          </a:p>
          <a:p>
            <a:r>
              <a:rPr lang="en-US" dirty="0" err="1" smtClean="0"/>
              <a:t>Appy</a:t>
            </a:r>
            <a:r>
              <a:rPr lang="en-US" dirty="0" smtClean="0"/>
              <a:t> Geek</a:t>
            </a:r>
          </a:p>
          <a:p>
            <a:r>
              <a:rPr lang="en-US" dirty="0" smtClean="0"/>
              <a:t>Tech News Tube</a:t>
            </a:r>
          </a:p>
          <a:p>
            <a:r>
              <a:rPr lang="en-US" dirty="0" err="1" smtClean="0"/>
              <a:t>iNews</a:t>
            </a:r>
            <a:r>
              <a:rPr lang="en-US" dirty="0" smtClean="0"/>
              <a:t> 24/7</a:t>
            </a:r>
          </a:p>
          <a:p>
            <a:r>
              <a:rPr lang="en-US" dirty="0" err="1" smtClean="0"/>
              <a:t>TechWire</a:t>
            </a:r>
            <a:endParaRPr lang="en-US" dirty="0" smtClean="0"/>
          </a:p>
          <a:p>
            <a:r>
              <a:rPr lang="en-US" dirty="0" err="1" smtClean="0"/>
              <a:t>MobilityBeat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Ivette Doss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400" dirty="0" smtClean="0"/>
              <a:t>List of cool apps: </a:t>
            </a:r>
            <a:r>
              <a:rPr lang="en-US" sz="4400" dirty="0" err="1" smtClean="0"/>
              <a:t>TechNews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978520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sz="3200" dirty="0" smtClean="0"/>
              <a:t>Android</a:t>
            </a:r>
            <a:endParaRPr lang="en-US" sz="32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97014" y="1981200"/>
            <a:ext cx="4041648" cy="39136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dirty="0" smtClean="0"/>
              <a:t>Carat</a:t>
            </a:r>
          </a:p>
          <a:p>
            <a:r>
              <a:rPr lang="en-US" dirty="0" smtClean="0"/>
              <a:t>MX Log Collector</a:t>
            </a:r>
          </a:p>
          <a:p>
            <a:r>
              <a:rPr lang="en-US" dirty="0" err="1" smtClean="0"/>
              <a:t>RemoteLogCat</a:t>
            </a:r>
            <a:endParaRPr lang="en-US" dirty="0" smtClean="0"/>
          </a:p>
          <a:p>
            <a:r>
              <a:rPr lang="en-US" dirty="0" err="1" smtClean="0"/>
              <a:t>Fing</a:t>
            </a:r>
            <a:endParaRPr lang="en-US" dirty="0" smtClean="0"/>
          </a:p>
          <a:p>
            <a:r>
              <a:rPr lang="en-US" dirty="0" err="1" smtClean="0"/>
              <a:t>WiFi</a:t>
            </a:r>
            <a:r>
              <a:rPr lang="en-US" dirty="0" smtClean="0"/>
              <a:t> Analyzer</a:t>
            </a:r>
          </a:p>
          <a:p>
            <a:r>
              <a:rPr lang="en-US" dirty="0" smtClean="0"/>
              <a:t>ADB </a:t>
            </a:r>
            <a:r>
              <a:rPr lang="en-US" dirty="0" err="1" smtClean="0"/>
              <a:t>Wifi</a:t>
            </a:r>
            <a:endParaRPr lang="en-US" dirty="0" smtClean="0"/>
          </a:p>
          <a:p>
            <a:r>
              <a:rPr lang="en-US" dirty="0" smtClean="0"/>
              <a:t>Android Assistant</a:t>
            </a:r>
          </a:p>
          <a:p>
            <a:r>
              <a:rPr lang="en-US" dirty="0" smtClean="0"/>
              <a:t>Battery </a:t>
            </a:r>
            <a:r>
              <a:rPr lang="en-US" dirty="0" err="1" smtClean="0"/>
              <a:t>Dr</a:t>
            </a:r>
            <a:r>
              <a:rPr lang="en-US" dirty="0" smtClean="0"/>
              <a:t> Saver</a:t>
            </a:r>
          </a:p>
          <a:p>
            <a:r>
              <a:rPr lang="en-US" dirty="0" smtClean="0"/>
              <a:t>System Analyzer</a:t>
            </a:r>
          </a:p>
          <a:p>
            <a:r>
              <a:rPr lang="en-US" dirty="0" smtClean="0"/>
              <a:t>Android Cleaner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200" dirty="0" smtClean="0"/>
              <a:t>iPhone</a:t>
            </a:r>
            <a:endParaRPr lang="en-US" sz="320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724400" y="1981200"/>
            <a:ext cx="4041648" cy="391318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600" dirty="0" smtClean="0"/>
              <a:t>UDID</a:t>
            </a:r>
          </a:p>
          <a:p>
            <a:r>
              <a:rPr lang="en-US" sz="1600" dirty="0" smtClean="0"/>
              <a:t>Carat</a:t>
            </a:r>
          </a:p>
          <a:p>
            <a:r>
              <a:rPr lang="en-US" sz="1600" dirty="0" err="1" smtClean="0"/>
              <a:t>BattLoad</a:t>
            </a:r>
            <a:r>
              <a:rPr lang="en-US" sz="1600" dirty="0" smtClean="0"/>
              <a:t> Testing $3.99</a:t>
            </a:r>
          </a:p>
          <a:p>
            <a:r>
              <a:rPr lang="en-US" sz="1600" dirty="0" smtClean="0"/>
              <a:t>Device Log Viewer</a:t>
            </a:r>
          </a:p>
          <a:p>
            <a:r>
              <a:rPr lang="en-US" sz="1600" dirty="0" err="1" smtClean="0"/>
              <a:t>WiFi</a:t>
            </a:r>
            <a:r>
              <a:rPr lang="en-US" sz="1600" dirty="0" smtClean="0"/>
              <a:t> Analyzer</a:t>
            </a:r>
          </a:p>
          <a:p>
            <a:r>
              <a:rPr lang="en-US" sz="1600" dirty="0" smtClean="0"/>
              <a:t>Network Analyzer ($2.99)</a:t>
            </a:r>
          </a:p>
          <a:p>
            <a:r>
              <a:rPr lang="en-US" sz="1600" dirty="0" smtClean="0"/>
              <a:t>System Status ($2.99)</a:t>
            </a:r>
          </a:p>
          <a:p>
            <a:r>
              <a:rPr lang="en-US" sz="1600" dirty="0" smtClean="0"/>
              <a:t>VR Mobile –Vibration Testing</a:t>
            </a:r>
          </a:p>
          <a:p>
            <a:r>
              <a:rPr lang="en-US" sz="1600" dirty="0" smtClean="0"/>
              <a:t>UDID – Ad Hoc Helper</a:t>
            </a:r>
          </a:p>
          <a:p>
            <a:r>
              <a:rPr lang="en-US" sz="1600" dirty="0" smtClean="0"/>
              <a:t>Unit Testing Free for </a:t>
            </a:r>
            <a:r>
              <a:rPr lang="en-US" sz="1600" dirty="0" err="1" smtClean="0"/>
              <a:t>iOhone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Test Studio (Mobile Automation)</a:t>
            </a:r>
          </a:p>
          <a:p>
            <a:r>
              <a:rPr lang="en-US" sz="1600" dirty="0" smtClean="0"/>
              <a:t>Minimal Essential testing Strategy</a:t>
            </a:r>
          </a:p>
          <a:p>
            <a:r>
              <a:rPr lang="en-US" sz="1600" dirty="0" smtClean="0"/>
              <a:t>Performance Test Mobile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Ivette Doss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0891"/>
            <a:ext cx="8229600" cy="685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4400" dirty="0" smtClean="0"/>
              <a:t>List of cool apps: </a:t>
            </a:r>
            <a:r>
              <a:rPr lang="en-US" sz="4000" b="1" dirty="0" smtClean="0"/>
              <a:t>Helping Tools</a:t>
            </a:r>
            <a:endParaRPr lang="en-US" sz="40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533400" y="1344757"/>
            <a:ext cx="8077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Monitor Usage Stats and Tweak System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Utilities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3124200" y="6096000"/>
            <a:ext cx="4191000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http://android.appstorm.net/roundups/utilities-roundups/35-android-apps-to-monitor-usage-stats-and-tweak-system-utilities/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2337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914400" y="1036638"/>
            <a:ext cx="3346704" cy="639762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sz="3200" dirty="0" smtClean="0"/>
              <a:t>Android</a:t>
            </a:r>
            <a:endParaRPr lang="en-US" sz="32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57200" y="2212848"/>
            <a:ext cx="4041648" cy="39136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724400" y="1036638"/>
            <a:ext cx="3346704" cy="63976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200" dirty="0" smtClean="0"/>
              <a:t>iPhone</a:t>
            </a:r>
            <a:endParaRPr lang="en-US" sz="320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672584" y="2212848"/>
            <a:ext cx="4041648" cy="391318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600" dirty="0" smtClean="0"/>
              <a:t>Audio Kit</a:t>
            </a:r>
          </a:p>
          <a:p>
            <a:r>
              <a:rPr lang="en-US" sz="1600" dirty="0" err="1" smtClean="0"/>
              <a:t>iCurlHTTP</a:t>
            </a:r>
            <a:endParaRPr lang="en-US" sz="1600" dirty="0" smtClean="0"/>
          </a:p>
          <a:p>
            <a:r>
              <a:rPr lang="en-US" sz="1600" dirty="0" err="1" smtClean="0"/>
              <a:t>ProjQA</a:t>
            </a:r>
            <a:r>
              <a:rPr lang="en-US" sz="1600" dirty="0" smtClean="0"/>
              <a:t> Audit</a:t>
            </a:r>
          </a:p>
          <a:p>
            <a:r>
              <a:rPr lang="en-US" sz="1600" dirty="0" err="1" smtClean="0"/>
              <a:t>AKLite</a:t>
            </a:r>
            <a:endParaRPr lang="en-US" sz="1600" dirty="0" smtClean="0"/>
          </a:p>
          <a:p>
            <a:r>
              <a:rPr lang="en-US" sz="1600" dirty="0" smtClean="0"/>
              <a:t>Agile Estimate</a:t>
            </a:r>
          </a:p>
          <a:p>
            <a:r>
              <a:rPr lang="en-US" sz="1600" dirty="0" smtClean="0"/>
              <a:t>HP ALM Mobile</a:t>
            </a:r>
          </a:p>
          <a:p>
            <a:r>
              <a:rPr lang="en-US" sz="1600" dirty="0" smtClean="0"/>
              <a:t>About My Device</a:t>
            </a:r>
          </a:p>
          <a:p>
            <a:r>
              <a:rPr lang="en-US" sz="1600" dirty="0" err="1" smtClean="0"/>
              <a:t>LogPolice</a:t>
            </a:r>
            <a:endParaRPr lang="en-US" sz="1600" dirty="0" smtClean="0"/>
          </a:p>
          <a:p>
            <a:r>
              <a:rPr lang="en-US" sz="1600" dirty="0" smtClean="0"/>
              <a:t>Rest Client</a:t>
            </a:r>
          </a:p>
          <a:p>
            <a:r>
              <a:rPr lang="en-US" sz="1600" dirty="0" err="1" smtClean="0"/>
              <a:t>HeadsUp</a:t>
            </a:r>
            <a:r>
              <a:rPr lang="en-US" sz="1600" dirty="0" smtClean="0"/>
              <a:t> XG</a:t>
            </a:r>
          </a:p>
          <a:p>
            <a:r>
              <a:rPr lang="en-US" sz="1600" dirty="0" smtClean="0"/>
              <a:t>CEH Exam</a:t>
            </a:r>
          </a:p>
          <a:p>
            <a:r>
              <a:rPr lang="en-US" sz="1600" dirty="0" err="1" smtClean="0"/>
              <a:t>SMTPtest</a:t>
            </a:r>
            <a:endParaRPr lang="en-US" sz="1600" dirty="0" smtClean="0"/>
          </a:p>
          <a:p>
            <a:r>
              <a:rPr lang="en-US" sz="1600" dirty="0" smtClean="0"/>
              <a:t>G360 Accelerometer</a:t>
            </a:r>
          </a:p>
          <a:p>
            <a:endParaRPr lang="en-US" sz="16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Ivette Doss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4400" dirty="0" smtClean="0"/>
              <a:t>List of cool apps: </a:t>
            </a:r>
            <a:r>
              <a:rPr lang="en-US" sz="4000" b="1" dirty="0" smtClean="0"/>
              <a:t>Helping Tools</a:t>
            </a:r>
            <a:endParaRPr lang="en-US" sz="40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557212" y="1676400"/>
            <a:ext cx="8077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Monitor Usage Stats and Tweak System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Utilities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319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838200" y="990600"/>
            <a:ext cx="3346704" cy="639762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sz="3200" dirty="0" smtClean="0"/>
              <a:t>Android</a:t>
            </a:r>
            <a:endParaRPr lang="en-US" sz="32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57200" y="2212848"/>
            <a:ext cx="4041648" cy="39136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953000" y="990600"/>
            <a:ext cx="3346704" cy="63976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200" dirty="0" smtClean="0"/>
              <a:t>iPhone</a:t>
            </a:r>
            <a:endParaRPr lang="en-US" sz="320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724400" y="1828800"/>
            <a:ext cx="3989832" cy="429723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sz="1600" dirty="0" smtClean="0"/>
              <a:t>J-Rest Client</a:t>
            </a:r>
          </a:p>
          <a:p>
            <a:r>
              <a:rPr lang="en-US" sz="1600" dirty="0" smtClean="0"/>
              <a:t>ISTQB Test</a:t>
            </a:r>
          </a:p>
          <a:p>
            <a:r>
              <a:rPr lang="en-US" sz="1600" dirty="0" err="1" smtClean="0"/>
              <a:t>CircleCi</a:t>
            </a:r>
            <a:endParaRPr lang="en-US" sz="1600" dirty="0" smtClean="0"/>
          </a:p>
          <a:p>
            <a:r>
              <a:rPr lang="en-US" sz="1600" dirty="0" smtClean="0"/>
              <a:t>API 653 </a:t>
            </a:r>
            <a:r>
              <a:rPr lang="en-US" sz="1600" dirty="0" err="1" smtClean="0"/>
              <a:t>Tmin</a:t>
            </a:r>
            <a:r>
              <a:rPr lang="en-US" sz="1600" dirty="0" smtClean="0"/>
              <a:t> Calculator</a:t>
            </a:r>
          </a:p>
          <a:p>
            <a:r>
              <a:rPr lang="en-US" sz="1600" dirty="0" err="1" smtClean="0"/>
              <a:t>iTester</a:t>
            </a:r>
            <a:endParaRPr lang="en-US" sz="1600" dirty="0" smtClean="0"/>
          </a:p>
          <a:p>
            <a:r>
              <a:rPr lang="en-US" sz="1600" dirty="0" smtClean="0"/>
              <a:t>iLoader.io</a:t>
            </a:r>
          </a:p>
          <a:p>
            <a:r>
              <a:rPr lang="en-US" sz="1600" dirty="0" err="1" smtClean="0"/>
              <a:t>SessionLog</a:t>
            </a:r>
            <a:endParaRPr lang="en-US" sz="1600" dirty="0" smtClean="0"/>
          </a:p>
          <a:p>
            <a:r>
              <a:rPr lang="en-US" sz="1600" dirty="0" smtClean="0"/>
              <a:t>HTML source code</a:t>
            </a:r>
          </a:p>
          <a:p>
            <a:r>
              <a:rPr lang="en-US" sz="1600" dirty="0" smtClean="0"/>
              <a:t>Flash Quiz MCAD</a:t>
            </a:r>
          </a:p>
          <a:p>
            <a:r>
              <a:rPr lang="en-US" sz="1600" dirty="0" smtClean="0"/>
              <a:t>Bug Tracker</a:t>
            </a:r>
          </a:p>
          <a:p>
            <a:r>
              <a:rPr lang="en-US" sz="1600" dirty="0" err="1" smtClean="0"/>
              <a:t>URLTestr</a:t>
            </a:r>
            <a:endParaRPr lang="en-US" sz="1600" dirty="0" smtClean="0"/>
          </a:p>
          <a:p>
            <a:r>
              <a:rPr lang="en-US" sz="1600" dirty="0" smtClean="0"/>
              <a:t>Defect Logger</a:t>
            </a:r>
          </a:p>
          <a:p>
            <a:r>
              <a:rPr lang="en-US" sz="1600" dirty="0" smtClean="0"/>
              <a:t>YASC</a:t>
            </a:r>
          </a:p>
          <a:p>
            <a:r>
              <a:rPr lang="en-US" sz="1600" dirty="0" smtClean="0"/>
              <a:t>Net Analyzer</a:t>
            </a:r>
          </a:p>
          <a:p>
            <a:r>
              <a:rPr lang="en-US" sz="1600" dirty="0" smtClean="0"/>
              <a:t>Sensor Monitor</a:t>
            </a:r>
          </a:p>
          <a:p>
            <a:r>
              <a:rPr lang="en-US" sz="1600" dirty="0" smtClean="0"/>
              <a:t>System Status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Ivette Doss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4400" dirty="0" smtClean="0"/>
              <a:t>List of cool apps: </a:t>
            </a:r>
            <a:r>
              <a:rPr lang="en-US" sz="4000" b="1" dirty="0" smtClean="0"/>
              <a:t>Helping Tools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7292967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Android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iPhone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Lie Detector</a:t>
            </a:r>
          </a:p>
          <a:p>
            <a:r>
              <a:rPr lang="en-US" dirty="0" smtClean="0"/>
              <a:t>NC Decibel – Environmental 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495800"/>
            <a:ext cx="6512511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Fun Apps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Ivette Doss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95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257800" y="1519535"/>
            <a:ext cx="3581400" cy="472886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endParaRPr lang="en-US" sz="4200" dirty="0" smtClean="0">
              <a:latin typeface="Arial" pitchFamily="34" charset="0"/>
              <a:cs typeface="Arial" pitchFamily="34" charset="0"/>
            </a:endParaRPr>
          </a:p>
          <a:p>
            <a:endParaRPr lang="en-US" sz="4200" dirty="0">
              <a:latin typeface="Arial" pitchFamily="34" charset="0"/>
              <a:cs typeface="Arial" pitchFamily="34" charset="0"/>
            </a:endParaRPr>
          </a:p>
          <a:p>
            <a:r>
              <a:rPr lang="en-US" sz="5000" dirty="0" err="1" smtClean="0">
                <a:latin typeface="Arial" pitchFamily="34" charset="0"/>
                <a:cs typeface="Arial" pitchFamily="34" charset="0"/>
              </a:rPr>
              <a:t>iOS</a:t>
            </a:r>
            <a:r>
              <a:rPr lang="en-US" sz="5000" dirty="0" smtClean="0">
                <a:latin typeface="Arial" pitchFamily="34" charset="0"/>
                <a:cs typeface="Arial" pitchFamily="34" charset="0"/>
              </a:rPr>
              <a:t> is derived from </a:t>
            </a:r>
            <a:r>
              <a:rPr lang="en-US" sz="5000" b="1" dirty="0" smtClean="0">
                <a:latin typeface="Arial" pitchFamily="34" charset="0"/>
                <a:cs typeface="Arial" pitchFamily="34" charset="0"/>
              </a:rPr>
              <a:t>Mac OS X </a:t>
            </a:r>
            <a:r>
              <a:rPr lang="en-US" sz="5000" dirty="0" smtClean="0">
                <a:latin typeface="Arial" pitchFamily="34" charset="0"/>
                <a:cs typeface="Arial" pitchFamily="34" charset="0"/>
              </a:rPr>
              <a:t>that shares with the </a:t>
            </a:r>
            <a:r>
              <a:rPr lang="en-US" sz="5000" b="1" dirty="0" smtClean="0">
                <a:latin typeface="Arial" pitchFamily="34" charset="0"/>
                <a:cs typeface="Arial" pitchFamily="34" charset="0"/>
              </a:rPr>
              <a:t>Darwin foundation</a:t>
            </a:r>
            <a:r>
              <a:rPr lang="en-US" sz="5000" dirty="0" smtClean="0">
                <a:latin typeface="Arial" pitchFamily="34" charset="0"/>
                <a:cs typeface="Arial" pitchFamily="34" charset="0"/>
              </a:rPr>
              <a:t>; and therefore,  it is a </a:t>
            </a:r>
            <a:r>
              <a:rPr lang="en-US" sz="5000" b="1" dirty="0" smtClean="0">
                <a:latin typeface="Arial" pitchFamily="34" charset="0"/>
                <a:cs typeface="Arial" pitchFamily="34" charset="0"/>
              </a:rPr>
              <a:t>Unix</a:t>
            </a:r>
            <a:r>
              <a:rPr lang="en-US" sz="5000" dirty="0" smtClean="0">
                <a:latin typeface="Arial" pitchFamily="34" charset="0"/>
                <a:cs typeface="Arial" pitchFamily="34" charset="0"/>
              </a:rPr>
              <a:t> operating system.</a:t>
            </a:r>
          </a:p>
          <a:p>
            <a:r>
              <a:rPr lang="en-US" sz="5000" dirty="0" smtClean="0">
                <a:latin typeface="Arial" pitchFamily="34" charset="0"/>
                <a:cs typeface="Arial" pitchFamily="34" charset="0"/>
              </a:rPr>
              <a:t>Primary Apple development language is</a:t>
            </a:r>
            <a:r>
              <a:rPr lang="en-US" sz="5000" b="1" dirty="0" smtClean="0">
                <a:latin typeface="Arial" pitchFamily="34" charset="0"/>
                <a:cs typeface="Arial" pitchFamily="34" charset="0"/>
              </a:rPr>
              <a:t> Objective-C</a:t>
            </a:r>
            <a:r>
              <a:rPr lang="en-US" sz="5000" dirty="0" smtClean="0">
                <a:latin typeface="Arial" pitchFamily="34" charset="0"/>
                <a:cs typeface="Arial" pitchFamily="34" charset="0"/>
              </a:rPr>
              <a:t>; although, it is possible, with some translation work, to port Java code into </a:t>
            </a:r>
            <a:r>
              <a:rPr lang="en-US" sz="5000" dirty="0" err="1" smtClean="0">
                <a:latin typeface="Arial" pitchFamily="34" charset="0"/>
                <a:cs typeface="Arial" pitchFamily="34" charset="0"/>
              </a:rPr>
              <a:t>iPhone</a:t>
            </a:r>
            <a:r>
              <a:rPr lang="en-US" sz="5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en-US" sz="4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9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5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5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	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5600" dirty="0" smtClean="0"/>
          </a:p>
          <a:p>
            <a:pPr>
              <a:buNone/>
            </a:pPr>
            <a:endParaRPr lang="en-US" sz="5600" dirty="0" smtClean="0"/>
          </a:p>
          <a:p>
            <a:pPr>
              <a:buNone/>
            </a:pPr>
            <a:endParaRPr lang="en-US" sz="5600" dirty="0" smtClean="0"/>
          </a:p>
          <a:p>
            <a:pPr>
              <a:buNone/>
            </a:pPr>
            <a:endParaRPr lang="en-US" sz="5600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0" y="6407944"/>
            <a:ext cx="3276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Copyright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</a:rPr>
              <a:t>Ivette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Doss  2013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58200" y="6400800"/>
            <a:ext cx="478632" cy="304800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accent2">
                    <a:lumMod val="50000"/>
                  </a:schemeClr>
                </a:solidFill>
              </a:rPr>
              <a:pPr/>
              <a:t>3</a:t>
            </a:fld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38800" cy="8683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Operating System: </a:t>
            </a:r>
            <a:r>
              <a:rPr lang="en-US" sz="40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iOS</a:t>
            </a:r>
            <a:r>
              <a:rPr lang="en-US" sz="27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		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70" name="Picture 6" descr="C:\Users\IVA\Pictures\LOGOS\wwdc_2243396b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4680932" cy="3429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990600" y="6248400"/>
            <a:ext cx="2667000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http://iosframeworks.com</a:t>
            </a:r>
            <a:r>
              <a:rPr lang="en-US" sz="1200" dirty="0" smtClean="0">
                <a:solidFill>
                  <a:schemeClr val="bg1"/>
                </a:solidFill>
              </a:rPr>
              <a:t>/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5486400"/>
            <a:ext cx="44196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http://www.techotopia.com/index.php/The_iOS_4_Architecture_and_SDK_Frameworks</a:t>
            </a:r>
            <a:endParaRPr lang="en-US" sz="14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8705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2" descr="C:\Users\IVA\Pictures\LOGOS\iphone_security_architecture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66800" y="1524000"/>
            <a:ext cx="6818579" cy="426720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3773328" cy="365125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Copyright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</a:rPr>
              <a:t>Ivette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Doss  2013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05800" y="6407944"/>
            <a:ext cx="707232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accent2">
                    <a:lumMod val="50000"/>
                  </a:schemeClr>
                </a:solidFill>
              </a:rPr>
              <a:pPr/>
              <a:t>4</a:t>
            </a:fld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Operating System: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iOS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4507" y="5791200"/>
            <a:ext cx="675409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Hardware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6388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038600" cy="4038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800" dirty="0" smtClean="0">
                <a:latin typeface="Arial" pitchFamily="34" charset="0"/>
                <a:cs typeface="Arial" pitchFamily="34" charset="0"/>
              </a:rPr>
              <a:t>The Cocoa Touch layer sits at the top of the </a:t>
            </a:r>
            <a:r>
              <a:rPr lang="en-US" sz="3800" dirty="0" err="1" smtClean="0">
                <a:latin typeface="Arial" pitchFamily="34" charset="0"/>
                <a:cs typeface="Arial" pitchFamily="34" charset="0"/>
              </a:rPr>
              <a:t>iOS</a:t>
            </a:r>
            <a:r>
              <a:rPr lang="en-US" sz="3800" dirty="0" smtClean="0">
                <a:latin typeface="Arial" pitchFamily="34" charset="0"/>
                <a:cs typeface="Arial" pitchFamily="34" charset="0"/>
              </a:rPr>
              <a:t> stack and contains the frameworks that are most commonly used by </a:t>
            </a:r>
            <a:r>
              <a:rPr lang="en-US" sz="3800" dirty="0" err="1" smtClean="0">
                <a:latin typeface="Arial" pitchFamily="34" charset="0"/>
                <a:cs typeface="Arial" pitchFamily="34" charset="0"/>
              </a:rPr>
              <a:t>iPhone</a:t>
            </a:r>
            <a:r>
              <a:rPr lang="en-US" sz="3800" dirty="0" smtClean="0">
                <a:latin typeface="Arial" pitchFamily="34" charset="0"/>
                <a:cs typeface="Arial" pitchFamily="34" charset="0"/>
              </a:rPr>
              <a:t> application developers.</a:t>
            </a:r>
          </a:p>
          <a:p>
            <a:r>
              <a:rPr lang="en-US" sz="3800" dirty="0" smtClean="0">
                <a:latin typeface="Arial" pitchFamily="34" charset="0"/>
                <a:cs typeface="Arial" pitchFamily="34" charset="0"/>
              </a:rPr>
              <a:t> Cocoa Touch is primarily written in Objective-C, is based on the standard Mac OS X Cocoa API (as found on Apple desktop and laptop computers) and has been extended and modified to meet the needs of mobile technology. </a:t>
            </a:r>
          </a:p>
          <a:p>
            <a:r>
              <a:rPr lang="en-US" sz="3800" dirty="0" smtClean="0">
                <a:latin typeface="Arial" pitchFamily="34" charset="0"/>
                <a:cs typeface="Arial" pitchFamily="34" charset="0"/>
              </a:rPr>
              <a:t>The Cocoa Touch layer provides the following frameworks for </a:t>
            </a:r>
            <a:r>
              <a:rPr lang="en-US" sz="3800" dirty="0" err="1" smtClean="0">
                <a:latin typeface="Arial" pitchFamily="34" charset="0"/>
                <a:cs typeface="Arial" pitchFamily="34" charset="0"/>
              </a:rPr>
              <a:t>iPhone</a:t>
            </a:r>
            <a:r>
              <a:rPr lang="en-US" sz="3800" dirty="0" smtClean="0">
                <a:latin typeface="Arial" pitchFamily="34" charset="0"/>
                <a:cs typeface="Arial" pitchFamily="34" charset="0"/>
              </a:rPr>
              <a:t> app development: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724400" y="4191000"/>
            <a:ext cx="3581400" cy="2209799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47500" lnSpcReduction="20000"/>
          </a:bodyPr>
          <a:lstStyle/>
          <a:p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9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en-US" sz="29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UIKit</a:t>
            </a:r>
            <a:r>
              <a:rPr lang="en-US" sz="29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Framework </a:t>
            </a:r>
          </a:p>
          <a:p>
            <a:r>
              <a:rPr lang="en-US" sz="29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 Map Kit Framework</a:t>
            </a:r>
          </a:p>
          <a:p>
            <a:r>
              <a:rPr lang="en-US" sz="29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 Push Notification Service</a:t>
            </a:r>
          </a:p>
          <a:p>
            <a:r>
              <a:rPr lang="en-US" sz="29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 Message UI Framework</a:t>
            </a:r>
          </a:p>
          <a:p>
            <a:r>
              <a:rPr lang="en-US" sz="29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 Address Book UI Framework </a:t>
            </a:r>
          </a:p>
          <a:p>
            <a:r>
              <a:rPr lang="en-US" sz="29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6 Game Kit Framework </a:t>
            </a:r>
          </a:p>
          <a:p>
            <a:r>
              <a:rPr lang="en-US" sz="29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7 </a:t>
            </a:r>
            <a:r>
              <a:rPr lang="en-US" sz="29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iAd</a:t>
            </a:r>
            <a:r>
              <a:rPr lang="en-US" sz="29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Framework </a:t>
            </a:r>
          </a:p>
          <a:p>
            <a:r>
              <a:rPr lang="en-US" sz="29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8 Event Kit UI Framework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953000" y="6407944"/>
            <a:ext cx="3505200" cy="365125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Copyright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</a:rPr>
              <a:t>Ivette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Doss  2013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4400" y="6324600"/>
            <a:ext cx="402432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accent2">
                    <a:lumMod val="50000"/>
                  </a:schemeClr>
                </a:solidFill>
              </a:rPr>
              <a:pPr/>
              <a:t>5</a:t>
            </a:fld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52400"/>
            <a:ext cx="4953000" cy="6858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iOS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Cocoa Touch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				</a:t>
            </a:r>
            <a:endParaRPr lang="en-US" sz="27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0770" name="Picture 2" descr="C:\Users\IVA\Pictures\LOGOS\cocoa_touch_hero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143000"/>
            <a:ext cx="3810820" cy="2932245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228600" y="5638800"/>
            <a:ext cx="4343400" cy="7386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u="sng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https://developer.apple.com/library/mac/#documentation/Cocoa/Conceptual/CocoaFundamentals/WhatIsCocoa/WhatIsCocoa.html</a:t>
            </a:r>
            <a:endParaRPr lang="en-US" sz="14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4181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228600"/>
            <a:ext cx="5791200" cy="66751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Application Frameworks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2400" y="5994186"/>
            <a:ext cx="73914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http://www.rhomobile.com/webinars-old/rhodes-testing-framework/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1371600"/>
            <a:ext cx="3733800" cy="36933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Web development is about getting stuff done, not figuring out </a:t>
            </a:r>
            <a:r>
              <a:rPr lang="en-US" i="1" dirty="0"/>
              <a:t>how</a:t>
            </a:r>
            <a:r>
              <a:rPr lang="en-US" dirty="0"/>
              <a:t> to get it done. </a:t>
            </a:r>
            <a:endParaRPr lang="en-US" dirty="0" smtClean="0"/>
          </a:p>
          <a:p>
            <a:r>
              <a:rPr lang="en-US" b="1" dirty="0" smtClean="0"/>
              <a:t>Frameworks </a:t>
            </a:r>
            <a:r>
              <a:rPr lang="en-US" b="1" dirty="0"/>
              <a:t>and libraries help </a:t>
            </a:r>
            <a:r>
              <a:rPr lang="en-US" b="1" dirty="0" smtClean="0"/>
              <a:t>the </a:t>
            </a:r>
            <a:r>
              <a:rPr lang="en-US" b="1" dirty="0"/>
              <a:t>web </a:t>
            </a:r>
            <a:r>
              <a:rPr lang="en-US" b="1" dirty="0" smtClean="0"/>
              <a:t>developers </a:t>
            </a:r>
            <a:r>
              <a:rPr lang="en-US" b="1" dirty="0"/>
              <a:t>focus on creating rather than figuring stuff out.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Rather </a:t>
            </a:r>
            <a:r>
              <a:rPr lang="en-US" dirty="0"/>
              <a:t>than reinventing the wheel, </a:t>
            </a:r>
            <a:r>
              <a:rPr lang="en-US" dirty="0" smtClean="0"/>
              <a:t>Developers can </a:t>
            </a:r>
            <a:r>
              <a:rPr lang="en-US" dirty="0"/>
              <a:t>use a framework or library to delegate brunt, non-creative and repetitive work, freeing up </a:t>
            </a:r>
            <a:r>
              <a:rPr lang="en-US" dirty="0" smtClean="0"/>
              <a:t>their time </a:t>
            </a:r>
            <a:r>
              <a:rPr lang="en-US" dirty="0"/>
              <a:t>and energy to create the actual website or </a:t>
            </a:r>
            <a:r>
              <a:rPr lang="en-US" dirty="0" smtClean="0"/>
              <a:t>application.</a:t>
            </a:r>
            <a:endParaRPr lang="en-US" dirty="0"/>
          </a:p>
        </p:txBody>
      </p:sp>
      <p:pic>
        <p:nvPicPr>
          <p:cNvPr id="1026" name="Picture 2" descr="http://cdn.wittysparks.com/wp-content/uploads/2012/11/JavaScript_Tools_Library_Framewor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362" y="1846659"/>
            <a:ext cx="421767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52400" y="5181600"/>
            <a:ext cx="73914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http://speckyboy.com/2011/03/07/20-new-frameworks-for-web-and-mobile-app-developers/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876800" y="6356350"/>
            <a:ext cx="32004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Copyright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Ivette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Doss 2013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15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189862" y="304800"/>
            <a:ext cx="4800600" cy="7921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   Framework- definition</a:t>
            </a:r>
            <a:endParaRPr lang="en-U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28600" y="152400"/>
            <a:ext cx="3733800" cy="6477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sz="2600" b="1" i="1" dirty="0" smtClean="0">
              <a:latin typeface="Arial" pitchFamily="34" charset="0"/>
              <a:cs typeface="Arial" pitchFamily="34" charset="0"/>
            </a:endParaRPr>
          </a:p>
          <a:p>
            <a:pPr marL="274320" indent="-274320">
              <a:buFont typeface="Wingdings 2"/>
              <a:buChar char=""/>
              <a:defRPr/>
            </a:pPr>
            <a:r>
              <a:rPr lang="en-US" sz="2600" b="1" i="1" dirty="0" smtClean="0">
                <a:latin typeface="Arial" pitchFamily="34" charset="0"/>
                <a:cs typeface="Arial" pitchFamily="34" charset="0"/>
              </a:rPr>
              <a:t>A software framework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is an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abstraction in which software providing generic functionality can be selectively changed by additional user written code, thus providing application specific software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274320" indent="-274320">
              <a:buFont typeface="Wingdings 2"/>
              <a:buChar char="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software framework is a universal, reusable software platform used to develop applications, products and solutions.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274320" indent="-274320">
              <a:buFont typeface="Wingdings 2"/>
              <a:buChar char="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Software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frameworks include support programs, compilers, code libraries, an application programming interface (API) and tool sets that bring together all the different components to enable development of a project or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solution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600" i="1" dirty="0" smtClean="0">
                <a:latin typeface="Arial" pitchFamily="34" charset="0"/>
                <a:cs typeface="Arial" pitchFamily="34" charset="0"/>
              </a:rPr>
              <a:t>For example:</a:t>
            </a:r>
          </a:p>
          <a:p>
            <a:pPr marL="530352" lvl="1" indent="-274320">
              <a:buFont typeface="Wingdings 2"/>
              <a:buChar char=""/>
              <a:defRPr/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Platform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: Windows CE; </a:t>
            </a:r>
          </a:p>
          <a:p>
            <a:pPr marL="530352" lvl="1" indent="-274320">
              <a:buFont typeface="Wingdings 2"/>
              <a:buChar char=""/>
              <a:defRPr/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OS: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Windows Phone; </a:t>
            </a:r>
          </a:p>
          <a:p>
            <a:pPr marL="530352" lvl="1" indent="-274320">
              <a:buFont typeface="Wingdings 2"/>
              <a:buChar char=""/>
              <a:defRPr/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Framework: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.NET</a:t>
            </a:r>
          </a:p>
          <a:p>
            <a:pPr marL="530352" lvl="1" indent="-274320">
              <a:buNone/>
              <a:defRPr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marL="530352" lvl="1" indent="-274320">
              <a:buFont typeface="Wingdings 2"/>
              <a:buChar char=""/>
              <a:defRPr/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Platform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: OS X;</a:t>
            </a:r>
          </a:p>
          <a:p>
            <a:pPr marL="530352" lvl="1" indent="-274320">
              <a:buFont typeface="Wingdings 2"/>
              <a:buChar char=""/>
              <a:defRPr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OS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iOS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; </a:t>
            </a:r>
          </a:p>
          <a:p>
            <a:pPr marL="530352" lvl="1" indent="-274320">
              <a:buFont typeface="Wingdings 2"/>
              <a:buChar char=""/>
              <a:defRPr/>
            </a:pP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Framework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: Cocoa Touch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408738"/>
            <a:ext cx="3276600" cy="36512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2">
                    <a:lumMod val="25000"/>
                  </a:schemeClr>
                </a:solidFill>
              </a:rPr>
              <a:t>Copyright Ivette Doss 2013</a:t>
            </a:r>
            <a:endParaRPr lang="en-US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3556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8382000" y="6477000"/>
            <a:ext cx="588963" cy="228600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8390FB-DB11-4D4C-ADDB-7BCAC5370034}" type="slidenum">
              <a:rPr lang="en-US" smtClean="0">
                <a:solidFill>
                  <a:schemeClr val="accent1">
                    <a:lumMod val="50000"/>
                  </a:scheme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19600" y="5486400"/>
            <a:ext cx="4128655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400" dirty="0" smtClean="0"/>
              <a:t>http://en.wikipedia.org/wiki/Comparison_of_web_application_frameworks</a:t>
            </a:r>
            <a:endParaRPr lang="en-US" sz="1400" dirty="0"/>
          </a:p>
        </p:txBody>
      </p:sp>
      <p:pic>
        <p:nvPicPr>
          <p:cNvPr id="3074" name="Picture 2" descr="http://www.veriqual.com/wp-content/uploads/2012/07/framework-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844" y="1377286"/>
            <a:ext cx="4673520" cy="357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18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096000" y="6407944"/>
            <a:ext cx="2286000" cy="365125"/>
          </a:xfrm>
        </p:spPr>
        <p:txBody>
          <a:bodyPr/>
          <a:lstStyle/>
          <a:p>
            <a:r>
              <a:rPr lang="en-US" smtClean="0">
                <a:solidFill>
                  <a:schemeClr val="accent1">
                    <a:lumMod val="50000"/>
                  </a:schemeClr>
                </a:solidFill>
              </a:rPr>
              <a:t>Copyright Ivette Doss 2013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accent1">
                    <a:lumMod val="50000"/>
                  </a:schemeClr>
                </a:solidFill>
              </a:rPr>
              <a:pPr/>
              <a:t>8</a:t>
            </a:fld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6270" y="5257800"/>
            <a:ext cx="8371764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It defines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the underlying code structure of the application in advance. 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Developers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usually use object-oriented programming techniques to implement frameworks such that the unique parts of an application can simply inherit from pre-existing classes in the framework</a:t>
            </a:r>
          </a:p>
        </p:txBody>
      </p:sp>
      <p:pic>
        <p:nvPicPr>
          <p:cNvPr id="1030" name="Picture 6" descr="http://www.tss.qld.edu.au/Parents_and_Students/Prep/Curriculum/Images/Le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36" y="376226"/>
            <a:ext cx="8334233" cy="472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35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0266267"/>
              </p:ext>
            </p:extLst>
          </p:nvPr>
        </p:nvGraphicFramePr>
        <p:xfrm>
          <a:off x="457200" y="1219201"/>
          <a:ext cx="8229600" cy="3668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65087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Framework’s type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Short</a:t>
                      </a:r>
                      <a:r>
                        <a:rPr lang="en-US" baseline="0" dirty="0" smtClean="0">
                          <a:solidFill>
                            <a:srgbClr val="002060"/>
                          </a:solidFill>
                        </a:rPr>
                        <a:t> Description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24733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Model–view–controller (MVC)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Many frameworks follow the </a:t>
                      </a:r>
                      <a:r>
                        <a:rPr kumimoji="0"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MVC</a:t>
                      </a:r>
                      <a:r>
                        <a:rPr kumimoji="0"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architectural </a:t>
                      </a:r>
                      <a:r>
                        <a:rPr kumimoji="0"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pattern</a:t>
                      </a:r>
                      <a:r>
                        <a:rPr kumimoji="0"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to separate the </a:t>
                      </a:r>
                      <a:r>
                        <a:rPr kumimoji="0"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data model</a:t>
                      </a:r>
                      <a:r>
                        <a:rPr kumimoji="0"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with </a:t>
                      </a:r>
                      <a:r>
                        <a:rPr kumimoji="0"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business rules</a:t>
                      </a:r>
                      <a:r>
                        <a:rPr kumimoji="0"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from the </a:t>
                      </a:r>
                      <a:r>
                        <a:rPr kumimoji="0"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user interface</a:t>
                      </a:r>
                      <a:r>
                        <a:rPr kumimoji="0"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</a:t>
                      </a:r>
                    </a:p>
                    <a:p>
                      <a:r>
                        <a:rPr kumimoji="0"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This is generally considered a good practice as it modularizes code, promotes </a:t>
                      </a:r>
                      <a:r>
                        <a:rPr kumimoji="0"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code reuse</a:t>
                      </a:r>
                      <a:r>
                        <a:rPr kumimoji="0"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and allows multiple interfaces to be applied.</a:t>
                      </a:r>
                    </a:p>
                    <a:p>
                      <a:r>
                        <a:rPr kumimoji="0"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 web applications, this permits different views to be presented, such as </a:t>
                      </a:r>
                      <a:r>
                        <a:rPr kumimoji="0"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web pages</a:t>
                      </a:r>
                      <a:r>
                        <a:rPr kumimoji="0"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for humans, and </a:t>
                      </a:r>
                      <a:r>
                        <a:rPr kumimoji="0" lang="en-US" sz="16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web service</a:t>
                      </a:r>
                      <a:r>
                        <a:rPr kumimoji="0"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interfaces for remote applications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324600" y="6407944"/>
            <a:ext cx="2057400" cy="365125"/>
          </a:xfrm>
        </p:spPr>
        <p:txBody>
          <a:bodyPr/>
          <a:lstStyle/>
          <a:p>
            <a:r>
              <a:rPr lang="en-US" smtClean="0">
                <a:solidFill>
                  <a:schemeClr val="accent1">
                    <a:lumMod val="50000"/>
                  </a:schemeClr>
                </a:solidFill>
              </a:rPr>
              <a:t>Copyright Ivette Doss 2013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accent1">
                    <a:lumMod val="50000"/>
                  </a:schemeClr>
                </a:solidFill>
              </a:rPr>
              <a:pPr/>
              <a:t>9</a:t>
            </a:fld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122" name="Picture 2" descr="http://www.cyblance.com/wp-content/uploads/2011/09/ash-mvc-architecture1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43200"/>
            <a:ext cx="4191000" cy="3593991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81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1266</Words>
  <Application>Microsoft Office PowerPoint</Application>
  <PresentationFormat>On-screen Show (4:3)</PresentationFormat>
  <Paragraphs>282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Final Exam Review</vt:lpstr>
      <vt:lpstr>What do you know about iOS/Platform </vt:lpstr>
      <vt:lpstr> Operating System: iOS   </vt:lpstr>
      <vt:lpstr>Operating System: iOS</vt:lpstr>
      <vt:lpstr> iOS: Cocoa Touch    </vt:lpstr>
      <vt:lpstr>Application Frameworks</vt:lpstr>
      <vt:lpstr>   Framework- definition</vt:lpstr>
      <vt:lpstr>PowerPoint Presentation</vt:lpstr>
      <vt:lpstr>PowerPoint Presentation</vt:lpstr>
      <vt:lpstr>   Types of Framework architectures</vt:lpstr>
      <vt:lpstr>     Application Framework – Example</vt:lpstr>
      <vt:lpstr>    Application Framework: Example</vt:lpstr>
      <vt:lpstr>    Application Framework: Examples</vt:lpstr>
      <vt:lpstr>Top Apps Frameworks</vt:lpstr>
      <vt:lpstr>PowerPoint Presentation</vt:lpstr>
      <vt:lpstr>PowerPoint Presentation</vt:lpstr>
      <vt:lpstr>PowerPoint Presentation</vt:lpstr>
      <vt:lpstr>PowerPoint Presentation</vt:lpstr>
      <vt:lpstr>Location Based Services (LBS)</vt:lpstr>
      <vt:lpstr>PowerPoint Presentation</vt:lpstr>
      <vt:lpstr>Thank you for listening</vt:lpstr>
      <vt:lpstr>List of cool Mobile apps:</vt:lpstr>
      <vt:lpstr>List of cool apps: TechNews</vt:lpstr>
      <vt:lpstr>List of cool apps: Helping Tools</vt:lpstr>
      <vt:lpstr>List of cool apps: Helping Tools</vt:lpstr>
      <vt:lpstr>List of cool apps: Helping Tools</vt:lpstr>
      <vt:lpstr>Fun Apps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 Exam Review</dc:title>
  <dc:creator>Ivette Doss</dc:creator>
  <cp:lastModifiedBy>Ivette Doss</cp:lastModifiedBy>
  <cp:revision>4</cp:revision>
  <dcterms:created xsi:type="dcterms:W3CDTF">2006-08-16T00:00:00Z</dcterms:created>
  <dcterms:modified xsi:type="dcterms:W3CDTF">2013-07-24T02:20:13Z</dcterms:modified>
</cp:coreProperties>
</file>