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56" r:id="rId2"/>
    <p:sldId id="279" r:id="rId3"/>
    <p:sldId id="280" r:id="rId4"/>
    <p:sldId id="327" r:id="rId5"/>
    <p:sldId id="326" r:id="rId6"/>
    <p:sldId id="274" r:id="rId7"/>
    <p:sldId id="277" r:id="rId8"/>
    <p:sldId id="278" r:id="rId9"/>
    <p:sldId id="281" r:id="rId10"/>
    <p:sldId id="289" r:id="rId11"/>
    <p:sldId id="283" r:id="rId12"/>
    <p:sldId id="325" r:id="rId13"/>
    <p:sldId id="328" r:id="rId14"/>
    <p:sldId id="329" r:id="rId15"/>
    <p:sldId id="262" r:id="rId16"/>
    <p:sldId id="347" r:id="rId17"/>
    <p:sldId id="348" r:id="rId18"/>
    <p:sldId id="349" r:id="rId19"/>
    <p:sldId id="350" r:id="rId20"/>
    <p:sldId id="351" r:id="rId21"/>
    <p:sldId id="352" r:id="rId22"/>
    <p:sldId id="353" r:id="rId23"/>
    <p:sldId id="354" r:id="rId24"/>
    <p:sldId id="330" r:id="rId25"/>
    <p:sldId id="331" r:id="rId26"/>
    <p:sldId id="332" r:id="rId27"/>
    <p:sldId id="333" r:id="rId28"/>
    <p:sldId id="334" r:id="rId29"/>
    <p:sldId id="335" r:id="rId30"/>
    <p:sldId id="336" r:id="rId31"/>
    <p:sldId id="337" r:id="rId32"/>
    <p:sldId id="338" r:id="rId33"/>
    <p:sldId id="340" r:id="rId34"/>
    <p:sldId id="341" r:id="rId35"/>
    <p:sldId id="342" r:id="rId36"/>
    <p:sldId id="343" r:id="rId37"/>
    <p:sldId id="344" r:id="rId38"/>
    <p:sldId id="345" r:id="rId39"/>
    <p:sldId id="346" r:id="rId40"/>
    <p:sldId id="291" r:id="rId41"/>
    <p:sldId id="263" r:id="rId42"/>
    <p:sldId id="260" r:id="rId43"/>
    <p:sldId id="285" r:id="rId44"/>
    <p:sldId id="286" r:id="rId45"/>
    <p:sldId id="288" r:id="rId46"/>
    <p:sldId id="287" r:id="rId47"/>
    <p:sldId id="26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8" d="100"/>
          <a:sy n="68" d="100"/>
        </p:scale>
        <p:origin x="-6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DF061-FFBE-42BC-9721-4F01C36C55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F4550032-FF5C-46D6-9AEC-C77EAFEF845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dirty="0" smtClean="0">
              <a:solidFill>
                <a:schemeClr val="bg2">
                  <a:lumMod val="10000"/>
                </a:schemeClr>
              </a:solidFill>
              <a:latin typeface="Arial Rounded MT Bold" pitchFamily="34" charset="0"/>
            </a:rPr>
            <a:t>89%</a:t>
          </a:r>
          <a:endParaRPr lang="en-US" sz="2000" dirty="0">
            <a:solidFill>
              <a:schemeClr val="bg2">
                <a:lumMod val="10000"/>
              </a:schemeClr>
            </a:solidFill>
            <a:latin typeface="Arial Rounded MT Bold" pitchFamily="34" charset="0"/>
          </a:endParaRPr>
        </a:p>
      </dgm:t>
    </dgm:pt>
    <dgm:pt modelId="{02523DA4-40C5-466B-A9AB-6790215FA058}" type="parTrans" cxnId="{CDFACE9C-68E0-4F65-B1BA-24272C1F7412}">
      <dgm:prSet/>
      <dgm:spPr/>
      <dgm:t>
        <a:bodyPr/>
        <a:lstStyle/>
        <a:p>
          <a:endParaRPr lang="en-US"/>
        </a:p>
      </dgm:t>
    </dgm:pt>
    <dgm:pt modelId="{853F59CA-C808-498D-B998-E9FE1AE92A66}" type="sibTrans" cxnId="{CDFACE9C-68E0-4F65-B1BA-24272C1F7412}">
      <dgm:prSet/>
      <dgm:spPr/>
      <dgm:t>
        <a:bodyPr/>
        <a:lstStyle/>
        <a:p>
          <a:endParaRPr lang="en-US"/>
        </a:p>
      </dgm:t>
    </dgm:pt>
    <dgm:pt modelId="{5295A6A6-0DF4-4DED-9FEB-C8AB5F6E93A1}">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800" dirty="0" smtClean="0">
              <a:solidFill>
                <a:schemeClr val="bg2">
                  <a:lumMod val="10000"/>
                </a:schemeClr>
              </a:solidFill>
              <a:latin typeface="Arial Rounded MT Bold" pitchFamily="34" charset="0"/>
            </a:rPr>
            <a:t>Users are outside US</a:t>
          </a:r>
          <a:endParaRPr lang="en-US" sz="1800" dirty="0">
            <a:solidFill>
              <a:schemeClr val="bg2">
                <a:lumMod val="10000"/>
              </a:schemeClr>
            </a:solidFill>
            <a:latin typeface="Arial Rounded MT Bold" pitchFamily="34" charset="0"/>
          </a:endParaRPr>
        </a:p>
      </dgm:t>
    </dgm:pt>
    <dgm:pt modelId="{30E300B2-8A6F-4AFC-8679-B134410D9C12}" type="parTrans" cxnId="{1CB62875-84BC-4A40-8B7E-22E1DA51089A}">
      <dgm:prSet/>
      <dgm:spPr/>
      <dgm:t>
        <a:bodyPr/>
        <a:lstStyle/>
        <a:p>
          <a:endParaRPr lang="en-US"/>
        </a:p>
      </dgm:t>
    </dgm:pt>
    <dgm:pt modelId="{4B70B1C1-AC5F-4092-8953-A73C9BFCC429}" type="sibTrans" cxnId="{1CB62875-84BC-4A40-8B7E-22E1DA51089A}">
      <dgm:prSet/>
      <dgm:spPr/>
      <dgm:t>
        <a:bodyPr/>
        <a:lstStyle/>
        <a:p>
          <a:endParaRPr lang="en-US"/>
        </a:p>
      </dgm:t>
    </dgm:pt>
    <dgm:pt modelId="{2FAD3732-1B06-4AEE-B777-56FB4118934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smtClean="0">
              <a:solidFill>
                <a:schemeClr val="bg2">
                  <a:lumMod val="10000"/>
                </a:schemeClr>
              </a:solidFill>
              <a:latin typeface="Arial Rounded MT Bold" pitchFamily="34" charset="0"/>
            </a:rPr>
            <a:t>53%</a:t>
          </a:r>
          <a:endParaRPr lang="en-US" sz="2000" dirty="0">
            <a:solidFill>
              <a:schemeClr val="bg2">
                <a:lumMod val="10000"/>
              </a:schemeClr>
            </a:solidFill>
            <a:latin typeface="Arial Rounded MT Bold" pitchFamily="34" charset="0"/>
          </a:endParaRPr>
        </a:p>
      </dgm:t>
    </dgm:pt>
    <dgm:pt modelId="{2A03F472-FA51-43FF-AF05-7D294F36E746}" type="parTrans" cxnId="{91B563DC-CBD7-4804-8B9C-24329DBCCCA8}">
      <dgm:prSet/>
      <dgm:spPr/>
      <dgm:t>
        <a:bodyPr/>
        <a:lstStyle/>
        <a:p>
          <a:endParaRPr lang="en-US"/>
        </a:p>
      </dgm:t>
    </dgm:pt>
    <dgm:pt modelId="{50B998C5-E5BE-4E1A-9EC2-48C78210A084}" type="sibTrans" cxnId="{91B563DC-CBD7-4804-8B9C-24329DBCCCA8}">
      <dgm:prSet/>
      <dgm:spPr/>
      <dgm:t>
        <a:bodyPr/>
        <a:lstStyle/>
        <a:p>
          <a:endParaRPr lang="en-US"/>
        </a:p>
      </dgm:t>
    </dgm:pt>
    <dgm:pt modelId="{C13E9384-3D0C-41F6-9D67-1199809DCA7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dirty="0" smtClean="0">
              <a:solidFill>
                <a:schemeClr val="bg2">
                  <a:lumMod val="10000"/>
                </a:schemeClr>
              </a:solidFill>
              <a:latin typeface="Arial Rounded MT Bold" pitchFamily="34" charset="0"/>
            </a:rPr>
            <a:t>Users ready to pay for obtaining the content in their native languages</a:t>
          </a:r>
          <a:endParaRPr lang="en-US" sz="1400" dirty="0">
            <a:solidFill>
              <a:schemeClr val="bg2">
                <a:lumMod val="10000"/>
              </a:schemeClr>
            </a:solidFill>
            <a:latin typeface="Arial Rounded MT Bold" pitchFamily="34" charset="0"/>
          </a:endParaRPr>
        </a:p>
      </dgm:t>
    </dgm:pt>
    <dgm:pt modelId="{D93556B4-E046-46D0-9A3A-356D378E9FD8}" type="parTrans" cxnId="{5D57691C-791D-41F7-98AB-B0ECEA9A3003}">
      <dgm:prSet/>
      <dgm:spPr/>
      <dgm:t>
        <a:bodyPr/>
        <a:lstStyle/>
        <a:p>
          <a:endParaRPr lang="en-US"/>
        </a:p>
      </dgm:t>
    </dgm:pt>
    <dgm:pt modelId="{A98DB88C-23C9-47B3-AB84-94A6D50F7C0A}" type="sibTrans" cxnId="{5D57691C-791D-41F7-98AB-B0ECEA9A3003}">
      <dgm:prSet/>
      <dgm:spPr/>
      <dgm:t>
        <a:bodyPr/>
        <a:lstStyle/>
        <a:p>
          <a:endParaRPr lang="en-US"/>
        </a:p>
      </dgm:t>
    </dgm:pt>
    <dgm:pt modelId="{8BE2AFF5-4ED6-4BDB-9C34-2E23366D6F51}">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000" dirty="0" smtClean="0">
              <a:solidFill>
                <a:schemeClr val="bg2">
                  <a:lumMod val="10000"/>
                </a:schemeClr>
              </a:solidFill>
              <a:latin typeface="Arial Rounded MT Bold" pitchFamily="34" charset="0"/>
            </a:rPr>
            <a:t>$1 - $ 25</a:t>
          </a:r>
        </a:p>
      </dgm:t>
    </dgm:pt>
    <dgm:pt modelId="{CC180B8B-EAB4-41C4-B873-471A3F824E0E}" type="parTrans" cxnId="{F7E4E074-AA81-4051-B1CF-4FA9E2AF8B7A}">
      <dgm:prSet/>
      <dgm:spPr/>
      <dgm:t>
        <a:bodyPr/>
        <a:lstStyle/>
        <a:p>
          <a:endParaRPr lang="en-US"/>
        </a:p>
      </dgm:t>
    </dgm:pt>
    <dgm:pt modelId="{A25AD010-6EC9-4BD8-AB28-9F9F6691E7DF}" type="sibTrans" cxnId="{F7E4E074-AA81-4051-B1CF-4FA9E2AF8B7A}">
      <dgm:prSet/>
      <dgm:spPr/>
      <dgm:t>
        <a:bodyPr/>
        <a:lstStyle/>
        <a:p>
          <a:endParaRPr lang="en-US"/>
        </a:p>
      </dgm:t>
    </dgm:pt>
    <dgm:pt modelId="{AC84C4B4-F89C-4C32-84A5-C4CE44A15C42}">
      <dgm:prSet phldrT="[Text]">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solidFill>
                <a:schemeClr val="bg2">
                  <a:lumMod val="10000"/>
                </a:schemeClr>
              </a:solidFill>
              <a:latin typeface="Arial Rounded MT Bold" pitchFamily="34" charset="0"/>
            </a:rPr>
            <a:t>For every Dollar invested in Localization there are $25 return</a:t>
          </a:r>
          <a:endParaRPr lang="en-US" sz="1600" dirty="0">
            <a:solidFill>
              <a:schemeClr val="bg2">
                <a:lumMod val="10000"/>
              </a:schemeClr>
            </a:solidFill>
            <a:latin typeface="Arial Rounded MT Bold" pitchFamily="34" charset="0"/>
          </a:endParaRPr>
        </a:p>
      </dgm:t>
    </dgm:pt>
    <dgm:pt modelId="{E2A14E5A-7577-4E1B-9E04-4BD193E50157}" type="parTrans" cxnId="{5E9E645C-89C9-460C-9F2D-3BA2148E6DFF}">
      <dgm:prSet/>
      <dgm:spPr/>
      <dgm:t>
        <a:bodyPr/>
        <a:lstStyle/>
        <a:p>
          <a:endParaRPr lang="en-US"/>
        </a:p>
      </dgm:t>
    </dgm:pt>
    <dgm:pt modelId="{AABD018D-B0AD-4602-AD1A-463E4425F858}" type="sibTrans" cxnId="{5E9E645C-89C9-460C-9F2D-3BA2148E6DFF}">
      <dgm:prSet/>
      <dgm:spPr/>
      <dgm:t>
        <a:bodyPr/>
        <a:lstStyle/>
        <a:p>
          <a:endParaRPr lang="en-US"/>
        </a:p>
      </dgm:t>
    </dgm:pt>
    <dgm:pt modelId="{87C523C1-EDF5-42D5-A77D-D8E7D123FF1E}">
      <dgm:prSet custT="1">
        <dgm:style>
          <a:lnRef idx="1">
            <a:schemeClr val="accent1"/>
          </a:lnRef>
          <a:fillRef idx="2">
            <a:schemeClr val="accent1"/>
          </a:fillRef>
          <a:effectRef idx="1">
            <a:schemeClr val="accent1"/>
          </a:effectRef>
          <a:fontRef idx="minor">
            <a:schemeClr val="dk1"/>
          </a:fontRef>
        </dgm:style>
      </dgm:prSet>
      <dgm:spPr/>
      <dgm:t>
        <a:bodyPr/>
        <a:lstStyle/>
        <a:p>
          <a:r>
            <a:rPr lang="en-US" sz="2000" dirty="0" smtClean="0">
              <a:solidFill>
                <a:schemeClr val="bg2">
                  <a:lumMod val="10000"/>
                </a:schemeClr>
              </a:solidFill>
              <a:latin typeface="Arial Rounded MT Bold" pitchFamily="34" charset="0"/>
            </a:rPr>
            <a:t>72%</a:t>
          </a:r>
        </a:p>
        <a:p>
          <a:r>
            <a:rPr lang="en-US" sz="1400" dirty="0" smtClean="0">
              <a:solidFill>
                <a:schemeClr val="bg2">
                  <a:lumMod val="10000"/>
                </a:schemeClr>
              </a:solidFill>
              <a:latin typeface="Arial Rounded MT Bold" pitchFamily="34" charset="0"/>
            </a:rPr>
            <a:t>Users spent most of time searching and obtaining information in their own languages</a:t>
          </a:r>
          <a:endParaRPr lang="en-US" sz="1400" dirty="0">
            <a:solidFill>
              <a:schemeClr val="bg2">
                <a:lumMod val="10000"/>
              </a:schemeClr>
            </a:solidFill>
            <a:latin typeface="Arial Rounded MT Bold" pitchFamily="34" charset="0"/>
          </a:endParaRPr>
        </a:p>
      </dgm:t>
    </dgm:pt>
    <dgm:pt modelId="{02033491-D7AB-4652-AF10-B399DB492039}" type="parTrans" cxnId="{E9E3D6A2-62DA-48B7-BF9E-DB48C17CE03E}">
      <dgm:prSet/>
      <dgm:spPr/>
      <dgm:t>
        <a:bodyPr/>
        <a:lstStyle/>
        <a:p>
          <a:endParaRPr lang="en-US"/>
        </a:p>
      </dgm:t>
    </dgm:pt>
    <dgm:pt modelId="{3235FC5D-A8BE-4BCF-81D7-122D20FF4252}" type="sibTrans" cxnId="{E9E3D6A2-62DA-48B7-BF9E-DB48C17CE03E}">
      <dgm:prSet/>
      <dgm:spPr/>
      <dgm:t>
        <a:bodyPr/>
        <a:lstStyle/>
        <a:p>
          <a:endParaRPr lang="en-US"/>
        </a:p>
      </dgm:t>
    </dgm:pt>
    <dgm:pt modelId="{E53F1B9F-DEDF-4947-BC86-37814AB14336}">
      <dgm:prSet custT="1">
        <dgm:style>
          <a:lnRef idx="3">
            <a:schemeClr val="lt1"/>
          </a:lnRef>
          <a:fillRef idx="1">
            <a:schemeClr val="accent2"/>
          </a:fillRef>
          <a:effectRef idx="1">
            <a:schemeClr val="accent2"/>
          </a:effectRef>
          <a:fontRef idx="minor">
            <a:schemeClr val="lt1"/>
          </a:fontRef>
        </dgm:style>
      </dgm:prSet>
      <dgm:spPr/>
      <dgm:t>
        <a:bodyPr/>
        <a:lstStyle/>
        <a:p>
          <a:r>
            <a:rPr lang="en-US" sz="2000" dirty="0" smtClean="0">
              <a:solidFill>
                <a:schemeClr val="bg2">
                  <a:lumMod val="10000"/>
                </a:schemeClr>
              </a:solidFill>
              <a:latin typeface="Arial Rounded MT Bold" pitchFamily="34" charset="0"/>
            </a:rPr>
            <a:t>71.5%</a:t>
          </a:r>
        </a:p>
        <a:p>
          <a:r>
            <a:rPr lang="en-US" sz="1400" dirty="0" smtClean="0">
              <a:solidFill>
                <a:schemeClr val="bg2">
                  <a:lumMod val="10000"/>
                </a:schemeClr>
              </a:solidFill>
              <a:latin typeface="Arial Rounded MT Bold" pitchFamily="34" charset="0"/>
            </a:rPr>
            <a:t>Of the Fortune 500 localized to reach  the targeted Customers</a:t>
          </a:r>
          <a:endParaRPr lang="en-US" sz="1400" dirty="0">
            <a:solidFill>
              <a:schemeClr val="bg2">
                <a:lumMod val="10000"/>
              </a:schemeClr>
            </a:solidFill>
            <a:latin typeface="Arial Rounded MT Bold" pitchFamily="34" charset="0"/>
          </a:endParaRPr>
        </a:p>
      </dgm:t>
    </dgm:pt>
    <dgm:pt modelId="{70E7F68D-CD5D-4D1C-B151-858C990CF11C}" type="parTrans" cxnId="{65982177-865B-4B91-A581-96A91883BE49}">
      <dgm:prSet/>
      <dgm:spPr/>
      <dgm:t>
        <a:bodyPr/>
        <a:lstStyle/>
        <a:p>
          <a:endParaRPr lang="en-US"/>
        </a:p>
      </dgm:t>
    </dgm:pt>
    <dgm:pt modelId="{893BFD43-9253-4B40-AA5F-528A89DE1A2E}" type="sibTrans" cxnId="{65982177-865B-4B91-A581-96A91883BE49}">
      <dgm:prSet/>
      <dgm:spPr/>
      <dgm:t>
        <a:bodyPr/>
        <a:lstStyle/>
        <a:p>
          <a:endParaRPr lang="en-US"/>
        </a:p>
      </dgm:t>
    </dgm:pt>
    <dgm:pt modelId="{783ED41E-1AA4-4047-A223-744A7653E12A}" type="pres">
      <dgm:prSet presAssocID="{4B4DF061-FFBE-42BC-9721-4F01C36C558B}" presName="linear" presStyleCnt="0">
        <dgm:presLayoutVars>
          <dgm:dir/>
          <dgm:resizeHandles val="exact"/>
        </dgm:presLayoutVars>
      </dgm:prSet>
      <dgm:spPr/>
      <dgm:t>
        <a:bodyPr/>
        <a:lstStyle/>
        <a:p>
          <a:endParaRPr lang="en-US"/>
        </a:p>
      </dgm:t>
    </dgm:pt>
    <dgm:pt modelId="{59CF0943-5B2B-4B59-BD77-F57306B0E382}" type="pres">
      <dgm:prSet presAssocID="{F4550032-FF5C-46D6-9AEC-C77EAFEF8451}" presName="comp" presStyleCnt="0"/>
      <dgm:spPr/>
    </dgm:pt>
    <dgm:pt modelId="{F0BA65AF-CD78-4D62-94F8-7BAC4004249E}" type="pres">
      <dgm:prSet presAssocID="{F4550032-FF5C-46D6-9AEC-C77EAFEF8451}" presName="box" presStyleLbl="node1" presStyleIdx="0" presStyleCnt="5"/>
      <dgm:spPr/>
      <dgm:t>
        <a:bodyPr/>
        <a:lstStyle/>
        <a:p>
          <a:endParaRPr lang="en-US"/>
        </a:p>
      </dgm:t>
    </dgm:pt>
    <dgm:pt modelId="{7612E727-1426-4540-BAD4-D4D25F76260C}" type="pres">
      <dgm:prSet presAssocID="{F4550032-FF5C-46D6-9AEC-C77EAFEF8451}" presName="img"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E8DB0E0A-DD9E-4F3A-9D10-3F3B9062FCB1}" type="pres">
      <dgm:prSet presAssocID="{F4550032-FF5C-46D6-9AEC-C77EAFEF8451}" presName="text" presStyleLbl="node1" presStyleIdx="0" presStyleCnt="5">
        <dgm:presLayoutVars>
          <dgm:bulletEnabled val="1"/>
        </dgm:presLayoutVars>
      </dgm:prSet>
      <dgm:spPr/>
      <dgm:t>
        <a:bodyPr/>
        <a:lstStyle/>
        <a:p>
          <a:endParaRPr lang="en-US"/>
        </a:p>
      </dgm:t>
    </dgm:pt>
    <dgm:pt modelId="{A79A9290-0B49-4DF0-A450-7D444D3253E6}" type="pres">
      <dgm:prSet presAssocID="{853F59CA-C808-498D-B998-E9FE1AE92A66}" presName="spacer" presStyleCnt="0"/>
      <dgm:spPr/>
    </dgm:pt>
    <dgm:pt modelId="{5266522E-B041-44D5-B02D-7F456FBFD761}" type="pres">
      <dgm:prSet presAssocID="{2FAD3732-1B06-4AEE-B777-56FB41189347}" presName="comp" presStyleCnt="0"/>
      <dgm:spPr/>
    </dgm:pt>
    <dgm:pt modelId="{29F09F11-B419-4B0C-B602-801C7B61B558}" type="pres">
      <dgm:prSet presAssocID="{2FAD3732-1B06-4AEE-B777-56FB41189347}" presName="box" presStyleLbl="node1" presStyleIdx="1" presStyleCnt="5"/>
      <dgm:spPr/>
      <dgm:t>
        <a:bodyPr/>
        <a:lstStyle/>
        <a:p>
          <a:endParaRPr lang="en-US"/>
        </a:p>
      </dgm:t>
    </dgm:pt>
    <dgm:pt modelId="{E2F68237-CE05-4B7E-B5C5-993ED3F71093}" type="pres">
      <dgm:prSet presAssocID="{2FAD3732-1B06-4AEE-B777-56FB41189347}" presName="img" presStyleLbl="fgImgPlace1" presStyleIdx="1" presStyleCnt="5"/>
      <dgm:spPr>
        <a:blipFill rotWithShape="1">
          <a:blip xmlns:r="http://schemas.openxmlformats.org/officeDocument/2006/relationships" r:embed="rId2"/>
          <a:stretch>
            <a:fillRect/>
          </a:stretch>
        </a:blipFill>
      </dgm:spPr>
      <dgm:t>
        <a:bodyPr/>
        <a:lstStyle/>
        <a:p>
          <a:endParaRPr lang="en-US"/>
        </a:p>
      </dgm:t>
    </dgm:pt>
    <dgm:pt modelId="{3B1C7357-A15A-481C-82B5-3934F8FF6252}" type="pres">
      <dgm:prSet presAssocID="{2FAD3732-1B06-4AEE-B777-56FB41189347}" presName="text" presStyleLbl="node1" presStyleIdx="1" presStyleCnt="5">
        <dgm:presLayoutVars>
          <dgm:bulletEnabled val="1"/>
        </dgm:presLayoutVars>
      </dgm:prSet>
      <dgm:spPr/>
      <dgm:t>
        <a:bodyPr/>
        <a:lstStyle/>
        <a:p>
          <a:endParaRPr lang="en-US"/>
        </a:p>
      </dgm:t>
    </dgm:pt>
    <dgm:pt modelId="{8679BCED-40BF-407D-B1C0-E906B6FF2B9D}" type="pres">
      <dgm:prSet presAssocID="{50B998C5-E5BE-4E1A-9EC2-48C78210A084}" presName="spacer" presStyleCnt="0"/>
      <dgm:spPr/>
    </dgm:pt>
    <dgm:pt modelId="{18695615-819C-484D-9F0F-E323524D6819}" type="pres">
      <dgm:prSet presAssocID="{87C523C1-EDF5-42D5-A77D-D8E7D123FF1E}" presName="comp" presStyleCnt="0"/>
      <dgm:spPr/>
    </dgm:pt>
    <dgm:pt modelId="{AA43EDBA-1AFC-4C1C-800F-E2B10B207385}" type="pres">
      <dgm:prSet presAssocID="{87C523C1-EDF5-42D5-A77D-D8E7D123FF1E}" presName="box" presStyleLbl="node1" presStyleIdx="2" presStyleCnt="5"/>
      <dgm:spPr/>
      <dgm:t>
        <a:bodyPr/>
        <a:lstStyle/>
        <a:p>
          <a:endParaRPr lang="en-US"/>
        </a:p>
      </dgm:t>
    </dgm:pt>
    <dgm:pt modelId="{6EAD437A-A103-410C-ABD5-978D50A1AC21}" type="pres">
      <dgm:prSet presAssocID="{87C523C1-EDF5-42D5-A77D-D8E7D123FF1E}" presName="img"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47E72D99-34DF-4E43-BDDE-1680C0B66887}" type="pres">
      <dgm:prSet presAssocID="{87C523C1-EDF5-42D5-A77D-D8E7D123FF1E}" presName="text" presStyleLbl="node1" presStyleIdx="2" presStyleCnt="5">
        <dgm:presLayoutVars>
          <dgm:bulletEnabled val="1"/>
        </dgm:presLayoutVars>
      </dgm:prSet>
      <dgm:spPr/>
      <dgm:t>
        <a:bodyPr/>
        <a:lstStyle/>
        <a:p>
          <a:endParaRPr lang="en-US"/>
        </a:p>
      </dgm:t>
    </dgm:pt>
    <dgm:pt modelId="{B7E6629D-D2CC-4AF9-BB26-96A9A9C7F0A5}" type="pres">
      <dgm:prSet presAssocID="{3235FC5D-A8BE-4BCF-81D7-122D20FF4252}" presName="spacer" presStyleCnt="0"/>
      <dgm:spPr/>
    </dgm:pt>
    <dgm:pt modelId="{743AE2F6-1C41-436B-9C1F-9A24365A282E}" type="pres">
      <dgm:prSet presAssocID="{E53F1B9F-DEDF-4947-BC86-37814AB14336}" presName="comp" presStyleCnt="0"/>
      <dgm:spPr/>
    </dgm:pt>
    <dgm:pt modelId="{A5A37CE4-5676-49FB-BE6F-8D2DC32CFFCA}" type="pres">
      <dgm:prSet presAssocID="{E53F1B9F-DEDF-4947-BC86-37814AB14336}" presName="box" presStyleLbl="node1" presStyleIdx="3" presStyleCnt="5"/>
      <dgm:spPr/>
      <dgm:t>
        <a:bodyPr/>
        <a:lstStyle/>
        <a:p>
          <a:endParaRPr lang="en-US"/>
        </a:p>
      </dgm:t>
    </dgm:pt>
    <dgm:pt modelId="{22306CE8-459A-40F5-A5D6-B8612F37D44C}" type="pres">
      <dgm:prSet presAssocID="{E53F1B9F-DEDF-4947-BC86-37814AB14336}" presName="img" presStyleLbl="fgImgPlace1" presStyleIdx="3" presStyleCnt="5"/>
      <dgm:spPr>
        <a:blipFill rotWithShape="1">
          <a:blip xmlns:r="http://schemas.openxmlformats.org/officeDocument/2006/relationships" r:embed="rId4"/>
          <a:stretch>
            <a:fillRect/>
          </a:stretch>
        </a:blipFill>
      </dgm:spPr>
    </dgm:pt>
    <dgm:pt modelId="{830BF689-1312-4D06-8C7B-9DF59C01E4FC}" type="pres">
      <dgm:prSet presAssocID="{E53F1B9F-DEDF-4947-BC86-37814AB14336}" presName="text" presStyleLbl="node1" presStyleIdx="3" presStyleCnt="5">
        <dgm:presLayoutVars>
          <dgm:bulletEnabled val="1"/>
        </dgm:presLayoutVars>
      </dgm:prSet>
      <dgm:spPr/>
      <dgm:t>
        <a:bodyPr/>
        <a:lstStyle/>
        <a:p>
          <a:endParaRPr lang="en-US"/>
        </a:p>
      </dgm:t>
    </dgm:pt>
    <dgm:pt modelId="{D03B4240-2F1A-4F74-94C5-0BAEA14203AA}" type="pres">
      <dgm:prSet presAssocID="{893BFD43-9253-4B40-AA5F-528A89DE1A2E}" presName="spacer" presStyleCnt="0"/>
      <dgm:spPr/>
    </dgm:pt>
    <dgm:pt modelId="{45723841-6035-4FCC-BF8A-97D80B90D08C}" type="pres">
      <dgm:prSet presAssocID="{8BE2AFF5-4ED6-4BDB-9C34-2E23366D6F51}" presName="comp" presStyleCnt="0"/>
      <dgm:spPr/>
    </dgm:pt>
    <dgm:pt modelId="{D0BD0AD1-AD23-4D27-9C60-C0DAAFE2C2EB}" type="pres">
      <dgm:prSet presAssocID="{8BE2AFF5-4ED6-4BDB-9C34-2E23366D6F51}" presName="box" presStyleLbl="node1" presStyleIdx="4" presStyleCnt="5"/>
      <dgm:spPr/>
      <dgm:t>
        <a:bodyPr/>
        <a:lstStyle/>
        <a:p>
          <a:endParaRPr lang="en-US"/>
        </a:p>
      </dgm:t>
    </dgm:pt>
    <dgm:pt modelId="{144DCEDE-472D-41E7-9C96-C1E397BD7CD3}" type="pres">
      <dgm:prSet presAssocID="{8BE2AFF5-4ED6-4BDB-9C34-2E23366D6F51}" presName="img" presStyleLbl="fgImgPlace1" presStyleIdx="4" presStyleCnt="5"/>
      <dgm:spPr>
        <a:blipFill rotWithShape="1">
          <a:blip xmlns:r="http://schemas.openxmlformats.org/officeDocument/2006/relationships" r:embed="rId5"/>
          <a:stretch>
            <a:fillRect/>
          </a:stretch>
        </a:blipFill>
      </dgm:spPr>
    </dgm:pt>
    <dgm:pt modelId="{7CE3E232-0E8B-42AD-A2DD-A725F7C26AE5}" type="pres">
      <dgm:prSet presAssocID="{8BE2AFF5-4ED6-4BDB-9C34-2E23366D6F51}" presName="text" presStyleLbl="node1" presStyleIdx="4" presStyleCnt="5">
        <dgm:presLayoutVars>
          <dgm:bulletEnabled val="1"/>
        </dgm:presLayoutVars>
      </dgm:prSet>
      <dgm:spPr/>
      <dgm:t>
        <a:bodyPr/>
        <a:lstStyle/>
        <a:p>
          <a:endParaRPr lang="en-US"/>
        </a:p>
      </dgm:t>
    </dgm:pt>
  </dgm:ptLst>
  <dgm:cxnLst>
    <dgm:cxn modelId="{9F1020DA-0F83-4D5E-8FA8-0FE0FBFDBDBA}" type="presOf" srcId="{AC84C4B4-F89C-4C32-84A5-C4CE44A15C42}" destId="{D0BD0AD1-AD23-4D27-9C60-C0DAAFE2C2EB}" srcOrd="0" destOrd="1" presId="urn:microsoft.com/office/officeart/2005/8/layout/vList4"/>
    <dgm:cxn modelId="{0F518EED-FBD2-441E-8395-9573F3503E6A}" type="presOf" srcId="{4B4DF061-FFBE-42BC-9721-4F01C36C558B}" destId="{783ED41E-1AA4-4047-A223-744A7653E12A}" srcOrd="0" destOrd="0" presId="urn:microsoft.com/office/officeart/2005/8/layout/vList4"/>
    <dgm:cxn modelId="{F22079C0-3578-4830-B3A8-0D697805C01F}" type="presOf" srcId="{5295A6A6-0DF4-4DED-9FEB-C8AB5F6E93A1}" destId="{F0BA65AF-CD78-4D62-94F8-7BAC4004249E}" srcOrd="0" destOrd="1" presId="urn:microsoft.com/office/officeart/2005/8/layout/vList4"/>
    <dgm:cxn modelId="{A74080F5-0D7A-4D08-AC3E-38BE4B5CF3E6}" type="presOf" srcId="{C13E9384-3D0C-41F6-9D67-1199809DCA72}" destId="{29F09F11-B419-4B0C-B602-801C7B61B558}" srcOrd="0" destOrd="1" presId="urn:microsoft.com/office/officeart/2005/8/layout/vList4"/>
    <dgm:cxn modelId="{3D6DB85A-BB4D-46D2-A1CF-C93A893CEEA5}" type="presOf" srcId="{C13E9384-3D0C-41F6-9D67-1199809DCA72}" destId="{3B1C7357-A15A-481C-82B5-3934F8FF6252}" srcOrd="1" destOrd="1" presId="urn:microsoft.com/office/officeart/2005/8/layout/vList4"/>
    <dgm:cxn modelId="{598FEBDA-BCA7-4B00-A017-3C50A60ABEB0}" type="presOf" srcId="{8BE2AFF5-4ED6-4BDB-9C34-2E23366D6F51}" destId="{D0BD0AD1-AD23-4D27-9C60-C0DAAFE2C2EB}" srcOrd="0" destOrd="0" presId="urn:microsoft.com/office/officeart/2005/8/layout/vList4"/>
    <dgm:cxn modelId="{91B563DC-CBD7-4804-8B9C-24329DBCCCA8}" srcId="{4B4DF061-FFBE-42BC-9721-4F01C36C558B}" destId="{2FAD3732-1B06-4AEE-B777-56FB41189347}" srcOrd="1" destOrd="0" parTransId="{2A03F472-FA51-43FF-AF05-7D294F36E746}" sibTransId="{50B998C5-E5BE-4E1A-9EC2-48C78210A084}"/>
    <dgm:cxn modelId="{78ECCB0F-7E09-455F-94A6-14FB55BB2EA6}" type="presOf" srcId="{E53F1B9F-DEDF-4947-BC86-37814AB14336}" destId="{A5A37CE4-5676-49FB-BE6F-8D2DC32CFFCA}" srcOrd="0" destOrd="0" presId="urn:microsoft.com/office/officeart/2005/8/layout/vList4"/>
    <dgm:cxn modelId="{F5A45191-6B37-45DC-A442-2D5B25B09D79}" type="presOf" srcId="{87C523C1-EDF5-42D5-A77D-D8E7D123FF1E}" destId="{AA43EDBA-1AFC-4C1C-800F-E2B10B207385}" srcOrd="0" destOrd="0" presId="urn:microsoft.com/office/officeart/2005/8/layout/vList4"/>
    <dgm:cxn modelId="{5E9E645C-89C9-460C-9F2D-3BA2148E6DFF}" srcId="{8BE2AFF5-4ED6-4BDB-9C34-2E23366D6F51}" destId="{AC84C4B4-F89C-4C32-84A5-C4CE44A15C42}" srcOrd="0" destOrd="0" parTransId="{E2A14E5A-7577-4E1B-9E04-4BD193E50157}" sibTransId="{AABD018D-B0AD-4602-AD1A-463E4425F858}"/>
    <dgm:cxn modelId="{1CB62875-84BC-4A40-8B7E-22E1DA51089A}" srcId="{F4550032-FF5C-46D6-9AEC-C77EAFEF8451}" destId="{5295A6A6-0DF4-4DED-9FEB-C8AB5F6E93A1}" srcOrd="0" destOrd="0" parTransId="{30E300B2-8A6F-4AFC-8679-B134410D9C12}" sibTransId="{4B70B1C1-AC5F-4092-8953-A73C9BFCC429}"/>
    <dgm:cxn modelId="{AC787D0E-9E4B-4C8D-95D1-70A88BCA360B}" type="presOf" srcId="{AC84C4B4-F89C-4C32-84A5-C4CE44A15C42}" destId="{7CE3E232-0E8B-42AD-A2DD-A725F7C26AE5}" srcOrd="1" destOrd="1" presId="urn:microsoft.com/office/officeart/2005/8/layout/vList4"/>
    <dgm:cxn modelId="{8D70B661-F431-4303-BFCF-A94C7B5DE9FF}" type="presOf" srcId="{2FAD3732-1B06-4AEE-B777-56FB41189347}" destId="{3B1C7357-A15A-481C-82B5-3934F8FF6252}" srcOrd="1" destOrd="0" presId="urn:microsoft.com/office/officeart/2005/8/layout/vList4"/>
    <dgm:cxn modelId="{1F30C8D8-DAB6-4884-9B17-518C1A01A2DC}" type="presOf" srcId="{8BE2AFF5-4ED6-4BDB-9C34-2E23366D6F51}" destId="{7CE3E232-0E8B-42AD-A2DD-A725F7C26AE5}" srcOrd="1" destOrd="0" presId="urn:microsoft.com/office/officeart/2005/8/layout/vList4"/>
    <dgm:cxn modelId="{A479EB0C-151A-4C4C-856B-601BC5AB7704}" type="presOf" srcId="{F4550032-FF5C-46D6-9AEC-C77EAFEF8451}" destId="{E8DB0E0A-DD9E-4F3A-9D10-3F3B9062FCB1}" srcOrd="1" destOrd="0" presId="urn:microsoft.com/office/officeart/2005/8/layout/vList4"/>
    <dgm:cxn modelId="{65982177-865B-4B91-A581-96A91883BE49}" srcId="{4B4DF061-FFBE-42BC-9721-4F01C36C558B}" destId="{E53F1B9F-DEDF-4947-BC86-37814AB14336}" srcOrd="3" destOrd="0" parTransId="{70E7F68D-CD5D-4D1C-B151-858C990CF11C}" sibTransId="{893BFD43-9253-4B40-AA5F-528A89DE1A2E}"/>
    <dgm:cxn modelId="{D58A3912-F254-4204-9807-8282FE20D102}" type="presOf" srcId="{F4550032-FF5C-46D6-9AEC-C77EAFEF8451}" destId="{F0BA65AF-CD78-4D62-94F8-7BAC4004249E}" srcOrd="0" destOrd="0" presId="urn:microsoft.com/office/officeart/2005/8/layout/vList4"/>
    <dgm:cxn modelId="{5D57691C-791D-41F7-98AB-B0ECEA9A3003}" srcId="{2FAD3732-1B06-4AEE-B777-56FB41189347}" destId="{C13E9384-3D0C-41F6-9D67-1199809DCA72}" srcOrd="0" destOrd="0" parTransId="{D93556B4-E046-46D0-9A3A-356D378E9FD8}" sibTransId="{A98DB88C-23C9-47B3-AB84-94A6D50F7C0A}"/>
    <dgm:cxn modelId="{F7E4E074-AA81-4051-B1CF-4FA9E2AF8B7A}" srcId="{4B4DF061-FFBE-42BC-9721-4F01C36C558B}" destId="{8BE2AFF5-4ED6-4BDB-9C34-2E23366D6F51}" srcOrd="4" destOrd="0" parTransId="{CC180B8B-EAB4-41C4-B873-471A3F824E0E}" sibTransId="{A25AD010-6EC9-4BD8-AB28-9F9F6691E7DF}"/>
    <dgm:cxn modelId="{F1D14293-B756-40D1-9685-5B7E07BF962C}" type="presOf" srcId="{87C523C1-EDF5-42D5-A77D-D8E7D123FF1E}" destId="{47E72D99-34DF-4E43-BDDE-1680C0B66887}" srcOrd="1" destOrd="0" presId="urn:microsoft.com/office/officeart/2005/8/layout/vList4"/>
    <dgm:cxn modelId="{E9E3D6A2-62DA-48B7-BF9E-DB48C17CE03E}" srcId="{4B4DF061-FFBE-42BC-9721-4F01C36C558B}" destId="{87C523C1-EDF5-42D5-A77D-D8E7D123FF1E}" srcOrd="2" destOrd="0" parTransId="{02033491-D7AB-4652-AF10-B399DB492039}" sibTransId="{3235FC5D-A8BE-4BCF-81D7-122D20FF4252}"/>
    <dgm:cxn modelId="{3B80FB12-8ECE-451A-9AEA-55D1B9A40409}" type="presOf" srcId="{2FAD3732-1B06-4AEE-B777-56FB41189347}" destId="{29F09F11-B419-4B0C-B602-801C7B61B558}" srcOrd="0" destOrd="0" presId="urn:microsoft.com/office/officeart/2005/8/layout/vList4"/>
    <dgm:cxn modelId="{ACA4AA6E-FD3F-4BE9-B358-4C2B8FA4792A}" type="presOf" srcId="{E53F1B9F-DEDF-4947-BC86-37814AB14336}" destId="{830BF689-1312-4D06-8C7B-9DF59C01E4FC}" srcOrd="1" destOrd="0" presId="urn:microsoft.com/office/officeart/2005/8/layout/vList4"/>
    <dgm:cxn modelId="{51B14716-3244-4CC4-9B43-43FE146C13BA}" type="presOf" srcId="{5295A6A6-0DF4-4DED-9FEB-C8AB5F6E93A1}" destId="{E8DB0E0A-DD9E-4F3A-9D10-3F3B9062FCB1}" srcOrd="1" destOrd="1" presId="urn:microsoft.com/office/officeart/2005/8/layout/vList4"/>
    <dgm:cxn modelId="{CDFACE9C-68E0-4F65-B1BA-24272C1F7412}" srcId="{4B4DF061-FFBE-42BC-9721-4F01C36C558B}" destId="{F4550032-FF5C-46D6-9AEC-C77EAFEF8451}" srcOrd="0" destOrd="0" parTransId="{02523DA4-40C5-466B-A9AB-6790215FA058}" sibTransId="{853F59CA-C808-498D-B998-E9FE1AE92A66}"/>
    <dgm:cxn modelId="{51F9F793-C389-448A-A0E1-20DDCA546DBD}" type="presParOf" srcId="{783ED41E-1AA4-4047-A223-744A7653E12A}" destId="{59CF0943-5B2B-4B59-BD77-F57306B0E382}" srcOrd="0" destOrd="0" presId="urn:microsoft.com/office/officeart/2005/8/layout/vList4"/>
    <dgm:cxn modelId="{5C036F1F-3C7A-4AF8-B08C-8B30AFD9E974}" type="presParOf" srcId="{59CF0943-5B2B-4B59-BD77-F57306B0E382}" destId="{F0BA65AF-CD78-4D62-94F8-7BAC4004249E}" srcOrd="0" destOrd="0" presId="urn:microsoft.com/office/officeart/2005/8/layout/vList4"/>
    <dgm:cxn modelId="{ADA3F0F7-63B8-4A27-B3BD-5704B5C87959}" type="presParOf" srcId="{59CF0943-5B2B-4B59-BD77-F57306B0E382}" destId="{7612E727-1426-4540-BAD4-D4D25F76260C}" srcOrd="1" destOrd="0" presId="urn:microsoft.com/office/officeart/2005/8/layout/vList4"/>
    <dgm:cxn modelId="{3658DCC5-9929-4AD7-A955-047F8CA1C24D}" type="presParOf" srcId="{59CF0943-5B2B-4B59-BD77-F57306B0E382}" destId="{E8DB0E0A-DD9E-4F3A-9D10-3F3B9062FCB1}" srcOrd="2" destOrd="0" presId="urn:microsoft.com/office/officeart/2005/8/layout/vList4"/>
    <dgm:cxn modelId="{9989617D-E034-4853-96B5-050E685BF48C}" type="presParOf" srcId="{783ED41E-1AA4-4047-A223-744A7653E12A}" destId="{A79A9290-0B49-4DF0-A450-7D444D3253E6}" srcOrd="1" destOrd="0" presId="urn:microsoft.com/office/officeart/2005/8/layout/vList4"/>
    <dgm:cxn modelId="{AE4D4B51-FF7B-4038-BEF0-7A7DC165AF73}" type="presParOf" srcId="{783ED41E-1AA4-4047-A223-744A7653E12A}" destId="{5266522E-B041-44D5-B02D-7F456FBFD761}" srcOrd="2" destOrd="0" presId="urn:microsoft.com/office/officeart/2005/8/layout/vList4"/>
    <dgm:cxn modelId="{D914F95C-21FD-4705-91AD-070F08501CAA}" type="presParOf" srcId="{5266522E-B041-44D5-B02D-7F456FBFD761}" destId="{29F09F11-B419-4B0C-B602-801C7B61B558}" srcOrd="0" destOrd="0" presId="urn:microsoft.com/office/officeart/2005/8/layout/vList4"/>
    <dgm:cxn modelId="{9C0F96BB-C0D8-48DB-BE8E-F782D956C46E}" type="presParOf" srcId="{5266522E-B041-44D5-B02D-7F456FBFD761}" destId="{E2F68237-CE05-4B7E-B5C5-993ED3F71093}" srcOrd="1" destOrd="0" presId="urn:microsoft.com/office/officeart/2005/8/layout/vList4"/>
    <dgm:cxn modelId="{05A31C09-468F-425B-86CB-C77DA86337B2}" type="presParOf" srcId="{5266522E-B041-44D5-B02D-7F456FBFD761}" destId="{3B1C7357-A15A-481C-82B5-3934F8FF6252}" srcOrd="2" destOrd="0" presId="urn:microsoft.com/office/officeart/2005/8/layout/vList4"/>
    <dgm:cxn modelId="{AE981630-BACF-45E1-9F5F-1DCEB8867646}" type="presParOf" srcId="{783ED41E-1AA4-4047-A223-744A7653E12A}" destId="{8679BCED-40BF-407D-B1C0-E906B6FF2B9D}" srcOrd="3" destOrd="0" presId="urn:microsoft.com/office/officeart/2005/8/layout/vList4"/>
    <dgm:cxn modelId="{8DDE6F0B-3EDD-4866-B6A7-932380853188}" type="presParOf" srcId="{783ED41E-1AA4-4047-A223-744A7653E12A}" destId="{18695615-819C-484D-9F0F-E323524D6819}" srcOrd="4" destOrd="0" presId="urn:microsoft.com/office/officeart/2005/8/layout/vList4"/>
    <dgm:cxn modelId="{5AF03E00-C46D-4E48-99B3-8FD463D9E338}" type="presParOf" srcId="{18695615-819C-484D-9F0F-E323524D6819}" destId="{AA43EDBA-1AFC-4C1C-800F-E2B10B207385}" srcOrd="0" destOrd="0" presId="urn:microsoft.com/office/officeart/2005/8/layout/vList4"/>
    <dgm:cxn modelId="{0551AF86-B5AA-4E28-B54C-312A589A27D4}" type="presParOf" srcId="{18695615-819C-484D-9F0F-E323524D6819}" destId="{6EAD437A-A103-410C-ABD5-978D50A1AC21}" srcOrd="1" destOrd="0" presId="urn:microsoft.com/office/officeart/2005/8/layout/vList4"/>
    <dgm:cxn modelId="{D39B5FE7-9B68-4432-9338-6F1E9C25C4CA}" type="presParOf" srcId="{18695615-819C-484D-9F0F-E323524D6819}" destId="{47E72D99-34DF-4E43-BDDE-1680C0B66887}" srcOrd="2" destOrd="0" presId="urn:microsoft.com/office/officeart/2005/8/layout/vList4"/>
    <dgm:cxn modelId="{4239F6C8-B580-4A39-B6B8-E2A249211C13}" type="presParOf" srcId="{783ED41E-1AA4-4047-A223-744A7653E12A}" destId="{B7E6629D-D2CC-4AF9-BB26-96A9A9C7F0A5}" srcOrd="5" destOrd="0" presId="urn:microsoft.com/office/officeart/2005/8/layout/vList4"/>
    <dgm:cxn modelId="{872A574B-01A4-40E4-A5AE-A59EC4420624}" type="presParOf" srcId="{783ED41E-1AA4-4047-A223-744A7653E12A}" destId="{743AE2F6-1C41-436B-9C1F-9A24365A282E}" srcOrd="6" destOrd="0" presId="urn:microsoft.com/office/officeart/2005/8/layout/vList4"/>
    <dgm:cxn modelId="{56627017-022D-45EA-AD4D-2898D395E728}" type="presParOf" srcId="{743AE2F6-1C41-436B-9C1F-9A24365A282E}" destId="{A5A37CE4-5676-49FB-BE6F-8D2DC32CFFCA}" srcOrd="0" destOrd="0" presId="urn:microsoft.com/office/officeart/2005/8/layout/vList4"/>
    <dgm:cxn modelId="{05A6C66C-627E-4854-A89F-5534950A0829}" type="presParOf" srcId="{743AE2F6-1C41-436B-9C1F-9A24365A282E}" destId="{22306CE8-459A-40F5-A5D6-B8612F37D44C}" srcOrd="1" destOrd="0" presId="urn:microsoft.com/office/officeart/2005/8/layout/vList4"/>
    <dgm:cxn modelId="{801E85B2-B28E-4055-89E3-1C53043077FB}" type="presParOf" srcId="{743AE2F6-1C41-436B-9C1F-9A24365A282E}" destId="{830BF689-1312-4D06-8C7B-9DF59C01E4FC}" srcOrd="2" destOrd="0" presId="urn:microsoft.com/office/officeart/2005/8/layout/vList4"/>
    <dgm:cxn modelId="{9E165EA4-DB21-40CB-92BA-779A02457BFD}" type="presParOf" srcId="{783ED41E-1AA4-4047-A223-744A7653E12A}" destId="{D03B4240-2F1A-4F74-94C5-0BAEA14203AA}" srcOrd="7" destOrd="0" presId="urn:microsoft.com/office/officeart/2005/8/layout/vList4"/>
    <dgm:cxn modelId="{1248D542-23A2-40A5-A2FC-249757971993}" type="presParOf" srcId="{783ED41E-1AA4-4047-A223-744A7653E12A}" destId="{45723841-6035-4FCC-BF8A-97D80B90D08C}" srcOrd="8" destOrd="0" presId="urn:microsoft.com/office/officeart/2005/8/layout/vList4"/>
    <dgm:cxn modelId="{7D18CC66-D07D-41D6-BD30-AFB72ACE4EB2}" type="presParOf" srcId="{45723841-6035-4FCC-BF8A-97D80B90D08C}" destId="{D0BD0AD1-AD23-4D27-9C60-C0DAAFE2C2EB}" srcOrd="0" destOrd="0" presId="urn:microsoft.com/office/officeart/2005/8/layout/vList4"/>
    <dgm:cxn modelId="{2C8B91C1-DD0A-43C9-9DE6-FBF37556E00F}" type="presParOf" srcId="{45723841-6035-4FCC-BF8A-97D80B90D08C}" destId="{144DCEDE-472D-41E7-9C96-C1E397BD7CD3}" srcOrd="1" destOrd="0" presId="urn:microsoft.com/office/officeart/2005/8/layout/vList4"/>
    <dgm:cxn modelId="{241AD162-AC55-4F38-AA6C-7BFB0C653049}" type="presParOf" srcId="{45723841-6035-4FCC-BF8A-97D80B90D08C}" destId="{7CE3E232-0E8B-42AD-A2DD-A725F7C26AE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65AF-CD78-4D62-94F8-7BAC4004249E}">
      <dsp:nvSpPr>
        <dsp:cNvPr id="0" name=""/>
        <dsp:cNvSpPr/>
      </dsp:nvSpPr>
      <dsp:spPr>
        <a:xfrm>
          <a:off x="0" y="0"/>
          <a:ext cx="5715000" cy="1099914"/>
        </a:xfrm>
        <a:prstGeom prst="roundRect">
          <a:avLst>
            <a:gd name="adj" fmla="val 10000"/>
          </a:avLst>
        </a:prstGeom>
        <a:solidFill>
          <a:schemeClr val="accent2">
            <a:tint val="68000"/>
            <a:shade val="94000"/>
            <a:satMod val="300000"/>
            <a:lumMod val="110000"/>
          </a:schemeClr>
        </a:solidFill>
        <a:ln w="12700" cap="flat" cmpd="sng" algn="ctr">
          <a:solidFill>
            <a:schemeClr val="accent2">
              <a:shade val="90000"/>
              <a:lumMod val="90000"/>
            </a:schemeClr>
          </a:solidFill>
          <a:prstDash val="solid"/>
        </a:ln>
        <a:effectLst>
          <a:outerShdw blurRad="38100" dist="12700" dir="5400000" rotWithShape="0">
            <a:srgbClr val="000000">
              <a:alpha val="1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latin typeface="Arial Rounded MT Bold" pitchFamily="34" charset="0"/>
            </a:rPr>
            <a:t>89%</a:t>
          </a:r>
          <a:endParaRPr lang="en-US" sz="2000" kern="1200" dirty="0">
            <a:solidFill>
              <a:schemeClr val="bg2">
                <a:lumMod val="10000"/>
              </a:schemeClr>
            </a:solidFill>
            <a:latin typeface="Arial Rounded MT Bold" pitchFamily="34" charset="0"/>
          </a:endParaRPr>
        </a:p>
        <a:p>
          <a:pPr marL="171450" lvl="1" indent="-171450" algn="l" defTabSz="800100">
            <a:lnSpc>
              <a:spcPct val="90000"/>
            </a:lnSpc>
            <a:spcBef>
              <a:spcPct val="0"/>
            </a:spcBef>
            <a:spcAft>
              <a:spcPct val="15000"/>
            </a:spcAft>
            <a:buChar char="••"/>
          </a:pPr>
          <a:r>
            <a:rPr lang="en-US" sz="1800" kern="1200" dirty="0" smtClean="0">
              <a:solidFill>
                <a:schemeClr val="bg2">
                  <a:lumMod val="10000"/>
                </a:schemeClr>
              </a:solidFill>
              <a:latin typeface="Arial Rounded MT Bold" pitchFamily="34" charset="0"/>
            </a:rPr>
            <a:t>Users are outside US</a:t>
          </a:r>
          <a:endParaRPr lang="en-US" sz="1800" kern="1200" dirty="0">
            <a:solidFill>
              <a:schemeClr val="bg2">
                <a:lumMod val="10000"/>
              </a:schemeClr>
            </a:solidFill>
            <a:latin typeface="Arial Rounded MT Bold" pitchFamily="34" charset="0"/>
          </a:endParaRPr>
        </a:p>
      </dsp:txBody>
      <dsp:txXfrm>
        <a:off x="1252991" y="0"/>
        <a:ext cx="4462008" cy="1099914"/>
      </dsp:txXfrm>
    </dsp:sp>
    <dsp:sp modelId="{7612E727-1426-4540-BAD4-D4D25F76260C}">
      <dsp:nvSpPr>
        <dsp:cNvPr id="0" name=""/>
        <dsp:cNvSpPr/>
      </dsp:nvSpPr>
      <dsp:spPr>
        <a:xfrm>
          <a:off x="109991" y="109991"/>
          <a:ext cx="1143000" cy="879931"/>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F09F11-B419-4B0C-B602-801C7B61B558}">
      <dsp:nvSpPr>
        <dsp:cNvPr id="0" name=""/>
        <dsp:cNvSpPr/>
      </dsp:nvSpPr>
      <dsp:spPr>
        <a:xfrm>
          <a:off x="0" y="1209905"/>
          <a:ext cx="5715000" cy="1099914"/>
        </a:xfrm>
        <a:prstGeom prst="roundRect">
          <a:avLst>
            <a:gd name="adj" fmla="val 10000"/>
          </a:avLst>
        </a:prstGeom>
        <a:solidFill>
          <a:schemeClr val="accent3">
            <a:tint val="68000"/>
            <a:shade val="94000"/>
            <a:satMod val="300000"/>
            <a:lumMod val="110000"/>
          </a:schemeClr>
        </a:solidFill>
        <a:ln w="12700" cap="flat" cmpd="sng" algn="ctr">
          <a:solidFill>
            <a:schemeClr val="accent3">
              <a:shade val="90000"/>
              <a:lumMod val="90000"/>
            </a:schemeClr>
          </a:solidFill>
          <a:prstDash val="solid"/>
        </a:ln>
        <a:effectLst>
          <a:outerShdw blurRad="38100" dist="12700" dir="5400000" rotWithShape="0">
            <a:srgbClr val="000000">
              <a:alpha val="1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latin typeface="Arial Rounded MT Bold" pitchFamily="34" charset="0"/>
            </a:rPr>
            <a:t>53%</a:t>
          </a:r>
          <a:endParaRPr lang="en-US" sz="2000" kern="1200" dirty="0">
            <a:solidFill>
              <a:schemeClr val="bg2">
                <a:lumMod val="10000"/>
              </a:schemeClr>
            </a:solidFill>
            <a:latin typeface="Arial Rounded MT Bold"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bg2">
                  <a:lumMod val="10000"/>
                </a:schemeClr>
              </a:solidFill>
              <a:latin typeface="Arial Rounded MT Bold" pitchFamily="34" charset="0"/>
            </a:rPr>
            <a:t>Users ready to pay for obtaining the content in their native languages</a:t>
          </a:r>
          <a:endParaRPr lang="en-US" sz="1400" kern="1200" dirty="0">
            <a:solidFill>
              <a:schemeClr val="bg2">
                <a:lumMod val="10000"/>
              </a:schemeClr>
            </a:solidFill>
            <a:latin typeface="Arial Rounded MT Bold" pitchFamily="34" charset="0"/>
          </a:endParaRPr>
        </a:p>
      </dsp:txBody>
      <dsp:txXfrm>
        <a:off x="1252991" y="1209905"/>
        <a:ext cx="4462008" cy="1099914"/>
      </dsp:txXfrm>
    </dsp:sp>
    <dsp:sp modelId="{E2F68237-CE05-4B7E-B5C5-993ED3F71093}">
      <dsp:nvSpPr>
        <dsp:cNvPr id="0" name=""/>
        <dsp:cNvSpPr/>
      </dsp:nvSpPr>
      <dsp:spPr>
        <a:xfrm>
          <a:off x="109991" y="1319897"/>
          <a:ext cx="1143000" cy="879931"/>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3EDBA-1AFC-4C1C-800F-E2B10B207385}">
      <dsp:nvSpPr>
        <dsp:cNvPr id="0" name=""/>
        <dsp:cNvSpPr/>
      </dsp:nvSpPr>
      <dsp:spPr>
        <a:xfrm>
          <a:off x="0" y="2419811"/>
          <a:ext cx="5715000" cy="1099914"/>
        </a:xfrm>
        <a:prstGeom prst="roundRect">
          <a:avLst>
            <a:gd name="adj" fmla="val 10000"/>
          </a:avLst>
        </a:prstGeom>
        <a:solidFill>
          <a:schemeClr val="accent1">
            <a:tint val="68000"/>
            <a:shade val="94000"/>
            <a:satMod val="300000"/>
            <a:lumMod val="110000"/>
          </a:schemeClr>
        </a:solidFill>
        <a:ln w="12700" cap="flat" cmpd="sng" algn="ctr">
          <a:solidFill>
            <a:schemeClr val="accent1">
              <a:shade val="90000"/>
              <a:lumMod val="90000"/>
            </a:schemeClr>
          </a:solidFill>
          <a:prstDash val="solid"/>
        </a:ln>
        <a:effectLst>
          <a:outerShdw blurRad="38100" dist="12700" dir="5400000" rotWithShape="0">
            <a:srgbClr val="000000">
              <a:alpha val="1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latin typeface="Arial Rounded MT Bold" pitchFamily="34" charset="0"/>
            </a:rPr>
            <a:t>72%</a:t>
          </a:r>
        </a:p>
        <a:p>
          <a:pPr lvl="0" algn="l" defTabSz="889000">
            <a:lnSpc>
              <a:spcPct val="90000"/>
            </a:lnSpc>
            <a:spcBef>
              <a:spcPct val="0"/>
            </a:spcBef>
            <a:spcAft>
              <a:spcPct val="35000"/>
            </a:spcAft>
          </a:pPr>
          <a:r>
            <a:rPr lang="en-US" sz="1400" kern="1200" dirty="0" smtClean="0">
              <a:solidFill>
                <a:schemeClr val="bg2">
                  <a:lumMod val="10000"/>
                </a:schemeClr>
              </a:solidFill>
              <a:latin typeface="Arial Rounded MT Bold" pitchFamily="34" charset="0"/>
            </a:rPr>
            <a:t>Users spent most of time searching and obtaining information in their own languages</a:t>
          </a:r>
          <a:endParaRPr lang="en-US" sz="1400" kern="1200" dirty="0">
            <a:solidFill>
              <a:schemeClr val="bg2">
                <a:lumMod val="10000"/>
              </a:schemeClr>
            </a:solidFill>
            <a:latin typeface="Arial Rounded MT Bold" pitchFamily="34" charset="0"/>
          </a:endParaRPr>
        </a:p>
      </dsp:txBody>
      <dsp:txXfrm>
        <a:off x="1252991" y="2419811"/>
        <a:ext cx="4462008" cy="1099914"/>
      </dsp:txXfrm>
    </dsp:sp>
    <dsp:sp modelId="{6EAD437A-A103-410C-ABD5-978D50A1AC21}">
      <dsp:nvSpPr>
        <dsp:cNvPr id="0" name=""/>
        <dsp:cNvSpPr/>
      </dsp:nvSpPr>
      <dsp:spPr>
        <a:xfrm>
          <a:off x="109991" y="2529802"/>
          <a:ext cx="1143000" cy="879931"/>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A37CE4-5676-49FB-BE6F-8D2DC32CFFCA}">
      <dsp:nvSpPr>
        <dsp:cNvPr id="0" name=""/>
        <dsp:cNvSpPr/>
      </dsp:nvSpPr>
      <dsp:spPr>
        <a:xfrm>
          <a:off x="0" y="3629717"/>
          <a:ext cx="5715000" cy="1099914"/>
        </a:xfrm>
        <a:prstGeom prst="roundRect">
          <a:avLst>
            <a:gd name="adj" fmla="val 10000"/>
          </a:avLst>
        </a:prstGeom>
        <a:solidFill>
          <a:schemeClr val="accent2"/>
        </a:solidFill>
        <a:ln w="25400" cap="flat" cmpd="sng" algn="ctr">
          <a:solidFill>
            <a:schemeClr val="lt1"/>
          </a:solidFill>
          <a:prstDash val="solid"/>
        </a:ln>
        <a:effectLst>
          <a:outerShdw blurRad="38100" dist="12700" dir="5400000" rotWithShape="0">
            <a:srgbClr val="000000">
              <a:alpha val="1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latin typeface="Arial Rounded MT Bold" pitchFamily="34" charset="0"/>
            </a:rPr>
            <a:t>71.5%</a:t>
          </a:r>
        </a:p>
        <a:p>
          <a:pPr lvl="0" algn="l" defTabSz="889000">
            <a:lnSpc>
              <a:spcPct val="90000"/>
            </a:lnSpc>
            <a:spcBef>
              <a:spcPct val="0"/>
            </a:spcBef>
            <a:spcAft>
              <a:spcPct val="35000"/>
            </a:spcAft>
          </a:pPr>
          <a:r>
            <a:rPr lang="en-US" sz="1400" kern="1200" dirty="0" smtClean="0">
              <a:solidFill>
                <a:schemeClr val="bg2">
                  <a:lumMod val="10000"/>
                </a:schemeClr>
              </a:solidFill>
              <a:latin typeface="Arial Rounded MT Bold" pitchFamily="34" charset="0"/>
            </a:rPr>
            <a:t>Of the Fortune 500 localized to reach  the targeted Customers</a:t>
          </a:r>
          <a:endParaRPr lang="en-US" sz="1400" kern="1200" dirty="0">
            <a:solidFill>
              <a:schemeClr val="bg2">
                <a:lumMod val="10000"/>
              </a:schemeClr>
            </a:solidFill>
            <a:latin typeface="Arial Rounded MT Bold" pitchFamily="34" charset="0"/>
          </a:endParaRPr>
        </a:p>
      </dsp:txBody>
      <dsp:txXfrm>
        <a:off x="1252991" y="3629717"/>
        <a:ext cx="4462008" cy="1099914"/>
      </dsp:txXfrm>
    </dsp:sp>
    <dsp:sp modelId="{22306CE8-459A-40F5-A5D6-B8612F37D44C}">
      <dsp:nvSpPr>
        <dsp:cNvPr id="0" name=""/>
        <dsp:cNvSpPr/>
      </dsp:nvSpPr>
      <dsp:spPr>
        <a:xfrm>
          <a:off x="109991" y="3739708"/>
          <a:ext cx="1143000" cy="879931"/>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D0AD1-AD23-4D27-9C60-C0DAAFE2C2EB}">
      <dsp:nvSpPr>
        <dsp:cNvPr id="0" name=""/>
        <dsp:cNvSpPr/>
      </dsp:nvSpPr>
      <dsp:spPr>
        <a:xfrm>
          <a:off x="0" y="4839622"/>
          <a:ext cx="5715000" cy="1099914"/>
        </a:xfrm>
        <a:prstGeom prst="roundRect">
          <a:avLst>
            <a:gd name="adj" fmla="val 10000"/>
          </a:avLst>
        </a:prstGeom>
        <a:solidFill>
          <a:schemeClr val="accent3"/>
        </a:solidFill>
        <a:ln w="25400" cap="flat" cmpd="sng" algn="ctr">
          <a:solidFill>
            <a:schemeClr val="lt1"/>
          </a:solidFill>
          <a:prstDash val="solid"/>
        </a:ln>
        <a:effectLst>
          <a:outerShdw blurRad="38100" dist="12700" dir="5400000" rotWithShape="0">
            <a:srgbClr val="000000">
              <a:alpha val="1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bg2">
                  <a:lumMod val="10000"/>
                </a:schemeClr>
              </a:solidFill>
              <a:latin typeface="Arial Rounded MT Bold" pitchFamily="34" charset="0"/>
            </a:rPr>
            <a:t>$1 - $ 25</a:t>
          </a:r>
        </a:p>
        <a:p>
          <a:pPr marL="171450" lvl="1" indent="-171450" algn="l" defTabSz="711200">
            <a:lnSpc>
              <a:spcPct val="90000"/>
            </a:lnSpc>
            <a:spcBef>
              <a:spcPct val="0"/>
            </a:spcBef>
            <a:spcAft>
              <a:spcPct val="15000"/>
            </a:spcAft>
            <a:buChar char="••"/>
          </a:pPr>
          <a:r>
            <a:rPr lang="en-US" sz="1600" kern="1200" dirty="0" smtClean="0">
              <a:solidFill>
                <a:schemeClr val="bg2">
                  <a:lumMod val="10000"/>
                </a:schemeClr>
              </a:solidFill>
              <a:latin typeface="Arial Rounded MT Bold" pitchFamily="34" charset="0"/>
            </a:rPr>
            <a:t>For every Dollar invested in Localization there are $25 return</a:t>
          </a:r>
          <a:endParaRPr lang="en-US" sz="1600" kern="1200" dirty="0">
            <a:solidFill>
              <a:schemeClr val="bg2">
                <a:lumMod val="10000"/>
              </a:schemeClr>
            </a:solidFill>
            <a:latin typeface="Arial Rounded MT Bold" pitchFamily="34" charset="0"/>
          </a:endParaRPr>
        </a:p>
      </dsp:txBody>
      <dsp:txXfrm>
        <a:off x="1252991" y="4839622"/>
        <a:ext cx="4462008" cy="1099914"/>
      </dsp:txXfrm>
    </dsp:sp>
    <dsp:sp modelId="{144DCEDE-472D-41E7-9C96-C1E397BD7CD3}">
      <dsp:nvSpPr>
        <dsp:cNvPr id="0" name=""/>
        <dsp:cNvSpPr/>
      </dsp:nvSpPr>
      <dsp:spPr>
        <a:xfrm>
          <a:off x="109991" y="4949614"/>
          <a:ext cx="1143000" cy="879931"/>
        </a:xfrm>
        <a:prstGeom prst="roundRect">
          <a:avLst>
            <a:gd name="adj" fmla="val 10000"/>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1E258-9AEE-4D30-9D46-6FD0AE0F6C34}" type="datetimeFigureOut">
              <a:rPr lang="en-US" smtClean="0"/>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63BCE-E48E-4813-AC39-8F60180F680A}" type="slidenum">
              <a:rPr lang="en-US" smtClean="0"/>
              <a:t>‹#›</a:t>
            </a:fld>
            <a:endParaRPr lang="en-US"/>
          </a:p>
        </p:txBody>
      </p:sp>
    </p:spTree>
    <p:extLst>
      <p:ext uri="{BB962C8B-B14F-4D97-AF65-F5344CB8AC3E}">
        <p14:creationId xmlns:p14="http://schemas.microsoft.com/office/powerpoint/2010/main" val="78086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894F89-00DB-425D-A983-7100C395011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56EE0F-C699-4285-B255-386EF10BE2F3}"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4C28E-421B-48E2-953F-939069D98B02}" type="slidenum">
              <a:rPr lang="en-US"/>
              <a:pPr/>
              <a:t>16</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88A9E-EE7A-4CA6-A5E8-C658E971C935}" type="slidenum">
              <a:rPr lang="en-US"/>
              <a:pPr/>
              <a:t>17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504825" y="4171950"/>
            <a:ext cx="5842000" cy="407193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BD451-08A4-476B-8F22-0805CEB99908}" type="slidenum">
              <a:rPr lang="en-US"/>
              <a:pPr/>
              <a:t>18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504825" y="4171950"/>
            <a:ext cx="5842000" cy="4071938"/>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25992-9BE4-4483-AF32-89909597D909}" type="slidenum">
              <a:rPr lang="en-US"/>
              <a:pPr/>
              <a:t>19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F964F2-D287-43B0-B32C-427BB8B98DEB}" type="slidenum">
              <a:rPr lang="en-US"/>
              <a:pPr/>
              <a:t>20</a:t>
            </a:fld>
            <a:endParaRPr lang="en-US"/>
          </a:p>
        </p:txBody>
      </p:sp>
      <p:sp>
        <p:nvSpPr>
          <p:cNvPr id="86018" name="Rectangle 2"/>
          <p:cNvSpPr>
            <a:spLocks noGrp="1" noRot="1" noChangeAspect="1" noChangeArrowheads="1" noTextEdit="1"/>
          </p:cNvSpPr>
          <p:nvPr>
            <p:ph type="sldImg"/>
          </p:nvPr>
        </p:nvSpPr>
        <p:spPr>
          <a:xfrm>
            <a:off x="1144588" y="687388"/>
            <a:ext cx="4570412" cy="3427412"/>
          </a:xfrm>
          <a:ln/>
        </p:spPr>
      </p:sp>
      <p:sp>
        <p:nvSpPr>
          <p:cNvPr id="86019" name="Rectangle 3"/>
          <p:cNvSpPr>
            <a:spLocks noGrp="1" noChangeArrowheads="1"/>
          </p:cNvSpPr>
          <p:nvPr>
            <p:ph type="body" idx="1"/>
          </p:nvPr>
        </p:nvSpPr>
        <p:spPr>
          <a:xfrm>
            <a:off x="506413" y="4171950"/>
            <a:ext cx="5838825" cy="4071938"/>
          </a:xfrm>
        </p:spPr>
        <p:txBody>
          <a:bodyPr/>
          <a:lstStyle/>
          <a:p>
            <a:r>
              <a:rPr lang="en-US"/>
              <a:t>This font contained offensive Nazi-style (right-facing) swastikas that required removal.</a:t>
            </a:r>
          </a:p>
          <a:p>
            <a:r>
              <a:rPr lang="en-US"/>
              <a:t>The Star of David was also removed due to redundancy (it</a:t>
            </a:r>
            <a:r>
              <a:rPr lang="en-US">
                <a:latin typeface="Tahoma"/>
              </a:rPr>
              <a:t>’</a:t>
            </a:r>
            <a:r>
              <a:rPr lang="en-US"/>
              <a:t>s already present in the Wingdings font).</a:t>
            </a:r>
          </a:p>
          <a:p>
            <a:r>
              <a:rPr lang="en-US"/>
              <a:t>The font was obtained from a third-party vendor in 2003 in Japan who didn</a:t>
            </a:r>
            <a:r>
              <a:rPr lang="en-US">
                <a:latin typeface="Tahoma"/>
              </a:rPr>
              <a:t>’</a:t>
            </a:r>
            <a:r>
              <a:rPr lang="en-US"/>
              <a:t>t perceive the error.</a:t>
            </a:r>
          </a:p>
          <a:p>
            <a:r>
              <a:rPr lang="en-US"/>
              <a:t>The simple oversight of not reviewing the third-party content led to a Critical Update for Windows.</a:t>
            </a:r>
            <a:endParaRPr lang="en-US">
              <a:solidFill>
                <a:srgbClr val="3399FF"/>
              </a:solidFill>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B2B83-1E26-489A-966F-5C5569724B8B}" type="slidenum">
              <a:rPr lang="en-US"/>
              <a:pPr/>
              <a:t>21</a:t>
            </a:fld>
            <a:endParaRPr lang="en-US"/>
          </a:p>
        </p:txBody>
      </p:sp>
      <p:sp>
        <p:nvSpPr>
          <p:cNvPr id="75778" name="Rectangle 2"/>
          <p:cNvSpPr>
            <a:spLocks noGrp="1" noRot="1" noChangeAspect="1" noChangeArrowheads="1" noTextEdit="1"/>
          </p:cNvSpPr>
          <p:nvPr>
            <p:ph type="sldImg"/>
          </p:nvPr>
        </p:nvSpPr>
        <p:spPr>
          <a:xfrm>
            <a:off x="1144588" y="687388"/>
            <a:ext cx="4570412" cy="3427412"/>
          </a:xfrm>
          <a:ln/>
        </p:spPr>
      </p:sp>
      <p:sp>
        <p:nvSpPr>
          <p:cNvPr id="75779" name="Rectangle 3"/>
          <p:cNvSpPr>
            <a:spLocks noGrp="1" noChangeArrowheads="1"/>
          </p:cNvSpPr>
          <p:nvPr>
            <p:ph type="body" idx="1"/>
          </p:nvPr>
        </p:nvSpPr>
        <p:spPr>
          <a:xfrm>
            <a:off x="506413" y="4171950"/>
            <a:ext cx="5838825" cy="4071938"/>
          </a:xfrm>
        </p:spPr>
        <p:txBody>
          <a:bodyPr/>
          <a:lstStyle/>
          <a:p>
            <a:r>
              <a:rPr lang="en-US">
                <a:cs typeface="Arial" charset="0"/>
              </a:rPr>
              <a:t>This font contained offensive Nazi-style (right-facing) swastikas that required removal.</a:t>
            </a:r>
          </a:p>
          <a:p>
            <a:r>
              <a:rPr lang="en-US">
                <a:cs typeface="Arial" charset="0"/>
              </a:rPr>
              <a:t>The Star of David was also removed due to redundancy (it</a:t>
            </a:r>
            <a:r>
              <a:rPr lang="en-US">
                <a:latin typeface="Tahoma"/>
                <a:cs typeface="Arial" charset="0"/>
              </a:rPr>
              <a:t>’</a:t>
            </a:r>
            <a:r>
              <a:rPr lang="en-US">
                <a:cs typeface="Arial" charset="0"/>
              </a:rPr>
              <a:t>s already present in the Wingdings font).</a:t>
            </a:r>
          </a:p>
          <a:p>
            <a:r>
              <a:rPr lang="en-US">
                <a:cs typeface="Arial" charset="0"/>
              </a:rPr>
              <a:t>The font was obtained from a third-party vendor in 2003 in Japan who didn</a:t>
            </a:r>
            <a:r>
              <a:rPr lang="en-US">
                <a:latin typeface="Tahoma"/>
                <a:cs typeface="Arial" charset="0"/>
              </a:rPr>
              <a:t>’</a:t>
            </a:r>
            <a:r>
              <a:rPr lang="en-US">
                <a:cs typeface="Arial" charset="0"/>
              </a:rPr>
              <a:t>t perceive the error.</a:t>
            </a:r>
          </a:p>
          <a:p>
            <a:r>
              <a:rPr lang="en-US">
                <a:cs typeface="Arial" charset="0"/>
              </a:rPr>
              <a:t>The simple oversight of not reviewing the third-party content led to a Critical Update for Windows.</a:t>
            </a:r>
            <a:endParaRPr lang="en-US">
              <a:solidFill>
                <a:srgbClr val="3399FF"/>
              </a:solidFill>
              <a:cs typeface="Arial" charset="0"/>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4A58E-3C80-44FC-B3F7-7B6363795315}" type="slidenum">
              <a:rPr lang="en-US"/>
              <a:pPr/>
              <a:t>22</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C9D93-500A-4BCA-8DB6-891F5808BE6B}" type="slidenum">
              <a:rPr lang="en-US"/>
              <a:pPr/>
              <a:t>23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466AA3F-D701-462B-A670-1FC09D577830}" type="datetime1">
              <a:rPr lang="en-US" smtClean="0"/>
              <a:t>7/16/2013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35153-DF85-477A-8B98-C9290FDE19DB}" type="datetime1">
              <a:rPr lang="en-US" smtClean="0"/>
              <a:t>7/16/2013</a:t>
            </a:fld>
            <a:endParaRPr lang="en-US"/>
          </a:p>
        </p:txBody>
      </p:sp>
      <p:sp>
        <p:nvSpPr>
          <p:cNvPr id="5" name="Footer Placeholder 4"/>
          <p:cNvSpPr>
            <a:spLocks noGrp="1"/>
          </p:cNvSpPr>
          <p:nvPr>
            <p:ph type="ftr" sz="quarter" idx="11"/>
          </p:nvPr>
        </p:nvSpPr>
        <p:spPr/>
        <p:txBody>
          <a:body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8BA296-B623-44A9-A190-B5065F565514}" type="datetime1">
              <a:rPr lang="en-US" smtClean="0"/>
              <a:t>7/16/2013</a:t>
            </a:fld>
            <a:endParaRPr lang="en-US"/>
          </a:p>
        </p:txBody>
      </p:sp>
      <p:sp>
        <p:nvSpPr>
          <p:cNvPr id="5" name="Footer Placeholder 4"/>
          <p:cNvSpPr>
            <a:spLocks noGrp="1"/>
          </p:cNvSpPr>
          <p:nvPr>
            <p:ph type="ftr" sz="quarter" idx="11"/>
          </p:nvPr>
        </p:nvSpPr>
        <p:spPr/>
        <p:txBody>
          <a:body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85465D4-BDFB-4FC8-A829-2C1BDC3858F0}" type="datetime1">
              <a:rPr lang="en-US" smtClean="0"/>
              <a:t>7/16/2013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Created by Ivette Doss 2013</a:t>
            </a:r>
            <a:endParaRPr lang="en-US"/>
          </a:p>
        </p:txBody>
      </p:sp>
      <p:sp>
        <p:nvSpPr>
          <p:cNvPr id="7" name="Slide Number Placeholder 22"/>
          <p:cNvSpPr>
            <a:spLocks noGrp="1"/>
          </p:cNvSpPr>
          <p:nvPr>
            <p:ph type="sldNum" sz="quarter" idx="12"/>
          </p:nvPr>
        </p:nvSpPr>
        <p:spPr/>
        <p:txBody>
          <a:bodyPr/>
          <a:lstStyle>
            <a:lvl1pPr>
              <a:defRPr/>
            </a:lvl1pPr>
          </a:lstStyle>
          <a:p>
            <a:pPr>
              <a:defRPr/>
            </a:pPr>
            <a:fld id="{54564BAE-CCA5-4FB3-836E-0C5DB409CBD3}" type="slidenum">
              <a:rPr lang="en-US"/>
              <a:pPr>
                <a:defRPr/>
              </a:pPr>
              <a:t>‹#›</a:t>
            </a:fld>
            <a:endParaRPr lang="en-US"/>
          </a:p>
        </p:txBody>
      </p:sp>
    </p:spTree>
    <p:extLst>
      <p:ext uri="{BB962C8B-B14F-4D97-AF65-F5344CB8AC3E}">
        <p14:creationId xmlns:p14="http://schemas.microsoft.com/office/powerpoint/2010/main" val="60928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722DAC41-C2FF-4410-BF32-3DE2BCFB408B}" type="datetime1">
              <a:rPr lang="en-US" smtClean="0"/>
              <a:t>7/16/2013</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smtClean="0"/>
              <a:t>Created by Ivette Doss 2013</a:t>
            </a:r>
            <a:endParaRPr lang="en-US"/>
          </a:p>
        </p:txBody>
      </p:sp>
      <p:sp>
        <p:nvSpPr>
          <p:cNvPr id="8" name="Slide Number Placeholder 22"/>
          <p:cNvSpPr>
            <a:spLocks noGrp="1"/>
          </p:cNvSpPr>
          <p:nvPr>
            <p:ph type="sldNum" sz="quarter" idx="12"/>
          </p:nvPr>
        </p:nvSpPr>
        <p:spPr/>
        <p:txBody>
          <a:bodyPr/>
          <a:lstStyle>
            <a:lvl1pPr>
              <a:defRPr/>
            </a:lvl1pPr>
          </a:lstStyle>
          <a:p>
            <a:pPr>
              <a:defRPr/>
            </a:pPr>
            <a:fld id="{F70A878C-B251-49DE-9A96-85D6E42D8C75}" type="slidenum">
              <a:rPr lang="en-US"/>
              <a:pPr>
                <a:defRPr/>
              </a:pPr>
              <a:t>‹#›</a:t>
            </a:fld>
            <a:endParaRPr lang="en-US"/>
          </a:p>
        </p:txBody>
      </p:sp>
    </p:spTree>
    <p:extLst>
      <p:ext uri="{BB962C8B-B14F-4D97-AF65-F5344CB8AC3E}">
        <p14:creationId xmlns:p14="http://schemas.microsoft.com/office/powerpoint/2010/main" val="412081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C6928-8FBE-4986-A3F6-E362F7E63ECC}" type="datetime1">
              <a:rPr lang="en-US" smtClean="0"/>
              <a:t>7/16/2013</a:t>
            </a:fld>
            <a:endParaRPr lang="en-US"/>
          </a:p>
        </p:txBody>
      </p:sp>
      <p:sp>
        <p:nvSpPr>
          <p:cNvPr id="5" name="Footer Placeholder 4"/>
          <p:cNvSpPr>
            <a:spLocks noGrp="1"/>
          </p:cNvSpPr>
          <p:nvPr>
            <p:ph type="ftr" sz="quarter" idx="11"/>
          </p:nvPr>
        </p:nvSpPr>
        <p:spPr/>
        <p:txBody>
          <a:body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F04A0-D7B4-46DA-A8BA-A265A8A92808}" type="datetime1">
              <a:rPr lang="en-US" smtClean="0"/>
              <a:t>7/16/2013</a:t>
            </a:fld>
            <a:endParaRPr lang="en-US"/>
          </a:p>
        </p:txBody>
      </p:sp>
      <p:sp>
        <p:nvSpPr>
          <p:cNvPr id="5" name="Footer Placeholder 4"/>
          <p:cNvSpPr>
            <a:spLocks noGrp="1"/>
          </p:cNvSpPr>
          <p:nvPr>
            <p:ph type="ftr" sz="quarter" idx="11"/>
          </p:nvPr>
        </p:nvSpPr>
        <p:spPr/>
        <p:txBody>
          <a:body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B77F00-2E5C-4360-8DD9-CB432AA730DA}" type="datetime1">
              <a:rPr lang="en-US" smtClean="0"/>
              <a:t>7/16/2013</a:t>
            </a:fld>
            <a:endParaRPr lang="en-US"/>
          </a:p>
        </p:txBody>
      </p:sp>
      <p:sp>
        <p:nvSpPr>
          <p:cNvPr id="6" name="Footer Placeholder 5"/>
          <p:cNvSpPr>
            <a:spLocks noGrp="1"/>
          </p:cNvSpPr>
          <p:nvPr>
            <p:ph type="ftr" sz="quarter" idx="11"/>
          </p:nvPr>
        </p:nvSpPr>
        <p:spPr/>
        <p:txBody>
          <a:bodyPr/>
          <a:lstStyle/>
          <a:p>
            <a:r>
              <a:rPr lang="en-US" smtClean="0"/>
              <a:t>Created by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197D3F-7331-4ABA-9ABF-8235BEFF42C0}" type="datetime1">
              <a:rPr lang="en-US" smtClean="0"/>
              <a:t>7/16/2013</a:t>
            </a:fld>
            <a:endParaRPr lang="en-US"/>
          </a:p>
        </p:txBody>
      </p:sp>
      <p:sp>
        <p:nvSpPr>
          <p:cNvPr id="8" name="Footer Placeholder 7"/>
          <p:cNvSpPr>
            <a:spLocks noGrp="1"/>
          </p:cNvSpPr>
          <p:nvPr>
            <p:ph type="ftr" sz="quarter" idx="11"/>
          </p:nvPr>
        </p:nvSpPr>
        <p:spPr/>
        <p:txBody>
          <a:bodyPr/>
          <a:lstStyle/>
          <a:p>
            <a:r>
              <a:rPr lang="en-US" smtClean="0"/>
              <a:t>Created by Ivette Doss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1D9C5D-2906-47D9-BD18-57A85FB70945}" type="datetime1">
              <a:rPr lang="en-US" smtClean="0"/>
              <a:t>7/16/2013</a:t>
            </a:fld>
            <a:endParaRPr lang="en-US"/>
          </a:p>
        </p:txBody>
      </p:sp>
      <p:sp>
        <p:nvSpPr>
          <p:cNvPr id="4" name="Footer Placeholder 3"/>
          <p:cNvSpPr>
            <a:spLocks noGrp="1"/>
          </p:cNvSpPr>
          <p:nvPr>
            <p:ph type="ftr" sz="quarter" idx="11"/>
          </p:nvPr>
        </p:nvSpPr>
        <p:spPr/>
        <p:txBody>
          <a:bodyPr/>
          <a:lstStyle/>
          <a:p>
            <a:r>
              <a:rPr lang="en-US" smtClean="0"/>
              <a:t>Created by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D34EA-A971-40DA-B36B-3DF91F3ADF10}" type="datetime1">
              <a:rPr lang="en-US" smtClean="0"/>
              <a:t>7/16/2013</a:t>
            </a:fld>
            <a:endParaRPr lang="en-US"/>
          </a:p>
        </p:txBody>
      </p:sp>
      <p:sp>
        <p:nvSpPr>
          <p:cNvPr id="3" name="Footer Placeholder 2"/>
          <p:cNvSpPr>
            <a:spLocks noGrp="1"/>
          </p:cNvSpPr>
          <p:nvPr>
            <p:ph type="ftr" sz="quarter" idx="11"/>
          </p:nvPr>
        </p:nvSpPr>
        <p:spPr/>
        <p:txBody>
          <a:bodyPr/>
          <a:lstStyle/>
          <a:p>
            <a:r>
              <a:rPr lang="en-US" smtClean="0"/>
              <a:t>Created by Ivette Doss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A5EA9A-CBCC-4BD6-8DF3-761B6F8F9ED5}" type="datetime1">
              <a:rPr lang="en-US" smtClean="0"/>
              <a:t>7/16/2013</a:t>
            </a:fld>
            <a:endParaRPr lang="en-US"/>
          </a:p>
        </p:txBody>
      </p:sp>
      <p:sp>
        <p:nvSpPr>
          <p:cNvPr id="6" name="Footer Placeholder 5"/>
          <p:cNvSpPr>
            <a:spLocks noGrp="1"/>
          </p:cNvSpPr>
          <p:nvPr>
            <p:ph type="ftr" sz="quarter" idx="11"/>
          </p:nvPr>
        </p:nvSpPr>
        <p:spPr/>
        <p:txBody>
          <a:bodyPr/>
          <a:lstStyle/>
          <a:p>
            <a:r>
              <a:rPr lang="en-US" smtClean="0"/>
              <a:t>Created by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7BFCE-891B-4A76-8649-13F84A20F888}" type="datetime1">
              <a:rPr lang="en-US" smtClean="0"/>
              <a:t>7/16/2013</a:t>
            </a:fld>
            <a:endParaRPr lang="en-US"/>
          </a:p>
        </p:txBody>
      </p:sp>
      <p:sp>
        <p:nvSpPr>
          <p:cNvPr id="6" name="Footer Placeholder 5"/>
          <p:cNvSpPr>
            <a:spLocks noGrp="1"/>
          </p:cNvSpPr>
          <p:nvPr>
            <p:ph type="ftr" sz="quarter" idx="11"/>
          </p:nvPr>
        </p:nvSpPr>
        <p:spPr/>
        <p:txBody>
          <a:bodyPr/>
          <a:lstStyle/>
          <a:p>
            <a:r>
              <a:rPr lang="en-US" smtClean="0"/>
              <a:t>Created by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7CA8F70-3AB4-4DF0-B4DA-7E19C6ADF821}" type="datetime1">
              <a:rPr lang="en-US" smtClean="0"/>
              <a:t>7/16/2013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Created by Ivette Doss 2013</a:t>
            </a:r>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36.wmf"/><Relationship Id="rId4" Type="http://schemas.openxmlformats.org/officeDocument/2006/relationships/image" Target="../media/image37.jpeg"/><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oudwordsinc.files.wordpress.com/2012/05/worldfa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401050" cy="560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609600"/>
            <a:ext cx="6344002" cy="974463"/>
          </a:xfrm>
        </p:spPr>
        <p:txBody>
          <a:bodyPr/>
          <a:lstStyle/>
          <a:p>
            <a:r>
              <a:rPr lang="en-US" dirty="0" smtClean="0"/>
              <a:t>LOCALIZATION</a:t>
            </a:r>
            <a:endParaRPr lang="en-US" dirty="0"/>
          </a:p>
        </p:txBody>
      </p:sp>
      <p:sp>
        <p:nvSpPr>
          <p:cNvPr id="6" name="Footer Placeholder 5"/>
          <p:cNvSpPr>
            <a:spLocks noGrp="1"/>
          </p:cNvSpPr>
          <p:nvPr>
            <p:ph type="ftr" sz="quarter" idx="11"/>
          </p:nvPr>
        </p:nvSpPr>
        <p:spPr>
          <a:xfrm>
            <a:off x="5638800" y="6161442"/>
            <a:ext cx="2514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089462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15362" name="Picture 2" descr="http://www.emeraldinsight.com/fig/65_10_1016_S1479-3601_03_0401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460" y="457200"/>
            <a:ext cx="8001000" cy="5715000"/>
          </a:xfrm>
          <a:prstGeom prst="rect">
            <a:avLst/>
          </a:prstGeom>
          <a:noFill/>
          <a:ln w="381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5334000" y="6324600"/>
            <a:ext cx="2895600" cy="365125"/>
          </a:xfrm>
        </p:spPr>
        <p:txBody>
          <a:bodyPr/>
          <a:lstStyle/>
          <a:p>
            <a:r>
              <a:rPr lang="en-US" smtClean="0"/>
              <a:t>Created by Ivette Doss 2013</a:t>
            </a:r>
            <a:endParaRPr lang="en-US"/>
          </a:p>
        </p:txBody>
      </p:sp>
      <p:sp>
        <p:nvSpPr>
          <p:cNvPr id="7" name="Slide Number Placeholder 6"/>
          <p:cNvSpPr>
            <a:spLocks noGrp="1"/>
          </p:cNvSpPr>
          <p:nvPr>
            <p:ph type="sldNum" sz="quarter" idx="12"/>
          </p:nvPr>
        </p:nvSpPr>
        <p:spPr>
          <a:xfrm>
            <a:off x="6629400" y="6324600"/>
            <a:ext cx="2133600" cy="365125"/>
          </a:xfrm>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386997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29200" y="6287407"/>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a:xfrm>
            <a:off x="6629400" y="6287407"/>
            <a:ext cx="2133600" cy="365125"/>
          </a:xfrm>
        </p:spPr>
        <p:txBody>
          <a:bodyPr/>
          <a:lstStyle/>
          <a:p>
            <a:fld id="{B6F15528-21DE-4FAA-801E-634DDDAF4B2B}" type="slidenum">
              <a:rPr lang="en-US" smtClean="0"/>
              <a:pPr/>
              <a:t>11</a:t>
            </a:fld>
            <a:endParaRPr lang="en-US" dirty="0"/>
          </a:p>
        </p:txBody>
      </p:sp>
      <p:pic>
        <p:nvPicPr>
          <p:cNvPr id="5124" name="Picture 4" descr="C:\Users\Ivette.Doss\Pictures\Localization\l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91400" cy="48992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02942" y="175146"/>
            <a:ext cx="6664658"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t>Localization testing coverage:</a:t>
            </a:r>
            <a:endParaRPr lang="en-US" sz="3600" dirty="0"/>
          </a:p>
        </p:txBody>
      </p:sp>
    </p:spTree>
    <p:extLst>
      <p:ext uri="{BB962C8B-B14F-4D97-AF65-F5344CB8AC3E}">
        <p14:creationId xmlns:p14="http://schemas.microsoft.com/office/powerpoint/2010/main" val="252694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76600" y="3810000"/>
            <a:ext cx="5562599" cy="231616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smtClean="0"/>
              <a:t>Install/Uninstall Application Processes</a:t>
            </a:r>
          </a:p>
          <a:p>
            <a:r>
              <a:rPr lang="en-US" dirty="0" smtClean="0"/>
              <a:t>Core Application Function</a:t>
            </a:r>
          </a:p>
          <a:p>
            <a:r>
              <a:rPr lang="en-US" dirty="0" smtClean="0"/>
              <a:t>Menu Function and hot keys</a:t>
            </a:r>
          </a:p>
          <a:p>
            <a:r>
              <a:rPr lang="en-US" dirty="0" smtClean="0"/>
              <a:t>Regional Settings default</a:t>
            </a:r>
          </a:p>
          <a:p>
            <a:r>
              <a:rPr lang="en-US" dirty="0" smtClean="0"/>
              <a:t>Document Transferability (Terms and Policies)</a:t>
            </a:r>
          </a:p>
          <a:p>
            <a:r>
              <a:rPr lang="en-US" dirty="0" smtClean="0"/>
              <a:t>Compatibility Testing</a:t>
            </a:r>
          </a:p>
          <a:p>
            <a:r>
              <a:rPr lang="en-US" dirty="0" smtClean="0"/>
              <a:t>Error Handling</a:t>
            </a:r>
          </a:p>
          <a:p>
            <a:endParaRPr lang="en-US" dirty="0"/>
          </a:p>
        </p:txBody>
      </p:sp>
      <p:sp>
        <p:nvSpPr>
          <p:cNvPr id="2" name="Footer Placeholder 1"/>
          <p:cNvSpPr>
            <a:spLocks noGrp="1"/>
          </p:cNvSpPr>
          <p:nvPr>
            <p:ph type="ftr" sz="quarter" idx="11"/>
          </p:nvPr>
        </p:nvSpPr>
        <p:spPr>
          <a:xfrm>
            <a:off x="54864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3" name="Slide Number Placeholder 2"/>
          <p:cNvSpPr>
            <a:spLocks noGrp="1"/>
          </p:cNvSpPr>
          <p:nvPr>
            <p:ph type="sldNum" sz="quarter" idx="12"/>
          </p:nvPr>
        </p:nvSpPr>
        <p:spPr>
          <a:xfrm>
            <a:off x="6629400" y="6324600"/>
            <a:ext cx="2133600" cy="365125"/>
          </a:xfrm>
        </p:spPr>
        <p:txBody>
          <a:bodyPr/>
          <a:lstStyle/>
          <a:p>
            <a:fld id="{B6F15528-21DE-4FAA-801E-634DDDAF4B2B}" type="slidenum">
              <a:rPr lang="en-US" smtClean="0"/>
              <a:pPr/>
              <a:t>12</a:t>
            </a:fld>
            <a:endParaRPr lang="en-US"/>
          </a:p>
        </p:txBody>
      </p:sp>
      <p:sp>
        <p:nvSpPr>
          <p:cNvPr id="4" name="Title 3"/>
          <p:cNvSpPr>
            <a:spLocks noGrp="1"/>
          </p:cNvSpPr>
          <p:nvPr>
            <p:ph type="title"/>
          </p:nvPr>
        </p:nvSpPr>
        <p:spPr>
          <a:xfrm>
            <a:off x="609600" y="304800"/>
            <a:ext cx="7756263" cy="801444"/>
          </a:xfrm>
        </p:spPr>
        <p:style>
          <a:lnRef idx="1">
            <a:schemeClr val="accent2"/>
          </a:lnRef>
          <a:fillRef idx="2">
            <a:schemeClr val="accent2"/>
          </a:fillRef>
          <a:effectRef idx="1">
            <a:schemeClr val="accent2"/>
          </a:effectRef>
          <a:fontRef idx="minor">
            <a:schemeClr val="dk1"/>
          </a:fontRef>
        </p:style>
        <p:txBody>
          <a:bodyPr/>
          <a:lstStyle/>
          <a:p>
            <a:r>
              <a:rPr lang="en-US" sz="4000" dirty="0" smtClean="0"/>
              <a:t>Language Functional Testing</a:t>
            </a:r>
            <a:endParaRPr lang="en-US" sz="4000" dirty="0"/>
          </a:p>
        </p:txBody>
      </p:sp>
      <p:pic>
        <p:nvPicPr>
          <p:cNvPr id="7" name="Picture 2" descr="http://www.moravia.com/files/images/top/functional-testing.jpg?categ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44951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1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8126505" cy="5334000"/>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n-US" dirty="0" smtClean="0">
                <a:latin typeface="Arial" pitchFamily="34" charset="0"/>
                <a:cs typeface="Arial" pitchFamily="34" charset="0"/>
              </a:rPr>
              <a:t>Translations for Names and Titles</a:t>
            </a:r>
          </a:p>
          <a:p>
            <a:r>
              <a:rPr lang="en-US" dirty="0" smtClean="0">
                <a:latin typeface="Arial" pitchFamily="34" charset="0"/>
                <a:cs typeface="Arial" pitchFamily="34" charset="0"/>
              </a:rPr>
              <a:t>Translations for territory and country names</a:t>
            </a:r>
          </a:p>
          <a:p>
            <a:r>
              <a:rPr lang="en-US" dirty="0" smtClean="0">
                <a:latin typeface="Arial" pitchFamily="34" charset="0"/>
                <a:cs typeface="Arial" pitchFamily="34" charset="0"/>
              </a:rPr>
              <a:t>Translations for currency names</a:t>
            </a:r>
          </a:p>
          <a:p>
            <a:r>
              <a:rPr lang="en-US" dirty="0" smtClean="0">
                <a:latin typeface="Arial" pitchFamily="34" charset="0"/>
                <a:cs typeface="Arial" pitchFamily="34" charset="0"/>
              </a:rPr>
              <a:t>Translations for weekday, month, era, period of day, in full and abbreviated forms</a:t>
            </a:r>
          </a:p>
          <a:p>
            <a:r>
              <a:rPr lang="en-US" dirty="0" smtClean="0">
                <a:latin typeface="Arial" pitchFamily="34" charset="0"/>
                <a:cs typeface="Arial" pitchFamily="34" charset="0"/>
              </a:rPr>
              <a:t>Translations for time zones and example cities for time zones</a:t>
            </a:r>
          </a:p>
          <a:p>
            <a:r>
              <a:rPr lang="en-US" dirty="0" smtClean="0">
                <a:latin typeface="Arial" pitchFamily="34" charset="0"/>
                <a:cs typeface="Arial" pitchFamily="34" charset="0"/>
              </a:rPr>
              <a:t>Translations for calendar fields</a:t>
            </a:r>
          </a:p>
          <a:p>
            <a:r>
              <a:rPr lang="en-US" dirty="0" smtClean="0">
                <a:latin typeface="Arial" pitchFamily="34" charset="0"/>
                <a:cs typeface="Arial" pitchFamily="34" charset="0"/>
              </a:rPr>
              <a:t>Translations and conversion of the measurements</a:t>
            </a:r>
          </a:p>
          <a:p>
            <a:r>
              <a:rPr lang="en-US" dirty="0" smtClean="0">
                <a:latin typeface="Arial" pitchFamily="34" charset="0"/>
                <a:cs typeface="Arial" pitchFamily="34" charset="0"/>
              </a:rPr>
              <a:t>Patterns for formatting Alphabetical lists of countries and states</a:t>
            </a:r>
          </a:p>
          <a:p>
            <a:r>
              <a:rPr lang="en-US" dirty="0" smtClean="0">
                <a:latin typeface="Arial" pitchFamily="34" charset="0"/>
                <a:cs typeface="Arial" pitchFamily="34" charset="0"/>
              </a:rPr>
              <a:t>Patterns for formatting/parsing  words, dates or times of day</a:t>
            </a:r>
          </a:p>
          <a:p>
            <a:r>
              <a:rPr lang="en-US" dirty="0" smtClean="0">
                <a:latin typeface="Arial" pitchFamily="34" charset="0"/>
                <a:cs typeface="Arial" pitchFamily="34" charset="0"/>
              </a:rPr>
              <a:t>Patterns for formatting/parsing Postal Addresses</a:t>
            </a:r>
          </a:p>
          <a:p>
            <a:r>
              <a:rPr lang="en-US" dirty="0" smtClean="0">
                <a:latin typeface="Arial" pitchFamily="34" charset="0"/>
                <a:cs typeface="Arial" pitchFamily="34" charset="0"/>
              </a:rPr>
              <a:t>Patterns for formatting/parsing Phone numbers</a:t>
            </a:r>
          </a:p>
          <a:p>
            <a:r>
              <a:rPr lang="en-US" dirty="0">
                <a:latin typeface="Arial" pitchFamily="34" charset="0"/>
                <a:cs typeface="Arial" pitchFamily="34" charset="0"/>
              </a:rPr>
              <a:t>Patterns for formatting/parsing </a:t>
            </a:r>
            <a:r>
              <a:rPr lang="en-US" dirty="0" smtClean="0">
                <a:latin typeface="Arial" pitchFamily="34" charset="0"/>
                <a:cs typeface="Arial" pitchFamily="34" charset="0"/>
              </a:rPr>
              <a:t>numbers</a:t>
            </a:r>
          </a:p>
          <a:p>
            <a:r>
              <a:rPr lang="en-US" dirty="0" smtClean="0">
                <a:latin typeface="Arial" pitchFamily="34" charset="0"/>
                <a:cs typeface="Arial" pitchFamily="34" charset="0"/>
              </a:rPr>
              <a:t>Proof of Unique sets of characters used for writing the language </a:t>
            </a:r>
          </a:p>
          <a:p>
            <a:r>
              <a:rPr lang="en-US" dirty="0" smtClean="0">
                <a:latin typeface="Arial" pitchFamily="34" charset="0"/>
                <a:cs typeface="Arial" pitchFamily="34" charset="0"/>
              </a:rPr>
              <a:t>Rules for language adapted collation (comparison)</a:t>
            </a:r>
          </a:p>
          <a:p>
            <a:r>
              <a:rPr lang="en-US" dirty="0" smtClean="0">
                <a:latin typeface="Arial" pitchFamily="34" charset="0"/>
                <a:cs typeface="Arial" pitchFamily="34" charset="0"/>
              </a:rPr>
              <a:t>Rules for formatting numbers in traditional numeral systems</a:t>
            </a:r>
          </a:p>
          <a:p>
            <a:r>
              <a:rPr lang="en-US" dirty="0" smtClean="0">
                <a:latin typeface="Arial" pitchFamily="34" charset="0"/>
                <a:cs typeface="Arial" pitchFamily="34" charset="0"/>
              </a:rPr>
              <a:t>Rules for spelling numbers as words</a:t>
            </a:r>
          </a:p>
          <a:p>
            <a:r>
              <a:rPr lang="en-US" dirty="0" smtClean="0">
                <a:latin typeface="Arial" pitchFamily="34" charset="0"/>
                <a:cs typeface="Arial" pitchFamily="34" charset="0"/>
              </a:rPr>
              <a:t>Rules for transliteration between scripts (umlaut, accent)</a:t>
            </a:r>
          </a:p>
        </p:txBody>
      </p:sp>
      <p:sp>
        <p:nvSpPr>
          <p:cNvPr id="3" name="Footer Placeholder 2"/>
          <p:cNvSpPr>
            <a:spLocks noGrp="1"/>
          </p:cNvSpPr>
          <p:nvPr>
            <p:ph type="ftr" sz="quarter" idx="11"/>
          </p:nvPr>
        </p:nvSpPr>
        <p:spPr>
          <a:xfrm>
            <a:off x="5257800" y="64008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400800"/>
            <a:ext cx="2133600" cy="365125"/>
          </a:xfrm>
        </p:spPr>
        <p:txBody>
          <a:bodyPr/>
          <a:lstStyle/>
          <a:p>
            <a:fld id="{B6F15528-21DE-4FAA-801E-634DDDAF4B2B}" type="slidenum">
              <a:rPr lang="en-US" smtClean="0"/>
              <a:pPr/>
              <a:t>13</a:t>
            </a:fld>
            <a:endParaRPr lang="en-US" dirty="0"/>
          </a:p>
        </p:txBody>
      </p:sp>
      <p:sp>
        <p:nvSpPr>
          <p:cNvPr id="5" name="Title 4"/>
          <p:cNvSpPr>
            <a:spLocks noGrp="1"/>
          </p:cNvSpPr>
          <p:nvPr>
            <p:ph type="title"/>
          </p:nvPr>
        </p:nvSpPr>
        <p:spPr>
          <a:xfrm>
            <a:off x="688490" y="152400"/>
            <a:ext cx="7756263" cy="609600"/>
          </a:xfrm>
        </p:spPr>
        <p:style>
          <a:lnRef idx="1">
            <a:schemeClr val="accent2"/>
          </a:lnRef>
          <a:fillRef idx="2">
            <a:schemeClr val="accent2"/>
          </a:fillRef>
          <a:effectRef idx="1">
            <a:schemeClr val="accent2"/>
          </a:effectRef>
          <a:fontRef idx="minor">
            <a:schemeClr val="dk1"/>
          </a:fontRef>
        </p:style>
        <p:txBody>
          <a:bodyPr/>
          <a:lstStyle/>
          <a:p>
            <a:r>
              <a:rPr lang="en-US" sz="4400" dirty="0" smtClean="0"/>
              <a:t>Linguistic/Locale Testing:</a:t>
            </a:r>
            <a:endParaRPr lang="en-US" sz="4400" dirty="0"/>
          </a:p>
        </p:txBody>
      </p:sp>
    </p:spTree>
    <p:extLst>
      <p:ext uri="{BB962C8B-B14F-4D97-AF65-F5344CB8AC3E}">
        <p14:creationId xmlns:p14="http://schemas.microsoft.com/office/powerpoint/2010/main" val="2932531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524001"/>
            <a:ext cx="7745505" cy="4602162"/>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t>1. Cultural attention in a User Interface setup and design ( navigation, gestures features, and information structure)</a:t>
            </a:r>
          </a:p>
          <a:p>
            <a:r>
              <a:rPr lang="en-US" dirty="0" smtClean="0"/>
              <a:t>Check for alignment, overlap, and truncation Issues that occurs after translation</a:t>
            </a:r>
          </a:p>
          <a:p>
            <a:r>
              <a:rPr lang="en-US" dirty="0" smtClean="0"/>
              <a:t>Check for Orientation adjustments (Portrait vs. Landscape)</a:t>
            </a:r>
          </a:p>
          <a:p>
            <a:r>
              <a:rPr lang="en-US" dirty="0" smtClean="0"/>
              <a:t>Check for the invalid symbols and characters</a:t>
            </a:r>
          </a:p>
          <a:p>
            <a:r>
              <a:rPr lang="en-US" dirty="0" smtClean="0"/>
              <a:t>Check for the cultural meanings of the color </a:t>
            </a:r>
          </a:p>
          <a:p>
            <a:r>
              <a:rPr lang="en-US" dirty="0" smtClean="0"/>
              <a:t>Rules </a:t>
            </a:r>
            <a:r>
              <a:rPr lang="en-US" dirty="0"/>
              <a:t>for signs in cultural content</a:t>
            </a:r>
          </a:p>
          <a:p>
            <a:r>
              <a:rPr lang="en-US" dirty="0"/>
              <a:t>Rules for appropriate visual cultural standards (Maps, flags, icons, clip art, photos, </a:t>
            </a:r>
            <a:r>
              <a:rPr lang="en-US" dirty="0" err="1" smtClean="0"/>
              <a:t>cinematics</a:t>
            </a:r>
            <a:r>
              <a:rPr lang="en-US" dirty="0" smtClean="0"/>
              <a:t>)</a:t>
            </a:r>
            <a:endParaRPr lang="en-US" dirty="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a:xfrm>
            <a:off x="53340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B6F15528-21DE-4FAA-801E-634DDDAF4B2B}" type="slidenum">
              <a:rPr lang="en-US" smtClean="0"/>
              <a:pPr/>
              <a:t>14</a:t>
            </a:fld>
            <a:endParaRPr lang="en-US" dirty="0"/>
          </a:p>
        </p:txBody>
      </p:sp>
      <p:sp>
        <p:nvSpPr>
          <p:cNvPr id="5" name="Title 4"/>
          <p:cNvSpPr>
            <a:spLocks noGrp="1"/>
          </p:cNvSpPr>
          <p:nvPr>
            <p:ph type="title"/>
          </p:nvPr>
        </p:nvSpPr>
        <p:spPr>
          <a:xfrm>
            <a:off x="609600" y="304800"/>
            <a:ext cx="7756263" cy="838200"/>
          </a:xfrm>
        </p:spPr>
        <p:style>
          <a:lnRef idx="1">
            <a:schemeClr val="accent2"/>
          </a:lnRef>
          <a:fillRef idx="2">
            <a:schemeClr val="accent2"/>
          </a:fillRef>
          <a:effectRef idx="1">
            <a:schemeClr val="accent2"/>
          </a:effectRef>
          <a:fontRef idx="minor">
            <a:schemeClr val="dk1"/>
          </a:fontRef>
        </p:style>
        <p:txBody>
          <a:bodyPr/>
          <a:lstStyle/>
          <a:p>
            <a:r>
              <a:rPr lang="en-US" sz="4000" dirty="0" smtClean="0"/>
              <a:t>Language Usability Testing</a:t>
            </a:r>
            <a:endParaRPr lang="en-US" sz="4000" dirty="0"/>
          </a:p>
        </p:txBody>
      </p:sp>
    </p:spTree>
    <p:extLst>
      <p:ext uri="{BB962C8B-B14F-4D97-AF65-F5344CB8AC3E}">
        <p14:creationId xmlns:p14="http://schemas.microsoft.com/office/powerpoint/2010/main" val="319163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02954"/>
            <a:ext cx="8063753" cy="892446"/>
          </a:xfrm>
        </p:spPr>
        <p:style>
          <a:lnRef idx="1">
            <a:schemeClr val="accent2"/>
          </a:lnRef>
          <a:fillRef idx="2">
            <a:schemeClr val="accent2"/>
          </a:fillRef>
          <a:effectRef idx="1">
            <a:schemeClr val="accent2"/>
          </a:effectRef>
          <a:fontRef idx="minor">
            <a:schemeClr val="dk1"/>
          </a:fontRef>
        </p:style>
        <p:txBody>
          <a:bodyPr/>
          <a:lstStyle/>
          <a:p>
            <a:r>
              <a:rPr lang="en-US" dirty="0" smtClean="0"/>
              <a:t> </a:t>
            </a:r>
            <a:r>
              <a:rPr lang="en-US" sz="3600" b="1" dirty="0" smtClean="0"/>
              <a:t>Guide of L10N/I18N Compliance:</a:t>
            </a:r>
            <a:endParaRPr lang="en-US" sz="3600" b="1" dirty="0"/>
          </a:p>
        </p:txBody>
      </p:sp>
      <p:pic>
        <p:nvPicPr>
          <p:cNvPr id="6146" name="Picture 2" descr="http://www.net-translators.com/sites/default/files/images/blog/polyglot-advantage-localization-l10n-tes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4184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5334000" y="6397354"/>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a:xfrm>
            <a:off x="6705600" y="6324600"/>
            <a:ext cx="2133600" cy="365125"/>
          </a:xfrm>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89453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533400" y="2286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66" tIns="44884" rIns="89766" bIns="44884" anchor="b"/>
          <a:lstStyle/>
          <a:p>
            <a:r>
              <a:rPr lang="en-US" sz="3600" b="1">
                <a:solidFill>
                  <a:srgbClr val="000000"/>
                </a:solidFill>
                <a:latin typeface="Tw Cen MT" pitchFamily="34" charset="0"/>
              </a:rPr>
              <a:t>Issues with Maps, con’t.</a:t>
            </a:r>
          </a:p>
        </p:txBody>
      </p:sp>
      <p:sp>
        <p:nvSpPr>
          <p:cNvPr id="118787" name="Rectangle 3"/>
          <p:cNvSpPr>
            <a:spLocks noChangeArrowheads="1"/>
          </p:cNvSpPr>
          <p:nvPr/>
        </p:nvSpPr>
        <p:spPr bwMode="auto">
          <a:xfrm>
            <a:off x="5257800" y="1203325"/>
            <a:ext cx="3581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buFontTx/>
              <a:buChar char="•"/>
            </a:pPr>
            <a:r>
              <a:rPr lang="en-US" sz="2000">
                <a:latin typeface="Arial" charset="0"/>
              </a:rPr>
              <a:t> The southern Kuril Islands required different cartographic symbology based on the language version.</a:t>
            </a:r>
          </a:p>
          <a:p>
            <a:pPr>
              <a:buFontTx/>
              <a:buChar char="•"/>
            </a:pPr>
            <a:r>
              <a:rPr lang="en-US" sz="2000">
                <a:latin typeface="Arial" charset="0"/>
              </a:rPr>
              <a:t> The islands are disputed between Russia and Japan.</a:t>
            </a:r>
          </a:p>
          <a:p>
            <a:endParaRPr lang="en-US" sz="2000">
              <a:latin typeface="Arial" charset="0"/>
            </a:endParaRPr>
          </a:p>
        </p:txBody>
      </p:sp>
      <p:sp>
        <p:nvSpPr>
          <p:cNvPr id="118792" name="Rectangle 8"/>
          <p:cNvSpPr>
            <a:spLocks noChangeArrowheads="1"/>
          </p:cNvSpPr>
          <p:nvPr/>
        </p:nvSpPr>
        <p:spPr bwMode="auto">
          <a:xfrm>
            <a:off x="323850" y="4800600"/>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600" b="1">
                <a:solidFill>
                  <a:srgbClr val="005F1F"/>
                </a:solidFill>
                <a:latin typeface="Arial" charset="0"/>
              </a:rPr>
              <a:t>Global English version</a:t>
            </a:r>
          </a:p>
        </p:txBody>
      </p:sp>
      <p:pic>
        <p:nvPicPr>
          <p:cNvPr id="118788" name="Picture 4" descr="JEKur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4648200" cy="3741738"/>
          </a:xfrm>
          <a:prstGeom prst="rect">
            <a:avLst/>
          </a:prstGeom>
          <a:noFill/>
          <a:extLst>
            <a:ext uri="{909E8E84-426E-40DD-AFC4-6F175D3DCCD1}">
              <a14:hiddenFill xmlns:a14="http://schemas.microsoft.com/office/drawing/2010/main">
                <a:solidFill>
                  <a:srgbClr val="FFFFFF"/>
                </a:solidFill>
              </a14:hiddenFill>
            </a:ext>
          </a:extLst>
        </p:spPr>
      </p:pic>
      <p:sp>
        <p:nvSpPr>
          <p:cNvPr id="118789" name="Rectangle 5"/>
          <p:cNvSpPr>
            <a:spLocks noChangeArrowheads="1"/>
          </p:cNvSpPr>
          <p:nvPr/>
        </p:nvSpPr>
        <p:spPr bwMode="auto">
          <a:xfrm>
            <a:off x="381000" y="990600"/>
            <a:ext cx="4648200" cy="3733800"/>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4" name="Oval 10"/>
          <p:cNvSpPr>
            <a:spLocks noChangeArrowheads="1"/>
          </p:cNvSpPr>
          <p:nvPr/>
        </p:nvSpPr>
        <p:spPr bwMode="auto">
          <a:xfrm>
            <a:off x="2514600" y="2286000"/>
            <a:ext cx="1371600" cy="1143000"/>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8798" name="Group 14"/>
          <p:cNvGrpSpPr>
            <a:grpSpLocks/>
          </p:cNvGrpSpPr>
          <p:nvPr/>
        </p:nvGrpSpPr>
        <p:grpSpPr bwMode="auto">
          <a:xfrm>
            <a:off x="1787525" y="3581400"/>
            <a:ext cx="5222875" cy="2733675"/>
            <a:chOff x="502" y="2256"/>
            <a:chExt cx="3290" cy="1722"/>
          </a:xfrm>
        </p:grpSpPr>
        <p:sp>
          <p:nvSpPr>
            <p:cNvPr id="118793" name="Rectangle 9"/>
            <p:cNvSpPr>
              <a:spLocks noChangeArrowheads="1"/>
            </p:cNvSpPr>
            <p:nvPr/>
          </p:nvSpPr>
          <p:spPr bwMode="auto">
            <a:xfrm>
              <a:off x="502" y="3744"/>
              <a:ext cx="137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600" b="1">
                  <a:solidFill>
                    <a:srgbClr val="005F1F"/>
                  </a:solidFill>
                  <a:latin typeface="Arial" charset="0"/>
                </a:rPr>
                <a:t>Japanese version</a:t>
              </a:r>
            </a:p>
          </p:txBody>
        </p:sp>
        <p:grpSp>
          <p:nvGrpSpPr>
            <p:cNvPr id="118797" name="Group 13"/>
            <p:cNvGrpSpPr>
              <a:grpSpLocks/>
            </p:cNvGrpSpPr>
            <p:nvPr/>
          </p:nvGrpSpPr>
          <p:grpSpPr bwMode="auto">
            <a:xfrm>
              <a:off x="1728" y="2256"/>
              <a:ext cx="2064" cy="1722"/>
              <a:chOff x="1632" y="2448"/>
              <a:chExt cx="2064" cy="1722"/>
            </a:xfrm>
          </p:grpSpPr>
          <p:pic>
            <p:nvPicPr>
              <p:cNvPr id="118790" name="Picture 6" descr="JKuri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2448"/>
                <a:ext cx="2064" cy="1722"/>
              </a:xfrm>
              <a:prstGeom prst="rect">
                <a:avLst/>
              </a:prstGeom>
              <a:noFill/>
              <a:extLst>
                <a:ext uri="{909E8E84-426E-40DD-AFC4-6F175D3DCCD1}">
                  <a14:hiddenFill xmlns:a14="http://schemas.microsoft.com/office/drawing/2010/main">
                    <a:solidFill>
                      <a:srgbClr val="FFFFFF"/>
                    </a:solidFill>
                  </a14:hiddenFill>
                </a:ext>
              </a:extLst>
            </p:spPr>
          </p:pic>
          <p:sp>
            <p:nvSpPr>
              <p:cNvPr id="118791" name="Rectangle 7"/>
              <p:cNvSpPr>
                <a:spLocks noChangeArrowheads="1"/>
              </p:cNvSpPr>
              <p:nvPr/>
            </p:nvSpPr>
            <p:spPr bwMode="auto">
              <a:xfrm>
                <a:off x="1632" y="2448"/>
                <a:ext cx="2064" cy="170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5" name="Oval 11"/>
              <p:cNvSpPr>
                <a:spLocks noChangeArrowheads="1"/>
              </p:cNvSpPr>
              <p:nvPr/>
            </p:nvSpPr>
            <p:spPr bwMode="auto">
              <a:xfrm>
                <a:off x="2592" y="2976"/>
                <a:ext cx="720" cy="624"/>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543988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18798"/>
                                        </p:tgtEl>
                                        <p:attrNameLst>
                                          <p:attrName>style.visibility</p:attrName>
                                        </p:attrNameLst>
                                      </p:cBhvr>
                                      <p:to>
                                        <p:strVal val="visible"/>
                                      </p:to>
                                    </p:set>
                                    <p:animEffect transition="in" filter="fade">
                                      <p:cBhvr>
                                        <p:cTn id="7" dur="1000"/>
                                        <p:tgtEl>
                                          <p:spTgt spid="118798"/>
                                        </p:tgtEl>
                                      </p:cBhvr>
                                    </p:animEffect>
                                    <p:anim calcmode="lin" valueType="num">
                                      <p:cBhvr>
                                        <p:cTn id="8" dur="1000" fill="hold"/>
                                        <p:tgtEl>
                                          <p:spTgt spid="118798"/>
                                        </p:tgtEl>
                                        <p:attrNameLst>
                                          <p:attrName>ppt_x</p:attrName>
                                        </p:attrNameLst>
                                      </p:cBhvr>
                                      <p:tavLst>
                                        <p:tav tm="0">
                                          <p:val>
                                            <p:strVal val="#ppt_x"/>
                                          </p:val>
                                        </p:tav>
                                        <p:tav tm="100000">
                                          <p:val>
                                            <p:strVal val="#ppt_x"/>
                                          </p:val>
                                        </p:tav>
                                      </p:tavLst>
                                    </p:anim>
                                    <p:anim calcmode="lin" valueType="num">
                                      <p:cBhvr>
                                        <p:cTn id="9" dur="900" decel="100000" fill="hold"/>
                                        <p:tgtEl>
                                          <p:spTgt spid="1187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7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69900" y="1778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r>
              <a:rPr kumimoji="1" lang="en-US" sz="3600" b="1">
                <a:solidFill>
                  <a:schemeClr val="tx2"/>
                </a:solidFill>
                <a:latin typeface="Tw Cen MT" pitchFamily="34" charset="0"/>
              </a:rPr>
              <a:t>Flag Content as Clip Art</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86200"/>
            <a:ext cx="34480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 Box 4"/>
          <p:cNvSpPr txBox="1">
            <a:spLocks noChangeArrowheads="1"/>
          </p:cNvSpPr>
          <p:nvPr/>
        </p:nvSpPr>
        <p:spPr bwMode="auto">
          <a:xfrm>
            <a:off x="914400" y="4724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6600"/>
                </a:solidFill>
                <a:latin typeface="Tahoma" pitchFamily="34" charset="0"/>
              </a:rPr>
              <a:t>CORRECT</a:t>
            </a:r>
            <a:endParaRPr lang="en-US">
              <a:solidFill>
                <a:srgbClr val="006600"/>
              </a:solidFill>
              <a:latin typeface="Tahoma" pitchFamily="34" charset="0"/>
            </a:endParaRPr>
          </a:p>
        </p:txBody>
      </p:sp>
      <p:pic>
        <p:nvPicPr>
          <p:cNvPr id="69637" name="Picture 5" descr="SKoreaF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524000"/>
            <a:ext cx="3438525" cy="2095500"/>
          </a:xfrm>
          <a:prstGeom prst="rect">
            <a:avLst/>
          </a:prstGeom>
          <a:noFill/>
          <a:extLst>
            <a:ext uri="{909E8E84-426E-40DD-AFC4-6F175D3DCCD1}">
              <a14:hiddenFill xmlns:a14="http://schemas.microsoft.com/office/drawing/2010/main">
                <a:solidFill>
                  <a:srgbClr val="FFFFFF"/>
                </a:solidFill>
              </a14:hiddenFill>
            </a:ext>
          </a:extLst>
        </p:spPr>
      </p:pic>
      <p:sp>
        <p:nvSpPr>
          <p:cNvPr id="69638" name="Rectangle 6"/>
          <p:cNvSpPr>
            <a:spLocks noChangeArrowheads="1"/>
          </p:cNvSpPr>
          <p:nvPr/>
        </p:nvSpPr>
        <p:spPr bwMode="auto">
          <a:xfrm>
            <a:off x="2578100" y="1524000"/>
            <a:ext cx="3454400" cy="20828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9" name="Text Box 7"/>
          <p:cNvSpPr txBox="1">
            <a:spLocks noChangeArrowheads="1"/>
          </p:cNvSpPr>
          <p:nvPr/>
        </p:nvSpPr>
        <p:spPr bwMode="auto">
          <a:xfrm>
            <a:off x="9906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800000"/>
                </a:solidFill>
                <a:latin typeface="Tahoma" pitchFamily="34" charset="0"/>
              </a:rPr>
              <a:t>WRONG</a:t>
            </a:r>
            <a:endParaRPr lang="en-US">
              <a:solidFill>
                <a:srgbClr val="800000"/>
              </a:solidFill>
              <a:latin typeface="Tahoma" pitchFamily="34" charset="0"/>
            </a:endParaRPr>
          </a:p>
        </p:txBody>
      </p:sp>
      <p:sp>
        <p:nvSpPr>
          <p:cNvPr id="69640" name="Text Box 8"/>
          <p:cNvSpPr txBox="1">
            <a:spLocks noChangeArrowheads="1"/>
          </p:cNvSpPr>
          <p:nvPr/>
        </p:nvSpPr>
        <p:spPr bwMode="auto">
          <a:xfrm>
            <a:off x="6172200" y="1712913"/>
            <a:ext cx="28194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Arial" charset="0"/>
              </a:rPr>
              <a:t>Provision of flags as artwork is reasonable; ensure they are current and presented correctly.</a:t>
            </a:r>
          </a:p>
          <a:p>
            <a:pPr>
              <a:spcBef>
                <a:spcPct val="50000"/>
              </a:spcBef>
            </a:pPr>
            <a:r>
              <a:rPr lang="en-US">
                <a:latin typeface="Arial" charset="0"/>
              </a:rPr>
              <a:t>This Korean flag was displayed </a:t>
            </a:r>
            <a:r>
              <a:rPr lang="en-US" i="1">
                <a:latin typeface="Arial" charset="0"/>
              </a:rPr>
              <a:t>backwards</a:t>
            </a:r>
            <a:r>
              <a:rPr lang="en-US">
                <a:latin typeface="Arial" charset="0"/>
              </a:rPr>
              <a:t> in an online gallery.</a:t>
            </a:r>
          </a:p>
        </p:txBody>
      </p:sp>
      <p:sp>
        <p:nvSpPr>
          <p:cNvPr id="69641" name="Rectangle 9"/>
          <p:cNvSpPr>
            <a:spLocks noChangeArrowheads="1"/>
          </p:cNvSpPr>
          <p:nvPr/>
        </p:nvSpPr>
        <p:spPr bwMode="auto">
          <a:xfrm>
            <a:off x="2578100" y="3886200"/>
            <a:ext cx="3454400" cy="20828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50379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69900" y="1778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r>
              <a:rPr kumimoji="1" lang="en-US" sz="3600" b="1">
                <a:solidFill>
                  <a:schemeClr val="tx2"/>
                </a:solidFill>
                <a:latin typeface="Tw Cen MT" pitchFamily="34" charset="0"/>
              </a:rPr>
              <a:t>Flag Content as UI Design Elements</a:t>
            </a:r>
          </a:p>
        </p:txBody>
      </p:sp>
      <p:pic>
        <p:nvPicPr>
          <p:cNvPr id="93194" name="Picture 10" descr="UnforgetLang-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23950"/>
            <a:ext cx="4972050" cy="4895850"/>
          </a:xfrm>
          <a:prstGeom prst="rect">
            <a:avLst/>
          </a:prstGeom>
          <a:noFill/>
          <a:extLst>
            <a:ext uri="{909E8E84-426E-40DD-AFC4-6F175D3DCCD1}">
              <a14:hiddenFill xmlns:a14="http://schemas.microsoft.com/office/drawing/2010/main">
                <a:solidFill>
                  <a:srgbClr val="FFFFFF"/>
                </a:solidFill>
              </a14:hiddenFill>
            </a:ext>
          </a:extLst>
        </p:spPr>
      </p:pic>
      <p:sp>
        <p:nvSpPr>
          <p:cNvPr id="93195" name="Rectangle 11"/>
          <p:cNvSpPr>
            <a:spLocks noChangeArrowheads="1"/>
          </p:cNvSpPr>
          <p:nvPr/>
        </p:nvSpPr>
        <p:spPr bwMode="auto">
          <a:xfrm>
            <a:off x="304800" y="1143000"/>
            <a:ext cx="5038725" cy="4848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6" name="Rectangle 12"/>
          <p:cNvSpPr>
            <a:spLocks noChangeArrowheads="1"/>
          </p:cNvSpPr>
          <p:nvPr/>
        </p:nvSpPr>
        <p:spPr bwMode="auto">
          <a:xfrm>
            <a:off x="5486400" y="1954213"/>
            <a:ext cx="335280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chemeClr val="tx1"/>
              </a:buClr>
              <a:buSzPct val="80000"/>
            </a:pPr>
            <a:r>
              <a:rPr lang="en-US">
                <a:latin typeface="Arial" charset="0"/>
                <a:cs typeface="Arial" charset="0"/>
              </a:rPr>
              <a:t>Flags are inappropriate indicators of language or locale in a UI:</a:t>
            </a:r>
          </a:p>
          <a:p>
            <a:pPr eaLnBrk="1" hangingPunct="1">
              <a:lnSpc>
                <a:spcPct val="90000"/>
              </a:lnSpc>
              <a:spcBef>
                <a:spcPct val="20000"/>
              </a:spcBef>
              <a:buClr>
                <a:schemeClr val="tx1"/>
              </a:buClr>
              <a:buSzPct val="80000"/>
              <a:buFontTx/>
              <a:buChar char="•"/>
            </a:pPr>
            <a:r>
              <a:rPr lang="en-US" sz="2000">
                <a:latin typeface="Arial" charset="0"/>
                <a:cs typeface="Arial" charset="0"/>
              </a:rPr>
              <a:t> Requires ongoing maintenance of changes</a:t>
            </a:r>
          </a:p>
          <a:p>
            <a:pPr eaLnBrk="1" hangingPunct="1">
              <a:lnSpc>
                <a:spcPct val="90000"/>
              </a:lnSpc>
              <a:spcBef>
                <a:spcPct val="20000"/>
              </a:spcBef>
              <a:buClr>
                <a:schemeClr val="tx1"/>
              </a:buClr>
              <a:buSzPct val="80000"/>
              <a:buFontTx/>
              <a:buChar char="•"/>
            </a:pPr>
            <a:r>
              <a:rPr lang="en-US" sz="2000">
                <a:latin typeface="Arial" charset="0"/>
                <a:cs typeface="Arial" charset="0"/>
              </a:rPr>
              <a:t> Inaccurate reflection of language extent – both beyond and within a country’s borders</a:t>
            </a:r>
          </a:p>
          <a:p>
            <a:pPr eaLnBrk="1" hangingPunct="1">
              <a:lnSpc>
                <a:spcPct val="90000"/>
              </a:lnSpc>
              <a:spcBef>
                <a:spcPct val="20000"/>
              </a:spcBef>
              <a:buClr>
                <a:schemeClr val="tx1"/>
              </a:buClr>
              <a:buSzPct val="80000"/>
              <a:buFontTx/>
              <a:buChar char="•"/>
            </a:pPr>
            <a:r>
              <a:rPr lang="en-US" sz="2000">
                <a:latin typeface="Arial" charset="0"/>
                <a:cs typeface="Arial" charset="0"/>
              </a:rPr>
              <a:t> Sensitive to some cultures.</a:t>
            </a:r>
          </a:p>
        </p:txBody>
      </p:sp>
    </p:spTree>
    <p:extLst>
      <p:ext uri="{BB962C8B-B14F-4D97-AF65-F5344CB8AC3E}">
        <p14:creationId xmlns:p14="http://schemas.microsoft.com/office/powerpoint/2010/main" val="3745257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886200" y="1143000"/>
            <a:ext cx="495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a:latin typeface="Arial" charset="0"/>
                <a:cs typeface="Arial" charset="0"/>
              </a:rPr>
              <a:t>In 2002, Abercrombie &amp; Fitch t-shirt designs (at left) caused much protest from consumers who found it racially offensive; it was quickly discontinued.</a:t>
            </a:r>
          </a:p>
        </p:txBody>
      </p:sp>
      <p:pic>
        <p:nvPicPr>
          <p:cNvPr id="80899" name="Picture 3" descr="abercrombie-tshi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286000" cy="1373188"/>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p:cNvSpPr>
            <a:spLocks noGrp="1" noChangeArrowheads="1"/>
          </p:cNvSpPr>
          <p:nvPr>
            <p:ph type="title"/>
          </p:nvPr>
        </p:nvSpPr>
        <p:spPr>
          <a:xfrm>
            <a:off x="457200" y="76200"/>
            <a:ext cx="7772400" cy="1143000"/>
          </a:xfrm>
          <a:noFill/>
          <a:ln/>
        </p:spPr>
        <p:txBody>
          <a:bodyPr lIns="91436" tIns="45718" rIns="91436" bIns="45718"/>
          <a:lstStyle/>
          <a:p>
            <a:r>
              <a:rPr lang="en-US" sz="3600"/>
              <a:t>Retail Product Design and Marketing</a:t>
            </a:r>
          </a:p>
        </p:txBody>
      </p:sp>
      <p:pic>
        <p:nvPicPr>
          <p:cNvPr id="80902" name="Picture 6" descr="chron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00400"/>
            <a:ext cx="3352800" cy="2132013"/>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AS_2002_abercrombie_shirt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14600"/>
            <a:ext cx="228600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descr="_1938914_abercrombieapprotest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886200"/>
            <a:ext cx="184943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AS_2002_abercrombie_shirt_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2362200"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0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0-#ppt_w/2"/>
                                          </p:val>
                                        </p:tav>
                                        <p:tav tm="100000">
                                          <p:val>
                                            <p:strVal val="#ppt_x"/>
                                          </p:val>
                                        </p:tav>
                                      </p:tavLst>
                                    </p:anim>
                                    <p:anim calcmode="lin" valueType="num">
                                      <p:cBhvr additive="base">
                                        <p:cTn id="8" dur="500" fill="hold"/>
                                        <p:tgtEl>
                                          <p:spTgt spid="808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80904"/>
                                        </p:tgtEl>
                                        <p:attrNameLst>
                                          <p:attrName>style.visibility</p:attrName>
                                        </p:attrNameLst>
                                      </p:cBhvr>
                                      <p:to>
                                        <p:strVal val="visible"/>
                                      </p:to>
                                    </p:set>
                                    <p:anim calcmode="lin" valueType="num">
                                      <p:cBhvr additive="base">
                                        <p:cTn id="12" dur="500" fill="hold"/>
                                        <p:tgtEl>
                                          <p:spTgt spid="80904"/>
                                        </p:tgtEl>
                                        <p:attrNameLst>
                                          <p:attrName>ppt_x</p:attrName>
                                        </p:attrNameLst>
                                      </p:cBhvr>
                                      <p:tavLst>
                                        <p:tav tm="0">
                                          <p:val>
                                            <p:strVal val="0-#ppt_w/2"/>
                                          </p:val>
                                        </p:tav>
                                        <p:tav tm="100000">
                                          <p:val>
                                            <p:strVal val="#ppt_x"/>
                                          </p:val>
                                        </p:tav>
                                      </p:tavLst>
                                    </p:anim>
                                    <p:anim calcmode="lin" valueType="num">
                                      <p:cBhvr additive="base">
                                        <p:cTn id="13" dur="500" fill="hold"/>
                                        <p:tgtEl>
                                          <p:spTgt spid="8090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80903"/>
                                        </p:tgtEl>
                                        <p:attrNameLst>
                                          <p:attrName>style.visibility</p:attrName>
                                        </p:attrNameLst>
                                      </p:cBhvr>
                                      <p:to>
                                        <p:strVal val="visible"/>
                                      </p:to>
                                    </p:set>
                                    <p:anim calcmode="lin" valueType="num">
                                      <p:cBhvr additive="base">
                                        <p:cTn id="17" dur="500" fill="hold"/>
                                        <p:tgtEl>
                                          <p:spTgt spid="80903"/>
                                        </p:tgtEl>
                                        <p:attrNameLst>
                                          <p:attrName>ppt_x</p:attrName>
                                        </p:attrNameLst>
                                      </p:cBhvr>
                                      <p:tavLst>
                                        <p:tav tm="0">
                                          <p:val>
                                            <p:strVal val="0-#ppt_w/2"/>
                                          </p:val>
                                        </p:tav>
                                        <p:tav tm="100000">
                                          <p:val>
                                            <p:strVal val="#ppt_x"/>
                                          </p:val>
                                        </p:tav>
                                      </p:tavLst>
                                    </p:anim>
                                    <p:anim calcmode="lin" valueType="num">
                                      <p:cBhvr additive="base">
                                        <p:cTn id="18"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0902"/>
                                        </p:tgtEl>
                                        <p:attrNameLst>
                                          <p:attrName>style.visibility</p:attrName>
                                        </p:attrNameLst>
                                      </p:cBhvr>
                                      <p:to>
                                        <p:strVal val="visible"/>
                                      </p:to>
                                    </p:set>
                                    <p:animEffect transition="in" filter="fade">
                                      <p:cBhvr>
                                        <p:cTn id="23" dur="1000"/>
                                        <p:tgtEl>
                                          <p:spTgt spid="80902"/>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80900"/>
                                        </p:tgtEl>
                                        <p:attrNameLst>
                                          <p:attrName>style.visibility</p:attrName>
                                        </p:attrNameLst>
                                      </p:cBhvr>
                                      <p:to>
                                        <p:strVal val="visible"/>
                                      </p:to>
                                    </p:set>
                                    <p:animEffect transition="in" filter="fade">
                                      <p:cBhvr>
                                        <p:cTn id="27" dur="1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17596384"/>
              </p:ext>
            </p:extLst>
          </p:nvPr>
        </p:nvGraphicFramePr>
        <p:xfrm>
          <a:off x="1676400" y="381000"/>
          <a:ext cx="5715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a:xfrm>
            <a:off x="5257800" y="6474678"/>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3" name="Slide Number Placeholder 2"/>
          <p:cNvSpPr>
            <a:spLocks noGrp="1"/>
          </p:cNvSpPr>
          <p:nvPr>
            <p:ph type="sldNum" sz="quarter" idx="12"/>
          </p:nvPr>
        </p:nvSpPr>
        <p:spPr>
          <a:xfrm>
            <a:off x="6629400" y="6400800"/>
            <a:ext cx="2133600"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583629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Rectangle: Click to edit Master text styles&#10;Second level&#10;Third level&#10;Fourth level&#10;Fifth level"/>
          <p:cNvSpPr>
            <a:spLocks noChangeArrowheads="1"/>
          </p:cNvSpPr>
          <p:nvPr/>
        </p:nvSpPr>
        <p:spPr bwMode="auto">
          <a:xfrm>
            <a:off x="152400" y="1143000"/>
            <a:ext cx="48577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pPr marL="342900" indent="-342900">
              <a:spcBef>
                <a:spcPct val="20000"/>
              </a:spcBef>
              <a:buFontTx/>
              <a:buChar char="•"/>
            </a:pPr>
            <a:r>
              <a:rPr lang="en-US" sz="2000" i="1">
                <a:latin typeface="Arial" charset="0"/>
              </a:rPr>
              <a:t>JFK Reloaded</a:t>
            </a:r>
            <a:r>
              <a:rPr lang="en-US" sz="2000">
                <a:latin typeface="Arial" charset="0"/>
              </a:rPr>
              <a:t> and </a:t>
            </a:r>
            <a:r>
              <a:rPr lang="en-US" sz="2000" i="1">
                <a:latin typeface="Arial" charset="0"/>
              </a:rPr>
              <a:t>Grand Theft Auto</a:t>
            </a:r>
            <a:r>
              <a:rPr lang="en-US" sz="2000">
                <a:latin typeface="Arial" charset="0"/>
              </a:rPr>
              <a:t> are good examples of problem game concepts using controversial themes.</a:t>
            </a:r>
          </a:p>
          <a:p>
            <a:pPr marL="342900" indent="-342900">
              <a:spcBef>
                <a:spcPct val="20000"/>
              </a:spcBef>
              <a:buFontTx/>
              <a:buChar char="•"/>
            </a:pPr>
            <a:r>
              <a:rPr lang="en-US" sz="2000">
                <a:latin typeface="Arial" charset="0"/>
              </a:rPr>
              <a:t>JFK is a very sensitive subject in the US; the game was UK-developed.</a:t>
            </a:r>
          </a:p>
        </p:txBody>
      </p:sp>
      <p:sp>
        <p:nvSpPr>
          <p:cNvPr id="84995" name="Text Box 3"/>
          <p:cNvSpPr txBox="1">
            <a:spLocks noChangeArrowheads="1"/>
          </p:cNvSpPr>
          <p:nvPr/>
        </p:nvSpPr>
        <p:spPr bwMode="auto">
          <a:xfrm>
            <a:off x="4191000" y="4876800"/>
            <a:ext cx="39211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2000">
                <a:latin typeface="Arial" charset="0"/>
                <a:cs typeface="Arial" charset="0"/>
              </a:rPr>
              <a:t>GTA is very popular but widely criticized for very extreme violence and for modeling and/or contributing to asocial behavior.</a:t>
            </a:r>
          </a:p>
        </p:txBody>
      </p:sp>
      <p:pic>
        <p:nvPicPr>
          <p:cNvPr id="84996" name="Picture 4" descr="JFKReloa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630613" cy="2822575"/>
          </a:xfrm>
          <a:prstGeom prst="rect">
            <a:avLst/>
          </a:prstGeom>
          <a:noFill/>
          <a:extLst>
            <a:ext uri="{909E8E84-426E-40DD-AFC4-6F175D3DCCD1}">
              <a14:hiddenFill xmlns:a14="http://schemas.microsoft.com/office/drawing/2010/main">
                <a:solidFill>
                  <a:srgbClr val="FFFFFF"/>
                </a:solidFill>
              </a14:hiddenFill>
            </a:ext>
          </a:extLst>
        </p:spPr>
      </p:pic>
      <p:grpSp>
        <p:nvGrpSpPr>
          <p:cNvPr id="84997" name="Group 5"/>
          <p:cNvGrpSpPr>
            <a:grpSpLocks/>
          </p:cNvGrpSpPr>
          <p:nvPr/>
        </p:nvGrpSpPr>
        <p:grpSpPr bwMode="auto">
          <a:xfrm>
            <a:off x="457200" y="3352800"/>
            <a:ext cx="3594100" cy="2697163"/>
            <a:chOff x="2948" y="2383"/>
            <a:chExt cx="2264" cy="1699"/>
          </a:xfrm>
        </p:grpSpPr>
        <p:pic>
          <p:nvPicPr>
            <p:cNvPr id="84998" name="Picture 6" descr="tommy_gt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 y="2383"/>
              <a:ext cx="2264" cy="1699"/>
            </a:xfrm>
            <a:prstGeom prst="rect">
              <a:avLst/>
            </a:prstGeom>
            <a:noFill/>
            <a:extLst>
              <a:ext uri="{909E8E84-426E-40DD-AFC4-6F175D3DCCD1}">
                <a14:hiddenFill xmlns:a14="http://schemas.microsoft.com/office/drawing/2010/main">
                  <a:solidFill>
                    <a:srgbClr val="FFFFFF"/>
                  </a:solidFill>
                </a14:hiddenFill>
              </a:ext>
            </a:extLst>
          </p:spPr>
        </p:pic>
        <p:pic>
          <p:nvPicPr>
            <p:cNvPr id="84999" name="Picture 7" descr="gta3_mus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 y="2397"/>
              <a:ext cx="522" cy="410"/>
            </a:xfrm>
            <a:prstGeom prst="rect">
              <a:avLst/>
            </a:prstGeom>
            <a:noFill/>
            <a:extLst>
              <a:ext uri="{909E8E84-426E-40DD-AFC4-6F175D3DCCD1}">
                <a14:hiddenFill xmlns:a14="http://schemas.microsoft.com/office/drawing/2010/main">
                  <a:solidFill>
                    <a:srgbClr val="FFFFFF"/>
                  </a:solidFill>
                </a14:hiddenFill>
              </a:ext>
            </a:extLst>
          </p:spPr>
        </p:pic>
      </p:grpSp>
      <p:sp>
        <p:nvSpPr>
          <p:cNvPr id="85000" name="Rectangle 8"/>
          <p:cNvSpPr>
            <a:spLocks noChangeArrowheads="1"/>
          </p:cNvSpPr>
          <p:nvPr/>
        </p:nvSpPr>
        <p:spPr bwMode="auto">
          <a:xfrm>
            <a:off x="381000" y="228600"/>
            <a:ext cx="770255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lstStyle/>
          <a:p>
            <a:r>
              <a:rPr lang="en-US" sz="3600" b="1">
                <a:solidFill>
                  <a:schemeClr val="tx2"/>
                </a:solidFill>
                <a:latin typeface="Tw Cen MT" pitchFamily="34" charset="0"/>
              </a:rPr>
              <a:t>Content-Intensive Game Issues</a:t>
            </a:r>
          </a:p>
        </p:txBody>
      </p:sp>
    </p:spTree>
    <p:extLst>
      <p:ext uri="{BB962C8B-B14F-4D97-AF65-F5344CB8AC3E}">
        <p14:creationId xmlns:p14="http://schemas.microsoft.com/office/powerpoint/2010/main" val="362718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0"/>
          <p:cNvSpPr txBox="1">
            <a:spLocks noChangeArrowheads="1"/>
          </p:cNvSpPr>
          <p:nvPr/>
        </p:nvSpPr>
        <p:spPr bwMode="auto">
          <a:xfrm>
            <a:off x="4191000" y="1371600"/>
            <a:ext cx="4114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a:latin typeface="Arial" charset="0"/>
              </a:rPr>
              <a:t>Hearts of Iron </a:t>
            </a:r>
            <a:r>
              <a:rPr lang="en-US" sz="2000">
                <a:latin typeface="Arial" charset="0"/>
              </a:rPr>
              <a:t>was banned by China in 2004 for how it portrayed Taiwan and Tibet during WWII (not as part of the PRC).</a:t>
            </a:r>
          </a:p>
        </p:txBody>
      </p:sp>
      <p:graphicFrame>
        <p:nvGraphicFramePr>
          <p:cNvPr id="74763" name="Object 11"/>
          <p:cNvGraphicFramePr>
            <a:graphicFrameLocks noChangeAspect="1"/>
          </p:cNvGraphicFramePr>
          <p:nvPr/>
        </p:nvGraphicFramePr>
        <p:xfrm>
          <a:off x="533400" y="1143000"/>
          <a:ext cx="3505200" cy="2625725"/>
        </p:xfrm>
        <a:graphic>
          <a:graphicData uri="http://schemas.openxmlformats.org/presentationml/2006/ole">
            <mc:AlternateContent xmlns:mc="http://schemas.openxmlformats.org/markup-compatibility/2006">
              <mc:Choice xmlns:v="urn:schemas-microsoft-com:vml" Requires="v">
                <p:oleObj spid="_x0000_s1031" name="Image" r:id="rId4" imgW="2577778" imgH="1930159" progId="Photoshop.Image.7">
                  <p:embed/>
                </p:oleObj>
              </mc:Choice>
              <mc:Fallback>
                <p:oleObj name="Image" r:id="rId4" imgW="2577778" imgH="193015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3000"/>
                        <a:ext cx="35052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66" name="Picture 14" descr="pokesw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971800"/>
            <a:ext cx="2214563" cy="3124200"/>
          </a:xfrm>
          <a:prstGeom prst="rect">
            <a:avLst/>
          </a:prstGeom>
          <a:noFill/>
          <a:extLst>
            <a:ext uri="{909E8E84-426E-40DD-AFC4-6F175D3DCCD1}">
              <a14:hiddenFill xmlns:a14="http://schemas.microsoft.com/office/drawing/2010/main">
                <a:solidFill>
                  <a:srgbClr val="FFFFFF"/>
                </a:solidFill>
              </a14:hiddenFill>
            </a:ext>
          </a:extLst>
        </p:spPr>
      </p:pic>
      <p:sp>
        <p:nvSpPr>
          <p:cNvPr id="74767" name="Text Box 15"/>
          <p:cNvSpPr txBox="1">
            <a:spLocks noChangeArrowheads="1"/>
          </p:cNvSpPr>
          <p:nvPr/>
        </p:nvSpPr>
        <p:spPr bwMode="auto">
          <a:xfrm>
            <a:off x="609600" y="4343400"/>
            <a:ext cx="5181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Arial" charset="0"/>
              </a:rPr>
              <a:t>The</a:t>
            </a:r>
            <a:r>
              <a:rPr lang="en-US" sz="2000" i="1">
                <a:latin typeface="Arial" charset="0"/>
              </a:rPr>
              <a:t> Pokemon </a:t>
            </a:r>
            <a:r>
              <a:rPr lang="en-US" sz="2000">
                <a:latin typeface="Arial" charset="0"/>
              </a:rPr>
              <a:t>card on the right was discontinued after ADL pressure in 1999 for containing a swastika (a </a:t>
            </a:r>
            <a:r>
              <a:rPr lang="en-US" sz="2000" i="1">
                <a:latin typeface="Arial" charset="0"/>
              </a:rPr>
              <a:t>manji</a:t>
            </a:r>
            <a:r>
              <a:rPr lang="en-US" sz="2000">
                <a:latin typeface="Arial" charset="0"/>
              </a:rPr>
              <a:t> – a left-facing Buddhist style); some Muslim countries banned </a:t>
            </a:r>
            <a:r>
              <a:rPr lang="en-US" sz="2000" i="1">
                <a:latin typeface="Arial" charset="0"/>
              </a:rPr>
              <a:t>Pokemon</a:t>
            </a:r>
            <a:r>
              <a:rPr lang="en-US" sz="2000">
                <a:latin typeface="Arial" charset="0"/>
              </a:rPr>
              <a:t> in 2001 for cards allegedly containing “Zionist” symbols.</a:t>
            </a:r>
          </a:p>
        </p:txBody>
      </p:sp>
      <p:sp>
        <p:nvSpPr>
          <p:cNvPr id="74769" name="Rectangle 17"/>
          <p:cNvSpPr>
            <a:spLocks noChangeArrowheads="1"/>
          </p:cNvSpPr>
          <p:nvPr/>
        </p:nvSpPr>
        <p:spPr bwMode="auto">
          <a:xfrm>
            <a:off x="381000" y="228600"/>
            <a:ext cx="770255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nchor="ctr"/>
          <a:lstStyle/>
          <a:p>
            <a:r>
              <a:rPr lang="en-US" sz="3600" b="1">
                <a:solidFill>
                  <a:schemeClr val="tx2"/>
                </a:solidFill>
                <a:latin typeface="Tw Cen MT" pitchFamily="34" charset="0"/>
              </a:rPr>
              <a:t>Content-Intensive Game Issues, con’t.</a:t>
            </a:r>
          </a:p>
        </p:txBody>
      </p:sp>
      <p:sp>
        <p:nvSpPr>
          <p:cNvPr id="74770" name="Oval 18"/>
          <p:cNvSpPr>
            <a:spLocks noChangeArrowheads="1"/>
          </p:cNvSpPr>
          <p:nvPr/>
        </p:nvSpPr>
        <p:spPr bwMode="auto">
          <a:xfrm>
            <a:off x="6602413" y="36306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1" name="Line 19"/>
          <p:cNvSpPr>
            <a:spLocks noChangeShapeType="1"/>
          </p:cNvSpPr>
          <p:nvPr/>
        </p:nvSpPr>
        <p:spPr bwMode="auto">
          <a:xfrm flipV="1">
            <a:off x="5791200" y="3962400"/>
            <a:ext cx="8382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0776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457200" y="3048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eaLnBrk="1" hangingPunct="1"/>
            <a:r>
              <a:rPr lang="en-US" sz="3600" b="1">
                <a:solidFill>
                  <a:srgbClr val="000000"/>
                </a:solidFill>
                <a:latin typeface="Tw Cen MT" pitchFamily="34" charset="0"/>
                <a:cs typeface="Times New Roman" pitchFamily="18" charset="0"/>
              </a:rPr>
              <a:t>Issues with Human Representation</a:t>
            </a:r>
          </a:p>
        </p:txBody>
      </p:sp>
      <p:grpSp>
        <p:nvGrpSpPr>
          <p:cNvPr id="120849" name="Group 17"/>
          <p:cNvGrpSpPr>
            <a:grpSpLocks/>
          </p:cNvGrpSpPr>
          <p:nvPr/>
        </p:nvGrpSpPr>
        <p:grpSpPr bwMode="auto">
          <a:xfrm>
            <a:off x="381000" y="1143000"/>
            <a:ext cx="5638800" cy="2501900"/>
            <a:chOff x="240" y="720"/>
            <a:chExt cx="3552" cy="1576"/>
          </a:xfrm>
        </p:grpSpPr>
        <p:pic>
          <p:nvPicPr>
            <p:cNvPr id="120835" name="Picture 3" descr="coup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2208" cy="1459"/>
            </a:xfrm>
            <a:prstGeom prst="rect">
              <a:avLst/>
            </a:prstGeom>
            <a:noFill/>
            <a:extLst>
              <a:ext uri="{909E8E84-426E-40DD-AFC4-6F175D3DCCD1}">
                <a14:hiddenFill xmlns:a14="http://schemas.microsoft.com/office/drawing/2010/main">
                  <a:solidFill>
                    <a:srgbClr val="FFFFFF"/>
                  </a:solidFill>
                </a14:hiddenFill>
              </a:ext>
            </a:extLst>
          </p:spPr>
        </p:pic>
        <p:sp>
          <p:nvSpPr>
            <p:cNvPr id="120839" name="Oval 7"/>
            <p:cNvSpPr>
              <a:spLocks noChangeArrowheads="1"/>
            </p:cNvSpPr>
            <p:nvPr/>
          </p:nvSpPr>
          <p:spPr bwMode="auto">
            <a:xfrm>
              <a:off x="960" y="1824"/>
              <a:ext cx="720" cy="336"/>
            </a:xfrm>
            <a:prstGeom prst="ellipse">
              <a:avLst/>
            </a:prstGeom>
            <a:noFill/>
            <a:ln w="2857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Text Box 8"/>
            <p:cNvSpPr txBox="1">
              <a:spLocks noChangeArrowheads="1"/>
            </p:cNvSpPr>
            <p:nvPr/>
          </p:nvSpPr>
          <p:spPr bwMode="auto">
            <a:xfrm>
              <a:off x="2544" y="1776"/>
              <a:ext cx="124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1">
                  <a:solidFill>
                    <a:srgbClr val="CC0000"/>
                  </a:solidFill>
                  <a:latin typeface="Arial" charset="0"/>
                  <a:cs typeface="Times New Roman" pitchFamily="18" charset="0"/>
                </a:rPr>
                <a:t>Exposed feet is a problem in the Middle East</a:t>
              </a:r>
            </a:p>
          </p:txBody>
        </p:sp>
        <p:sp>
          <p:nvSpPr>
            <p:cNvPr id="120843" name="Line 11"/>
            <p:cNvSpPr>
              <a:spLocks noChangeShapeType="1"/>
            </p:cNvSpPr>
            <p:nvPr/>
          </p:nvSpPr>
          <p:spPr bwMode="auto">
            <a:xfrm flipH="1">
              <a:off x="1680" y="1872"/>
              <a:ext cx="864" cy="96"/>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0860" name="Group 28"/>
          <p:cNvGrpSpPr>
            <a:grpSpLocks/>
          </p:cNvGrpSpPr>
          <p:nvPr/>
        </p:nvGrpSpPr>
        <p:grpSpPr bwMode="auto">
          <a:xfrm>
            <a:off x="4724400" y="3886200"/>
            <a:ext cx="3454400" cy="2209800"/>
            <a:chOff x="2976" y="2448"/>
            <a:chExt cx="2176" cy="1392"/>
          </a:xfrm>
        </p:grpSpPr>
        <p:pic>
          <p:nvPicPr>
            <p:cNvPr id="120837" name="Picture 5" descr="frances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 y="2448"/>
              <a:ext cx="928" cy="1392"/>
            </a:xfrm>
            <a:prstGeom prst="rect">
              <a:avLst/>
            </a:prstGeom>
            <a:noFill/>
            <a:extLst>
              <a:ext uri="{909E8E84-426E-40DD-AFC4-6F175D3DCCD1}">
                <a14:hiddenFill xmlns:a14="http://schemas.microsoft.com/office/drawing/2010/main">
                  <a:solidFill>
                    <a:srgbClr val="FFFFFF"/>
                  </a:solidFill>
                </a14:hiddenFill>
              </a:ext>
            </a:extLst>
          </p:spPr>
        </p:pic>
        <p:sp>
          <p:nvSpPr>
            <p:cNvPr id="120842" name="Text Box 10"/>
            <p:cNvSpPr txBox="1">
              <a:spLocks noChangeArrowheads="1"/>
            </p:cNvSpPr>
            <p:nvPr/>
          </p:nvSpPr>
          <p:spPr bwMode="auto">
            <a:xfrm>
              <a:off x="2976" y="2832"/>
              <a:ext cx="100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b="1">
                  <a:solidFill>
                    <a:srgbClr val="CC0000"/>
                  </a:solidFill>
                  <a:latin typeface="Arial" charset="0"/>
                  <a:cs typeface="Times New Roman" pitchFamily="18" charset="0"/>
                </a:rPr>
                <a:t>A bit too revealing for some cultures</a:t>
              </a:r>
            </a:p>
          </p:txBody>
        </p:sp>
        <p:sp>
          <p:nvSpPr>
            <p:cNvPr id="120846" name="Line 14"/>
            <p:cNvSpPr>
              <a:spLocks noChangeShapeType="1"/>
            </p:cNvSpPr>
            <p:nvPr/>
          </p:nvSpPr>
          <p:spPr bwMode="auto">
            <a:xfrm>
              <a:off x="3936" y="3072"/>
              <a:ext cx="528" cy="144"/>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0848" name="Group 16"/>
          <p:cNvGrpSpPr>
            <a:grpSpLocks/>
          </p:cNvGrpSpPr>
          <p:nvPr/>
        </p:nvGrpSpPr>
        <p:grpSpPr bwMode="auto">
          <a:xfrm>
            <a:off x="4267200" y="1295400"/>
            <a:ext cx="4584700" cy="2286000"/>
            <a:chOff x="2688" y="816"/>
            <a:chExt cx="2888" cy="1440"/>
          </a:xfrm>
        </p:grpSpPr>
        <p:sp>
          <p:nvSpPr>
            <p:cNvPr id="120841" name="Text Box 9"/>
            <p:cNvSpPr txBox="1">
              <a:spLocks noChangeArrowheads="1"/>
            </p:cNvSpPr>
            <p:nvPr/>
          </p:nvSpPr>
          <p:spPr bwMode="auto">
            <a:xfrm>
              <a:off x="2688" y="816"/>
              <a:ext cx="110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b="1">
                  <a:solidFill>
                    <a:srgbClr val="CC0000"/>
                  </a:solidFill>
                  <a:latin typeface="Arial" charset="0"/>
                  <a:cs typeface="Times New Roman" pitchFamily="18" charset="0"/>
                </a:rPr>
                <a:t>Use of 4 fingers with human figures in Japan</a:t>
              </a:r>
            </a:p>
          </p:txBody>
        </p:sp>
        <p:pic>
          <p:nvPicPr>
            <p:cNvPr id="120847" name="Picture 15" descr="4-fin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816"/>
              <a:ext cx="1784" cy="1440"/>
            </a:xfrm>
            <a:prstGeom prst="rect">
              <a:avLst/>
            </a:prstGeom>
            <a:noFill/>
            <a:extLst>
              <a:ext uri="{909E8E84-426E-40DD-AFC4-6F175D3DCCD1}">
                <a14:hiddenFill xmlns:a14="http://schemas.microsoft.com/office/drawing/2010/main">
                  <a:solidFill>
                    <a:srgbClr val="FFFFFF"/>
                  </a:solidFill>
                </a14:hiddenFill>
              </a:ext>
            </a:extLst>
          </p:spPr>
        </p:pic>
        <p:sp>
          <p:nvSpPr>
            <p:cNvPr id="120844" name="Line 12"/>
            <p:cNvSpPr>
              <a:spLocks noChangeShapeType="1"/>
            </p:cNvSpPr>
            <p:nvPr/>
          </p:nvSpPr>
          <p:spPr bwMode="auto">
            <a:xfrm>
              <a:off x="3648" y="1104"/>
              <a:ext cx="528" cy="48"/>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20858" name="Group 26"/>
          <p:cNvGrpSpPr>
            <a:grpSpLocks/>
          </p:cNvGrpSpPr>
          <p:nvPr/>
        </p:nvGrpSpPr>
        <p:grpSpPr bwMode="auto">
          <a:xfrm>
            <a:off x="685800" y="3657600"/>
            <a:ext cx="3886200" cy="2647950"/>
            <a:chOff x="288" y="2304"/>
            <a:chExt cx="2448" cy="1668"/>
          </a:xfrm>
        </p:grpSpPr>
        <p:sp>
          <p:nvSpPr>
            <p:cNvPr id="120845" name="Line 13"/>
            <p:cNvSpPr>
              <a:spLocks noChangeShapeType="1"/>
            </p:cNvSpPr>
            <p:nvPr/>
          </p:nvSpPr>
          <p:spPr bwMode="auto">
            <a:xfrm flipH="1">
              <a:off x="1296" y="2880"/>
              <a:ext cx="480" cy="192"/>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120852" name="Object 20"/>
            <p:cNvGraphicFramePr>
              <a:graphicFrameLocks noChangeAspect="1"/>
            </p:cNvGraphicFramePr>
            <p:nvPr/>
          </p:nvGraphicFramePr>
          <p:xfrm>
            <a:off x="288" y="2304"/>
            <a:ext cx="869" cy="900"/>
          </p:xfrm>
          <a:graphic>
            <a:graphicData uri="http://schemas.openxmlformats.org/presentationml/2006/ole">
              <mc:AlternateContent xmlns:mc="http://schemas.openxmlformats.org/markup-compatibility/2006">
                <mc:Choice xmlns:v="urn:schemas-microsoft-com:vml" Requires="v">
                  <p:oleObj spid="_x0000_s2060" name="Clip" r:id="rId7" imgW="3348000" imgH="3468960" progId="MS_ClipArt_Gallery.2">
                    <p:embed/>
                  </p:oleObj>
                </mc:Choice>
                <mc:Fallback>
                  <p:oleObj name="Clip" r:id="rId7" imgW="3348000" imgH="346896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 y="2304"/>
                          <a:ext cx="869"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0854" name="Object 22"/>
            <p:cNvGraphicFramePr>
              <a:graphicFrameLocks noChangeAspect="1"/>
            </p:cNvGraphicFramePr>
            <p:nvPr/>
          </p:nvGraphicFramePr>
          <p:xfrm>
            <a:off x="1152" y="3216"/>
            <a:ext cx="548" cy="756"/>
          </p:xfrm>
          <a:graphic>
            <a:graphicData uri="http://schemas.openxmlformats.org/presentationml/2006/ole">
              <mc:AlternateContent xmlns:mc="http://schemas.openxmlformats.org/markup-compatibility/2006">
                <mc:Choice xmlns:v="urn:schemas-microsoft-com:vml" Requires="v">
                  <p:oleObj spid="_x0000_s2061" name="Clip" r:id="rId9" imgW="2515320" imgH="3468960" progId="MS_ClipArt_Gallery.2">
                    <p:embed/>
                  </p:oleObj>
                </mc:Choice>
                <mc:Fallback>
                  <p:oleObj name="Clip" r:id="rId9" imgW="2515320" imgH="346896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2" y="3216"/>
                          <a:ext cx="548"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57" name="Text Box 25"/>
            <p:cNvSpPr txBox="1">
              <a:spLocks noChangeArrowheads="1"/>
            </p:cNvSpPr>
            <p:nvPr/>
          </p:nvSpPr>
          <p:spPr bwMode="auto">
            <a:xfrm>
              <a:off x="1728" y="2600"/>
              <a:ext cx="100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1600" b="1">
                  <a:solidFill>
                    <a:srgbClr val="CC0000"/>
                  </a:solidFill>
                  <a:latin typeface="Arial" charset="0"/>
                  <a:cs typeface="Times New Roman" pitchFamily="18" charset="0"/>
                </a:rPr>
                <a:t>Gestures are very context-dependent</a:t>
              </a:r>
            </a:p>
          </p:txBody>
        </p:sp>
      </p:grpSp>
    </p:spTree>
    <p:extLst>
      <p:ext uri="{BB962C8B-B14F-4D97-AF65-F5344CB8AC3E}">
        <p14:creationId xmlns:p14="http://schemas.microsoft.com/office/powerpoint/2010/main" val="127775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0849"/>
                                        </p:tgtEl>
                                        <p:attrNameLst>
                                          <p:attrName>style.visibility</p:attrName>
                                        </p:attrNameLst>
                                      </p:cBhvr>
                                      <p:to>
                                        <p:strVal val="visible"/>
                                      </p:to>
                                    </p:set>
                                    <p:anim calcmode="lin" valueType="num">
                                      <p:cBhvr additive="base">
                                        <p:cTn id="7" dur="500" fill="hold"/>
                                        <p:tgtEl>
                                          <p:spTgt spid="120849"/>
                                        </p:tgtEl>
                                        <p:attrNameLst>
                                          <p:attrName>ppt_x</p:attrName>
                                        </p:attrNameLst>
                                      </p:cBhvr>
                                      <p:tavLst>
                                        <p:tav tm="0">
                                          <p:val>
                                            <p:strVal val="0-#ppt_w/2"/>
                                          </p:val>
                                        </p:tav>
                                        <p:tav tm="100000">
                                          <p:val>
                                            <p:strVal val="#ppt_x"/>
                                          </p:val>
                                        </p:tav>
                                      </p:tavLst>
                                    </p:anim>
                                    <p:anim calcmode="lin" valueType="num">
                                      <p:cBhvr additive="base">
                                        <p:cTn id="8" dur="500" fill="hold"/>
                                        <p:tgtEl>
                                          <p:spTgt spid="12084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0848"/>
                                        </p:tgtEl>
                                        <p:attrNameLst>
                                          <p:attrName>style.visibility</p:attrName>
                                        </p:attrNameLst>
                                      </p:cBhvr>
                                      <p:to>
                                        <p:strVal val="visible"/>
                                      </p:to>
                                    </p:set>
                                    <p:anim calcmode="lin" valueType="num">
                                      <p:cBhvr additive="base">
                                        <p:cTn id="11" dur="500" fill="hold"/>
                                        <p:tgtEl>
                                          <p:spTgt spid="120848"/>
                                        </p:tgtEl>
                                        <p:attrNameLst>
                                          <p:attrName>ppt_x</p:attrName>
                                        </p:attrNameLst>
                                      </p:cBhvr>
                                      <p:tavLst>
                                        <p:tav tm="0">
                                          <p:val>
                                            <p:strVal val="1+#ppt_w/2"/>
                                          </p:val>
                                        </p:tav>
                                        <p:tav tm="100000">
                                          <p:val>
                                            <p:strVal val="#ppt_x"/>
                                          </p:val>
                                        </p:tav>
                                      </p:tavLst>
                                    </p:anim>
                                    <p:anim calcmode="lin" valueType="num">
                                      <p:cBhvr additive="base">
                                        <p:cTn id="12" dur="500" fill="hold"/>
                                        <p:tgtEl>
                                          <p:spTgt spid="12084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0858"/>
                                        </p:tgtEl>
                                        <p:attrNameLst>
                                          <p:attrName>style.visibility</p:attrName>
                                        </p:attrNameLst>
                                      </p:cBhvr>
                                      <p:to>
                                        <p:strVal val="visible"/>
                                      </p:to>
                                    </p:set>
                                    <p:anim calcmode="lin" valueType="num">
                                      <p:cBhvr additive="base">
                                        <p:cTn id="15" dur="500" fill="hold"/>
                                        <p:tgtEl>
                                          <p:spTgt spid="120858"/>
                                        </p:tgtEl>
                                        <p:attrNameLst>
                                          <p:attrName>ppt_x</p:attrName>
                                        </p:attrNameLst>
                                      </p:cBhvr>
                                      <p:tavLst>
                                        <p:tav tm="0">
                                          <p:val>
                                            <p:strVal val="#ppt_x"/>
                                          </p:val>
                                        </p:tav>
                                        <p:tav tm="100000">
                                          <p:val>
                                            <p:strVal val="#ppt_x"/>
                                          </p:val>
                                        </p:tav>
                                      </p:tavLst>
                                    </p:anim>
                                    <p:anim calcmode="lin" valueType="num">
                                      <p:cBhvr additive="base">
                                        <p:cTn id="16" dur="500" fill="hold"/>
                                        <p:tgtEl>
                                          <p:spTgt spid="12085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0860"/>
                                        </p:tgtEl>
                                        <p:attrNameLst>
                                          <p:attrName>style.visibility</p:attrName>
                                        </p:attrNameLst>
                                      </p:cBhvr>
                                      <p:to>
                                        <p:strVal val="visible"/>
                                      </p:to>
                                    </p:set>
                                    <p:anim calcmode="lin" valueType="num">
                                      <p:cBhvr additive="base">
                                        <p:cTn id="19" dur="500" fill="hold"/>
                                        <p:tgtEl>
                                          <p:spTgt spid="120860"/>
                                        </p:tgtEl>
                                        <p:attrNameLst>
                                          <p:attrName>ppt_x</p:attrName>
                                        </p:attrNameLst>
                                      </p:cBhvr>
                                      <p:tavLst>
                                        <p:tav tm="0">
                                          <p:val>
                                            <p:strVal val="#ppt_x"/>
                                          </p:val>
                                        </p:tav>
                                        <p:tav tm="100000">
                                          <p:val>
                                            <p:strVal val="#ppt_x"/>
                                          </p:val>
                                        </p:tav>
                                      </p:tavLst>
                                    </p:anim>
                                    <p:anim calcmode="lin" valueType="num">
                                      <p:cBhvr additive="base">
                                        <p:cTn id="20" dur="500" fill="hold"/>
                                        <p:tgtEl>
                                          <p:spTgt spid="120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ndonesia-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1371600"/>
            <a:ext cx="39624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1143000" y="4008438"/>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1400" b="1">
                <a:solidFill>
                  <a:srgbClr val="000000"/>
                </a:solidFill>
                <a:latin typeface="Arial" charset="0"/>
                <a:cs typeface="Arial" charset="0"/>
              </a:rPr>
              <a:t>Desktop Image for Indonesia</a:t>
            </a:r>
            <a:r>
              <a:rPr lang="en-US" sz="1400" b="1">
                <a:latin typeface="Arial" charset="0"/>
                <a:cs typeface="Arial" charset="0"/>
              </a:rPr>
              <a:t> </a:t>
            </a:r>
          </a:p>
        </p:txBody>
      </p:sp>
      <p:sp>
        <p:nvSpPr>
          <p:cNvPr id="87044" name="Rectangle 4" descr="Rectangle: Click to edit Master text styles&#10;Second level&#10;Third level&#10;Fourth level&#10;Fifth level"/>
          <p:cNvSpPr>
            <a:spLocks noChangeArrowheads="1"/>
          </p:cNvSpPr>
          <p:nvPr/>
        </p:nvSpPr>
        <p:spPr bwMode="auto">
          <a:xfrm>
            <a:off x="533400" y="4495800"/>
            <a:ext cx="8229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pPr marL="342900" indent="-342900">
              <a:spcBef>
                <a:spcPct val="20000"/>
              </a:spcBef>
              <a:buFontTx/>
              <a:buChar char="•"/>
            </a:pPr>
            <a:r>
              <a:rPr lang="en-US" sz="2000">
                <a:latin typeface="Arial" charset="0"/>
              </a:rPr>
              <a:t>Even something as subtle as a common photographic filter technique can send a strong, negative message to local customers.</a:t>
            </a:r>
          </a:p>
          <a:p>
            <a:pPr marL="342900" indent="-342900">
              <a:spcBef>
                <a:spcPct val="20000"/>
              </a:spcBef>
              <a:buFontTx/>
              <a:buChar char="•"/>
            </a:pPr>
            <a:r>
              <a:rPr lang="en-US" sz="2000">
                <a:latin typeface="Arial" charset="0"/>
              </a:rPr>
              <a:t>Indonesia gained its independence from The Netherlands in 1949.</a:t>
            </a:r>
          </a:p>
        </p:txBody>
      </p:sp>
      <p:grpSp>
        <p:nvGrpSpPr>
          <p:cNvPr id="87050" name="Group 10"/>
          <p:cNvGrpSpPr>
            <a:grpSpLocks/>
          </p:cNvGrpSpPr>
          <p:nvPr/>
        </p:nvGrpSpPr>
        <p:grpSpPr bwMode="auto">
          <a:xfrm>
            <a:off x="4752975" y="1371600"/>
            <a:ext cx="3933825" cy="2971800"/>
            <a:chOff x="2994" y="864"/>
            <a:chExt cx="2478" cy="1872"/>
          </a:xfrm>
        </p:grpSpPr>
        <p:pic>
          <p:nvPicPr>
            <p:cNvPr id="87045" name="Picture 5" descr="Netherl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 y="864"/>
              <a:ext cx="2478" cy="1652"/>
            </a:xfrm>
            <a:prstGeom prst="rect">
              <a:avLst/>
            </a:prstGeom>
            <a:noFill/>
            <a:extLst>
              <a:ext uri="{909E8E84-426E-40DD-AFC4-6F175D3DCCD1}">
                <a14:hiddenFill xmlns:a14="http://schemas.microsoft.com/office/drawing/2010/main">
                  <a:solidFill>
                    <a:srgbClr val="FFFFFF"/>
                  </a:solidFill>
                </a14:hiddenFill>
              </a:ext>
            </a:extLst>
          </p:spPr>
        </p:pic>
        <p:sp>
          <p:nvSpPr>
            <p:cNvPr id="87046" name="Text Box 6"/>
            <p:cNvSpPr txBox="1">
              <a:spLocks noChangeArrowheads="1"/>
            </p:cNvSpPr>
            <p:nvPr/>
          </p:nvSpPr>
          <p:spPr bwMode="auto">
            <a:xfrm>
              <a:off x="3553" y="2544"/>
              <a:ext cx="17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spcBef>
                  <a:spcPct val="50000"/>
                </a:spcBef>
              </a:pPr>
              <a:r>
                <a:rPr lang="en-US" sz="1400" b="1">
                  <a:solidFill>
                    <a:srgbClr val="000000"/>
                  </a:solidFill>
                  <a:latin typeface="Arial" charset="0"/>
                  <a:cs typeface="Arial" charset="0"/>
                </a:rPr>
                <a:t>Flag of The Netherlands</a:t>
              </a:r>
              <a:endParaRPr lang="en-US" sz="1400" b="1">
                <a:latin typeface="Arial" charset="0"/>
                <a:cs typeface="Arial" charset="0"/>
              </a:endParaRPr>
            </a:p>
          </p:txBody>
        </p:sp>
      </p:grpSp>
      <p:sp>
        <p:nvSpPr>
          <p:cNvPr id="87048" name="Rectangle 8"/>
          <p:cNvSpPr>
            <a:spLocks noChangeArrowheads="1"/>
          </p:cNvSpPr>
          <p:nvPr/>
        </p:nvSpPr>
        <p:spPr bwMode="auto">
          <a:xfrm>
            <a:off x="228600" y="247650"/>
            <a:ext cx="84296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66" tIns="44884" rIns="89766" bIns="44884" anchor="b"/>
          <a:lstStyle/>
          <a:p>
            <a:r>
              <a:rPr lang="en-US" sz="3600" b="1">
                <a:solidFill>
                  <a:schemeClr val="tx2"/>
                </a:solidFill>
                <a:latin typeface="Tw Cen MT" pitchFamily="34" charset="0"/>
              </a:rPr>
              <a:t>The Subtlety of Geopolitical Content Issues</a:t>
            </a:r>
            <a:endParaRPr lang="en-US" sz="3600" b="1" i="1">
              <a:solidFill>
                <a:schemeClr val="tx2"/>
              </a:solidFill>
              <a:latin typeface="Tw Cen MT" pitchFamily="34" charset="0"/>
            </a:endParaRPr>
          </a:p>
        </p:txBody>
      </p:sp>
      <p:pic>
        <p:nvPicPr>
          <p:cNvPr id="870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371600"/>
            <a:ext cx="3962400" cy="263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392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7050"/>
                                        </p:tgtEl>
                                        <p:attrNameLst>
                                          <p:attrName>style.visibility</p:attrName>
                                        </p:attrNameLst>
                                      </p:cBhvr>
                                      <p:to>
                                        <p:strVal val="visible"/>
                                      </p:to>
                                    </p:set>
                                    <p:anim calcmode="lin" valueType="num">
                                      <p:cBhvr additive="base">
                                        <p:cTn id="7" dur="1000" fill="hold"/>
                                        <p:tgtEl>
                                          <p:spTgt spid="87050"/>
                                        </p:tgtEl>
                                        <p:attrNameLst>
                                          <p:attrName>ppt_x</p:attrName>
                                        </p:attrNameLst>
                                      </p:cBhvr>
                                      <p:tavLst>
                                        <p:tav tm="0">
                                          <p:val>
                                            <p:strVal val="1+#ppt_w/2"/>
                                          </p:val>
                                        </p:tav>
                                        <p:tav tm="100000">
                                          <p:val>
                                            <p:strVal val="#ppt_x"/>
                                          </p:val>
                                        </p:tav>
                                      </p:tavLst>
                                    </p:anim>
                                    <p:anim calcmode="lin" valueType="num">
                                      <p:cBhvr additive="base">
                                        <p:cTn id="8" dur="1000" fill="hold"/>
                                        <p:tgtEl>
                                          <p:spTgt spid="87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7044">
                                            <p:txEl>
                                              <p:pRg st="0" end="0"/>
                                            </p:txEl>
                                          </p:spTgt>
                                        </p:tgtEl>
                                        <p:attrNameLst>
                                          <p:attrName>style.visibility</p:attrName>
                                        </p:attrNameLst>
                                      </p:cBhvr>
                                      <p:to>
                                        <p:strVal val="visible"/>
                                      </p:to>
                                    </p:set>
                                    <p:animEffect transition="in" filter="fade">
                                      <p:cBhvr>
                                        <p:cTn id="13" dur="1000"/>
                                        <p:tgtEl>
                                          <p:spTgt spid="8704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7044">
                                            <p:txEl>
                                              <p:pRg st="1" end="1"/>
                                            </p:txEl>
                                          </p:spTgt>
                                        </p:tgtEl>
                                        <p:attrNameLst>
                                          <p:attrName>style.visibility</p:attrName>
                                        </p:attrNameLst>
                                      </p:cBhvr>
                                      <p:to>
                                        <p:strVal val="visible"/>
                                      </p:to>
                                    </p:set>
                                    <p:animEffect transition="in" filter="fade">
                                      <p:cBhvr>
                                        <p:cTn id="18" dur="1000"/>
                                        <p:tgtEl>
                                          <p:spTgt spid="8704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7051"/>
                                        </p:tgtEl>
                                        <p:attrNameLst>
                                          <p:attrName>style.visibility</p:attrName>
                                        </p:attrNameLst>
                                      </p:cBhvr>
                                      <p:to>
                                        <p:strVal val="visible"/>
                                      </p:to>
                                    </p:set>
                                    <p:animEffect transition="in" filter="fade">
                                      <p:cBhvr>
                                        <p:cTn id="23" dur="2000"/>
                                        <p:tgtEl>
                                          <p:spTgt spid="87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p:cNvSpPr>
          <p:nvPr>
            <p:ph type="title"/>
          </p:nvPr>
        </p:nvSpPr>
        <p:spPr/>
        <p:txBody>
          <a:bodyPr>
            <a:normAutofit fontScale="90000"/>
          </a:bodyPr>
          <a:lstStyle/>
          <a:p>
            <a:pPr eaLnBrk="1" fontAlgn="auto" hangingPunct="1">
              <a:spcAft>
                <a:spcPts val="0"/>
              </a:spcAft>
              <a:defRPr/>
            </a:pPr>
            <a:r>
              <a:rPr lang="en-US" smtClean="0"/>
              <a:t>Usability testing- date notation</a:t>
            </a:r>
          </a:p>
        </p:txBody>
      </p:sp>
      <p:sp>
        <p:nvSpPr>
          <p:cNvPr id="58371"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buFont typeface="Arial" charset="0"/>
              <a:buNone/>
            </a:pPr>
            <a:r>
              <a:rPr lang="en-US" dirty="0" smtClean="0"/>
              <a:t>    Here are the proper date formats for some key locales:</a:t>
            </a:r>
          </a:p>
          <a:p>
            <a:pPr eaLnBrk="1" hangingPunct="1"/>
            <a:r>
              <a:rPr lang="en-US" dirty="0" smtClean="0"/>
              <a:t>MM DD YYYY - United States</a:t>
            </a:r>
          </a:p>
          <a:p>
            <a:pPr eaLnBrk="1" hangingPunct="1"/>
            <a:r>
              <a:rPr lang="en-US" dirty="0" smtClean="0"/>
              <a:t>DD MM YYYY - Most European countries, Australia, Canada</a:t>
            </a:r>
          </a:p>
          <a:p>
            <a:pPr eaLnBrk="1" hangingPunct="1"/>
            <a:r>
              <a:rPr lang="en-US" dirty="0" smtClean="0"/>
              <a:t>YYYY MM DD - South Africa, Japan, Korea, China, Taiwan</a:t>
            </a:r>
          </a:p>
        </p:txBody>
      </p:sp>
      <p:sp>
        <p:nvSpPr>
          <p:cNvPr id="54274"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625314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p:cNvSpPr>
          <p:nvPr>
            <p:ph type="title"/>
          </p:nvPr>
        </p:nvSpPr>
        <p:spPr/>
        <p:txBody>
          <a:bodyPr/>
          <a:lstStyle/>
          <a:p>
            <a:pPr eaLnBrk="1" fontAlgn="auto" hangingPunct="1">
              <a:spcAft>
                <a:spcPts val="0"/>
              </a:spcAft>
              <a:defRPr/>
            </a:pPr>
            <a:r>
              <a:rPr lang="en-US" sz="2400" smtClean="0"/>
              <a:t>Long and Short Date and Time Formats</a:t>
            </a:r>
            <a:br>
              <a:rPr lang="en-US" sz="2400" smtClean="0"/>
            </a:br>
            <a:endParaRPr lang="en-US" sz="2400" smtClean="0"/>
          </a:p>
        </p:txBody>
      </p:sp>
      <p:sp>
        <p:nvSpPr>
          <p:cNvPr id="59395" name="Rectangle 3"/>
          <p:cNvSpPr>
            <a:spLocks noGrp="1"/>
          </p:cNvSpPr>
          <p:nvPr>
            <p:ph type="body" sz="half" idx="1"/>
          </p:nvPr>
        </p:nvSpPr>
        <p:spPr>
          <a:xfrm>
            <a:off x="457200" y="1196975"/>
            <a:ext cx="8218488" cy="4929188"/>
          </a:xfrm>
        </p:spPr>
        <p:txBody>
          <a:bodyPr/>
          <a:lstStyle/>
          <a:p>
            <a:pPr eaLnBrk="1" hangingPunct="1">
              <a:buFont typeface="Arial" charset="0"/>
              <a:buNone/>
            </a:pPr>
            <a:r>
              <a:rPr lang="en-US" sz="2000" b="1" smtClean="0">
                <a:solidFill>
                  <a:srgbClr val="FFFF00"/>
                </a:solidFill>
              </a:rPr>
              <a:t>Some examples below for Long and Short Date and Time Formats</a:t>
            </a:r>
          </a:p>
        </p:txBody>
      </p:sp>
      <p:graphicFrame>
        <p:nvGraphicFramePr>
          <p:cNvPr id="59432" name="Group 40"/>
          <p:cNvGraphicFramePr>
            <a:graphicFrameLocks noGrp="1"/>
          </p:cNvGraphicFramePr>
          <p:nvPr>
            <p:ph sz="half" idx="2"/>
            <p:extLst>
              <p:ext uri="{D42A27DB-BD31-4B8C-83A1-F6EECF244321}">
                <p14:modId xmlns:p14="http://schemas.microsoft.com/office/powerpoint/2010/main" val="2116400985"/>
              </p:ext>
            </p:extLst>
          </p:nvPr>
        </p:nvGraphicFramePr>
        <p:xfrm>
          <a:off x="252413" y="1844675"/>
          <a:ext cx="8569325" cy="4176713"/>
        </p:xfrm>
        <a:graphic>
          <a:graphicData uri="http://schemas.openxmlformats.org/drawingml/2006/table">
            <a:tbl>
              <a:tblPr/>
              <a:tblGrid>
                <a:gridCol w="2160587"/>
                <a:gridCol w="2122488"/>
                <a:gridCol w="2143125"/>
                <a:gridCol w="2143125"/>
              </a:tblGrid>
              <a:tr h="7445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dirty="0" smtClean="0">
                          <a:ln>
                            <a:noFill/>
                          </a:ln>
                          <a:solidFill>
                            <a:schemeClr val="tx1"/>
                          </a:solidFill>
                          <a:effectLst/>
                          <a:latin typeface="Arial" charset="0"/>
                        </a:rPr>
                        <a:t>Language/Country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Arial" charset="0"/>
                        </a:rPr>
                        <a:t>Long Date 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Arial" charset="0"/>
                        </a:rPr>
                        <a:t>Short Date Format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Arial" charset="0"/>
                        </a:rPr>
                        <a:t>Time Format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Dutch-Belgium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err="1" smtClean="0">
                          <a:ln>
                            <a:noFill/>
                          </a:ln>
                          <a:solidFill>
                            <a:schemeClr val="tx1"/>
                          </a:solidFill>
                          <a:effectLst/>
                          <a:latin typeface="Arial" charset="0"/>
                        </a:rPr>
                        <a:t>maandag</a:t>
                      </a:r>
                      <a:r>
                        <a:rPr kumimoji="0" lang="en-US" sz="1800" b="0" i="0" u="none" strike="noStrike" cap="none" normalizeH="0" baseline="0" dirty="0" smtClean="0">
                          <a:ln>
                            <a:noFill/>
                          </a:ln>
                          <a:solidFill>
                            <a:schemeClr val="tx1"/>
                          </a:solidFill>
                          <a:effectLst/>
                          <a:latin typeface="Arial" charset="0"/>
                        </a:rPr>
                        <a:t> 14 </a:t>
                      </a:r>
                      <a:r>
                        <a:rPr kumimoji="0" lang="en-US" sz="1800" b="0" i="0" u="none" strike="noStrike" cap="none" normalizeH="0" baseline="0" dirty="0" err="1" smtClean="0">
                          <a:ln>
                            <a:noFill/>
                          </a:ln>
                          <a:solidFill>
                            <a:schemeClr val="tx1"/>
                          </a:solidFill>
                          <a:effectLst/>
                          <a:latin typeface="Arial" charset="0"/>
                        </a:rPr>
                        <a:t>april</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14/04/2010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14:34:17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4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Dutch-Netherlands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maandag 14 april</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2010</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14-4-2010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14:34:17</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English- United</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Kingdom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Monday 14 April</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14/04/2010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14:34:17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English - United</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Monday, April 14,</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04/14/2010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2:34:1 7PM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298" name="Footer Placeholder 5"/>
          <p:cNvSpPr>
            <a:spLocks noGrp="1"/>
          </p:cNvSpPr>
          <p:nvPr>
            <p:ph type="ftr" sz="quarter" idx="11"/>
          </p:nvPr>
        </p:nvSpPr>
        <p:spPr bwMode="auto">
          <a:ln>
            <a:miter lim="800000"/>
            <a:headEnd/>
            <a:tailEnd/>
          </a:ln>
        </p:spPr>
        <p:txBody>
          <a:bodyPr/>
          <a:lstStyle/>
          <a:p>
            <a:pPr>
              <a:defRPr/>
            </a:pPr>
            <a:r>
              <a:rPr lang="en-US" smtClean="0"/>
              <a:t>Created by Ivette Doss 2013</a:t>
            </a:r>
          </a:p>
        </p:txBody>
      </p:sp>
      <p:sp>
        <p:nvSpPr>
          <p:cNvPr id="2" name="Slide Number Placeholder 1"/>
          <p:cNvSpPr>
            <a:spLocks noGrp="1"/>
          </p:cNvSpPr>
          <p:nvPr>
            <p:ph type="sldNum" sz="quarter" idx="12"/>
          </p:nvPr>
        </p:nvSpPr>
        <p:spPr/>
        <p:txBody>
          <a:bodyPr/>
          <a:lstStyle/>
          <a:p>
            <a:pPr>
              <a:defRPr/>
            </a:pPr>
            <a:fld id="{54564BAE-CCA5-4FB3-836E-0C5DB409CBD3}" type="slidenum">
              <a:rPr lang="en-US" smtClean="0"/>
              <a:pPr>
                <a:defRPr/>
              </a:pPr>
              <a:t>25</a:t>
            </a:fld>
            <a:endParaRPr lang="en-US"/>
          </a:p>
        </p:txBody>
      </p:sp>
    </p:spTree>
    <p:extLst>
      <p:ext uri="{BB962C8B-B14F-4D97-AF65-F5344CB8AC3E}">
        <p14:creationId xmlns:p14="http://schemas.microsoft.com/office/powerpoint/2010/main" val="1519828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p:cNvSpPr>
          <p:nvPr>
            <p:ph type="title"/>
          </p:nvPr>
        </p:nvSpPr>
        <p:spPr/>
        <p:txBody>
          <a:bodyPr>
            <a:normAutofit fontScale="90000"/>
          </a:bodyPr>
          <a:lstStyle/>
          <a:p>
            <a:pPr eaLnBrk="1" fontAlgn="auto" hangingPunct="1">
              <a:spcAft>
                <a:spcPts val="0"/>
              </a:spcAft>
              <a:defRPr/>
            </a:pPr>
            <a:r>
              <a:rPr lang="en-US" sz="4000" smtClean="0"/>
              <a:t>Calendar/Holidays/Start of Week</a:t>
            </a:r>
            <a:br>
              <a:rPr lang="en-US" sz="4000" smtClean="0"/>
            </a:br>
            <a:endParaRPr lang="en-US" sz="4000" smtClean="0"/>
          </a:p>
        </p:txBody>
      </p:sp>
      <p:sp>
        <p:nvSpPr>
          <p:cNvPr id="62467"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buFont typeface="Wingdings 2" pitchFamily="18" charset="2"/>
              <a:buNone/>
            </a:pPr>
            <a:r>
              <a:rPr lang="en-US" dirty="0" smtClean="0"/>
              <a:t>    There are a few aspects regarding calendars that we need to consider when we testing the localized software (if the software contains the calendar). Although the Gregorian calendar is used in almost every country, there are still cases in which a different calendar might be considered. </a:t>
            </a:r>
          </a:p>
        </p:txBody>
      </p:sp>
      <p:sp>
        <p:nvSpPr>
          <p:cNvPr id="58370"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36332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p:cNvSpPr>
          <p:nvPr>
            <p:ph type="title"/>
          </p:nvPr>
        </p:nvSpPr>
        <p:spPr/>
        <p:txBody>
          <a:bodyPr>
            <a:normAutofit fontScale="90000"/>
          </a:bodyPr>
          <a:lstStyle/>
          <a:p>
            <a:pPr eaLnBrk="1" fontAlgn="auto" hangingPunct="1">
              <a:spcAft>
                <a:spcPts val="0"/>
              </a:spcAft>
              <a:defRPr/>
            </a:pPr>
            <a:r>
              <a:rPr lang="en-US" smtClean="0"/>
              <a:t>Calendar/Holidays/Start of Week</a:t>
            </a:r>
          </a:p>
        </p:txBody>
      </p:sp>
      <p:sp>
        <p:nvSpPr>
          <p:cNvPr id="63491"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buFont typeface="Wingdings 2" pitchFamily="18" charset="2"/>
              <a:buNone/>
            </a:pPr>
            <a:r>
              <a:rPr lang="en-US" dirty="0" smtClean="0"/>
              <a:t>These include:</a:t>
            </a:r>
          </a:p>
          <a:p>
            <a:pPr eaLnBrk="1" hangingPunct="1"/>
            <a:r>
              <a:rPr lang="en-US" dirty="0" smtClean="0"/>
              <a:t>Arabic calendar (Note: In Islamic countries, the date changes at sunset, not midnight)</a:t>
            </a:r>
          </a:p>
          <a:p>
            <a:pPr eaLnBrk="1" hangingPunct="1"/>
            <a:r>
              <a:rPr lang="en-US" dirty="0" smtClean="0"/>
              <a:t>Jewish calendar</a:t>
            </a:r>
          </a:p>
          <a:p>
            <a:pPr eaLnBrk="1" hangingPunct="1"/>
            <a:r>
              <a:rPr lang="en-US" dirty="0" smtClean="0"/>
              <a:t>Iranian calendar</a:t>
            </a:r>
          </a:p>
          <a:p>
            <a:pPr eaLnBrk="1" hangingPunct="1"/>
            <a:r>
              <a:rPr lang="en-US" dirty="0" smtClean="0"/>
              <a:t> Japanese Imperial calendar</a:t>
            </a:r>
          </a:p>
        </p:txBody>
      </p:sp>
      <p:sp>
        <p:nvSpPr>
          <p:cNvPr id="59394"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733475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p:cNvSpPr>
          <p:nvPr>
            <p:ph type="title"/>
          </p:nvPr>
        </p:nvSpPr>
        <p:spPr/>
        <p:txBody>
          <a:bodyPr/>
          <a:lstStyle/>
          <a:p>
            <a:pPr eaLnBrk="1" fontAlgn="auto" hangingPunct="1">
              <a:spcAft>
                <a:spcPts val="0"/>
              </a:spcAft>
              <a:defRPr/>
            </a:pPr>
            <a:r>
              <a:rPr lang="en-US" smtClean="0"/>
              <a:t>Holidays:</a:t>
            </a:r>
          </a:p>
        </p:txBody>
      </p:sp>
      <p:sp>
        <p:nvSpPr>
          <p:cNvPr id="64515"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dirty="0" smtClean="0"/>
              <a:t>When you are testing a localized software and the software contains the calendar that you need to test it is important to know the holidays of the target country. Do not assume that everyone celebrates Christmas. Many non-Christian countries do not have a Christmas holiday. Even new year celebrations may vary.</a:t>
            </a:r>
          </a:p>
          <a:p>
            <a:pPr eaLnBrk="1" hangingPunct="1">
              <a:buFont typeface="Arial" charset="0"/>
              <a:buNone/>
            </a:pPr>
            <a:endParaRPr lang="en-US" dirty="0" smtClean="0"/>
          </a:p>
        </p:txBody>
      </p:sp>
      <p:sp>
        <p:nvSpPr>
          <p:cNvPr id="60418"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261309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pPr eaLnBrk="1" fontAlgn="auto" hangingPunct="1">
              <a:spcAft>
                <a:spcPts val="0"/>
              </a:spcAft>
              <a:defRPr/>
            </a:pPr>
            <a:r>
              <a:rPr lang="en-US" smtClean="0"/>
              <a:t>Holidays</a:t>
            </a:r>
          </a:p>
        </p:txBody>
      </p:sp>
      <p:sp>
        <p:nvSpPr>
          <p:cNvPr id="65539"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r>
              <a:rPr lang="en-US" b="1" dirty="0" smtClean="0"/>
              <a:t>The Chinese New Year </a:t>
            </a:r>
            <a:r>
              <a:rPr lang="en-US" dirty="0" smtClean="0"/>
              <a:t>- The biggest and most celebrated festival in China and part of east and south east Asia.</a:t>
            </a:r>
          </a:p>
          <a:p>
            <a:pPr eaLnBrk="1" hangingPunct="1"/>
            <a:r>
              <a:rPr lang="en-US" dirty="0" smtClean="0"/>
              <a:t>Jewish Year 5771</a:t>
            </a:r>
          </a:p>
          <a:p>
            <a:pPr eaLnBrk="1" hangingPunct="1"/>
            <a:r>
              <a:rPr lang="en-US" dirty="0" smtClean="0"/>
              <a:t>Al-</a:t>
            </a:r>
            <a:r>
              <a:rPr lang="en-US" dirty="0" err="1" smtClean="0"/>
              <a:t>Hijra</a:t>
            </a:r>
            <a:r>
              <a:rPr lang="en-US" dirty="0" smtClean="0"/>
              <a:t> - 1st </a:t>
            </a:r>
            <a:r>
              <a:rPr lang="en-US" dirty="0" err="1" smtClean="0"/>
              <a:t>Muharramn</a:t>
            </a:r>
            <a:r>
              <a:rPr lang="en-US" dirty="0" smtClean="0"/>
              <a:t> (Islamic New Year) December 18, 2010</a:t>
            </a:r>
          </a:p>
          <a:p>
            <a:pPr eaLnBrk="1" hangingPunct="1">
              <a:buFont typeface="Arial" charset="0"/>
              <a:buNone/>
            </a:pPr>
            <a:r>
              <a:rPr lang="en-US" dirty="0" smtClean="0"/>
              <a:t>Open a website: http://www.holidays.net/</a:t>
            </a:r>
          </a:p>
        </p:txBody>
      </p:sp>
      <p:sp>
        <p:nvSpPr>
          <p:cNvPr id="2" name="Footer Placeholder 1"/>
          <p:cNvSpPr>
            <a:spLocks noGrp="1"/>
          </p:cNvSpPr>
          <p:nvPr>
            <p:ph type="ftr" sz="quarter" idx="11"/>
          </p:nvPr>
        </p:nvSpPr>
        <p:spPr/>
        <p:txBody>
          <a:bodyPr/>
          <a:lstStyle/>
          <a:p>
            <a:r>
              <a:rPr lang="en-US" smtClean="0"/>
              <a:t>Created by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02307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45505" cy="4343400"/>
          </a:xfrm>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b="1" dirty="0" smtClean="0"/>
              <a:t>Globalization</a:t>
            </a:r>
            <a:r>
              <a:rPr lang="en-US" dirty="0" smtClean="0"/>
              <a:t> is set of planned design </a:t>
            </a:r>
            <a:r>
              <a:rPr lang="en-US" dirty="0"/>
              <a:t>and development methods </a:t>
            </a:r>
            <a:r>
              <a:rPr lang="en-US" dirty="0" smtClean="0"/>
              <a:t>for </a:t>
            </a:r>
            <a:r>
              <a:rPr lang="en-US" dirty="0"/>
              <a:t>product in advance, keeping in mind a multicultural audience, in order to avoid increased costs and quality problems, save </a:t>
            </a:r>
            <a:r>
              <a:rPr lang="en-US" dirty="0" smtClean="0"/>
              <a:t>a time</a:t>
            </a:r>
            <a:r>
              <a:rPr lang="en-US" dirty="0"/>
              <a:t>, and smooth the localizing effort for each region or country. </a:t>
            </a:r>
            <a:endParaRPr lang="en-US" dirty="0" smtClean="0"/>
          </a:p>
          <a:p>
            <a:r>
              <a:rPr lang="en-US" b="1" dirty="0"/>
              <a:t>Internationalization</a:t>
            </a:r>
            <a:r>
              <a:rPr lang="en-US" dirty="0"/>
              <a:t> is the process of designing a software application so that it can be adapted to </a:t>
            </a:r>
            <a:r>
              <a:rPr lang="en-US" dirty="0" smtClean="0"/>
              <a:t>multiple languages and cultural conventions without </a:t>
            </a:r>
            <a:r>
              <a:rPr lang="en-US" dirty="0"/>
              <a:t>engineering </a:t>
            </a:r>
            <a:r>
              <a:rPr lang="en-US" dirty="0" smtClean="0"/>
              <a:t>re-design changes</a:t>
            </a:r>
            <a:r>
              <a:rPr lang="en-US" dirty="0"/>
              <a:t>. </a:t>
            </a:r>
            <a:endParaRPr lang="en-US" dirty="0" smtClean="0"/>
          </a:p>
          <a:p>
            <a:r>
              <a:rPr lang="en-US" b="1" dirty="0" smtClean="0"/>
              <a:t>Localization</a:t>
            </a:r>
            <a:r>
              <a:rPr lang="en-US" dirty="0" smtClean="0"/>
              <a:t> </a:t>
            </a:r>
            <a:r>
              <a:rPr lang="en-US" dirty="0"/>
              <a:t>is the process of adapting internationalized </a:t>
            </a:r>
            <a:r>
              <a:rPr lang="en-US" dirty="0" smtClean="0"/>
              <a:t>software’s content to </a:t>
            </a:r>
            <a:r>
              <a:rPr lang="en-US" dirty="0"/>
              <a:t>particular cultural and linguistic market.</a:t>
            </a:r>
          </a:p>
        </p:txBody>
      </p:sp>
      <p:sp>
        <p:nvSpPr>
          <p:cNvPr id="3" name="Footer Placeholder 2"/>
          <p:cNvSpPr>
            <a:spLocks noGrp="1"/>
          </p:cNvSpPr>
          <p:nvPr>
            <p:ph type="ftr" sz="quarter" idx="11"/>
          </p:nvPr>
        </p:nvSpPr>
        <p:spPr>
          <a:xfrm>
            <a:off x="53340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B6F15528-21DE-4FAA-801E-634DDDAF4B2B}" type="slidenum">
              <a:rPr lang="en-US" smtClean="0"/>
              <a:pPr/>
              <a:t>3</a:t>
            </a:fld>
            <a:endParaRPr lang="en-US" dirty="0"/>
          </a:p>
        </p:txBody>
      </p:sp>
      <p:sp>
        <p:nvSpPr>
          <p:cNvPr id="5" name="Title 4"/>
          <p:cNvSpPr>
            <a:spLocks noGrp="1"/>
          </p:cNvSpPr>
          <p:nvPr>
            <p:ph type="title"/>
          </p:nvPr>
        </p:nvSpPr>
        <p:spPr>
          <a:xfrm>
            <a:off x="609600" y="152400"/>
            <a:ext cx="7756263" cy="1054250"/>
          </a:xfrm>
        </p:spPr>
        <p:style>
          <a:lnRef idx="1">
            <a:schemeClr val="accent2"/>
          </a:lnRef>
          <a:fillRef idx="2">
            <a:schemeClr val="accent2"/>
          </a:fillRef>
          <a:effectRef idx="1">
            <a:schemeClr val="accent2"/>
          </a:effectRef>
          <a:fontRef idx="minor">
            <a:schemeClr val="dk1"/>
          </a:fontRef>
        </p:style>
        <p:txBody>
          <a:bodyPr/>
          <a:lstStyle/>
          <a:p>
            <a:r>
              <a:rPr lang="en-US" sz="2800" b="1" dirty="0" smtClean="0"/>
              <a:t>GIL – Global/International/Local</a:t>
            </a:r>
            <a:endParaRPr lang="en-US" sz="2800" b="1" dirty="0"/>
          </a:p>
        </p:txBody>
      </p:sp>
    </p:spTree>
    <p:extLst>
      <p:ext uri="{BB962C8B-B14F-4D97-AF65-F5344CB8AC3E}">
        <p14:creationId xmlns:p14="http://schemas.microsoft.com/office/powerpoint/2010/main" val="1367178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p:cNvSpPr>
          <p:nvPr>
            <p:ph type="title"/>
          </p:nvPr>
        </p:nvSpPr>
        <p:spPr/>
        <p:txBody>
          <a:bodyPr>
            <a:normAutofit fontScale="90000"/>
          </a:bodyPr>
          <a:lstStyle/>
          <a:p>
            <a:pPr eaLnBrk="1" fontAlgn="auto" hangingPunct="1">
              <a:spcAft>
                <a:spcPts val="0"/>
              </a:spcAft>
              <a:defRPr/>
            </a:pPr>
            <a:r>
              <a:rPr lang="en-US" sz="4000" smtClean="0"/>
              <a:t>COLOR</a:t>
            </a:r>
            <a:br>
              <a:rPr lang="en-US" sz="4000" smtClean="0"/>
            </a:br>
            <a:endParaRPr lang="en-US" sz="4000" smtClean="0"/>
          </a:p>
        </p:txBody>
      </p:sp>
      <p:sp>
        <p:nvSpPr>
          <p:cNvPr id="66563" name="Rectangle 3"/>
          <p:cNvSpPr>
            <a:spLocks noGrp="1"/>
          </p:cNvSpPr>
          <p:nvPr>
            <p:ph idx="1"/>
          </p:nvPr>
        </p:nvSpPr>
        <p:spPr>
          <a:xfrm>
            <a:off x="457200" y="1600200"/>
            <a:ext cx="8229600" cy="4205288"/>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90000"/>
              </a:lnSpc>
              <a:buFont typeface="Arial" charset="0"/>
              <a:buNone/>
            </a:pPr>
            <a:endParaRPr lang="en-US" b="1" dirty="0" smtClean="0"/>
          </a:p>
          <a:p>
            <a:pPr eaLnBrk="1" hangingPunct="1">
              <a:lnSpc>
                <a:spcPct val="90000"/>
              </a:lnSpc>
            </a:pPr>
            <a:r>
              <a:rPr lang="en-US" dirty="0" smtClean="0"/>
              <a:t>Color has very different meanings around the world and therefore it is a significant element, not just for computer user interfaces, but for all forms of international interaction. Table  below shows different meanings of colors for various cultures i.e. color purple represents death in Catholic parts of Europe. Euro Disney should have done their homework well before choosing purple as a signature color.</a:t>
            </a:r>
          </a:p>
        </p:txBody>
      </p:sp>
      <p:sp>
        <p:nvSpPr>
          <p:cNvPr id="62466"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972661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p:cNvSpPr>
          <p:nvPr>
            <p:ph type="title"/>
          </p:nvPr>
        </p:nvSpPr>
        <p:spPr>
          <a:xfrm>
            <a:off x="685800" y="228600"/>
            <a:ext cx="7756263" cy="572844"/>
          </a:xfrm>
        </p:spPr>
        <p:txBody>
          <a:bodyPr/>
          <a:lstStyle/>
          <a:p>
            <a:pPr eaLnBrk="1" fontAlgn="auto" hangingPunct="1">
              <a:spcAft>
                <a:spcPts val="0"/>
              </a:spcAft>
              <a:defRPr/>
            </a:pPr>
            <a:r>
              <a:rPr lang="en-US" dirty="0" smtClean="0"/>
              <a:t>color</a:t>
            </a:r>
          </a:p>
        </p:txBody>
      </p:sp>
      <p:sp>
        <p:nvSpPr>
          <p:cNvPr id="67587" name="Rectangle 3"/>
          <p:cNvSpPr>
            <a:spLocks noGrp="1"/>
          </p:cNvSpPr>
          <p:nvPr>
            <p:ph idx="1"/>
          </p:nvPr>
        </p:nvSpPr>
        <p:spPr>
          <a:xfrm>
            <a:off x="457200" y="1196975"/>
            <a:ext cx="8229600" cy="4929188"/>
          </a:xfrm>
        </p:spPr>
        <p:style>
          <a:lnRef idx="1">
            <a:schemeClr val="accent3"/>
          </a:lnRef>
          <a:fillRef idx="2">
            <a:schemeClr val="accent3"/>
          </a:fillRef>
          <a:effectRef idx="1">
            <a:schemeClr val="accent3"/>
          </a:effectRef>
          <a:fontRef idx="minor">
            <a:schemeClr val="dk1"/>
          </a:fontRef>
        </p:style>
        <p:txBody>
          <a:bodyPr/>
          <a:lstStyle/>
          <a:p>
            <a:pPr eaLnBrk="1" hangingPunct="1"/>
            <a:r>
              <a:rPr lang="en-US" dirty="0" smtClean="0">
                <a:solidFill>
                  <a:srgbClr val="FF0000"/>
                </a:solidFill>
              </a:rPr>
              <a:t>Red </a:t>
            </a:r>
          </a:p>
          <a:p>
            <a:pPr eaLnBrk="1" hangingPunct="1">
              <a:buFont typeface="Arial" charset="0"/>
              <a:buNone/>
            </a:pPr>
            <a:r>
              <a:rPr lang="en-US" dirty="0" smtClean="0"/>
              <a:t>China: Good luck, prosperity, happiness, marriage</a:t>
            </a:r>
          </a:p>
          <a:p>
            <a:pPr eaLnBrk="1" hangingPunct="1">
              <a:buFont typeface="Arial" charset="0"/>
              <a:buNone/>
            </a:pPr>
            <a:r>
              <a:rPr lang="en-US" dirty="0" smtClean="0"/>
              <a:t>Japan: Anger, danger</a:t>
            </a:r>
          </a:p>
          <a:p>
            <a:pPr eaLnBrk="1" hangingPunct="1">
              <a:buFont typeface="Arial" charset="0"/>
              <a:buNone/>
            </a:pPr>
            <a:r>
              <a:rPr lang="en-US" dirty="0" smtClean="0"/>
              <a:t>Middle East: Danger, Evil</a:t>
            </a:r>
          </a:p>
          <a:p>
            <a:pPr eaLnBrk="1" hangingPunct="1">
              <a:buFont typeface="Arial" charset="0"/>
              <a:buNone/>
            </a:pPr>
            <a:r>
              <a:rPr lang="en-US" dirty="0" smtClean="0"/>
              <a:t>India: Purity, life</a:t>
            </a:r>
          </a:p>
          <a:p>
            <a:pPr eaLnBrk="1" hangingPunct="1">
              <a:buFont typeface="Arial" charset="0"/>
              <a:buNone/>
            </a:pPr>
            <a:r>
              <a:rPr lang="en-US" dirty="0" smtClean="0"/>
              <a:t>Egypt: Death</a:t>
            </a:r>
          </a:p>
          <a:p>
            <a:pPr eaLnBrk="1" hangingPunct="1">
              <a:buFont typeface="Arial" charset="0"/>
              <a:buNone/>
            </a:pPr>
            <a:r>
              <a:rPr lang="en-US" dirty="0" smtClean="0"/>
              <a:t>USA and Western Europe: Danger, anger, stop</a:t>
            </a:r>
          </a:p>
        </p:txBody>
      </p:sp>
      <p:sp>
        <p:nvSpPr>
          <p:cNvPr id="63490"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52029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p:cNvSpPr>
          <p:nvPr>
            <p:ph type="title"/>
          </p:nvPr>
        </p:nvSpPr>
        <p:spPr>
          <a:xfrm>
            <a:off x="688490" y="228600"/>
            <a:ext cx="7756263" cy="838200"/>
          </a:xfrm>
        </p:spPr>
        <p:txBody>
          <a:bodyPr/>
          <a:lstStyle/>
          <a:p>
            <a:pPr eaLnBrk="1" fontAlgn="auto" hangingPunct="1">
              <a:spcAft>
                <a:spcPts val="0"/>
              </a:spcAft>
              <a:defRPr/>
            </a:pPr>
            <a:r>
              <a:rPr lang="en-US" dirty="0" smtClean="0"/>
              <a:t>Color</a:t>
            </a:r>
          </a:p>
        </p:txBody>
      </p:sp>
      <p:sp>
        <p:nvSpPr>
          <p:cNvPr id="68611" name="Rectangle 3"/>
          <p:cNvSpPr>
            <a:spLocks noGrp="1"/>
          </p:cNvSpPr>
          <p:nvPr>
            <p:ph idx="1"/>
          </p:nvPr>
        </p:nvSpPr>
        <p:spPr>
          <a:xfrm>
            <a:off x="457200" y="1196975"/>
            <a:ext cx="8229600" cy="4929188"/>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pPr>
            <a:r>
              <a:rPr lang="en-US" sz="2400" dirty="0" smtClean="0">
                <a:latin typeface="Arial" charset="0"/>
              </a:rPr>
              <a:t>White</a:t>
            </a:r>
          </a:p>
          <a:p>
            <a:pPr eaLnBrk="1" hangingPunct="1">
              <a:lnSpc>
                <a:spcPct val="80000"/>
              </a:lnSpc>
              <a:buFont typeface="Arial" charset="0"/>
              <a:buNone/>
            </a:pPr>
            <a:r>
              <a:rPr lang="en-US" sz="2000" dirty="0" smtClean="0"/>
              <a:t>Asia: death, purity</a:t>
            </a:r>
          </a:p>
          <a:p>
            <a:pPr eaLnBrk="1" hangingPunct="1">
              <a:lnSpc>
                <a:spcPct val="80000"/>
              </a:lnSpc>
              <a:buFont typeface="Arial" charset="0"/>
              <a:buNone/>
            </a:pPr>
            <a:r>
              <a:rPr lang="en-US" sz="2000" dirty="0" smtClean="0"/>
              <a:t>Middle East: purity</a:t>
            </a:r>
          </a:p>
          <a:p>
            <a:pPr eaLnBrk="1" hangingPunct="1">
              <a:lnSpc>
                <a:spcPct val="80000"/>
              </a:lnSpc>
              <a:buFont typeface="Arial" charset="0"/>
              <a:buNone/>
            </a:pPr>
            <a:r>
              <a:rPr lang="en-US" sz="2000" dirty="0" smtClean="0"/>
              <a:t>India: Death, purity</a:t>
            </a:r>
          </a:p>
          <a:p>
            <a:pPr eaLnBrk="1" hangingPunct="1">
              <a:lnSpc>
                <a:spcPct val="80000"/>
              </a:lnSpc>
              <a:buFont typeface="Arial" charset="0"/>
              <a:buNone/>
            </a:pPr>
            <a:r>
              <a:rPr lang="en-US" sz="2000" dirty="0" smtClean="0"/>
              <a:t>USA and Western Europe: Purity, virtue</a:t>
            </a:r>
          </a:p>
          <a:p>
            <a:pPr eaLnBrk="1" hangingPunct="1">
              <a:lnSpc>
                <a:spcPct val="80000"/>
              </a:lnSpc>
            </a:pPr>
            <a:r>
              <a:rPr lang="en-US" sz="2000" dirty="0" smtClean="0"/>
              <a:t>Black </a:t>
            </a:r>
          </a:p>
          <a:p>
            <a:pPr eaLnBrk="1" hangingPunct="1">
              <a:lnSpc>
                <a:spcPct val="80000"/>
              </a:lnSpc>
              <a:buFont typeface="Arial" charset="0"/>
              <a:buNone/>
            </a:pPr>
            <a:r>
              <a:rPr lang="en-US" sz="2000" dirty="0" smtClean="0"/>
              <a:t>Asia: Evil influences, knowledge, mourning</a:t>
            </a:r>
          </a:p>
          <a:p>
            <a:pPr eaLnBrk="1" hangingPunct="1">
              <a:lnSpc>
                <a:spcPct val="80000"/>
              </a:lnSpc>
              <a:buFont typeface="Arial" charset="0"/>
              <a:buNone/>
            </a:pPr>
            <a:r>
              <a:rPr lang="en-US" sz="2000" dirty="0" smtClean="0"/>
              <a:t>Middle East: Mystery, evil</a:t>
            </a:r>
          </a:p>
          <a:p>
            <a:pPr eaLnBrk="1" hangingPunct="1">
              <a:lnSpc>
                <a:spcPct val="80000"/>
              </a:lnSpc>
              <a:buFont typeface="Arial" charset="0"/>
              <a:buNone/>
            </a:pPr>
            <a:r>
              <a:rPr lang="en-US" sz="2000" dirty="0" smtClean="0"/>
              <a:t>USA and Western Europe: </a:t>
            </a:r>
          </a:p>
          <a:p>
            <a:pPr eaLnBrk="1" hangingPunct="1">
              <a:lnSpc>
                <a:spcPct val="80000"/>
              </a:lnSpc>
              <a:buFont typeface="Arial" charset="0"/>
              <a:buNone/>
            </a:pPr>
            <a:r>
              <a:rPr lang="en-US" sz="2000" dirty="0" smtClean="0"/>
              <a:t>elegance (black dress and</a:t>
            </a:r>
          </a:p>
          <a:p>
            <a:pPr eaLnBrk="1" hangingPunct="1">
              <a:lnSpc>
                <a:spcPct val="80000"/>
              </a:lnSpc>
              <a:buFont typeface="Arial" charset="0"/>
              <a:buNone/>
            </a:pPr>
            <a:r>
              <a:rPr lang="en-US" sz="2000" dirty="0" smtClean="0"/>
              <a:t>tuxedo), death, evil</a:t>
            </a:r>
          </a:p>
          <a:p>
            <a:pPr eaLnBrk="1" hangingPunct="1">
              <a:lnSpc>
                <a:spcPct val="80000"/>
              </a:lnSpc>
            </a:pPr>
            <a:r>
              <a:rPr lang="en-US" sz="2000" dirty="0" smtClean="0">
                <a:solidFill>
                  <a:schemeClr val="folHlink"/>
                </a:solidFill>
              </a:rPr>
              <a:t>Purple </a:t>
            </a:r>
          </a:p>
          <a:p>
            <a:pPr eaLnBrk="1" hangingPunct="1">
              <a:lnSpc>
                <a:spcPct val="80000"/>
              </a:lnSpc>
              <a:buFont typeface="Arial" charset="0"/>
              <a:buNone/>
            </a:pPr>
            <a:r>
              <a:rPr lang="en-US" sz="2000" dirty="0" smtClean="0"/>
              <a:t>Catholics: Death</a:t>
            </a:r>
          </a:p>
          <a:p>
            <a:pPr eaLnBrk="1" hangingPunct="1">
              <a:lnSpc>
                <a:spcPct val="80000"/>
              </a:lnSpc>
              <a:buFont typeface="Arial" charset="0"/>
              <a:buNone/>
            </a:pPr>
            <a:r>
              <a:rPr lang="en-US" sz="2000" dirty="0" smtClean="0"/>
              <a:t>Asia: Wealth, glamour</a:t>
            </a:r>
          </a:p>
          <a:p>
            <a:pPr eaLnBrk="1" hangingPunct="1">
              <a:lnSpc>
                <a:spcPct val="80000"/>
              </a:lnSpc>
              <a:buFont typeface="Arial" charset="0"/>
              <a:buNone/>
            </a:pPr>
            <a:r>
              <a:rPr lang="en-US" sz="2000" dirty="0" smtClean="0"/>
              <a:t>Western Europe: Royalty</a:t>
            </a:r>
          </a:p>
        </p:txBody>
      </p:sp>
      <p:sp>
        <p:nvSpPr>
          <p:cNvPr id="64514"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463960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p:cNvSpPr>
          <p:nvPr>
            <p:ph type="title"/>
          </p:nvPr>
        </p:nvSpPr>
        <p:spPr>
          <a:xfrm>
            <a:off x="688490" y="304800"/>
            <a:ext cx="7756263" cy="1066800"/>
          </a:xfrm>
        </p:spPr>
        <p:txBody>
          <a:bodyPr/>
          <a:lstStyle/>
          <a:p>
            <a:pPr eaLnBrk="1" fontAlgn="auto" hangingPunct="1">
              <a:spcAft>
                <a:spcPts val="0"/>
              </a:spcAft>
              <a:defRPr/>
            </a:pPr>
            <a:r>
              <a:rPr lang="en-US" dirty="0" smtClean="0"/>
              <a:t>Color</a:t>
            </a:r>
          </a:p>
        </p:txBody>
      </p:sp>
      <p:sp>
        <p:nvSpPr>
          <p:cNvPr id="70659" name="Rectangle 3"/>
          <p:cNvSpPr>
            <a:spLocks noGrp="1"/>
          </p:cNvSpPr>
          <p:nvPr>
            <p:ph idx="1"/>
          </p:nvPr>
        </p:nvSpPr>
        <p:spPr>
          <a:xfrm>
            <a:off x="457200" y="1341438"/>
            <a:ext cx="8229600" cy="4784725"/>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90000"/>
              </a:lnSpc>
              <a:buFont typeface="Arial" charset="0"/>
              <a:buNone/>
            </a:pPr>
            <a:r>
              <a:rPr lang="en-US" dirty="0" smtClean="0"/>
              <a:t>    Although the strict meanings of colors may be fading across countries, it is still a good practice to test colors carefully. We do not see brightly colored web sites for the Japanese culture; instead, products are usually designed with pastel colors in mind. And if you notice that red color is dominating in Japanese version of software you can file a usability defect saying that red color in Japan means  anger, danger.</a:t>
            </a:r>
          </a:p>
        </p:txBody>
      </p:sp>
      <p:sp>
        <p:nvSpPr>
          <p:cNvPr id="66562"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742618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normAutofit fontScale="90000"/>
          </a:bodyPr>
          <a:lstStyle/>
          <a:p>
            <a:pPr eaLnBrk="1" fontAlgn="auto" hangingPunct="1">
              <a:spcAft>
                <a:spcPts val="0"/>
              </a:spcAft>
              <a:defRPr/>
            </a:pPr>
            <a:r>
              <a:rPr lang="en-US" smtClean="0"/>
              <a:t>Encodings, Unicode, all that stuff</a:t>
            </a:r>
          </a:p>
        </p:txBody>
      </p:sp>
      <p:sp>
        <p:nvSpPr>
          <p:cNvPr id="73731"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buFont typeface="Arial" charset="0"/>
              <a:buNone/>
            </a:pPr>
            <a:r>
              <a:rPr lang="en-US" dirty="0" smtClean="0"/>
              <a:t>    Did you ever get an email from your friends in Russia, or India with the subject line "???? ?????? ??? ????"?</a:t>
            </a:r>
          </a:p>
          <a:p>
            <a:pPr eaLnBrk="1" hangingPunct="1">
              <a:buFont typeface="Arial" charset="0"/>
              <a:buNone/>
            </a:pPr>
            <a:r>
              <a:rPr lang="en-US" dirty="0" smtClean="0"/>
              <a:t>    I've been dismayed to discover just how many software developers aren't really completely up to speed on the mysterious world of character sets, encodings, Unicode, all that stuff. A couple of years ago, a beta tester was wondering whether Unicode could handle incoming email in Japanese. Japanese? They have email in Japanese? I had no idea. </a:t>
            </a:r>
          </a:p>
        </p:txBody>
      </p:sp>
      <p:sp>
        <p:nvSpPr>
          <p:cNvPr id="2" name="Footer Placeholder 1"/>
          <p:cNvSpPr>
            <a:spLocks noGrp="1"/>
          </p:cNvSpPr>
          <p:nvPr>
            <p:ph type="ftr" sz="quarter" idx="11"/>
          </p:nvPr>
        </p:nvSpPr>
        <p:spPr/>
        <p:txBody>
          <a:bodyPr/>
          <a:lstStyle/>
          <a:p>
            <a:r>
              <a:rPr lang="en-US" smtClean="0"/>
              <a:t>Created by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7869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Grp="1"/>
          </p:cNvSpPr>
          <p:nvPr>
            <p:ph type="title"/>
          </p:nvPr>
        </p:nvSpPr>
        <p:spPr/>
        <p:txBody>
          <a:bodyPr/>
          <a:lstStyle/>
          <a:p>
            <a:pPr eaLnBrk="1" fontAlgn="auto" hangingPunct="1">
              <a:spcAft>
                <a:spcPts val="0"/>
              </a:spcAft>
              <a:defRPr/>
            </a:pPr>
            <a:r>
              <a:rPr lang="en-US" smtClean="0"/>
              <a:t>Graphics</a:t>
            </a:r>
          </a:p>
        </p:txBody>
      </p:sp>
      <p:sp>
        <p:nvSpPr>
          <p:cNvPr id="43011" name="Rectangle 3"/>
          <p:cNvSpPr>
            <a:spLocks noGrp="1"/>
          </p:cNvSpPr>
          <p:nvPr>
            <p:ph type="body" sz="half" idx="1"/>
          </p:nvPr>
        </p:nvSpPr>
        <p:spPr>
          <a:xfrm>
            <a:off x="457200" y="1600200"/>
            <a:ext cx="4038600" cy="4421188"/>
          </a:xfrm>
        </p:spPr>
        <p:txBody>
          <a:bodyPr/>
          <a:lstStyle/>
          <a:p>
            <a:pPr marL="609600" indent="-609600" eaLnBrk="1" hangingPunct="1">
              <a:lnSpc>
                <a:spcPct val="90000"/>
              </a:lnSpc>
            </a:pPr>
            <a:r>
              <a:rPr lang="en-US" smtClean="0"/>
              <a:t>This picture is a part of website that localized in French. What is not right?</a:t>
            </a:r>
          </a:p>
          <a:p>
            <a:pPr marL="609600" indent="-609600" eaLnBrk="1" hangingPunct="1">
              <a:lnSpc>
                <a:spcPct val="90000"/>
              </a:lnSpc>
            </a:pPr>
            <a:endParaRPr lang="en-US" smtClean="0"/>
          </a:p>
          <a:p>
            <a:pPr marL="609600" indent="-609600" eaLnBrk="1" hangingPunct="1">
              <a:lnSpc>
                <a:spcPct val="90000"/>
              </a:lnSpc>
            </a:pPr>
            <a:r>
              <a:rPr lang="en-US" smtClean="0"/>
              <a:t>If the website will be localize to many languages, the money picture should be generalized.</a:t>
            </a:r>
          </a:p>
        </p:txBody>
      </p:sp>
      <p:pic>
        <p:nvPicPr>
          <p:cNvPr id="43012"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10150" y="1600200"/>
            <a:ext cx="3314700" cy="2185988"/>
          </a:xfrm>
          <a:noFill/>
        </p:spPr>
      </p:pic>
      <p:pic>
        <p:nvPicPr>
          <p:cNvPr id="43013" name="Picture 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95863" y="3938588"/>
            <a:ext cx="3343275" cy="2187575"/>
          </a:xfrm>
          <a:noFill/>
        </p:spPr>
      </p:pic>
      <p:sp>
        <p:nvSpPr>
          <p:cNvPr id="40962" name="Footer Placeholder 6"/>
          <p:cNvSpPr>
            <a:spLocks noGrp="1"/>
          </p:cNvSpPr>
          <p:nvPr>
            <p:ph type="ftr" sz="quarter" idx="11"/>
          </p:nvPr>
        </p:nvSpPr>
        <p:spPr bwMode="auto">
          <a:ln>
            <a:miter lim="800000"/>
            <a:headEnd/>
            <a:tailEnd/>
          </a:ln>
        </p:spPr>
        <p:txBody>
          <a:bodyPr/>
          <a:lstStyle/>
          <a:p>
            <a:pPr>
              <a:defRPr/>
            </a:pPr>
            <a:r>
              <a:rPr lang="en-US" smtClean="0"/>
              <a:t>Created by Ivette Doss 2013</a:t>
            </a:r>
          </a:p>
        </p:txBody>
      </p:sp>
      <p:sp>
        <p:nvSpPr>
          <p:cNvPr id="2" name="Slide Number Placeholder 1"/>
          <p:cNvSpPr>
            <a:spLocks noGrp="1"/>
          </p:cNvSpPr>
          <p:nvPr>
            <p:ph type="sldNum" sz="quarter" idx="12"/>
          </p:nvPr>
        </p:nvSpPr>
        <p:spPr/>
        <p:txBody>
          <a:bodyPr/>
          <a:lstStyle/>
          <a:p>
            <a:pPr>
              <a:defRPr/>
            </a:pPr>
            <a:fld id="{F70A878C-B251-49DE-9A96-85D6E42D8C75}" type="slidenum">
              <a:rPr lang="en-US" smtClean="0"/>
              <a:pPr>
                <a:defRPr/>
              </a:pPr>
              <a:t>35</a:t>
            </a:fld>
            <a:endParaRPr lang="en-US"/>
          </a:p>
        </p:txBody>
      </p:sp>
    </p:spTree>
    <p:extLst>
      <p:ext uri="{BB962C8B-B14F-4D97-AF65-F5344CB8AC3E}">
        <p14:creationId xmlns:p14="http://schemas.microsoft.com/office/powerpoint/2010/main" val="1278221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Grp="1"/>
          </p:cNvSpPr>
          <p:nvPr>
            <p:ph type="title"/>
          </p:nvPr>
        </p:nvSpPr>
        <p:spPr/>
        <p:txBody>
          <a:bodyPr/>
          <a:lstStyle/>
          <a:p>
            <a:pPr eaLnBrk="1" fontAlgn="auto" hangingPunct="1">
              <a:spcAft>
                <a:spcPts val="0"/>
              </a:spcAft>
              <a:defRPr/>
            </a:pPr>
            <a:r>
              <a:rPr lang="en-US" i="1" smtClean="0"/>
              <a:t>People in user software</a:t>
            </a:r>
          </a:p>
        </p:txBody>
      </p:sp>
      <p:pic>
        <p:nvPicPr>
          <p:cNvPr id="440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21513" y="2060575"/>
            <a:ext cx="1873250" cy="3017838"/>
          </a:xfrm>
          <a:noFill/>
        </p:spPr>
      </p:pic>
      <p:sp>
        <p:nvSpPr>
          <p:cNvPr id="41986"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44037" name="Rectangle 7"/>
          <p:cNvSpPr>
            <a:spLocks noChangeArrowheads="1"/>
          </p:cNvSpPr>
          <p:nvPr/>
        </p:nvSpPr>
        <p:spPr bwMode="auto">
          <a:xfrm>
            <a:off x="827088" y="2060575"/>
            <a:ext cx="60309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Users had to click on this button to run a computer program.</a:t>
            </a:r>
          </a:p>
          <a:p>
            <a:r>
              <a:rPr lang="en-US" dirty="0"/>
              <a:t>Many users thought it concerned a person of a particular</a:t>
            </a:r>
          </a:p>
          <a:p>
            <a:r>
              <a:rPr lang="en-US" dirty="0"/>
              <a:t>race, gender, age, and economic class.</a:t>
            </a:r>
          </a:p>
          <a:p>
            <a:endParaRPr lang="en-US" dirty="0" smtClean="0"/>
          </a:p>
          <a:p>
            <a:endParaRPr lang="en-US" dirty="0"/>
          </a:p>
          <a:p>
            <a:r>
              <a:rPr lang="en-US" dirty="0"/>
              <a:t>This icon represents a data security in the US version of the software. </a:t>
            </a:r>
          </a:p>
          <a:p>
            <a:r>
              <a:rPr lang="en-US" dirty="0"/>
              <a:t>In other countries it would mean  a symbol of totalitarian  oppression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313295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p:cNvSpPr>
          <p:nvPr>
            <p:ph type="title"/>
          </p:nvPr>
        </p:nvSpPr>
        <p:spPr/>
        <p:txBody>
          <a:bodyPr/>
          <a:lstStyle/>
          <a:p>
            <a:pPr eaLnBrk="1" fontAlgn="auto" hangingPunct="1">
              <a:spcAft>
                <a:spcPts val="0"/>
              </a:spcAft>
              <a:defRPr/>
            </a:pPr>
            <a:r>
              <a:rPr lang="en-US" smtClean="0"/>
              <a:t>Spelling</a:t>
            </a:r>
          </a:p>
        </p:txBody>
      </p:sp>
      <p:sp>
        <p:nvSpPr>
          <p:cNvPr id="45059" name="Rectangle 3"/>
          <p:cNvSpPr>
            <a:spLocks noGrp="1"/>
          </p:cNvSpPr>
          <p:nvPr>
            <p:ph idx="1"/>
          </p:nvPr>
        </p:nvSpPr>
        <p:spPr>
          <a:xfrm>
            <a:off x="468313" y="1557338"/>
            <a:ext cx="8229600" cy="4525962"/>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buFont typeface="Arial" charset="0"/>
              <a:buNone/>
            </a:pPr>
            <a:r>
              <a:rPr lang="en-US" sz="2000" b="1" i="1" dirty="0" smtClean="0"/>
              <a:t>2</a:t>
            </a:r>
            <a:r>
              <a:rPr lang="en-US" sz="2000" b="1" i="1" dirty="0" smtClean="0">
                <a:solidFill>
                  <a:schemeClr val="accent1">
                    <a:lumMod val="50000"/>
                  </a:schemeClr>
                </a:solidFill>
              </a:rPr>
              <a:t>.  Spelling: </a:t>
            </a:r>
            <a:r>
              <a:rPr lang="en-US" sz="2000" dirty="0" smtClean="0"/>
              <a:t>The same language used in different countries can have different spelling rules. Let’s say, you are testing English (UK) version of the product and you see that  for example, </a:t>
            </a:r>
            <a:r>
              <a:rPr lang="en-US" sz="2000" i="1" dirty="0" smtClean="0"/>
              <a:t>neighbor </a:t>
            </a:r>
            <a:r>
              <a:rPr lang="en-US" sz="2000" dirty="0" smtClean="0"/>
              <a:t>spelled as in the United States. In this case  you should file a bug, because in UK English this word  is spelled as </a:t>
            </a:r>
            <a:r>
              <a:rPr lang="en-US" sz="2000" i="1" dirty="0" err="1" smtClean="0"/>
              <a:t>neighbour</a:t>
            </a:r>
            <a:endParaRPr lang="en-US" sz="2000" i="1" dirty="0" smtClean="0"/>
          </a:p>
          <a:p>
            <a:pPr eaLnBrk="1" hangingPunct="1">
              <a:lnSpc>
                <a:spcPct val="80000"/>
              </a:lnSpc>
            </a:pPr>
            <a:r>
              <a:rPr lang="en-US" sz="2000" dirty="0" smtClean="0"/>
              <a:t>      English (U.S.) - internationalization – </a:t>
            </a:r>
          </a:p>
          <a:p>
            <a:pPr eaLnBrk="1" hangingPunct="1">
              <a:lnSpc>
                <a:spcPct val="80000"/>
              </a:lnSpc>
              <a:buFont typeface="Arial" charset="0"/>
              <a:buNone/>
            </a:pPr>
            <a:r>
              <a:rPr lang="en-US" sz="2000" dirty="0" smtClean="0"/>
              <a:t>            English (U.K.) </a:t>
            </a:r>
            <a:r>
              <a:rPr lang="en-US" sz="2000" dirty="0" err="1" smtClean="0"/>
              <a:t>internationalisation</a:t>
            </a:r>
            <a:endParaRPr lang="en-US" sz="2000" dirty="0" smtClean="0"/>
          </a:p>
          <a:p>
            <a:pPr eaLnBrk="1" hangingPunct="1">
              <a:lnSpc>
                <a:spcPct val="80000"/>
              </a:lnSpc>
            </a:pPr>
            <a:r>
              <a:rPr lang="en-US" sz="2000" dirty="0" smtClean="0"/>
              <a:t>      English (U.S.)  - Program </a:t>
            </a:r>
          </a:p>
          <a:p>
            <a:pPr eaLnBrk="1" hangingPunct="1">
              <a:lnSpc>
                <a:spcPct val="80000"/>
              </a:lnSpc>
              <a:buFont typeface="Arial" charset="0"/>
              <a:buNone/>
            </a:pPr>
            <a:r>
              <a:rPr lang="en-US" sz="2000" dirty="0" smtClean="0"/>
              <a:t>            English (U.K.) -  </a:t>
            </a:r>
            <a:r>
              <a:rPr lang="en-US" sz="2000" dirty="0" err="1" smtClean="0"/>
              <a:t>programme</a:t>
            </a:r>
            <a:endParaRPr lang="en-US" sz="2000" dirty="0" smtClean="0"/>
          </a:p>
          <a:p>
            <a:pPr eaLnBrk="1" hangingPunct="1">
              <a:lnSpc>
                <a:spcPct val="80000"/>
              </a:lnSpc>
            </a:pPr>
            <a:r>
              <a:rPr lang="en-US" sz="2000" dirty="0" smtClean="0"/>
              <a:t>      English (U.S.) Color – </a:t>
            </a:r>
          </a:p>
          <a:p>
            <a:pPr eaLnBrk="1" hangingPunct="1">
              <a:lnSpc>
                <a:spcPct val="80000"/>
              </a:lnSpc>
              <a:buFont typeface="Arial" charset="0"/>
              <a:buNone/>
            </a:pPr>
            <a:r>
              <a:rPr lang="en-US" sz="2000" dirty="0" smtClean="0"/>
              <a:t>            English (U.K.) </a:t>
            </a:r>
            <a:r>
              <a:rPr lang="en-US" sz="2000" dirty="0" err="1" smtClean="0"/>
              <a:t>colour</a:t>
            </a:r>
            <a:endParaRPr lang="en-US" sz="2000" dirty="0" smtClean="0"/>
          </a:p>
          <a:p>
            <a:pPr eaLnBrk="1" hangingPunct="1">
              <a:lnSpc>
                <a:spcPct val="80000"/>
              </a:lnSpc>
            </a:pPr>
            <a:r>
              <a:rPr lang="en-US" sz="2000" dirty="0" smtClean="0"/>
              <a:t>      English (U.S.)- center</a:t>
            </a:r>
          </a:p>
          <a:p>
            <a:pPr eaLnBrk="1" hangingPunct="1">
              <a:lnSpc>
                <a:spcPct val="80000"/>
              </a:lnSpc>
              <a:buFont typeface="Arial" charset="0"/>
              <a:buNone/>
            </a:pPr>
            <a:r>
              <a:rPr lang="en-US" sz="2000" dirty="0" smtClean="0"/>
              <a:t>            English (U.K.) -  </a:t>
            </a:r>
            <a:r>
              <a:rPr lang="en-US" sz="2000" dirty="0" err="1" smtClean="0"/>
              <a:t>centre</a:t>
            </a:r>
            <a:endParaRPr lang="en-US" sz="2000" dirty="0" smtClean="0"/>
          </a:p>
          <a:p>
            <a:pPr eaLnBrk="1" hangingPunct="1">
              <a:lnSpc>
                <a:spcPct val="80000"/>
              </a:lnSpc>
            </a:pPr>
            <a:endParaRPr lang="en-US" sz="2000" dirty="0" smtClean="0"/>
          </a:p>
        </p:txBody>
      </p:sp>
      <p:sp>
        <p:nvSpPr>
          <p:cNvPr id="43010"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176509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eaLnBrk="1" fontAlgn="auto" hangingPunct="1">
              <a:spcAft>
                <a:spcPts val="0"/>
              </a:spcAft>
              <a:defRPr/>
            </a:pPr>
            <a:r>
              <a:rPr lang="en-US" sz="4000" smtClean="0"/>
              <a:t>Garbage characters</a:t>
            </a:r>
          </a:p>
        </p:txBody>
      </p:sp>
      <p:sp>
        <p:nvSpPr>
          <p:cNvPr id="51203" name="Rectangle 3"/>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eaLnBrk="1" hangingPunct="1">
              <a:lnSpc>
                <a:spcPct val="80000"/>
              </a:lnSpc>
              <a:buFont typeface="Wingdings 2" pitchFamily="18" charset="2"/>
              <a:buNone/>
            </a:pPr>
            <a:r>
              <a:rPr lang="en-US" dirty="0" smtClean="0"/>
              <a:t>Question marks (????) appearing instead of displayed text indicates problems in Unicode-to-code-page conversion.</a:t>
            </a:r>
          </a:p>
          <a:p>
            <a:pPr eaLnBrk="1" hangingPunct="1">
              <a:lnSpc>
                <a:spcPct val="80000"/>
              </a:lnSpc>
              <a:buFont typeface="Wingdings 2" pitchFamily="18" charset="2"/>
              <a:buNone/>
            </a:pPr>
            <a:r>
              <a:rPr lang="en-US" dirty="0" smtClean="0"/>
              <a:t>Random characters ( and so on) appearing instead of readable text indicates that the code page-based code is using the wrong code page.</a:t>
            </a:r>
          </a:p>
          <a:p>
            <a:pPr eaLnBrk="1" hangingPunct="1">
              <a:lnSpc>
                <a:spcPct val="80000"/>
              </a:lnSpc>
            </a:pPr>
            <a:r>
              <a:rPr lang="en-US" dirty="0" smtClean="0"/>
              <a:t>The appearance of default glyphs such as boxes, vertical bars, or tildes () indicates that the selected font cannot display some of the characters.</a:t>
            </a:r>
          </a:p>
          <a:p>
            <a:pPr eaLnBrk="1" hangingPunct="1">
              <a:lnSpc>
                <a:spcPct val="80000"/>
              </a:lnSpc>
            </a:pPr>
            <a:endParaRPr lang="en-US" dirty="0" smtClean="0"/>
          </a:p>
        </p:txBody>
      </p:sp>
      <p:sp>
        <p:nvSpPr>
          <p:cNvPr id="2" name="Footer Placeholder 1"/>
          <p:cNvSpPr>
            <a:spLocks noGrp="1"/>
          </p:cNvSpPr>
          <p:nvPr>
            <p:ph type="ftr" sz="quarter" idx="11"/>
          </p:nvPr>
        </p:nvSpPr>
        <p:spPr/>
        <p:txBody>
          <a:bodyPr/>
          <a:lstStyle/>
          <a:p>
            <a:r>
              <a:rPr lang="en-US" smtClean="0"/>
              <a:t>Created by Ivette Doss 2013</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160211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274639"/>
            <a:ext cx="8229600" cy="706437"/>
          </a:xfrm>
        </p:spPr>
        <p:txBody>
          <a:bodyPr/>
          <a:lstStyle/>
          <a:p>
            <a:pPr eaLnBrk="1" fontAlgn="auto" hangingPunct="1">
              <a:spcAft>
                <a:spcPts val="0"/>
              </a:spcAft>
              <a:defRPr/>
            </a:pPr>
            <a:r>
              <a:rPr lang="en-US" sz="4000" smtClean="0"/>
              <a:t>Usability and L10n</a:t>
            </a:r>
          </a:p>
        </p:txBody>
      </p:sp>
      <p:sp>
        <p:nvSpPr>
          <p:cNvPr id="25602" name="Footer Placeholder 4"/>
          <p:cNvSpPr>
            <a:spLocks noGrp="1"/>
          </p:cNvSpPr>
          <p:nvPr>
            <p:ph type="ftr" sz="quarter" idx="11"/>
          </p:nvPr>
        </p:nvSpPr>
        <p:spPr bwMode="auto">
          <a:ln>
            <a:miter lim="800000"/>
            <a:headEnd/>
            <a:tailEnd/>
          </a:ln>
        </p:spPr>
        <p:txBody>
          <a:bodyPr/>
          <a:lstStyle/>
          <a:p>
            <a:pPr>
              <a:defRPr/>
            </a:pPr>
            <a:r>
              <a:rPr lang="en-US" smtClean="0"/>
              <a:t>Created by Ivette Doss 2013</a:t>
            </a:r>
            <a:endParaRPr lang="en-US"/>
          </a:p>
        </p:txBody>
      </p:sp>
      <p:sp>
        <p:nvSpPr>
          <p:cNvPr id="27652" name="TextBox 7"/>
          <p:cNvSpPr txBox="1">
            <a:spLocks noChangeArrowheads="1"/>
          </p:cNvSpPr>
          <p:nvPr/>
        </p:nvSpPr>
        <p:spPr bwMode="auto">
          <a:xfrm>
            <a:off x="252413" y="981075"/>
            <a:ext cx="8642350" cy="5693866"/>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sz="2800" dirty="0">
                <a:latin typeface="Corbel" pitchFamily="34" charset="0"/>
              </a:rPr>
              <a:t>Imagine you buy some educational software for your eight-year-old kid, and you notice that the children in the software program sip a lot of coffee. While many parents in Brazil might find that behavior absolutely natural, most parents in the United States probably will not. </a:t>
            </a:r>
            <a:endParaRPr lang="en-US" sz="2800" dirty="0" smtClean="0">
              <a:latin typeface="Corbel" pitchFamily="34" charset="0"/>
            </a:endParaRPr>
          </a:p>
          <a:p>
            <a:pPr eaLnBrk="1" hangingPunct="1"/>
            <a:r>
              <a:rPr lang="en-US" sz="2800" dirty="0" smtClean="0">
                <a:latin typeface="Corbel" pitchFamily="34" charset="0"/>
              </a:rPr>
              <a:t>Thus </a:t>
            </a:r>
            <a:r>
              <a:rPr lang="en-US" sz="2800" dirty="0">
                <a:latin typeface="Corbel" pitchFamily="34" charset="0"/>
              </a:rPr>
              <a:t>if you want to sell your localized product in the U.S. market, you might want to replace the coffee with some kind of soft drink. However, in a localized version for the European market, soft drinks might not be the best choice either, since many European parents consider coffee and soft drinks to be equally unhealthy for their children.</a:t>
            </a:r>
          </a:p>
          <a:p>
            <a:pPr eaLnBrk="1" hangingPunct="1"/>
            <a:endParaRPr lang="en-US" sz="2800" dirty="0">
              <a:latin typeface="Corbel"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85502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tos-b.xx.fbcdn.net/hphotos-snc6/s720x720/229503_480135535351002_183338309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43165"/>
            <a:ext cx="5486400" cy="301752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p:cNvSpPr>
          <p:nvPr>
            <p:ph type="title"/>
          </p:nvPr>
        </p:nvSpPr>
        <p:spPr>
          <a:xfrm>
            <a:off x="304800" y="228600"/>
            <a:ext cx="8229600" cy="914400"/>
          </a:xfrm>
        </p:spPr>
        <p:txBody>
          <a:bodyPr/>
          <a:lstStyle/>
          <a:p>
            <a:pPr eaLnBrk="1" fontAlgn="auto" hangingPunct="1">
              <a:spcAft>
                <a:spcPts val="0"/>
              </a:spcAft>
              <a:defRPr/>
            </a:pPr>
            <a:r>
              <a:rPr lang="en-US" dirty="0" smtClean="0"/>
              <a:t>L10n – I18n</a:t>
            </a:r>
          </a:p>
        </p:txBody>
      </p:sp>
      <p:sp>
        <p:nvSpPr>
          <p:cNvPr id="8195" name="Rectangle 3"/>
          <p:cNvSpPr>
            <a:spLocks noGrp="1"/>
          </p:cNvSpPr>
          <p:nvPr>
            <p:ph idx="1"/>
          </p:nvPr>
        </p:nvSpPr>
        <p:spPr>
          <a:xfrm>
            <a:off x="228600" y="1255937"/>
            <a:ext cx="8610599" cy="1792064"/>
          </a:xfrm>
        </p:spPr>
        <p:style>
          <a:lnRef idx="1">
            <a:schemeClr val="accent3"/>
          </a:lnRef>
          <a:fillRef idx="2">
            <a:schemeClr val="accent3"/>
          </a:fillRef>
          <a:effectRef idx="1">
            <a:schemeClr val="accent3"/>
          </a:effectRef>
          <a:fontRef idx="minor">
            <a:schemeClr val="dk1"/>
          </a:fontRef>
        </p:style>
        <p:txBody>
          <a:bodyPr>
            <a:normAutofit fontScale="92500"/>
          </a:bodyPr>
          <a:lstStyle/>
          <a:p>
            <a:pPr eaLnBrk="1" hangingPunct="1">
              <a:buFont typeface="Arial" charset="0"/>
              <a:buNone/>
            </a:pPr>
            <a:r>
              <a:rPr lang="en-US" dirty="0" smtClean="0"/>
              <a:t>    </a:t>
            </a:r>
            <a:r>
              <a:rPr lang="en-US" sz="2000" dirty="0" smtClean="0"/>
              <a:t>The Term </a:t>
            </a:r>
            <a:r>
              <a:rPr lang="en-US" sz="2000" b="1" dirty="0" smtClean="0"/>
              <a:t>L10n</a:t>
            </a:r>
            <a:r>
              <a:rPr lang="en-US" sz="2000" dirty="0" smtClean="0"/>
              <a:t> is abbreviation of the lengthy word </a:t>
            </a:r>
            <a:r>
              <a:rPr lang="en-US" sz="2000" b="1" i="1" dirty="0" smtClean="0">
                <a:solidFill>
                  <a:srgbClr val="7030A0"/>
                </a:solidFill>
              </a:rPr>
              <a:t>Localization.</a:t>
            </a:r>
            <a:r>
              <a:rPr lang="en-US" sz="2000" dirty="0"/>
              <a:t>	</a:t>
            </a:r>
            <a:r>
              <a:rPr lang="en-US" sz="2000" dirty="0" smtClean="0"/>
              <a:t>	</a:t>
            </a:r>
          </a:p>
          <a:p>
            <a:pPr eaLnBrk="1" hangingPunct="1">
              <a:buFont typeface="Arial" charset="0"/>
              <a:buNone/>
            </a:pPr>
            <a:r>
              <a:rPr lang="en-US" sz="2000" dirty="0"/>
              <a:t> </a:t>
            </a:r>
            <a:r>
              <a:rPr lang="en-US" sz="2000" dirty="0" smtClean="0"/>
              <a:t>   The </a:t>
            </a:r>
            <a:r>
              <a:rPr lang="en-US" sz="2000" dirty="0"/>
              <a:t>Term </a:t>
            </a:r>
            <a:r>
              <a:rPr lang="en-US" sz="2000" b="1" dirty="0" smtClean="0"/>
              <a:t>I18n</a:t>
            </a:r>
            <a:r>
              <a:rPr lang="en-US" sz="2000" dirty="0" smtClean="0"/>
              <a:t> </a:t>
            </a:r>
            <a:r>
              <a:rPr lang="en-US" sz="2000" dirty="0"/>
              <a:t>is abbreviation of the lengthy word </a:t>
            </a:r>
            <a:r>
              <a:rPr lang="en-US" sz="2000" b="1" i="1" dirty="0" smtClean="0">
                <a:solidFill>
                  <a:srgbClr val="7030A0"/>
                </a:solidFill>
              </a:rPr>
              <a:t>Internationalization</a:t>
            </a:r>
            <a:r>
              <a:rPr lang="en-US" sz="2000" dirty="0" smtClean="0"/>
              <a:t>.</a:t>
            </a:r>
          </a:p>
          <a:p>
            <a:pPr eaLnBrk="1" hangingPunct="1">
              <a:buFont typeface="Arial" charset="0"/>
              <a:buNone/>
            </a:pPr>
            <a:endParaRPr lang="en-US" sz="2000" dirty="0" smtClean="0"/>
          </a:p>
          <a:p>
            <a:pPr>
              <a:buNone/>
            </a:pPr>
            <a:r>
              <a:rPr lang="en-US" sz="2000" dirty="0"/>
              <a:t>The </a:t>
            </a:r>
            <a:r>
              <a:rPr lang="en-US" sz="2000" dirty="0" smtClean="0"/>
              <a:t>L/I </a:t>
            </a:r>
            <a:r>
              <a:rPr lang="en-US" sz="2000" dirty="0"/>
              <a:t>and N represent the first and last letters of the </a:t>
            </a:r>
            <a:r>
              <a:rPr lang="en-US" sz="2000" dirty="0" smtClean="0"/>
              <a:t>word, </a:t>
            </a:r>
            <a:r>
              <a:rPr lang="en-US" sz="2000" dirty="0"/>
              <a:t>and </a:t>
            </a:r>
            <a:r>
              <a:rPr lang="en-US" sz="2000" dirty="0" smtClean="0"/>
              <a:t>10/18 </a:t>
            </a:r>
            <a:r>
              <a:rPr lang="en-US" sz="2000" dirty="0"/>
              <a:t>represents the number of letters </a:t>
            </a:r>
            <a:r>
              <a:rPr lang="en-US" sz="2000" dirty="0" smtClean="0"/>
              <a:t>in between.</a:t>
            </a:r>
            <a:endParaRPr lang="en-US" sz="2000" dirty="0"/>
          </a:p>
          <a:p>
            <a:pPr eaLnBrk="1" hangingPunct="1">
              <a:buFont typeface="Arial" charset="0"/>
              <a:buNone/>
            </a:pPr>
            <a:endParaRPr lang="en-US" dirty="0" smtClean="0"/>
          </a:p>
          <a:p>
            <a:pPr eaLnBrk="1" hangingPunct="1"/>
            <a:endParaRPr lang="en-US" dirty="0" smtClean="0"/>
          </a:p>
        </p:txBody>
      </p:sp>
      <p:sp>
        <p:nvSpPr>
          <p:cNvPr id="8196" name="Rectangle 4"/>
          <p:cNvSpPr>
            <a:spLocks noChangeArrowheads="1"/>
          </p:cNvSpPr>
          <p:nvPr/>
        </p:nvSpPr>
        <p:spPr bwMode="auto">
          <a:xfrm>
            <a:off x="1187450" y="1773238"/>
            <a:ext cx="6985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80000"/>
              </a:lnSpc>
              <a:spcBef>
                <a:spcPct val="20000"/>
              </a:spcBef>
              <a:buFont typeface="Arial" charset="0"/>
              <a:buNone/>
            </a:pPr>
            <a:endParaRPr lang="en-US"/>
          </a:p>
        </p:txBody>
      </p:sp>
      <p:sp>
        <p:nvSpPr>
          <p:cNvPr id="2" name="Footer Placeholder 1"/>
          <p:cNvSpPr>
            <a:spLocks noGrp="1"/>
          </p:cNvSpPr>
          <p:nvPr>
            <p:ph type="ftr" sz="quarter" idx="11"/>
          </p:nvPr>
        </p:nvSpPr>
        <p:spPr>
          <a:xfrm>
            <a:off x="4993398" y="6332409"/>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3" name="Slide Number Placeholder 2"/>
          <p:cNvSpPr>
            <a:spLocks noGrp="1"/>
          </p:cNvSpPr>
          <p:nvPr>
            <p:ph type="sldNum" sz="quarter" idx="12"/>
          </p:nvPr>
        </p:nvSpPr>
        <p:spPr>
          <a:xfrm>
            <a:off x="6629400" y="6314212"/>
            <a:ext cx="2133600" cy="365125"/>
          </a:xfrm>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217363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102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705600" y="6324600"/>
            <a:ext cx="2133600" cy="365125"/>
          </a:xfrm>
        </p:spPr>
        <p:txBody>
          <a:bodyPr/>
          <a:lstStyle/>
          <a:p>
            <a:fld id="{B6F15528-21DE-4FAA-801E-634DDDAF4B2B}" type="slidenum">
              <a:rPr lang="en-US" smtClean="0"/>
              <a:pPr/>
              <a:t>40</a:t>
            </a:fld>
            <a:endParaRPr lang="en-US" dirty="0"/>
          </a:p>
        </p:txBody>
      </p:sp>
      <p:pic>
        <p:nvPicPr>
          <p:cNvPr id="3074" name="Picture 2" descr="http://1.bp.blogspot.com/_ebOUjCuUFkg/TCNN0fxaCzI/AAAAAAAABsc/_Zqe8REaxLU/s1600/divers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60960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80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5" name="Title 4"/>
          <p:cNvSpPr>
            <a:spLocks noGrp="1"/>
          </p:cNvSpPr>
          <p:nvPr>
            <p:ph type="title"/>
          </p:nvPr>
        </p:nvSpPr>
        <p:spPr>
          <a:xfrm>
            <a:off x="688490" y="381000"/>
            <a:ext cx="7756263" cy="838200"/>
          </a:xfrm>
        </p:spPr>
        <p:style>
          <a:lnRef idx="1">
            <a:schemeClr val="accent2"/>
          </a:lnRef>
          <a:fillRef idx="2">
            <a:schemeClr val="accent2"/>
          </a:fillRef>
          <a:effectRef idx="1">
            <a:schemeClr val="accent2"/>
          </a:effectRef>
          <a:fontRef idx="minor">
            <a:schemeClr val="dk1"/>
          </a:fontRef>
        </p:style>
        <p:txBody>
          <a:bodyPr/>
          <a:lstStyle/>
          <a:p>
            <a:r>
              <a:rPr lang="en-US" sz="4800" dirty="0" smtClean="0"/>
              <a:t>Improve the GIL processes</a:t>
            </a:r>
            <a:endParaRPr lang="en-US" sz="4800" dirty="0"/>
          </a:p>
        </p:txBody>
      </p:sp>
      <p:pic>
        <p:nvPicPr>
          <p:cNvPr id="7170" name="Picture 2" descr="http://www.beyondsoft.com/sites/www.beyondsoft.com/files/localization%20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419600"/>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5105400" y="64008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a:xfrm>
            <a:off x="6629400" y="6400800"/>
            <a:ext cx="2133600" cy="365125"/>
          </a:xfrm>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712481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8490" y="570156"/>
            <a:ext cx="7756263" cy="649044"/>
          </a:xfrm>
        </p:spPr>
        <p:style>
          <a:lnRef idx="1">
            <a:schemeClr val="accent3"/>
          </a:lnRef>
          <a:fillRef idx="2">
            <a:schemeClr val="accent3"/>
          </a:fillRef>
          <a:effectRef idx="1">
            <a:schemeClr val="accent3"/>
          </a:effectRef>
          <a:fontRef idx="minor">
            <a:schemeClr val="dk1"/>
          </a:fontRef>
        </p:style>
        <p:txBody>
          <a:bodyPr/>
          <a:lstStyle/>
          <a:p>
            <a:r>
              <a:rPr lang="en-US" dirty="0" smtClean="0"/>
              <a:t>Technical Resources:</a:t>
            </a:r>
            <a:endParaRPr lang="en-US" dirty="0"/>
          </a:p>
        </p:txBody>
      </p:sp>
      <p:sp>
        <p:nvSpPr>
          <p:cNvPr id="6" name="Rectangle 5"/>
          <p:cNvSpPr/>
          <p:nvPr/>
        </p:nvSpPr>
        <p:spPr>
          <a:xfrm>
            <a:off x="914400" y="5638800"/>
            <a:ext cx="640080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dirty="0"/>
              <a:t>http://www.lingobit.com/solutions/win32/mfc_win32_localization.html</a:t>
            </a:r>
          </a:p>
        </p:txBody>
      </p:sp>
      <p:sp>
        <p:nvSpPr>
          <p:cNvPr id="7" name="Rectangle 6"/>
          <p:cNvSpPr/>
          <p:nvPr/>
        </p:nvSpPr>
        <p:spPr>
          <a:xfrm>
            <a:off x="890516" y="5029200"/>
            <a:ext cx="436728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dirty="0"/>
              <a:t>http://wiki.kolmisoft.com/index.php/Localization</a:t>
            </a:r>
          </a:p>
        </p:txBody>
      </p:sp>
      <p:sp>
        <p:nvSpPr>
          <p:cNvPr id="8" name="Footer Placeholder 7"/>
          <p:cNvSpPr>
            <a:spLocks noGrp="1"/>
          </p:cNvSpPr>
          <p:nvPr>
            <p:ph type="ftr" sz="quarter" idx="11"/>
          </p:nvPr>
        </p:nvSpPr>
        <p:spPr/>
        <p:txBody>
          <a:bodyPr/>
          <a:lstStyle/>
          <a:p>
            <a:r>
              <a:rPr lang="en-US" smtClean="0"/>
              <a:t>Created by Ivette Doss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441088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181600" y="62484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248400"/>
            <a:ext cx="2133600" cy="365125"/>
          </a:xfrm>
        </p:spPr>
        <p:txBody>
          <a:bodyPr/>
          <a:lstStyle/>
          <a:p>
            <a:fld id="{B6F15528-21DE-4FAA-801E-634DDDAF4B2B}" type="slidenum">
              <a:rPr lang="en-US" smtClean="0"/>
              <a:pPr/>
              <a:t>43</a:t>
            </a:fld>
            <a:endParaRPr lang="en-US"/>
          </a:p>
        </p:txBody>
      </p:sp>
      <p:pic>
        <p:nvPicPr>
          <p:cNvPr id="6" name="Picture 2" descr="C:\Users\Ivette.Doss\Pictures\Localization\Picture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001000" cy="505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16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uml.org.cn/softwareprocess/images/2011052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554706"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5181600" y="62484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6" name="Slide Number Placeholder 5"/>
          <p:cNvSpPr>
            <a:spLocks noGrp="1"/>
          </p:cNvSpPr>
          <p:nvPr>
            <p:ph type="sldNum" sz="quarter" idx="12"/>
          </p:nvPr>
        </p:nvSpPr>
        <p:spPr>
          <a:xfrm>
            <a:off x="6629400" y="6248400"/>
            <a:ext cx="2133600" cy="365125"/>
          </a:xfrm>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842530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1816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a:xfrm>
            <a:off x="6629400" y="6324600"/>
            <a:ext cx="2133600" cy="365125"/>
          </a:xfrm>
        </p:spPr>
        <p:txBody>
          <a:bodyPr/>
          <a:lstStyle/>
          <a:p>
            <a:fld id="{B6F15528-21DE-4FAA-801E-634DDDAF4B2B}" type="slidenum">
              <a:rPr lang="en-US" smtClean="0"/>
              <a:pPr/>
              <a:t>45</a:t>
            </a:fld>
            <a:endParaRPr lang="en-US" dirty="0"/>
          </a:p>
        </p:txBody>
      </p:sp>
      <p:pic>
        <p:nvPicPr>
          <p:cNvPr id="10243" name="Picture 3" descr="C:\Users\Ivette.Doss\Pictures\Localization\Pictur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11724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87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6" name="Footer Placeholder 5"/>
          <p:cNvSpPr>
            <a:spLocks noGrp="1"/>
          </p:cNvSpPr>
          <p:nvPr>
            <p:ph type="ftr" sz="quarter" idx="11"/>
          </p:nvPr>
        </p:nvSpPr>
        <p:spPr>
          <a:xfrm>
            <a:off x="52578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7" name="Slide Number Placeholder 6"/>
          <p:cNvSpPr>
            <a:spLocks noGrp="1"/>
          </p:cNvSpPr>
          <p:nvPr>
            <p:ph type="sldNum" sz="quarter" idx="12"/>
          </p:nvPr>
        </p:nvSpPr>
        <p:spPr>
          <a:xfrm>
            <a:off x="6634875" y="6324600"/>
            <a:ext cx="2133600" cy="365125"/>
          </a:xfrm>
        </p:spPr>
        <p:txBody>
          <a:bodyPr/>
          <a:lstStyle/>
          <a:p>
            <a:fld id="{B6F15528-21DE-4FAA-801E-634DDDAF4B2B}" type="slidenum">
              <a:rPr lang="en-US" smtClean="0"/>
              <a:pPr/>
              <a:t>46</a:t>
            </a:fld>
            <a:endParaRPr lang="en-US" dirty="0"/>
          </a:p>
        </p:txBody>
      </p:sp>
      <p:pic>
        <p:nvPicPr>
          <p:cNvPr id="9219" name="Picture 3" descr="C:\Users\Ivette.Doss\Pictures\Localization\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453438" cy="52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851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 for viewing </a:t>
            </a:r>
            <a:endParaRPr lang="en-US" dirty="0"/>
          </a:p>
        </p:txBody>
      </p:sp>
      <p:pic>
        <p:nvPicPr>
          <p:cNvPr id="10242" name="Picture 2" descr="http://aimdanismanlik.files.wordpress.com/2011/03/global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600"/>
            <a:ext cx="3448050" cy="3448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Created by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8302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257800" y="64008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400800"/>
            <a:ext cx="2133600" cy="365125"/>
          </a:xfrm>
        </p:spPr>
        <p:txBody>
          <a:bodyPr/>
          <a:lstStyle/>
          <a:p>
            <a:fld id="{B6F15528-21DE-4FAA-801E-634DDDAF4B2B}" type="slidenum">
              <a:rPr lang="en-US" smtClean="0"/>
              <a:pPr/>
              <a:t>5</a:t>
            </a:fld>
            <a:endParaRPr lang="en-US"/>
          </a:p>
        </p:txBody>
      </p:sp>
      <p:sp>
        <p:nvSpPr>
          <p:cNvPr id="5" name="Title 4"/>
          <p:cNvSpPr>
            <a:spLocks noGrp="1"/>
          </p:cNvSpPr>
          <p:nvPr>
            <p:ph type="title"/>
          </p:nvPr>
        </p:nvSpPr>
        <p:spPr>
          <a:xfrm>
            <a:off x="688490" y="381000"/>
            <a:ext cx="7756263" cy="838200"/>
          </a:xfrm>
        </p:spPr>
        <p:style>
          <a:lnRef idx="1">
            <a:schemeClr val="accent2"/>
          </a:lnRef>
          <a:fillRef idx="2">
            <a:schemeClr val="accent2"/>
          </a:fillRef>
          <a:effectRef idx="1">
            <a:schemeClr val="accent2"/>
          </a:effectRef>
          <a:fontRef idx="minor">
            <a:schemeClr val="dk1"/>
          </a:fontRef>
        </p:style>
        <p:txBody>
          <a:bodyPr/>
          <a:lstStyle/>
          <a:p>
            <a:r>
              <a:rPr lang="en-US" sz="4000" dirty="0" smtClean="0"/>
              <a:t>Highlights of Internationalization</a:t>
            </a:r>
            <a:endParaRPr lang="en-US" sz="4000" dirty="0"/>
          </a:p>
        </p:txBody>
      </p:sp>
      <p:grpSp>
        <p:nvGrpSpPr>
          <p:cNvPr id="12" name="Content Placeholder 5"/>
          <p:cNvGrpSpPr>
            <a:grpSpLocks/>
          </p:cNvGrpSpPr>
          <p:nvPr/>
        </p:nvGrpSpPr>
        <p:grpSpPr bwMode="auto">
          <a:xfrm>
            <a:off x="576263" y="2247900"/>
            <a:ext cx="7874000" cy="800099"/>
            <a:chOff x="1152" y="1298"/>
            <a:chExt cx="864" cy="288"/>
          </a:xfrm>
        </p:grpSpPr>
        <p:sp>
          <p:nvSpPr>
            <p:cNvPr id="13" name="_s2052"/>
            <p:cNvSpPr>
              <a:spLocks noChangeArrowheads="1"/>
            </p:cNvSpPr>
            <p:nvPr/>
          </p:nvSpPr>
          <p:spPr bwMode="auto">
            <a:xfrm>
              <a:off x="1152" y="1298"/>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Extracting text and other localizable elements from the software code.</a:t>
              </a:r>
            </a:p>
          </p:txBody>
        </p:sp>
      </p:grpSp>
      <p:grpSp>
        <p:nvGrpSpPr>
          <p:cNvPr id="14" name="Organization Chart 6"/>
          <p:cNvGrpSpPr>
            <a:grpSpLocks/>
          </p:cNvGrpSpPr>
          <p:nvPr/>
        </p:nvGrpSpPr>
        <p:grpSpPr bwMode="auto">
          <a:xfrm>
            <a:off x="541361" y="3200400"/>
            <a:ext cx="8077200" cy="685800"/>
            <a:chOff x="1140" y="1296"/>
            <a:chExt cx="876" cy="290"/>
          </a:xfrm>
        </p:grpSpPr>
        <p:sp>
          <p:nvSpPr>
            <p:cNvPr id="15" name="_s2055"/>
            <p:cNvSpPr>
              <a:spLocks noChangeArrowheads="1"/>
            </p:cNvSpPr>
            <p:nvPr/>
          </p:nvSpPr>
          <p:spPr bwMode="auto">
            <a:xfrm>
              <a:off x="1140" y="1328"/>
              <a:ext cx="864" cy="244"/>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Ensuring that the design of the user interface (UI) is flexible and neutral.</a:t>
              </a:r>
            </a:p>
          </p:txBody>
        </p:sp>
      </p:grpSp>
      <p:grpSp>
        <p:nvGrpSpPr>
          <p:cNvPr id="16" name="Organization Chart 15"/>
          <p:cNvGrpSpPr>
            <a:grpSpLocks/>
          </p:cNvGrpSpPr>
          <p:nvPr/>
        </p:nvGrpSpPr>
        <p:grpSpPr bwMode="auto">
          <a:xfrm>
            <a:off x="512928" y="4123330"/>
            <a:ext cx="8001000" cy="533400"/>
            <a:chOff x="1152" y="1298"/>
            <a:chExt cx="864" cy="288"/>
          </a:xfrm>
        </p:grpSpPr>
        <p:sp>
          <p:nvSpPr>
            <p:cNvPr id="17" name="_s2058"/>
            <p:cNvSpPr>
              <a:spLocks noChangeArrowheads="1"/>
            </p:cNvSpPr>
            <p:nvPr/>
          </p:nvSpPr>
          <p:spPr bwMode="auto">
            <a:xfrm>
              <a:off x="1152" y="1298"/>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entury Schoolbook" pitchFamily="18" charset="0"/>
                  <a:cs typeface="Times New Roman" pitchFamily="18" charset="0"/>
                </a:rPr>
                <a:t>Ensuring that the relevant character set is supported (double-byte sets, Unicode).</a:t>
              </a:r>
            </a:p>
          </p:txBody>
        </p:sp>
      </p:grpSp>
      <p:grpSp>
        <p:nvGrpSpPr>
          <p:cNvPr id="18" name="Organization Chart 9"/>
          <p:cNvGrpSpPr>
            <a:grpSpLocks/>
          </p:cNvGrpSpPr>
          <p:nvPr/>
        </p:nvGrpSpPr>
        <p:grpSpPr bwMode="auto">
          <a:xfrm>
            <a:off x="541361" y="4905233"/>
            <a:ext cx="8001000" cy="457200"/>
            <a:chOff x="1152" y="1298"/>
            <a:chExt cx="864" cy="288"/>
          </a:xfrm>
        </p:grpSpPr>
        <p:sp>
          <p:nvSpPr>
            <p:cNvPr id="19" name="_s2061"/>
            <p:cNvSpPr>
              <a:spLocks noChangeArrowheads="1"/>
            </p:cNvSpPr>
            <p:nvPr/>
          </p:nvSpPr>
          <p:spPr bwMode="auto">
            <a:xfrm>
              <a:off x="1152" y="1298"/>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Ensuring that regional standards are supported.</a:t>
              </a:r>
            </a:p>
          </p:txBody>
        </p:sp>
      </p:grpSp>
      <p:grpSp>
        <p:nvGrpSpPr>
          <p:cNvPr id="20" name="Organization Chart 12"/>
          <p:cNvGrpSpPr>
            <a:grpSpLocks/>
          </p:cNvGrpSpPr>
          <p:nvPr/>
        </p:nvGrpSpPr>
        <p:grpSpPr bwMode="auto">
          <a:xfrm>
            <a:off x="512763" y="5580797"/>
            <a:ext cx="8001000" cy="457200"/>
            <a:chOff x="1152" y="1298"/>
            <a:chExt cx="864" cy="288"/>
          </a:xfrm>
        </p:grpSpPr>
        <p:sp>
          <p:nvSpPr>
            <p:cNvPr id="21" name="_s2064"/>
            <p:cNvSpPr>
              <a:spLocks noChangeArrowheads="1"/>
            </p:cNvSpPr>
            <p:nvPr/>
          </p:nvSpPr>
          <p:spPr bwMode="auto">
            <a:xfrm>
              <a:off x="1152" y="1298"/>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8" charset="0"/>
                  <a:cs typeface="Times New Roman" pitchFamily="18" charset="0"/>
                </a:rPr>
                <a:t>For Web sites, ensuring that text embedded in graphics is easily localizable.</a:t>
              </a:r>
            </a:p>
          </p:txBody>
        </p:sp>
      </p:grpSp>
    </p:spTree>
    <p:extLst>
      <p:ext uri="{BB962C8B-B14F-4D97-AF65-F5344CB8AC3E}">
        <p14:creationId xmlns:p14="http://schemas.microsoft.com/office/powerpoint/2010/main" val="366887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6400" y="1219200"/>
            <a:ext cx="3505200" cy="4648200"/>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sz="2000" dirty="0" smtClean="0">
                <a:latin typeface="Arial Rounded MT Bold" pitchFamily="34" charset="0"/>
                <a:cs typeface="Arial" pitchFamily="34" charset="0"/>
              </a:rPr>
              <a:t>The purpose of the Localization is  a creation of User’s  native, “locale” experience in variety of ways.</a:t>
            </a:r>
            <a:br>
              <a:rPr lang="en-US" sz="2000" dirty="0" smtClean="0">
                <a:latin typeface="Arial Rounded MT Bold" pitchFamily="34" charset="0"/>
                <a:cs typeface="Arial" pitchFamily="34" charset="0"/>
              </a:rPr>
            </a:br>
            <a:r>
              <a:rPr lang="en-US" sz="1800" dirty="0">
                <a:latin typeface="Arial Rounded MT Bold" pitchFamily="34" charset="0"/>
              </a:rPr>
              <a:t/>
            </a:r>
            <a:br>
              <a:rPr lang="en-US" sz="1800" dirty="0">
                <a:latin typeface="Arial Rounded MT Bold" pitchFamily="34" charset="0"/>
              </a:rPr>
            </a:br>
            <a:r>
              <a:rPr lang="en-US" sz="1800" dirty="0" smtClean="0">
                <a:latin typeface="Arial Rounded MT Bold" pitchFamily="34" charset="0"/>
              </a:rPr>
              <a:t>P.S. </a:t>
            </a:r>
            <a:r>
              <a:rPr lang="en-US" sz="1600" u="sng" dirty="0" smtClean="0">
                <a:latin typeface="Arial Rounded MT Bold" pitchFamily="34" charset="0"/>
              </a:rPr>
              <a:t>Language localization </a:t>
            </a:r>
            <a:r>
              <a:rPr lang="en-US" sz="1600" dirty="0">
                <a:latin typeface="Arial Rounded MT Bold" pitchFamily="34" charset="0"/>
              </a:rPr>
              <a:t>differs from </a:t>
            </a:r>
            <a:r>
              <a:rPr lang="en-US" sz="1600" u="sng" dirty="0">
                <a:latin typeface="Arial Rounded MT Bold" pitchFamily="34" charset="0"/>
              </a:rPr>
              <a:t>translation</a:t>
            </a:r>
            <a:r>
              <a:rPr lang="en-US" sz="1600" dirty="0">
                <a:latin typeface="Arial Rounded MT Bold" pitchFamily="34" charset="0"/>
              </a:rPr>
              <a:t> activity, because it involves a comprehensive study of the target culture in order to correctly adapt the product to local needs. </a:t>
            </a:r>
            <a:r>
              <a:rPr lang="en-US" sz="1800" dirty="0">
                <a:latin typeface="Arial Rounded MT Bold" pitchFamily="34" charset="0"/>
              </a:rPr>
              <a:t/>
            </a:r>
            <a:br>
              <a:rPr lang="en-US" sz="1800" dirty="0">
                <a:latin typeface="Arial Rounded MT Bold" pitchFamily="34" charset="0"/>
              </a:rPr>
            </a:br>
            <a:endParaRPr lang="en-US" sz="1800" dirty="0">
              <a:latin typeface="Arial Rounded MT Bold" pitchFamily="34" charset="0"/>
            </a:endParaRPr>
          </a:p>
        </p:txBody>
      </p:sp>
      <p:sp>
        <p:nvSpPr>
          <p:cNvPr id="7" name="Rectangle 6"/>
          <p:cNvSpPr/>
          <p:nvPr/>
        </p:nvSpPr>
        <p:spPr>
          <a:xfrm>
            <a:off x="207016" y="304800"/>
            <a:ext cx="6117584"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Arial Rounded MT Bold" pitchFamily="34" charset="0"/>
                <a:cs typeface="Arial" pitchFamily="34" charset="0"/>
              </a:rPr>
              <a:t>Localization vs. Translation:</a:t>
            </a:r>
            <a:endParaRPr lang="en-US" sz="3200" dirty="0">
              <a:latin typeface="Arial Rounded MT Bold" pitchFamily="34" charset="0"/>
              <a:cs typeface="Arial" pitchFamily="34" charset="0"/>
            </a:endParaRPr>
          </a:p>
        </p:txBody>
      </p:sp>
      <p:sp>
        <p:nvSpPr>
          <p:cNvPr id="6" name="Footer Placeholder 5"/>
          <p:cNvSpPr>
            <a:spLocks noGrp="1"/>
          </p:cNvSpPr>
          <p:nvPr>
            <p:ph type="ftr" sz="quarter" idx="11"/>
          </p:nvPr>
        </p:nvSpPr>
        <p:spPr>
          <a:xfrm>
            <a:off x="4876800" y="6161442"/>
            <a:ext cx="3352800" cy="365125"/>
          </a:xfrm>
        </p:spPr>
        <p:txBody>
          <a:bodyPr/>
          <a:lstStyle/>
          <a:p>
            <a:r>
              <a:rPr lang="en-US" dirty="0" smtClean="0"/>
              <a:t>Created by </a:t>
            </a:r>
            <a:r>
              <a:rPr lang="en-US" dirty="0" err="1" smtClean="0"/>
              <a:t>Ivette</a:t>
            </a:r>
            <a:r>
              <a:rPr lang="en-US" dirty="0" smtClean="0"/>
              <a:t> Doss 2013</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pic>
        <p:nvPicPr>
          <p:cNvPr id="1029" name="Picture 5" descr="C:\Users\Ivette.Doss\Pictures\Localization\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6" y="1676400"/>
            <a:ext cx="5069034"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2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a:xfrm>
            <a:off x="688490" y="304800"/>
            <a:ext cx="7756263" cy="914400"/>
          </a:xfrm>
        </p:spPr>
        <p:style>
          <a:lnRef idx="1">
            <a:schemeClr val="accent2"/>
          </a:lnRef>
          <a:fillRef idx="2">
            <a:schemeClr val="accent2"/>
          </a:fillRef>
          <a:effectRef idx="1">
            <a:schemeClr val="accent2"/>
          </a:effectRef>
          <a:fontRef idx="minor">
            <a:schemeClr val="dk1"/>
          </a:fontRef>
        </p:style>
        <p:txBody>
          <a:bodyPr/>
          <a:lstStyle/>
          <a:p>
            <a:pPr eaLnBrk="1" fontAlgn="auto" hangingPunct="1">
              <a:spcAft>
                <a:spcPts val="0"/>
              </a:spcAft>
              <a:defRPr/>
            </a:pPr>
            <a:r>
              <a:rPr lang="en-US" sz="4400" dirty="0" smtClean="0"/>
              <a:t>Parts of Localization (L10N)-</a:t>
            </a:r>
          </a:p>
        </p:txBody>
      </p:sp>
      <p:sp>
        <p:nvSpPr>
          <p:cNvPr id="2" name="Rectangle 3"/>
          <p:cNvSpPr>
            <a:spLocks noGrp="1"/>
          </p:cNvSpPr>
          <p:nvPr>
            <p:ph idx="1"/>
          </p:nvPr>
        </p:nvSpPr>
        <p:spPr>
          <a:xfrm>
            <a:off x="685800" y="4800600"/>
            <a:ext cx="7772400" cy="1523999"/>
          </a:xfrm>
        </p:spPr>
        <p:style>
          <a:lnRef idx="1">
            <a:schemeClr val="accent3"/>
          </a:lnRef>
          <a:fillRef idx="2">
            <a:schemeClr val="accent3"/>
          </a:fillRef>
          <a:effectRef idx="1">
            <a:schemeClr val="accent3"/>
          </a:effectRef>
          <a:fontRef idx="minor">
            <a:schemeClr val="dk1"/>
          </a:fontRef>
        </p:style>
        <p:txBody>
          <a:bodyPr/>
          <a:lstStyle/>
          <a:p>
            <a:pPr eaLnBrk="1" hangingPunct="1">
              <a:lnSpc>
                <a:spcPct val="90000"/>
              </a:lnSpc>
            </a:pPr>
            <a:r>
              <a:rPr lang="en-US" sz="2000" b="1" i="1" dirty="0" smtClean="0">
                <a:solidFill>
                  <a:srgbClr val="7030A0"/>
                </a:solidFill>
              </a:rPr>
              <a:t>Translation: </a:t>
            </a:r>
            <a:r>
              <a:rPr lang="en-US" sz="2000" dirty="0" smtClean="0"/>
              <a:t>give the proper meaning from a source language.</a:t>
            </a:r>
          </a:p>
          <a:p>
            <a:pPr eaLnBrk="1" hangingPunct="1">
              <a:lnSpc>
                <a:spcPct val="90000"/>
              </a:lnSpc>
            </a:pPr>
            <a:r>
              <a:rPr lang="en-US" sz="2000" b="1" i="1" dirty="0" smtClean="0">
                <a:solidFill>
                  <a:srgbClr val="7030A0"/>
                </a:solidFill>
              </a:rPr>
              <a:t>Locale: </a:t>
            </a:r>
            <a:r>
              <a:rPr lang="en-US" sz="2000" dirty="0" smtClean="0"/>
              <a:t>user's environment that is dependent on language, country/region, and cultural conventions. </a:t>
            </a:r>
          </a:p>
          <a:p>
            <a:pPr eaLnBrk="1" hangingPunct="1">
              <a:lnSpc>
                <a:spcPct val="90000"/>
              </a:lnSpc>
            </a:pPr>
            <a:r>
              <a:rPr lang="en-US" sz="1600" dirty="0" smtClean="0"/>
              <a:t>For example, Spain, Colombia and Mexico represent three different locales.</a:t>
            </a:r>
          </a:p>
        </p:txBody>
      </p:sp>
      <p:sp>
        <p:nvSpPr>
          <p:cNvPr id="3" name="Footer Placeholder 2"/>
          <p:cNvSpPr>
            <a:spLocks noGrp="1"/>
          </p:cNvSpPr>
          <p:nvPr>
            <p:ph type="ftr" sz="quarter" idx="11"/>
          </p:nvPr>
        </p:nvSpPr>
        <p:spPr>
          <a:xfrm>
            <a:off x="50292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B6F15528-21DE-4FAA-801E-634DDDAF4B2B}" type="slidenum">
              <a:rPr lang="en-US" smtClean="0"/>
              <a:pPr/>
              <a:t>7</a:t>
            </a:fld>
            <a:endParaRPr lang="en-US" dirty="0"/>
          </a:p>
        </p:txBody>
      </p:sp>
      <p:pic>
        <p:nvPicPr>
          <p:cNvPr id="1026" name="Picture 2" descr="C:\Users\Ivette.Doss\Pictures\Localization\localization-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50785"/>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1.bp.blogspot.com/_b92puY_pTEw/S99E_x4Ae-I/AAAAAAAABAo/u9UEH8Hy7aY/s1600/diver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41272"/>
            <a:ext cx="3834201"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Cross 4"/>
          <p:cNvSpPr/>
          <p:nvPr/>
        </p:nvSpPr>
        <p:spPr>
          <a:xfrm>
            <a:off x="3886200" y="2667000"/>
            <a:ext cx="914400" cy="914400"/>
          </a:xfrm>
          <a:prstGeom prst="plu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9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688490" y="228600"/>
            <a:ext cx="7756263" cy="1143000"/>
          </a:xfrm>
        </p:spPr>
        <p:style>
          <a:lnRef idx="1">
            <a:schemeClr val="accent2"/>
          </a:lnRef>
          <a:fillRef idx="2">
            <a:schemeClr val="accent2"/>
          </a:fillRef>
          <a:effectRef idx="1">
            <a:schemeClr val="accent2"/>
          </a:effectRef>
          <a:fontRef idx="minor">
            <a:schemeClr val="dk1"/>
          </a:fontRef>
        </p:style>
        <p:txBody>
          <a:bodyPr/>
          <a:lstStyle/>
          <a:p>
            <a:pPr eaLnBrk="1" fontAlgn="auto" hangingPunct="1">
              <a:spcAft>
                <a:spcPts val="0"/>
              </a:spcAft>
              <a:defRPr/>
            </a:pPr>
            <a:r>
              <a:rPr lang="en-US" sz="4000" dirty="0" smtClean="0"/>
              <a:t>Highlight s of Localization Translation:</a:t>
            </a:r>
          </a:p>
        </p:txBody>
      </p:sp>
      <p:sp>
        <p:nvSpPr>
          <p:cNvPr id="2" name="Content Placeholder 2"/>
          <p:cNvSpPr>
            <a:spLocks noGrp="1"/>
          </p:cNvSpPr>
          <p:nvPr>
            <p:ph idx="1"/>
          </p:nvPr>
        </p:nvSpPr>
        <p:spPr>
          <a:xfrm>
            <a:off x="135340" y="1524000"/>
            <a:ext cx="8329612" cy="1905000"/>
          </a:xfrm>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lnSpc>
                <a:spcPct val="80000"/>
              </a:lnSpc>
            </a:pPr>
            <a:r>
              <a:rPr lang="en-US" sz="1800" dirty="0">
                <a:latin typeface="Arial" charset="0"/>
              </a:rPr>
              <a:t>L</a:t>
            </a:r>
            <a:r>
              <a:rPr lang="en-US" sz="1800" dirty="0" smtClean="0">
                <a:latin typeface="Arial" charset="0"/>
              </a:rPr>
              <a:t>iteral translation, </a:t>
            </a:r>
          </a:p>
          <a:p>
            <a:pPr eaLnBrk="1" hangingPunct="1">
              <a:lnSpc>
                <a:spcPct val="80000"/>
              </a:lnSpc>
            </a:pPr>
            <a:r>
              <a:rPr lang="en-US" sz="1800" dirty="0" smtClean="0">
                <a:latin typeface="Arial" charset="0"/>
              </a:rPr>
              <a:t>Idiomatic language translation, </a:t>
            </a:r>
          </a:p>
          <a:p>
            <a:pPr>
              <a:lnSpc>
                <a:spcPct val="80000"/>
              </a:lnSpc>
            </a:pPr>
            <a:r>
              <a:rPr lang="en-US" sz="1800" dirty="0">
                <a:latin typeface="Arial" charset="0"/>
              </a:rPr>
              <a:t>Translation of </a:t>
            </a:r>
            <a:r>
              <a:rPr lang="en-US" sz="1800" dirty="0" smtClean="0">
                <a:latin typeface="Arial" charset="0"/>
              </a:rPr>
              <a:t>text/image </a:t>
            </a:r>
            <a:r>
              <a:rPr lang="en-US" sz="1800" dirty="0">
                <a:latin typeface="Arial" charset="0"/>
              </a:rPr>
              <a:t>content, </a:t>
            </a:r>
            <a:endParaRPr lang="en-US" sz="1800" dirty="0" smtClean="0">
              <a:latin typeface="Arial" charset="0"/>
            </a:endParaRPr>
          </a:p>
          <a:p>
            <a:pPr>
              <a:lnSpc>
                <a:spcPct val="80000"/>
              </a:lnSpc>
            </a:pPr>
            <a:r>
              <a:rPr lang="en-US" sz="1800" dirty="0" smtClean="0">
                <a:latin typeface="Arial" charset="0"/>
              </a:rPr>
              <a:t>Translation of Software </a:t>
            </a:r>
            <a:r>
              <a:rPr lang="en-US" sz="1800" dirty="0">
                <a:latin typeface="Arial" charset="0"/>
              </a:rPr>
              <a:t>source code, </a:t>
            </a:r>
            <a:endParaRPr lang="en-US" sz="1800" dirty="0" smtClean="0">
              <a:latin typeface="Arial" charset="0"/>
            </a:endParaRPr>
          </a:p>
          <a:p>
            <a:pPr>
              <a:lnSpc>
                <a:spcPct val="80000"/>
              </a:lnSpc>
            </a:pPr>
            <a:r>
              <a:rPr lang="en-US" sz="1800" dirty="0" smtClean="0">
                <a:latin typeface="Arial" charset="0"/>
              </a:rPr>
              <a:t>Translation of Brand web </a:t>
            </a:r>
            <a:r>
              <a:rPr lang="en-US" sz="1800" dirty="0">
                <a:latin typeface="Arial" charset="0"/>
              </a:rPr>
              <a:t>sites, </a:t>
            </a:r>
            <a:endParaRPr lang="en-US" sz="1800" dirty="0" smtClean="0">
              <a:latin typeface="Arial" charset="0"/>
            </a:endParaRPr>
          </a:p>
          <a:p>
            <a:pPr>
              <a:lnSpc>
                <a:spcPct val="80000"/>
              </a:lnSpc>
            </a:pPr>
            <a:r>
              <a:rPr lang="en-US" sz="1800" dirty="0" smtClean="0">
                <a:latin typeface="Arial" charset="0"/>
              </a:rPr>
              <a:t>Translation of Database </a:t>
            </a:r>
            <a:r>
              <a:rPr lang="en-US" sz="1800" dirty="0">
                <a:latin typeface="Arial" charset="0"/>
              </a:rPr>
              <a:t>content.</a:t>
            </a:r>
          </a:p>
          <a:p>
            <a:pPr>
              <a:lnSpc>
                <a:spcPct val="80000"/>
              </a:lnSpc>
            </a:pPr>
            <a:endParaRPr lang="en-US" sz="2000" dirty="0">
              <a:latin typeface="Arial" charset="0"/>
            </a:endParaRPr>
          </a:p>
          <a:p>
            <a:pPr eaLnBrk="1" hangingPunct="1">
              <a:lnSpc>
                <a:spcPct val="80000"/>
              </a:lnSpc>
            </a:pPr>
            <a:endParaRPr lang="en-US" sz="2000" dirty="0" smtClean="0">
              <a:latin typeface="Arial" charset="0"/>
            </a:endParaRPr>
          </a:p>
          <a:p>
            <a:pPr eaLnBrk="1" hangingPunct="1">
              <a:lnSpc>
                <a:spcPct val="80000"/>
              </a:lnSpc>
              <a:buFont typeface="Arial" charset="0"/>
              <a:buNone/>
            </a:pPr>
            <a:endParaRPr lang="en-US" sz="3200" dirty="0" smtClean="0">
              <a:latin typeface="Arial" charset="0"/>
            </a:endParaRPr>
          </a:p>
          <a:p>
            <a:pPr eaLnBrk="1" hangingPunct="1">
              <a:lnSpc>
                <a:spcPct val="80000"/>
              </a:lnSpc>
            </a:pPr>
            <a:endParaRPr lang="en-US" sz="2000" dirty="0" smtClean="0">
              <a:latin typeface="Arial" charset="0"/>
            </a:endParaRPr>
          </a:p>
        </p:txBody>
      </p:sp>
      <p:sp>
        <p:nvSpPr>
          <p:cNvPr id="10242" name="Footer Placeholder 4"/>
          <p:cNvSpPr>
            <a:spLocks noGrp="1"/>
          </p:cNvSpPr>
          <p:nvPr>
            <p:ph type="ftr" sz="quarter" idx="11"/>
          </p:nvPr>
        </p:nvSpPr>
        <p:spPr bwMode="auto">
          <a:xfrm>
            <a:off x="5486400" y="6400800"/>
            <a:ext cx="2895600" cy="288925"/>
          </a:xfrm>
          <a:ln>
            <a:miter lim="800000"/>
            <a:headEnd/>
            <a:tailEnd/>
          </a:ln>
        </p:spPr>
        <p:txBody>
          <a:bodyPr/>
          <a:lstStyle/>
          <a:p>
            <a:pPr>
              <a:defRPr/>
            </a:pPr>
            <a:r>
              <a:rPr lang="en-US" dirty="0" smtClean="0"/>
              <a:t>Created by </a:t>
            </a:r>
            <a:r>
              <a:rPr lang="en-US" dirty="0" err="1" smtClean="0"/>
              <a:t>Ivette</a:t>
            </a:r>
            <a:r>
              <a:rPr lang="en-US" dirty="0" smtClean="0"/>
              <a:t> Doss 2013</a:t>
            </a:r>
            <a:endParaRPr lang="en-US" dirty="0"/>
          </a:p>
        </p:txBody>
      </p:sp>
      <p:sp>
        <p:nvSpPr>
          <p:cNvPr id="3" name="Slide Number Placeholder 2"/>
          <p:cNvSpPr>
            <a:spLocks noGrp="1"/>
          </p:cNvSpPr>
          <p:nvPr>
            <p:ph type="sldNum" sz="quarter" idx="12"/>
          </p:nvPr>
        </p:nvSpPr>
        <p:spPr>
          <a:xfrm>
            <a:off x="6705600" y="6400800"/>
            <a:ext cx="2133600" cy="288925"/>
          </a:xfrm>
        </p:spPr>
        <p:txBody>
          <a:bodyPr/>
          <a:lstStyle/>
          <a:p>
            <a:fld id="{B6F15528-21DE-4FAA-801E-634DDDAF4B2B}" type="slidenum">
              <a:rPr lang="en-US" smtClean="0"/>
              <a:pPr/>
              <a:t>8</a:t>
            </a:fld>
            <a:endParaRPr lang="en-US" dirty="0"/>
          </a:p>
        </p:txBody>
      </p:sp>
      <p:pic>
        <p:nvPicPr>
          <p:cNvPr id="5122" name="Picture 2" descr="http://i.udm4.com/screenshots_u4win/1052/1052073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176" y="2667000"/>
            <a:ext cx="4797142" cy="365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10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447801"/>
            <a:ext cx="7745505" cy="4678362"/>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currency</a:t>
            </a:r>
            <a:r>
              <a:rPr lang="en-US" dirty="0"/>
              <a:t>, </a:t>
            </a:r>
          </a:p>
          <a:p>
            <a:r>
              <a:rPr lang="en-US" dirty="0"/>
              <a:t>national regulations and holidays, </a:t>
            </a:r>
          </a:p>
          <a:p>
            <a:r>
              <a:rPr lang="en-US" dirty="0"/>
              <a:t>visual cultural sensitivities, </a:t>
            </a:r>
          </a:p>
          <a:p>
            <a:r>
              <a:rPr lang="en-US" dirty="0"/>
              <a:t>product or service names, </a:t>
            </a:r>
          </a:p>
          <a:p>
            <a:r>
              <a:rPr lang="en-US" dirty="0"/>
              <a:t>gender </a:t>
            </a:r>
            <a:r>
              <a:rPr lang="en-US" dirty="0" smtClean="0"/>
              <a:t>roles/title, </a:t>
            </a:r>
            <a:endParaRPr lang="en-US" dirty="0"/>
          </a:p>
          <a:p>
            <a:r>
              <a:rPr lang="en-US" dirty="0"/>
              <a:t>geographic </a:t>
            </a:r>
            <a:r>
              <a:rPr lang="en-US" dirty="0" smtClean="0"/>
              <a:t>naming</a:t>
            </a:r>
          </a:p>
          <a:p>
            <a:r>
              <a:rPr lang="en-US" dirty="0"/>
              <a:t>p</a:t>
            </a:r>
            <a:r>
              <a:rPr lang="en-US" dirty="0" smtClean="0"/>
              <a:t>ostal address</a:t>
            </a:r>
            <a:r>
              <a:rPr lang="en-US" dirty="0"/>
              <a:t>, </a:t>
            </a:r>
            <a:endParaRPr lang="en-US" dirty="0" smtClean="0"/>
          </a:p>
          <a:p>
            <a:r>
              <a:rPr lang="en-US" dirty="0"/>
              <a:t>n</a:t>
            </a:r>
            <a:r>
              <a:rPr lang="en-US" dirty="0" smtClean="0"/>
              <a:t>umber and date formats, </a:t>
            </a:r>
          </a:p>
          <a:p>
            <a:r>
              <a:rPr lang="en-US" dirty="0" smtClean="0"/>
              <a:t>the </a:t>
            </a:r>
            <a:r>
              <a:rPr lang="en-US" dirty="0"/>
              <a:t>sort </a:t>
            </a:r>
            <a:r>
              <a:rPr lang="en-US" dirty="0" smtClean="0"/>
              <a:t>order,</a:t>
            </a:r>
          </a:p>
          <a:p>
            <a:r>
              <a:rPr lang="en-US" dirty="0" smtClean="0"/>
              <a:t>the </a:t>
            </a:r>
            <a:r>
              <a:rPr lang="en-US" dirty="0"/>
              <a:t>fonts and the font </a:t>
            </a:r>
            <a:r>
              <a:rPr lang="en-US" dirty="0" smtClean="0"/>
              <a:t>size (Asian Language).</a:t>
            </a:r>
            <a:endParaRPr lang="en-US" dirty="0"/>
          </a:p>
          <a:p>
            <a:endParaRPr lang="en-US" dirty="0"/>
          </a:p>
          <a:p>
            <a:endParaRPr lang="en-US" dirty="0"/>
          </a:p>
        </p:txBody>
      </p:sp>
      <p:sp>
        <p:nvSpPr>
          <p:cNvPr id="3" name="Footer Placeholder 2"/>
          <p:cNvSpPr>
            <a:spLocks noGrp="1"/>
          </p:cNvSpPr>
          <p:nvPr>
            <p:ph type="ftr" sz="quarter" idx="11"/>
          </p:nvPr>
        </p:nvSpPr>
        <p:spPr>
          <a:xfrm>
            <a:off x="5334000" y="6324600"/>
            <a:ext cx="2895600" cy="365125"/>
          </a:xfrm>
        </p:spPr>
        <p:txBody>
          <a:bodyPr/>
          <a:lstStyle/>
          <a:p>
            <a:r>
              <a:rPr lang="en-US" dirty="0" smtClean="0"/>
              <a:t>Created by </a:t>
            </a:r>
            <a:r>
              <a:rPr lang="en-US" dirty="0" err="1" smtClean="0"/>
              <a:t>Ivette</a:t>
            </a:r>
            <a:r>
              <a:rPr lang="en-US" dirty="0" smtClean="0"/>
              <a:t> Doss 2013</a:t>
            </a:r>
            <a:endParaRPr lang="en-US" dirty="0"/>
          </a:p>
        </p:txBody>
      </p:sp>
      <p:sp>
        <p:nvSpPr>
          <p:cNvPr id="4" name="Slide Number Placeholder 3"/>
          <p:cNvSpPr>
            <a:spLocks noGrp="1"/>
          </p:cNvSpPr>
          <p:nvPr>
            <p:ph type="sldNum" sz="quarter" idx="12"/>
          </p:nvPr>
        </p:nvSpPr>
        <p:spPr>
          <a:xfrm>
            <a:off x="6629400" y="6324600"/>
            <a:ext cx="2133600" cy="365125"/>
          </a:xfrm>
        </p:spPr>
        <p:txBody>
          <a:bodyPr/>
          <a:lstStyle/>
          <a:p>
            <a:fld id="{B6F15528-21DE-4FAA-801E-634DDDAF4B2B}" type="slidenum">
              <a:rPr lang="en-US" smtClean="0"/>
              <a:pPr/>
              <a:t>9</a:t>
            </a:fld>
            <a:endParaRPr lang="en-US" dirty="0"/>
          </a:p>
        </p:txBody>
      </p:sp>
      <p:sp>
        <p:nvSpPr>
          <p:cNvPr id="5" name="Title 4"/>
          <p:cNvSpPr>
            <a:spLocks noGrp="1"/>
          </p:cNvSpPr>
          <p:nvPr>
            <p:ph type="title"/>
          </p:nvPr>
        </p:nvSpPr>
        <p:spPr>
          <a:xfrm>
            <a:off x="688490" y="304800"/>
            <a:ext cx="7756263" cy="990600"/>
          </a:xfrm>
        </p:spPr>
        <p:style>
          <a:lnRef idx="1">
            <a:schemeClr val="accent2"/>
          </a:lnRef>
          <a:fillRef idx="2">
            <a:schemeClr val="accent2"/>
          </a:fillRef>
          <a:effectRef idx="1">
            <a:schemeClr val="accent2"/>
          </a:effectRef>
          <a:fontRef idx="minor">
            <a:schemeClr val="dk1"/>
          </a:fontRef>
        </p:style>
        <p:txBody>
          <a:bodyPr/>
          <a:lstStyle/>
          <a:p>
            <a:r>
              <a:rPr lang="en-US" sz="4000" dirty="0" smtClean="0"/>
              <a:t>Highlights of “Locale” Details:</a:t>
            </a:r>
            <a:endParaRPr lang="en-US" sz="4000" dirty="0"/>
          </a:p>
        </p:txBody>
      </p:sp>
      <p:pic>
        <p:nvPicPr>
          <p:cNvPr id="2050" name="Picture 2" descr="http://portal.unesco.org/culture/en/files/35097/11970610951visuel_wouaib_1.jpg/visuel%2Bwouaib%2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3019770" cy="353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53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1032</TotalTime>
  <Words>2457</Words>
  <Application>Microsoft Office PowerPoint</Application>
  <PresentationFormat>On-screen Show (4:3)</PresentationFormat>
  <Paragraphs>343</Paragraphs>
  <Slides>47</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Hardcover</vt:lpstr>
      <vt:lpstr>Image</vt:lpstr>
      <vt:lpstr>Clip</vt:lpstr>
      <vt:lpstr>LOCALIZATION</vt:lpstr>
      <vt:lpstr>PowerPoint Presentation</vt:lpstr>
      <vt:lpstr>GIL – Global/International/Local</vt:lpstr>
      <vt:lpstr>L10n – I18n</vt:lpstr>
      <vt:lpstr>Highlights of Internationalization</vt:lpstr>
      <vt:lpstr>The purpose of the Localization is  a creation of User’s  native, “locale” experience in variety of ways.  P.S. Language localization differs from translation activity, because it involves a comprehensive study of the target culture in order to correctly adapt the product to local needs.  </vt:lpstr>
      <vt:lpstr>Parts of Localization (L10N)-</vt:lpstr>
      <vt:lpstr>Highlight s of Localization Translation:</vt:lpstr>
      <vt:lpstr>Highlights of “Locale” Details:</vt:lpstr>
      <vt:lpstr>PowerPoint Presentation</vt:lpstr>
      <vt:lpstr>PowerPoint Presentation</vt:lpstr>
      <vt:lpstr>Language Functional Testing</vt:lpstr>
      <vt:lpstr>Linguistic/Locale Testing:</vt:lpstr>
      <vt:lpstr>Language Usability Testing</vt:lpstr>
      <vt:lpstr> Guide of L10N/I18N Compliance:</vt:lpstr>
      <vt:lpstr>PowerPoint Presentation</vt:lpstr>
      <vt:lpstr>PowerPoint Presentation</vt:lpstr>
      <vt:lpstr>PowerPoint Presentation</vt:lpstr>
      <vt:lpstr>Retail Product Design and Marketing</vt:lpstr>
      <vt:lpstr>PowerPoint Presentation</vt:lpstr>
      <vt:lpstr>PowerPoint Presentation</vt:lpstr>
      <vt:lpstr>PowerPoint Presentation</vt:lpstr>
      <vt:lpstr>PowerPoint Presentation</vt:lpstr>
      <vt:lpstr>Usability testing- date notation</vt:lpstr>
      <vt:lpstr>Long and Short Date and Time Formats </vt:lpstr>
      <vt:lpstr>Calendar/Holidays/Start of Week </vt:lpstr>
      <vt:lpstr>Calendar/Holidays/Start of Week</vt:lpstr>
      <vt:lpstr>Holidays:</vt:lpstr>
      <vt:lpstr>Holidays</vt:lpstr>
      <vt:lpstr>COLOR </vt:lpstr>
      <vt:lpstr>color</vt:lpstr>
      <vt:lpstr>Color</vt:lpstr>
      <vt:lpstr>Color</vt:lpstr>
      <vt:lpstr>Encodings, Unicode, all that stuff</vt:lpstr>
      <vt:lpstr>Graphics</vt:lpstr>
      <vt:lpstr>People in user software</vt:lpstr>
      <vt:lpstr>Spelling</vt:lpstr>
      <vt:lpstr>Garbage characters</vt:lpstr>
      <vt:lpstr>Usability and L10n</vt:lpstr>
      <vt:lpstr>PowerPoint Presentation</vt:lpstr>
      <vt:lpstr>Improve the GIL processes</vt:lpstr>
      <vt:lpstr>Technical Resources:</vt:lpstr>
      <vt:lpstr>PowerPoint Presentation</vt:lpstr>
      <vt:lpstr>PowerPoint Presentation</vt:lpstr>
      <vt:lpstr>PowerPoint Presentation</vt:lpstr>
      <vt:lpstr>PowerPoint Presentation</vt:lpstr>
      <vt:lpstr>Thank you for viewing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dc:title>
  <dc:creator>Ivette Doss</dc:creator>
  <cp:lastModifiedBy>Ivette Doss</cp:lastModifiedBy>
  <cp:revision>78</cp:revision>
  <dcterms:created xsi:type="dcterms:W3CDTF">2006-08-16T00:00:00Z</dcterms:created>
  <dcterms:modified xsi:type="dcterms:W3CDTF">2013-07-17T00:21:33Z</dcterms:modified>
</cp:coreProperties>
</file>