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0"/>
  </p:notesMasterIdLst>
  <p:sldIdLst>
    <p:sldId id="256" r:id="rId2"/>
    <p:sldId id="447" r:id="rId3"/>
    <p:sldId id="450" r:id="rId4"/>
    <p:sldId id="468" r:id="rId5"/>
    <p:sldId id="271" r:id="rId6"/>
    <p:sldId id="274" r:id="rId7"/>
    <p:sldId id="275" r:id="rId8"/>
    <p:sldId id="449" r:id="rId9"/>
    <p:sldId id="276" r:id="rId10"/>
    <p:sldId id="277" r:id="rId11"/>
    <p:sldId id="278" r:id="rId12"/>
    <p:sldId id="409" r:id="rId13"/>
    <p:sldId id="410" r:id="rId14"/>
    <p:sldId id="411" r:id="rId15"/>
    <p:sldId id="452" r:id="rId16"/>
    <p:sldId id="453" r:id="rId17"/>
    <p:sldId id="406" r:id="rId18"/>
    <p:sldId id="451" r:id="rId19"/>
    <p:sldId id="279" r:id="rId20"/>
    <p:sldId id="403" r:id="rId21"/>
    <p:sldId id="405" r:id="rId22"/>
    <p:sldId id="407" r:id="rId23"/>
    <p:sldId id="408" r:id="rId24"/>
    <p:sldId id="289" r:id="rId25"/>
    <p:sldId id="290" r:id="rId26"/>
    <p:sldId id="454" r:id="rId27"/>
    <p:sldId id="292" r:id="rId28"/>
    <p:sldId id="294" r:id="rId29"/>
    <p:sldId id="295" r:id="rId30"/>
    <p:sldId id="296" r:id="rId31"/>
    <p:sldId id="297" r:id="rId32"/>
    <p:sldId id="298" r:id="rId33"/>
    <p:sldId id="299" r:id="rId34"/>
    <p:sldId id="460" r:id="rId35"/>
    <p:sldId id="462" r:id="rId36"/>
    <p:sldId id="461" r:id="rId37"/>
    <p:sldId id="448" r:id="rId38"/>
    <p:sldId id="300" r:id="rId39"/>
    <p:sldId id="301" r:id="rId40"/>
    <p:sldId id="302" r:id="rId41"/>
    <p:sldId id="455" r:id="rId42"/>
    <p:sldId id="304" r:id="rId43"/>
    <p:sldId id="463" r:id="rId44"/>
    <p:sldId id="306" r:id="rId45"/>
    <p:sldId id="307" r:id="rId46"/>
    <p:sldId id="309" r:id="rId47"/>
    <p:sldId id="310" r:id="rId48"/>
    <p:sldId id="312" r:id="rId49"/>
    <p:sldId id="313" r:id="rId50"/>
    <p:sldId id="315" r:id="rId51"/>
    <p:sldId id="316" r:id="rId52"/>
    <p:sldId id="317" r:id="rId53"/>
    <p:sldId id="464" r:id="rId54"/>
    <p:sldId id="466" r:id="rId55"/>
    <p:sldId id="440" r:id="rId56"/>
    <p:sldId id="441" r:id="rId57"/>
    <p:sldId id="413" r:id="rId58"/>
    <p:sldId id="414" r:id="rId59"/>
    <p:sldId id="415" r:id="rId60"/>
    <p:sldId id="416" r:id="rId61"/>
    <p:sldId id="417" r:id="rId62"/>
    <p:sldId id="418" r:id="rId63"/>
    <p:sldId id="419" r:id="rId64"/>
    <p:sldId id="420" r:id="rId65"/>
    <p:sldId id="421" r:id="rId66"/>
    <p:sldId id="422" r:id="rId67"/>
    <p:sldId id="423" r:id="rId68"/>
    <p:sldId id="424" r:id="rId69"/>
    <p:sldId id="425" r:id="rId70"/>
    <p:sldId id="426" r:id="rId71"/>
    <p:sldId id="427" r:id="rId72"/>
    <p:sldId id="428" r:id="rId73"/>
    <p:sldId id="429" r:id="rId74"/>
    <p:sldId id="430" r:id="rId75"/>
    <p:sldId id="431" r:id="rId76"/>
    <p:sldId id="442" r:id="rId77"/>
    <p:sldId id="432" r:id="rId78"/>
    <p:sldId id="433" r:id="rId79"/>
    <p:sldId id="434" r:id="rId80"/>
    <p:sldId id="435" r:id="rId81"/>
    <p:sldId id="436" r:id="rId82"/>
    <p:sldId id="437" r:id="rId83"/>
    <p:sldId id="438" r:id="rId84"/>
    <p:sldId id="467" r:id="rId85"/>
    <p:sldId id="368" r:id="rId86"/>
    <p:sldId id="370" r:id="rId87"/>
    <p:sldId id="456" r:id="rId88"/>
    <p:sldId id="457"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8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C1E19A-E7C0-4417-9C5D-27964753EB0A}" type="datetimeFigureOut">
              <a:rPr lang="en-US" smtClean="0"/>
              <a:pPr/>
              <a:t>6/20/2013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216EA0-840D-45DE-B315-B67719DC5F42}" type="slidenum">
              <a:rPr lang="en-US" smtClean="0"/>
              <a:pPr/>
              <a:t>‹#›</a:t>
            </a:fld>
            <a:endParaRPr lang="en-US"/>
          </a:p>
        </p:txBody>
      </p:sp>
    </p:spTree>
    <p:extLst>
      <p:ext uri="{BB962C8B-B14F-4D97-AF65-F5344CB8AC3E}">
        <p14:creationId xmlns:p14="http://schemas.microsoft.com/office/powerpoint/2010/main" xmlns="" val="352441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B7B37A5-5E43-4552-84A5-98A6C31FD3FE}" type="datetime1">
              <a:rPr lang="en-US" smtClean="0"/>
              <a:pPr/>
              <a:t>6/20/2013</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r>
              <a:rPr lang="en-US" smtClean="0"/>
              <a:t>Copyright Ivette Doss 2013</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D0624-5DF3-4D0A-A7EC-03069B307BF7}" type="datetime1">
              <a:rPr lang="en-US" smtClean="0"/>
              <a:pPr/>
              <a:t>6/20/2013</a:t>
            </a:fld>
            <a:endParaRPr lang="en-US"/>
          </a:p>
        </p:txBody>
      </p:sp>
      <p:sp>
        <p:nvSpPr>
          <p:cNvPr id="5" name="Footer Placeholder 4"/>
          <p:cNvSpPr>
            <a:spLocks noGrp="1"/>
          </p:cNvSpPr>
          <p:nvPr>
            <p:ph type="ftr" sz="quarter" idx="11"/>
          </p:nvPr>
        </p:nvSpPr>
        <p:spPr/>
        <p:txBody>
          <a:bodyPr/>
          <a:lstStyle/>
          <a:p>
            <a:r>
              <a:rPr lang="en-US" smtClean="0"/>
              <a:t>Copyright Ivette Doss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4DC973-DC14-4AD7-8C65-DB332836F8EB}" type="datetime1">
              <a:rPr lang="en-US" smtClean="0"/>
              <a:pPr/>
              <a:t>6/20/2013</a:t>
            </a:fld>
            <a:endParaRPr lang="en-US"/>
          </a:p>
        </p:txBody>
      </p:sp>
      <p:sp>
        <p:nvSpPr>
          <p:cNvPr id="5" name="Footer Placeholder 4"/>
          <p:cNvSpPr>
            <a:spLocks noGrp="1"/>
          </p:cNvSpPr>
          <p:nvPr>
            <p:ph type="ftr" sz="quarter" idx="11"/>
          </p:nvPr>
        </p:nvSpPr>
        <p:spPr/>
        <p:txBody>
          <a:bodyPr/>
          <a:lstStyle/>
          <a:p>
            <a:r>
              <a:rPr lang="en-US" smtClean="0"/>
              <a:t>Copyright Ivette Doss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F289FDC2-1525-464D-80A7-E99246C4DF0F}" type="datetime1">
              <a:rPr lang="en-US" smtClean="0"/>
              <a:pPr/>
              <a:t>6/20/2013</a:t>
            </a:fld>
            <a:endParaRPr lang="en-US"/>
          </a:p>
        </p:txBody>
      </p:sp>
      <p:sp>
        <p:nvSpPr>
          <p:cNvPr id="5" name="Footer Placeholder 4"/>
          <p:cNvSpPr>
            <a:spLocks noGrp="1"/>
          </p:cNvSpPr>
          <p:nvPr>
            <p:ph type="ftr" sz="quarter" idx="11"/>
          </p:nvPr>
        </p:nvSpPr>
        <p:spPr/>
        <p:txBody>
          <a:bodyPr/>
          <a:lstStyle/>
          <a:p>
            <a:r>
              <a:rPr lang="en-US" smtClean="0"/>
              <a:t>Copyright Ivette Doss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50E7CB-F7E4-4AD0-B5DA-987BEFE9666C}" type="datetime1">
              <a:rPr lang="en-US" smtClean="0"/>
              <a:pPr/>
              <a:t>6/20/2013</a:t>
            </a:fld>
            <a:endParaRPr lang="en-US"/>
          </a:p>
        </p:txBody>
      </p:sp>
      <p:sp>
        <p:nvSpPr>
          <p:cNvPr id="5" name="Footer Placeholder 4"/>
          <p:cNvSpPr>
            <a:spLocks noGrp="1"/>
          </p:cNvSpPr>
          <p:nvPr>
            <p:ph type="ftr" sz="quarter" idx="11"/>
          </p:nvPr>
        </p:nvSpPr>
        <p:spPr/>
        <p:txBody>
          <a:bodyPr/>
          <a:lstStyle/>
          <a:p>
            <a:r>
              <a:rPr lang="en-US" smtClean="0"/>
              <a:t>Copyright Ivette Doss 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3ECFA65D-029B-45AE-85CD-0F5395286AF9}" type="datetime1">
              <a:rPr lang="en-US" smtClean="0"/>
              <a:pPr/>
              <a:t>6/20/2013</a:t>
            </a:fld>
            <a:endParaRPr lang="en-US"/>
          </a:p>
        </p:txBody>
      </p:sp>
      <p:sp>
        <p:nvSpPr>
          <p:cNvPr id="6" name="Footer Placeholder 5"/>
          <p:cNvSpPr>
            <a:spLocks noGrp="1"/>
          </p:cNvSpPr>
          <p:nvPr>
            <p:ph type="ftr" sz="quarter" idx="11"/>
          </p:nvPr>
        </p:nvSpPr>
        <p:spPr/>
        <p:txBody>
          <a:bodyPr/>
          <a:lstStyle/>
          <a:p>
            <a:r>
              <a:rPr lang="en-US" smtClean="0"/>
              <a:t>Copyright Ivette Doss 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6051A41-3B1A-4D13-93B8-0B83F9AFAE29}" type="datetime1">
              <a:rPr lang="en-US" smtClean="0"/>
              <a:pPr/>
              <a:t>6/20/2013</a:t>
            </a:fld>
            <a:endParaRPr lang="en-US"/>
          </a:p>
        </p:txBody>
      </p:sp>
      <p:sp>
        <p:nvSpPr>
          <p:cNvPr id="8" name="Footer Placeholder 7"/>
          <p:cNvSpPr>
            <a:spLocks noGrp="1"/>
          </p:cNvSpPr>
          <p:nvPr>
            <p:ph type="ftr" sz="quarter" idx="11"/>
          </p:nvPr>
        </p:nvSpPr>
        <p:spPr/>
        <p:txBody>
          <a:bodyPr/>
          <a:lstStyle/>
          <a:p>
            <a:r>
              <a:rPr lang="en-US" smtClean="0"/>
              <a:t>Copyright Ivette Doss 2013</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50CEC31-D09B-4DAA-ABC1-2832ED2ADA35}" type="datetime1">
              <a:rPr lang="en-US" smtClean="0"/>
              <a:pPr/>
              <a:t>6/20/2013</a:t>
            </a:fld>
            <a:endParaRPr lang="en-US"/>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71F33D-2C6C-4F7D-81C7-A2634D8F3869}" type="datetime1">
              <a:rPr lang="en-US" smtClean="0"/>
              <a:pPr/>
              <a:t>6/20/2013</a:t>
            </a:fld>
            <a:endParaRPr lang="en-US"/>
          </a:p>
        </p:txBody>
      </p:sp>
      <p:sp>
        <p:nvSpPr>
          <p:cNvPr id="3" name="Footer Placeholder 2"/>
          <p:cNvSpPr>
            <a:spLocks noGrp="1"/>
          </p:cNvSpPr>
          <p:nvPr>
            <p:ph type="ftr" sz="quarter" idx="11"/>
          </p:nvPr>
        </p:nvSpPr>
        <p:spPr/>
        <p:txBody>
          <a:bodyPr/>
          <a:lstStyle/>
          <a:p>
            <a:r>
              <a:rPr lang="en-US" smtClean="0"/>
              <a:t>Copyright Ivette Doss 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AA3EE-1C7F-4115-8A53-5280BB63A14D}" type="datetime1">
              <a:rPr lang="en-US" smtClean="0"/>
              <a:pPr/>
              <a:t>6/20/2013</a:t>
            </a:fld>
            <a:endParaRPr lang="en-US"/>
          </a:p>
        </p:txBody>
      </p:sp>
      <p:sp>
        <p:nvSpPr>
          <p:cNvPr id="6" name="Footer Placeholder 5"/>
          <p:cNvSpPr>
            <a:spLocks noGrp="1"/>
          </p:cNvSpPr>
          <p:nvPr>
            <p:ph type="ftr" sz="quarter" idx="11"/>
          </p:nvPr>
        </p:nvSpPr>
        <p:spPr/>
        <p:txBody>
          <a:bodyPr/>
          <a:lstStyle/>
          <a:p>
            <a:r>
              <a:rPr lang="en-US" smtClean="0"/>
              <a:t>Copyright Ivette Doss 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8CA31E-1C85-4AAC-AF36-0A96DBD9C730}" type="datetime1">
              <a:rPr lang="en-US" smtClean="0"/>
              <a:pPr/>
              <a:t>6/20/2013</a:t>
            </a:fld>
            <a:endParaRPr lang="en-US"/>
          </a:p>
        </p:txBody>
      </p:sp>
      <p:sp>
        <p:nvSpPr>
          <p:cNvPr id="6" name="Footer Placeholder 5"/>
          <p:cNvSpPr>
            <a:spLocks noGrp="1"/>
          </p:cNvSpPr>
          <p:nvPr>
            <p:ph type="ftr" sz="quarter" idx="11"/>
          </p:nvPr>
        </p:nvSpPr>
        <p:spPr/>
        <p:txBody>
          <a:bodyPr/>
          <a:lstStyle/>
          <a:p>
            <a:r>
              <a:rPr lang="en-US" smtClean="0"/>
              <a:t>Copyright Ivette Doss 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6697C10-88CD-41AF-8876-5D974C839909}" type="datetime1">
              <a:rPr lang="en-US" smtClean="0"/>
              <a:pPr/>
              <a:t>6/20/2013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Copyright Ivette Doss 2013</a:t>
            </a:r>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6F15528-21DE-4FAA-801E-634DDDAF4B2B}"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www.youtube.com/watch?v=QtMduaT82Ts" TargetMode="External"/><Relationship Id="rId3" Type="http://schemas.openxmlformats.org/officeDocument/2006/relationships/hyperlink" Target="http://www.youtube.com/watch?v=zhIexQ1DGis" TargetMode="External"/><Relationship Id="rId7" Type="http://schemas.openxmlformats.org/officeDocument/2006/relationships/hyperlink" Target="http://www.youtube.com/watch?feature=player_embedded&amp;v=sgREn8xDhRI" TargetMode="External"/><Relationship Id="rId2" Type="http://schemas.openxmlformats.org/officeDocument/2006/relationships/hyperlink" Target="http://www.youtube.com/watch?v=lupsaNtWrlc" TargetMode="External"/><Relationship Id="rId1" Type="http://schemas.openxmlformats.org/officeDocument/2006/relationships/slideLayout" Target="../slideLayouts/slideLayout2.xml"/><Relationship Id="rId6" Type="http://schemas.openxmlformats.org/officeDocument/2006/relationships/hyperlink" Target="http://www.youtube.com/watch?v=9pPfaHriPX0" TargetMode="External"/><Relationship Id="rId5" Type="http://schemas.openxmlformats.org/officeDocument/2006/relationships/hyperlink" Target="http://www.youtube.com/watch?v=v1uyQZNg2vE" TargetMode="External"/><Relationship Id="rId4" Type="http://schemas.openxmlformats.org/officeDocument/2006/relationships/hyperlink" Target="http://www.youtube.com/watch?feature=player_embedded&amp;v=dl9eqdZpvJU"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www.mobileqazone.com/forum/categories/mobile-application-testing/listForCategory" TargetMode="External"/><Relationship Id="rId2" Type="http://schemas.openxmlformats.org/officeDocument/2006/relationships/hyperlink" Target="http://smartbear.com/forums/f80/mobile-applications-testing"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0"/>
            <a:ext cx="7772400" cy="1600201"/>
          </a:xfrm>
        </p:spPr>
        <p:txBody>
          <a:bodyPr/>
          <a:lstStyle/>
          <a:p>
            <a:r>
              <a:rPr lang="en-US" sz="4000" b="1" dirty="0">
                <a:solidFill>
                  <a:srgbClr val="002060"/>
                </a:solidFill>
                <a:latin typeface="Arial" pitchFamily="34" charset="0"/>
                <a:cs typeface="Arial" pitchFamily="34" charset="0"/>
              </a:rPr>
              <a:t>Mobile Testing – </a:t>
            </a:r>
            <a:br>
              <a:rPr lang="en-US" sz="4000" b="1" dirty="0">
                <a:solidFill>
                  <a:srgbClr val="002060"/>
                </a:solidFill>
                <a:latin typeface="Arial" pitchFamily="34" charset="0"/>
                <a:cs typeface="Arial" pitchFamily="34" charset="0"/>
              </a:rPr>
            </a:br>
            <a:r>
              <a:rPr lang="en-US" sz="4000" b="1" dirty="0">
                <a:solidFill>
                  <a:srgbClr val="002060"/>
                </a:solidFill>
                <a:latin typeface="Arial" pitchFamily="34" charset="0"/>
                <a:cs typeface="Arial" pitchFamily="34" charset="0"/>
              </a:rPr>
              <a:t>Survival Knowledge – </a:t>
            </a:r>
            <a:r>
              <a:rPr lang="en-US" sz="4000" b="1" dirty="0" smtClean="0">
                <a:solidFill>
                  <a:srgbClr val="002060"/>
                </a:solidFill>
                <a:latin typeface="Arial" pitchFamily="34" charset="0"/>
                <a:cs typeface="Arial" pitchFamily="34" charset="0"/>
              </a:rPr>
              <a:t>Part II</a:t>
            </a:r>
            <a:endParaRPr lang="en-US" sz="4000" dirty="0">
              <a:solidFill>
                <a:srgbClr val="002060"/>
              </a:solidFill>
            </a:endParaRPr>
          </a:p>
        </p:txBody>
      </p:sp>
      <p:sp>
        <p:nvSpPr>
          <p:cNvPr id="3" name="Subtitle 2"/>
          <p:cNvSpPr>
            <a:spLocks noGrp="1"/>
          </p:cNvSpPr>
          <p:nvPr>
            <p:ph type="subTitle" idx="1"/>
          </p:nvPr>
        </p:nvSpPr>
        <p:spPr>
          <a:xfrm>
            <a:off x="4114800" y="5562600"/>
            <a:ext cx="5029200" cy="609600"/>
          </a:xfrm>
        </p:spPr>
        <p:txBody>
          <a:bodyPr/>
          <a:lstStyle/>
          <a:p>
            <a:r>
              <a:rPr lang="en-US" b="1" dirty="0" smtClean="0">
                <a:solidFill>
                  <a:srgbClr val="0070C0"/>
                </a:solidFill>
              </a:rPr>
              <a:t>Created by </a:t>
            </a:r>
            <a:r>
              <a:rPr lang="en-US" b="1" dirty="0" err="1" smtClean="0">
                <a:solidFill>
                  <a:srgbClr val="0070C0"/>
                </a:solidFill>
              </a:rPr>
              <a:t>Ivette</a:t>
            </a:r>
            <a:r>
              <a:rPr lang="en-US" b="1" dirty="0" smtClean="0">
                <a:solidFill>
                  <a:srgbClr val="0070C0"/>
                </a:solidFill>
              </a:rPr>
              <a:t> Doss</a:t>
            </a:r>
            <a:endParaRPr lang="en-US" b="1" dirty="0">
              <a:solidFill>
                <a:srgbClr val="0070C0"/>
              </a:solidFill>
            </a:endParaRPr>
          </a:p>
        </p:txBody>
      </p:sp>
      <p:sp>
        <p:nvSpPr>
          <p:cNvPr id="4" name="Footer Placeholder 3"/>
          <p:cNvSpPr>
            <a:spLocks noGrp="1"/>
          </p:cNvSpPr>
          <p:nvPr>
            <p:ph type="ftr" sz="quarter" idx="12"/>
          </p:nvPr>
        </p:nvSpPr>
        <p:spPr/>
        <p:txBody>
          <a:bodyPr/>
          <a:lstStyle/>
          <a:p>
            <a:r>
              <a:rPr lang="en-US" smtClean="0"/>
              <a:t>Copyright Ivette Doss 2013</a:t>
            </a:r>
            <a:endParaRPr lang="en-US"/>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2060"/>
                </a:solidFill>
              </a:rPr>
              <a:pPr/>
              <a:t>1</a:t>
            </a:fld>
            <a:endParaRPr lang="en-US" dirty="0">
              <a:solidFill>
                <a:srgbClr val="002060"/>
              </a:solidFill>
            </a:endParaRPr>
          </a:p>
        </p:txBody>
      </p:sp>
      <p:pic>
        <p:nvPicPr>
          <p:cNvPr id="2050" name="Picture 2" descr="http://blog.qatestlab.com/wp-content/uploads/2011/05/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2209800"/>
            <a:ext cx="5572027" cy="3124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12024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phonegg.com/31/3128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18128" y="628290"/>
            <a:ext cx="2442654" cy="2668943"/>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m.phonegg.com/31/3130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6462" y="1103485"/>
            <a:ext cx="1547033" cy="2808798"/>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http://m.phonegg.com/30/3073b-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98652" y="1105856"/>
            <a:ext cx="2319476" cy="2319476"/>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http://crackerpie.com/wp-content/uploads/2013/02/Wallpaper-samsung-galaxy-s4-release-1024x76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10100" y="3741644"/>
            <a:ext cx="3733800" cy="28003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4"/>
          <p:cNvSpPr>
            <a:spLocks noGrp="1"/>
          </p:cNvSpPr>
          <p:nvPr>
            <p:ph type="title"/>
          </p:nvPr>
        </p:nvSpPr>
        <p:spPr>
          <a:xfrm>
            <a:off x="304800" y="253856"/>
            <a:ext cx="4648200" cy="792162"/>
          </a:xfrm>
        </p:spPr>
        <p:style>
          <a:lnRef idx="1">
            <a:schemeClr val="accent6"/>
          </a:lnRef>
          <a:fillRef idx="2">
            <a:schemeClr val="accent6"/>
          </a:fillRef>
          <a:effectRef idx="1">
            <a:schemeClr val="accent6"/>
          </a:effectRef>
          <a:fontRef idx="minor">
            <a:schemeClr val="dk1"/>
          </a:fontRef>
        </p:style>
        <p:txBody>
          <a:bodyPr/>
          <a:lstStyle/>
          <a:p>
            <a:r>
              <a:rPr lang="en-US" sz="4000" dirty="0" smtClean="0"/>
              <a:t>Latest Android:</a:t>
            </a:r>
            <a:endParaRPr lang="en-US" sz="4000" dirty="0"/>
          </a:p>
        </p:txBody>
      </p:sp>
      <p:sp>
        <p:nvSpPr>
          <p:cNvPr id="3" name="Footer Placeholder 2"/>
          <p:cNvSpPr>
            <a:spLocks noGrp="1"/>
          </p:cNvSpPr>
          <p:nvPr>
            <p:ph type="ftr" sz="quarter" idx="11"/>
          </p:nvPr>
        </p:nvSpPr>
        <p:spPr>
          <a:xfrm>
            <a:off x="706931" y="6359431"/>
            <a:ext cx="2477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Ivette</a:t>
            </a:r>
            <a:r>
              <a:rPr lang="en-US" dirty="0" smtClean="0">
                <a:solidFill>
                  <a:schemeClr val="accent1">
                    <a:lumMod val="50000"/>
                  </a:schemeClr>
                </a:solidFill>
              </a:rPr>
              <a:t> Doss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10</a:t>
            </a:fld>
            <a:endParaRPr lang="en-US" dirty="0">
              <a:solidFill>
                <a:schemeClr val="accent1">
                  <a:lumMod val="50000"/>
                </a:schemeClr>
              </a:solidFill>
            </a:endParaRPr>
          </a:p>
        </p:txBody>
      </p:sp>
      <p:sp>
        <p:nvSpPr>
          <p:cNvPr id="9" name="Rectangle 8"/>
          <p:cNvSpPr/>
          <p:nvPr/>
        </p:nvSpPr>
        <p:spPr>
          <a:xfrm>
            <a:off x="3810000" y="3372312"/>
            <a:ext cx="1184940"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HTC One</a:t>
            </a:r>
            <a:endParaRPr lang="en-US" dirty="0"/>
          </a:p>
        </p:txBody>
      </p:sp>
      <p:sp>
        <p:nvSpPr>
          <p:cNvPr id="12" name="Rectangle 11"/>
          <p:cNvSpPr/>
          <p:nvPr/>
        </p:nvSpPr>
        <p:spPr>
          <a:xfrm>
            <a:off x="6615545" y="5999833"/>
            <a:ext cx="25146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Samsung Galaxy S IV</a:t>
            </a:r>
            <a:endParaRPr lang="en-US" dirty="0"/>
          </a:p>
        </p:txBody>
      </p:sp>
      <p:sp>
        <p:nvSpPr>
          <p:cNvPr id="13" name="Rectangle 12"/>
          <p:cNvSpPr/>
          <p:nvPr/>
        </p:nvSpPr>
        <p:spPr>
          <a:xfrm>
            <a:off x="1447800" y="3361416"/>
            <a:ext cx="1524000" cy="4953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Motorola RAZR D3</a:t>
            </a:r>
            <a:endParaRPr lang="en-US" sz="1600" dirty="0"/>
          </a:p>
        </p:txBody>
      </p:sp>
      <p:pic>
        <p:nvPicPr>
          <p:cNvPr id="89094" name="Picture 6" descr="http://www.phonegg.com/Samsung/Galaxy-Note-II-CDMA/Samsung-Galaxy-Note-II-CDMA.jpg"/>
          <p:cNvPicPr>
            <a:picLocks noChangeAspect="1" noChangeArrowheads="1"/>
          </p:cNvPicPr>
          <p:nvPr/>
        </p:nvPicPr>
        <p:blipFill>
          <a:blip r:embed="rId6" cstate="print"/>
          <a:srcRect/>
          <a:stretch>
            <a:fillRect/>
          </a:stretch>
        </p:blipFill>
        <p:spPr bwMode="auto">
          <a:xfrm>
            <a:off x="228600" y="4011706"/>
            <a:ext cx="3129790" cy="2362200"/>
          </a:xfrm>
          <a:prstGeom prst="rect">
            <a:avLst/>
          </a:prstGeom>
          <a:noFill/>
        </p:spPr>
      </p:pic>
      <p:sp>
        <p:nvSpPr>
          <p:cNvPr id="15" name="Rectangle 14"/>
          <p:cNvSpPr/>
          <p:nvPr/>
        </p:nvSpPr>
        <p:spPr>
          <a:xfrm>
            <a:off x="2851576" y="5992906"/>
            <a:ext cx="22098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Samsung Note II</a:t>
            </a:r>
            <a:endParaRPr lang="en-US" dirty="0"/>
          </a:p>
        </p:txBody>
      </p:sp>
      <p:sp>
        <p:nvSpPr>
          <p:cNvPr id="18" name="Rectangle 17"/>
          <p:cNvSpPr/>
          <p:nvPr/>
        </p:nvSpPr>
        <p:spPr>
          <a:xfrm>
            <a:off x="5334000" y="3044332"/>
            <a:ext cx="183097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LG </a:t>
            </a:r>
            <a:r>
              <a:rPr lang="en-US" sz="1600" dirty="0" err="1" smtClean="0"/>
              <a:t>Optimus</a:t>
            </a:r>
            <a:r>
              <a:rPr lang="en-US" sz="1600" dirty="0" smtClean="0"/>
              <a:t> L3 </a:t>
            </a:r>
            <a:r>
              <a:rPr lang="en-US" sz="1600" dirty="0"/>
              <a:t>II</a:t>
            </a:r>
            <a:r>
              <a:rPr lang="en-US" sz="1600" dirty="0" smtClean="0"/>
              <a:t> </a:t>
            </a:r>
            <a:endParaRPr lang="en-US" sz="1600" dirty="0"/>
          </a:p>
        </p:txBody>
      </p:sp>
      <p:pic>
        <p:nvPicPr>
          <p:cNvPr id="1028" name="Picture 4" descr="http://m.phonegg.com/29/2969b.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960783" y="628290"/>
            <a:ext cx="2030818" cy="239174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366592" y="3020031"/>
            <a:ext cx="1625008" cy="4053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Sony </a:t>
            </a:r>
            <a:r>
              <a:rPr lang="en-US" sz="1600" dirty="0" err="1" smtClean="0"/>
              <a:t>Xperia</a:t>
            </a:r>
            <a:r>
              <a:rPr lang="en-US" sz="1600" dirty="0" smtClean="0"/>
              <a:t>  Z</a:t>
            </a:r>
            <a:endParaRPr lang="en-US" sz="1600" dirty="0"/>
          </a:p>
        </p:txBody>
      </p:sp>
    </p:spTree>
    <p:extLst>
      <p:ext uri="{BB962C8B-B14F-4D97-AF65-F5344CB8AC3E}">
        <p14:creationId xmlns:p14="http://schemas.microsoft.com/office/powerpoint/2010/main" xmlns="" val="3165519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0" y="274638"/>
            <a:ext cx="6019800" cy="868362"/>
          </a:xfrm>
        </p:spPr>
        <p:style>
          <a:lnRef idx="1">
            <a:schemeClr val="accent6"/>
          </a:lnRef>
          <a:fillRef idx="2">
            <a:schemeClr val="accent6"/>
          </a:fillRef>
          <a:effectRef idx="1">
            <a:schemeClr val="accent6"/>
          </a:effectRef>
          <a:fontRef idx="minor">
            <a:schemeClr val="dk1"/>
          </a:fontRef>
        </p:style>
        <p:txBody>
          <a:bodyPr/>
          <a:lstStyle/>
          <a:p>
            <a:r>
              <a:rPr lang="en-US" sz="4400" dirty="0" smtClean="0"/>
              <a:t>Latest </a:t>
            </a:r>
            <a:r>
              <a:rPr lang="en-US" sz="4400" dirty="0" err="1" smtClean="0"/>
              <a:t>iPhone</a:t>
            </a:r>
            <a:r>
              <a:rPr lang="en-US" sz="4400" dirty="0" smtClean="0"/>
              <a:t>:</a:t>
            </a:r>
            <a:endParaRPr lang="en-US" sz="4400" dirty="0"/>
          </a:p>
        </p:txBody>
      </p:sp>
      <p:sp>
        <p:nvSpPr>
          <p:cNvPr id="3" name="Footer Placeholder 2"/>
          <p:cNvSpPr>
            <a:spLocks noGrp="1"/>
          </p:cNvSpPr>
          <p:nvPr>
            <p:ph type="ftr" sz="quarter" idx="11"/>
          </p:nvPr>
        </p:nvSpPr>
        <p:spPr>
          <a:xfrm>
            <a:off x="685800" y="6324600"/>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Ivette</a:t>
            </a:r>
            <a:r>
              <a:rPr lang="en-US" dirty="0" smtClean="0">
                <a:solidFill>
                  <a:schemeClr val="accent1">
                    <a:lumMod val="50000"/>
                  </a:schemeClr>
                </a:solidFill>
              </a:rPr>
              <a:t> Doss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11</a:t>
            </a:fld>
            <a:endParaRPr lang="en-US" dirty="0">
              <a:solidFill>
                <a:schemeClr val="accent1">
                  <a:lumMod val="50000"/>
                </a:schemeClr>
              </a:solidFill>
            </a:endParaRPr>
          </a:p>
        </p:txBody>
      </p:sp>
      <p:pic>
        <p:nvPicPr>
          <p:cNvPr id="5122" name="Picture 2" descr="http://cuit.columbia.edu/files/cuit/iPhone5%20image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524000"/>
            <a:ext cx="2676525" cy="4572000"/>
          </a:xfrm>
          <a:prstGeom prst="rect">
            <a:avLst/>
          </a:prstGeom>
          <a:noFill/>
          <a:extLst>
            <a:ext uri="{909E8E84-426E-40DD-AFC4-6F175D3DCCD1}">
              <a14:hiddenFill xmlns:a14="http://schemas.microsoft.com/office/drawing/2010/main" xmlns="">
                <a:solidFill>
                  <a:srgbClr val="FFFFFF"/>
                </a:solidFill>
              </a14:hiddenFill>
            </a:ext>
          </a:extLst>
        </p:spPr>
      </p:pic>
      <p:pic>
        <p:nvPicPr>
          <p:cNvPr id="88066" name="Picture 2" descr="http://iphoneheadlines.com/images/2012/11/iphone-launching-in-china-on-december-ipad-and-ipad-mini-wifi-on-december_p-idu_0.jpg"/>
          <p:cNvPicPr>
            <a:picLocks noChangeAspect="1" noChangeArrowheads="1"/>
          </p:cNvPicPr>
          <p:nvPr/>
        </p:nvPicPr>
        <p:blipFill>
          <a:blip r:embed="rId3" cstate="print"/>
          <a:srcRect/>
          <a:stretch>
            <a:fillRect/>
          </a:stretch>
        </p:blipFill>
        <p:spPr bwMode="auto">
          <a:xfrm>
            <a:off x="3886200" y="1447800"/>
            <a:ext cx="4953000" cy="3048000"/>
          </a:xfrm>
          <a:prstGeom prst="rect">
            <a:avLst/>
          </a:prstGeom>
          <a:noFill/>
        </p:spPr>
      </p:pic>
      <p:sp>
        <p:nvSpPr>
          <p:cNvPr id="8" name="Rectangle 7"/>
          <p:cNvSpPr/>
          <p:nvPr/>
        </p:nvSpPr>
        <p:spPr>
          <a:xfrm>
            <a:off x="6096000" y="4800600"/>
            <a:ext cx="23622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iPhone5</a:t>
            </a:r>
          </a:p>
          <a:p>
            <a:pPr algn="ctr"/>
            <a:r>
              <a:rPr lang="en-US" dirty="0" err="1" smtClean="0"/>
              <a:t>iPad</a:t>
            </a:r>
            <a:r>
              <a:rPr lang="en-US" dirty="0" smtClean="0"/>
              <a:t> mini</a:t>
            </a:r>
          </a:p>
          <a:p>
            <a:pPr algn="ctr"/>
            <a:r>
              <a:rPr lang="en-US" dirty="0" err="1" smtClean="0"/>
              <a:t>iPad</a:t>
            </a:r>
            <a:r>
              <a:rPr lang="en-US" dirty="0" smtClean="0"/>
              <a:t> 4</a:t>
            </a:r>
            <a:endParaRPr lang="en-US" dirty="0"/>
          </a:p>
        </p:txBody>
      </p:sp>
      <p:pic>
        <p:nvPicPr>
          <p:cNvPr id="88068" name="Picture 4" descr="http://www.blogcdn.com/www.engadget.com/media/2012/10/ipad4thgen.jpg"/>
          <p:cNvPicPr>
            <a:picLocks noChangeAspect="1" noChangeArrowheads="1"/>
          </p:cNvPicPr>
          <p:nvPr/>
        </p:nvPicPr>
        <p:blipFill>
          <a:blip r:embed="rId4" cstate="print"/>
          <a:srcRect/>
          <a:stretch>
            <a:fillRect/>
          </a:stretch>
        </p:blipFill>
        <p:spPr bwMode="auto">
          <a:xfrm>
            <a:off x="3124200" y="4038600"/>
            <a:ext cx="2590800" cy="1866286"/>
          </a:xfrm>
          <a:prstGeom prst="rect">
            <a:avLst/>
          </a:prstGeom>
          <a:noFill/>
        </p:spPr>
      </p:pic>
    </p:spTree>
    <p:extLst>
      <p:ext uri="{BB962C8B-B14F-4D97-AF65-F5344CB8AC3E}">
        <p14:creationId xmlns:p14="http://schemas.microsoft.com/office/powerpoint/2010/main" xmlns="" val="3710925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0999" y="304800"/>
            <a:ext cx="8534399" cy="715962"/>
          </a:xfrm>
        </p:spPr>
        <p:style>
          <a:lnRef idx="1">
            <a:schemeClr val="accent6"/>
          </a:lnRef>
          <a:fillRef idx="2">
            <a:schemeClr val="accent6"/>
          </a:fillRef>
          <a:effectRef idx="1">
            <a:schemeClr val="accent6"/>
          </a:effectRef>
          <a:fontRef idx="minor">
            <a:schemeClr val="dk1"/>
          </a:fontRef>
        </p:style>
        <p:txBody>
          <a:bodyPr>
            <a:noAutofit/>
          </a:bodyPr>
          <a:lstStyle/>
          <a:p>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a:t>Windows </a:t>
            </a:r>
            <a:r>
              <a:rPr lang="en-US" sz="2800" dirty="0" smtClean="0"/>
              <a:t>Phone </a:t>
            </a:r>
            <a:r>
              <a:rPr lang="en-US" sz="2800" dirty="0"/>
              <a:t>: Nokia </a:t>
            </a:r>
            <a:r>
              <a:rPr lang="en-US" sz="2800" dirty="0" err="1"/>
              <a:t>Lumia</a:t>
            </a:r>
            <a:r>
              <a:rPr lang="en-US" sz="2800" dirty="0"/>
              <a:t> 920 and HTC </a:t>
            </a:r>
            <a:r>
              <a:rPr lang="en-US" sz="2800" dirty="0" smtClean="0"/>
              <a:t>Win8</a:t>
            </a:r>
            <a:endParaRPr lang="en-US" sz="2800" dirty="0"/>
          </a:p>
        </p:txBody>
      </p:sp>
      <p:sp>
        <p:nvSpPr>
          <p:cNvPr id="3" name="Footer Placeholder 2"/>
          <p:cNvSpPr>
            <a:spLocks noGrp="1"/>
          </p:cNvSpPr>
          <p:nvPr>
            <p:ph type="ftr" sz="quarter" idx="11"/>
          </p:nvPr>
        </p:nvSpPr>
        <p:spPr>
          <a:xfrm>
            <a:off x="685800" y="6324600"/>
            <a:ext cx="4078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Ivette</a:t>
            </a:r>
            <a:r>
              <a:rPr lang="en-US" dirty="0" smtClean="0">
                <a:solidFill>
                  <a:schemeClr val="accent1">
                    <a:lumMod val="50000"/>
                  </a:schemeClr>
                </a:solidFill>
              </a:rPr>
              <a:t> Doss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12</a:t>
            </a:fld>
            <a:endParaRPr lang="en-US" dirty="0">
              <a:solidFill>
                <a:schemeClr val="accent1">
                  <a:lumMod val="50000"/>
                </a:schemeClr>
              </a:solidFill>
            </a:endParaRPr>
          </a:p>
        </p:txBody>
      </p:sp>
      <p:pic>
        <p:nvPicPr>
          <p:cNvPr id="6" name="Picture 2" descr="http://i.telegraph.co.uk/multimedia/archive/02382/HTC_Windows_Phone__2382378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8600" y="3429000"/>
            <a:ext cx="4648199" cy="2901376"/>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i.nokia.com/image/view/-/1864332/highRes/3/-/NUSA-920-PP-Image-Carousal-Images-01-jp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0999" y="1524000"/>
            <a:ext cx="5023769" cy="2514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94665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pocket-lint.com/images/HP38/blackberry-10-phones-promo-leaked-0.jpg?20130130-17520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219200"/>
            <a:ext cx="6858000" cy="472965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4"/>
          <p:cNvSpPr>
            <a:spLocks noGrp="1"/>
          </p:cNvSpPr>
          <p:nvPr>
            <p:ph type="title"/>
          </p:nvPr>
        </p:nvSpPr>
        <p:spPr>
          <a:xfrm>
            <a:off x="457200" y="228600"/>
            <a:ext cx="8229600" cy="685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smtClean="0"/>
              <a:t> </a:t>
            </a:r>
            <a:r>
              <a:rPr lang="en-US" sz="4900" dirty="0" smtClean="0"/>
              <a:t>BlackBerry 10 - Z10 &amp; Q10</a:t>
            </a:r>
            <a:endParaRPr lang="en-US" sz="4900" dirty="0"/>
          </a:p>
        </p:txBody>
      </p:sp>
      <p:sp>
        <p:nvSpPr>
          <p:cNvPr id="3" name="Footer Placeholder 2"/>
          <p:cNvSpPr>
            <a:spLocks noGrp="1"/>
          </p:cNvSpPr>
          <p:nvPr>
            <p:ph type="ftr" sz="quarter" idx="11"/>
          </p:nvPr>
        </p:nvSpPr>
        <p:spPr>
          <a:xfrm>
            <a:off x="685800" y="6324600"/>
            <a:ext cx="4306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Ivette</a:t>
            </a:r>
            <a:r>
              <a:rPr lang="en-US" dirty="0" smtClean="0">
                <a:solidFill>
                  <a:schemeClr val="accent1">
                    <a:lumMod val="50000"/>
                  </a:schemeClr>
                </a:solidFill>
              </a:rPr>
              <a:t> Doss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13</a:t>
            </a:fld>
            <a:endParaRPr lang="en-US" dirty="0">
              <a:solidFill>
                <a:schemeClr val="accent1">
                  <a:lumMod val="50000"/>
                </a:schemeClr>
              </a:solidFill>
            </a:endParaRPr>
          </a:p>
        </p:txBody>
      </p:sp>
      <p:sp>
        <p:nvSpPr>
          <p:cNvPr id="11" name="Rectangle 10"/>
          <p:cNvSpPr/>
          <p:nvPr/>
        </p:nvSpPr>
        <p:spPr>
          <a:xfrm>
            <a:off x="762000" y="5562600"/>
            <a:ext cx="38100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http://www.youtube.com/watch?feature=player_embedded&amp;v=UPbhzmIq9uU</a:t>
            </a:r>
            <a:endParaRPr lang="en-US" sz="1400" dirty="0"/>
          </a:p>
        </p:txBody>
      </p:sp>
    </p:spTree>
    <p:extLst>
      <p:ext uri="{BB962C8B-B14F-4D97-AF65-F5344CB8AC3E}">
        <p14:creationId xmlns:p14="http://schemas.microsoft.com/office/powerpoint/2010/main" xmlns="" val="1818737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715962"/>
          </a:xfrm>
        </p:spPr>
        <p:style>
          <a:lnRef idx="1">
            <a:schemeClr val="accent6"/>
          </a:lnRef>
          <a:fillRef idx="2">
            <a:schemeClr val="accent6"/>
          </a:fillRef>
          <a:effectRef idx="1">
            <a:schemeClr val="accent6"/>
          </a:effectRef>
          <a:fontRef idx="minor">
            <a:schemeClr val="dk1"/>
          </a:fontRef>
        </p:style>
        <p:txBody>
          <a:bodyPr>
            <a:noAutofit/>
          </a:bodyPr>
          <a:lstStyle/>
          <a:p>
            <a:r>
              <a:rPr lang="en-US" sz="2800" dirty="0" smtClean="0"/>
              <a:t>First Firefox Phone by ZTE (China), Samsung</a:t>
            </a:r>
            <a:endParaRPr lang="en-US" sz="2800" dirty="0"/>
          </a:p>
        </p:txBody>
      </p:sp>
      <p:sp>
        <p:nvSpPr>
          <p:cNvPr id="3" name="Footer Placeholder 2"/>
          <p:cNvSpPr>
            <a:spLocks noGrp="1"/>
          </p:cNvSpPr>
          <p:nvPr>
            <p:ph type="ftr" sz="quarter" idx="11"/>
          </p:nvPr>
        </p:nvSpPr>
        <p:spPr>
          <a:xfrm>
            <a:off x="685800" y="6315679"/>
            <a:ext cx="3087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Ivette</a:t>
            </a:r>
            <a:r>
              <a:rPr lang="en-US" dirty="0" smtClean="0">
                <a:solidFill>
                  <a:schemeClr val="accent1">
                    <a:lumMod val="50000"/>
                  </a:schemeClr>
                </a:solidFill>
              </a:rPr>
              <a:t> Doss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14</a:t>
            </a:fld>
            <a:endParaRPr lang="en-US" dirty="0">
              <a:solidFill>
                <a:schemeClr val="accent1">
                  <a:lumMod val="50000"/>
                </a:schemeClr>
              </a:solidFill>
            </a:endParaRPr>
          </a:p>
        </p:txBody>
      </p:sp>
      <p:pic>
        <p:nvPicPr>
          <p:cNvPr id="1026" name="Picture 2" descr="http://briks.si/presentations/mozilla-and-the-new-web-challenge/pictures/fxo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93673" y="1905000"/>
            <a:ext cx="3348463" cy="251134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793673" y="1105724"/>
            <a:ext cx="2895600" cy="609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smtClean="0"/>
              <a:t>Keon</a:t>
            </a:r>
            <a:r>
              <a:rPr lang="en-US" sz="2800" dirty="0" smtClean="0"/>
              <a:t> and Peak</a:t>
            </a:r>
            <a:endParaRPr lang="en-US" sz="2800" dirty="0"/>
          </a:p>
        </p:txBody>
      </p:sp>
      <p:sp>
        <p:nvSpPr>
          <p:cNvPr id="6" name="Rectangle 5"/>
          <p:cNvSpPr/>
          <p:nvPr/>
        </p:nvSpPr>
        <p:spPr>
          <a:xfrm>
            <a:off x="228600" y="1112651"/>
            <a:ext cx="4343400" cy="507831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dirty="0"/>
              <a:t>Firefox </a:t>
            </a:r>
            <a:r>
              <a:rPr lang="en-US" dirty="0" smtClean="0"/>
              <a:t>OS based </a:t>
            </a:r>
            <a:r>
              <a:rPr lang="en-US" dirty="0"/>
              <a:t>on open Web standards- HTML5. This is one key advantage of Mozilla’s OS as HTML5 is the basic language which many software developers use since the debut of internet. </a:t>
            </a:r>
            <a:endParaRPr lang="en-US" dirty="0" smtClean="0"/>
          </a:p>
          <a:p>
            <a:r>
              <a:rPr lang="en-US" dirty="0" smtClean="0"/>
              <a:t>Thus </a:t>
            </a:r>
            <a:r>
              <a:rPr lang="en-US" dirty="0"/>
              <a:t>more than 8.5 million programmers can code in HTML5 which is almost 10 times the android and </a:t>
            </a:r>
            <a:r>
              <a:rPr lang="en-US" dirty="0" err="1"/>
              <a:t>iOS</a:t>
            </a:r>
            <a:r>
              <a:rPr lang="en-US" dirty="0"/>
              <a:t> programmers</a:t>
            </a:r>
            <a:r>
              <a:rPr lang="en-US" dirty="0" smtClean="0"/>
              <a:t>.</a:t>
            </a:r>
          </a:p>
          <a:p>
            <a:r>
              <a:rPr lang="en-US" dirty="0" smtClean="0"/>
              <a:t>HTML5 </a:t>
            </a:r>
            <a:r>
              <a:rPr lang="en-US" dirty="0"/>
              <a:t>apps would exchange information directly with hardware using Java script. </a:t>
            </a:r>
            <a:endParaRPr lang="en-US" dirty="0" smtClean="0"/>
          </a:p>
          <a:p>
            <a:r>
              <a:rPr lang="en-US" dirty="0" smtClean="0"/>
              <a:t>The </a:t>
            </a:r>
            <a:r>
              <a:rPr lang="en-US" dirty="0"/>
              <a:t>mobile phones based on Firefox OS will be launched initially in five countries this summer. These countries are Spain, Portugal, Brazil, Poland and Venezuela.</a:t>
            </a:r>
          </a:p>
        </p:txBody>
      </p:sp>
      <p:pic>
        <p:nvPicPr>
          <p:cNvPr id="2050" name="Picture 2" descr="https://fbcdn-sphotos-a-a.akamaihd.net/hphotos-ak-ash4/p480x480/318210_581780045167433_2113832516_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1200" y="4267200"/>
            <a:ext cx="3065314" cy="20484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2281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Ivette Doss 2013</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15</a:t>
            </a:fld>
            <a:endParaRPr lang="en-US"/>
          </a:p>
        </p:txBody>
      </p:sp>
      <p:pic>
        <p:nvPicPr>
          <p:cNvPr id="4098" name="Picture 2" descr="Screen Shot 2013-02-27 at 9.08.54 A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388298"/>
            <a:ext cx="3352800" cy="3220593"/>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Screen Shot 2013-02-27 at 9.09.03 A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62400" y="1739265"/>
            <a:ext cx="4876800" cy="451866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533400" y="386687"/>
            <a:ext cx="4114800"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smtClean="0"/>
              <a:t>Hot Tablets</a:t>
            </a:r>
            <a:endParaRPr lang="en-US" sz="3600" b="1" dirty="0"/>
          </a:p>
        </p:txBody>
      </p:sp>
    </p:spTree>
    <p:extLst>
      <p:ext uri="{BB962C8B-B14F-4D97-AF65-F5344CB8AC3E}">
        <p14:creationId xmlns:p14="http://schemas.microsoft.com/office/powerpoint/2010/main" xmlns="" val="3595298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48" name="Picture 16" descr="http://blog.inner-active.com/wp-content/uploads/2011/12/tablets.jpg"/>
          <p:cNvPicPr>
            <a:picLocks noChangeAspect="1" noChangeArrowheads="1"/>
          </p:cNvPicPr>
          <p:nvPr/>
        </p:nvPicPr>
        <p:blipFill>
          <a:blip r:embed="rId2" cstate="print"/>
          <a:srcRect/>
          <a:stretch>
            <a:fillRect/>
          </a:stretch>
        </p:blipFill>
        <p:spPr bwMode="auto">
          <a:xfrm>
            <a:off x="187036" y="834108"/>
            <a:ext cx="6243260" cy="3182346"/>
          </a:xfrm>
          <a:prstGeom prst="rect">
            <a:avLst/>
          </a:prstGeom>
          <a:noFill/>
        </p:spPr>
      </p:pic>
      <p:pic>
        <p:nvPicPr>
          <p:cNvPr id="1028" name="Picture 4" descr="http://www.extremetech.com/wp-content/uploads/2012/08/samsung-ativ-ta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55327" y="3477072"/>
            <a:ext cx="2748340" cy="2250729"/>
          </a:xfrm>
          <a:prstGeom prst="rect">
            <a:avLst/>
          </a:prstGeom>
          <a:noFill/>
          <a:extLst>
            <a:ext uri="{909E8E84-426E-40DD-AFC4-6F175D3DCCD1}">
              <a14:hiddenFill xmlns:a14="http://schemas.microsoft.com/office/drawing/2010/main" xmlns="">
                <a:solidFill>
                  <a:srgbClr val="FFFFFF"/>
                </a:solidFill>
              </a14:hiddenFill>
            </a:ext>
          </a:extLst>
        </p:spPr>
      </p:pic>
      <p:pic>
        <p:nvPicPr>
          <p:cNvPr id="120844" name="Picture 12" descr="http://cdn-static.zdnet.com/i/story/70/00/003915/kindle-fire-hd-600.jpg"/>
          <p:cNvPicPr>
            <a:picLocks noChangeAspect="1" noChangeArrowheads="1"/>
          </p:cNvPicPr>
          <p:nvPr/>
        </p:nvPicPr>
        <p:blipFill>
          <a:blip r:embed="rId4" cstate="print"/>
          <a:srcRect/>
          <a:stretch>
            <a:fillRect/>
          </a:stretch>
        </p:blipFill>
        <p:spPr bwMode="auto">
          <a:xfrm>
            <a:off x="152400" y="3948545"/>
            <a:ext cx="2552700" cy="2460803"/>
          </a:xfrm>
          <a:prstGeom prst="rect">
            <a:avLst/>
          </a:prstGeom>
          <a:noFill/>
        </p:spPr>
      </p:pic>
      <p:sp>
        <p:nvSpPr>
          <p:cNvPr id="5" name="Title 4"/>
          <p:cNvSpPr>
            <a:spLocks noGrp="1"/>
          </p:cNvSpPr>
          <p:nvPr>
            <p:ph type="title"/>
          </p:nvPr>
        </p:nvSpPr>
        <p:spPr>
          <a:xfrm>
            <a:off x="914400" y="152400"/>
            <a:ext cx="2394266" cy="639762"/>
          </a:xfrm>
        </p:spPr>
        <p:style>
          <a:lnRef idx="1">
            <a:schemeClr val="accent6"/>
          </a:lnRef>
          <a:fillRef idx="2">
            <a:schemeClr val="accent6"/>
          </a:fillRef>
          <a:effectRef idx="1">
            <a:schemeClr val="accent6"/>
          </a:effectRef>
          <a:fontRef idx="minor">
            <a:schemeClr val="dk1"/>
          </a:fontRef>
        </p:style>
        <p:txBody>
          <a:bodyPr>
            <a:noAutofit/>
          </a:bodyPr>
          <a:lstStyle/>
          <a:p>
            <a:r>
              <a:rPr lang="en-US" sz="4400" dirty="0" smtClean="0"/>
              <a:t>Tablets:</a:t>
            </a:r>
            <a:endParaRPr lang="en-US" sz="4400" dirty="0"/>
          </a:p>
        </p:txBody>
      </p:sp>
      <p:sp>
        <p:nvSpPr>
          <p:cNvPr id="3" name="Footer Placeholder 2"/>
          <p:cNvSpPr>
            <a:spLocks noGrp="1"/>
          </p:cNvSpPr>
          <p:nvPr>
            <p:ph type="ftr" sz="quarter" idx="11"/>
          </p:nvPr>
        </p:nvSpPr>
        <p:spPr>
          <a:xfrm>
            <a:off x="6069663" y="6409348"/>
            <a:ext cx="2330190"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Ivette</a:t>
            </a:r>
            <a:r>
              <a:rPr lang="en-US" dirty="0" smtClean="0">
                <a:solidFill>
                  <a:schemeClr val="accent1">
                    <a:lumMod val="50000"/>
                  </a:schemeClr>
                </a:solidFill>
              </a:rPr>
              <a:t> Doss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16</a:t>
            </a:fld>
            <a:endParaRPr lang="en-US" dirty="0">
              <a:solidFill>
                <a:schemeClr val="accent1">
                  <a:lumMod val="50000"/>
                </a:schemeClr>
              </a:solidFill>
            </a:endParaRPr>
          </a:p>
        </p:txBody>
      </p:sp>
      <p:sp>
        <p:nvSpPr>
          <p:cNvPr id="11" name="Rectangle 10"/>
          <p:cNvSpPr/>
          <p:nvPr/>
        </p:nvSpPr>
        <p:spPr>
          <a:xfrm>
            <a:off x="159327" y="6324600"/>
            <a:ext cx="13716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Kindle Fire</a:t>
            </a:r>
            <a:endParaRPr lang="en-US" dirty="0"/>
          </a:p>
        </p:txBody>
      </p:sp>
      <p:pic>
        <p:nvPicPr>
          <p:cNvPr id="120846" name="Picture 14" descr="http://usa.asus.com/websites/US/products/WzTziL1xapnpDNwF/P_500.jpg"/>
          <p:cNvPicPr>
            <a:picLocks noChangeAspect="1" noChangeArrowheads="1"/>
          </p:cNvPicPr>
          <p:nvPr/>
        </p:nvPicPr>
        <p:blipFill>
          <a:blip r:embed="rId5" cstate="print"/>
          <a:srcRect/>
          <a:stretch>
            <a:fillRect/>
          </a:stretch>
        </p:blipFill>
        <p:spPr bwMode="auto">
          <a:xfrm>
            <a:off x="6591300" y="533400"/>
            <a:ext cx="2286000" cy="2286000"/>
          </a:xfrm>
          <a:prstGeom prst="rect">
            <a:avLst/>
          </a:prstGeom>
          <a:noFill/>
        </p:spPr>
      </p:pic>
      <p:sp>
        <p:nvSpPr>
          <p:cNvPr id="16" name="Rectangle 15"/>
          <p:cNvSpPr/>
          <p:nvPr/>
        </p:nvSpPr>
        <p:spPr>
          <a:xfrm>
            <a:off x="6787890" y="2968336"/>
            <a:ext cx="20574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Asus Nexus 7</a:t>
            </a:r>
            <a:endParaRPr lang="en-US" dirty="0"/>
          </a:p>
        </p:txBody>
      </p:sp>
      <p:sp>
        <p:nvSpPr>
          <p:cNvPr id="2" name="Rectangle 1"/>
          <p:cNvSpPr/>
          <p:nvPr/>
        </p:nvSpPr>
        <p:spPr>
          <a:xfrm>
            <a:off x="6546386" y="5904973"/>
            <a:ext cx="2287676" cy="38205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Samsung Win 8</a:t>
            </a:r>
            <a:endParaRPr lang="en-US" dirty="0">
              <a:solidFill>
                <a:schemeClr val="tx1"/>
              </a:solidFill>
            </a:endParaRPr>
          </a:p>
        </p:txBody>
      </p:sp>
      <p:sp>
        <p:nvSpPr>
          <p:cNvPr id="6" name="Rectangle 5"/>
          <p:cNvSpPr/>
          <p:nvPr/>
        </p:nvSpPr>
        <p:spPr>
          <a:xfrm>
            <a:off x="2773218" y="6341391"/>
            <a:ext cx="2713182" cy="3740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solidFill>
                  <a:schemeClr val="tx1"/>
                </a:solidFill>
              </a:rPr>
              <a:t>Intel Atom Processor/Win 8</a:t>
            </a:r>
            <a:endParaRPr lang="en-US" sz="1600" dirty="0">
              <a:solidFill>
                <a:schemeClr val="tx1"/>
              </a:solidFill>
            </a:endParaRPr>
          </a:p>
        </p:txBody>
      </p:sp>
      <p:sp>
        <p:nvSpPr>
          <p:cNvPr id="7" name="Rectangle 6"/>
          <p:cNvSpPr/>
          <p:nvPr/>
        </p:nvSpPr>
        <p:spPr>
          <a:xfrm>
            <a:off x="457200" y="3613310"/>
            <a:ext cx="1683328" cy="3560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Apple </a:t>
            </a:r>
            <a:r>
              <a:rPr lang="en-US" dirty="0" err="1" smtClean="0"/>
              <a:t>iPad</a:t>
            </a:r>
            <a:endParaRPr lang="en-US" dirty="0"/>
          </a:p>
        </p:txBody>
      </p:sp>
      <p:sp>
        <p:nvSpPr>
          <p:cNvPr id="8" name="Rectangle 7"/>
          <p:cNvSpPr/>
          <p:nvPr/>
        </p:nvSpPr>
        <p:spPr>
          <a:xfrm>
            <a:off x="2590800" y="3613310"/>
            <a:ext cx="1909618" cy="33523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Samsung Galaxy</a:t>
            </a:r>
            <a:endParaRPr lang="en-US" sz="1600" dirty="0"/>
          </a:p>
        </p:txBody>
      </p:sp>
      <p:sp>
        <p:nvSpPr>
          <p:cNvPr id="10" name="Rectangle 9"/>
          <p:cNvSpPr/>
          <p:nvPr/>
        </p:nvSpPr>
        <p:spPr>
          <a:xfrm>
            <a:off x="4762500" y="3639655"/>
            <a:ext cx="1447800" cy="3234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Notion Ink</a:t>
            </a:r>
            <a:endParaRPr lang="en-US" dirty="0"/>
          </a:p>
        </p:txBody>
      </p:sp>
      <p:pic>
        <p:nvPicPr>
          <p:cNvPr id="11266" name="Picture 2" descr="http://www.intel.com/content/dam/www/public/us/en/images/marquees/see-through-tablet-720x47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26969" y="4151833"/>
            <a:ext cx="3146898" cy="2054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4996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41" y="419100"/>
            <a:ext cx="3657600" cy="838200"/>
          </a:xfrm>
        </p:spPr>
        <p:style>
          <a:lnRef idx="1">
            <a:schemeClr val="accent6"/>
          </a:lnRef>
          <a:fillRef idx="2">
            <a:schemeClr val="accent6"/>
          </a:fillRef>
          <a:effectRef idx="1">
            <a:schemeClr val="accent6"/>
          </a:effectRef>
          <a:fontRef idx="minor">
            <a:schemeClr val="dk1"/>
          </a:fontRef>
        </p:style>
        <p:txBody>
          <a:bodyPr/>
          <a:lstStyle/>
          <a:p>
            <a:r>
              <a:rPr lang="en-US" sz="4400" dirty="0" smtClean="0"/>
              <a:t>Google Glass</a:t>
            </a:r>
            <a:endParaRPr lang="en-US" sz="4400"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pic>
        <p:nvPicPr>
          <p:cNvPr id="8194" name="Picture 2" descr="http://www.technologyreview.com/sites/default/files/images/baby_glass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666874"/>
            <a:ext cx="4132026" cy="3381375"/>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engtechmag.files.wordpress.com/2013/04/google-glas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450273"/>
            <a:ext cx="4495800" cy="58007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685800" y="5257800"/>
            <a:ext cx="28956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dirty="0"/>
              <a:t>http://www.youtube.com/watch?v=9c6W4CCU9M4</a:t>
            </a:r>
          </a:p>
        </p:txBody>
      </p:sp>
    </p:spTree>
    <p:extLst>
      <p:ext uri="{BB962C8B-B14F-4D97-AF65-F5344CB8AC3E}">
        <p14:creationId xmlns:p14="http://schemas.microsoft.com/office/powerpoint/2010/main" xmlns="" val="1361373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5638800" cy="762000"/>
          </a:xfrm>
        </p:spPr>
        <p:style>
          <a:lnRef idx="1">
            <a:schemeClr val="accent6"/>
          </a:lnRef>
          <a:fillRef idx="2">
            <a:schemeClr val="accent6"/>
          </a:fillRef>
          <a:effectRef idx="1">
            <a:schemeClr val="accent6"/>
          </a:effectRef>
          <a:fontRef idx="minor">
            <a:schemeClr val="dk1"/>
          </a:fontRef>
        </p:style>
        <p:txBody>
          <a:bodyPr/>
          <a:lstStyle/>
          <a:p>
            <a:r>
              <a:rPr lang="en-US" dirty="0" smtClean="0"/>
              <a:t>iPhone 6</a:t>
            </a:r>
            <a:endParaRPr lang="en-US"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a:p>
        </p:txBody>
      </p:sp>
      <p:sp>
        <p:nvSpPr>
          <p:cNvPr id="6" name="Rectangle 5"/>
          <p:cNvSpPr/>
          <p:nvPr/>
        </p:nvSpPr>
        <p:spPr>
          <a:xfrm>
            <a:off x="3200400" y="6324600"/>
            <a:ext cx="4953000" cy="33855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dirty="0"/>
              <a:t>http://www.youtube.com/watch?v=OxZnLtYBvUA</a:t>
            </a:r>
          </a:p>
        </p:txBody>
      </p:sp>
      <p:pic>
        <p:nvPicPr>
          <p:cNvPr id="4100" name="Picture 4" descr="ADR_Iphone6_0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371599"/>
            <a:ext cx="5657486" cy="3535929"/>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http://cdn.redmondpie.com/wp-content/uploads/2013/04/BCCF0399-A7B6-46B7-A223-36266394F01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98273" y="2971800"/>
            <a:ext cx="5429250" cy="30575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6096000" y="1524000"/>
            <a:ext cx="2648314" cy="914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smtClean="0"/>
              <a:t>Coming in Fall 2013</a:t>
            </a:r>
            <a:endParaRPr lang="en-US" sz="2400" b="1" dirty="0"/>
          </a:p>
        </p:txBody>
      </p:sp>
    </p:spTree>
    <p:extLst>
      <p:ext uri="{BB962C8B-B14F-4D97-AF65-F5344CB8AC3E}">
        <p14:creationId xmlns:p14="http://schemas.microsoft.com/office/powerpoint/2010/main" xmlns="" val="3536106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7467600" cy="6858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4000" dirty="0" smtClean="0"/>
              <a:t>Apple </a:t>
            </a:r>
            <a:r>
              <a:rPr lang="en-US" sz="4000" dirty="0" err="1" smtClean="0"/>
              <a:t>iWatch</a:t>
            </a:r>
            <a:r>
              <a:rPr lang="en-US" sz="4000" dirty="0" smtClean="0"/>
              <a:t> – Summer 2013</a:t>
            </a:r>
            <a:endParaRPr lang="en-US" sz="4000" dirty="0"/>
          </a:p>
        </p:txBody>
      </p:sp>
      <p:sp>
        <p:nvSpPr>
          <p:cNvPr id="3" name="Footer Placeholder 2"/>
          <p:cNvSpPr>
            <a:spLocks noGrp="1"/>
          </p:cNvSpPr>
          <p:nvPr>
            <p:ph type="ftr" sz="quarter" idx="11"/>
          </p:nvPr>
        </p:nvSpPr>
        <p:spPr/>
        <p:txBody>
          <a:bodyPr/>
          <a:lstStyle/>
          <a:p>
            <a:r>
              <a:rPr lang="en-US" smtClean="0"/>
              <a:t>Copyright Ivette Doss 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
        <p:nvSpPr>
          <p:cNvPr id="6" name="Rectangle 5"/>
          <p:cNvSpPr/>
          <p:nvPr/>
        </p:nvSpPr>
        <p:spPr>
          <a:xfrm>
            <a:off x="457200" y="5943600"/>
            <a:ext cx="62484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http://www.youtube.com/watch?v=zhIexQ1DGis</a:t>
            </a:r>
          </a:p>
        </p:txBody>
      </p:sp>
      <p:pic>
        <p:nvPicPr>
          <p:cNvPr id="1026" name="Picture 2" descr="http://9to5mac.files.wordpress.com/2013/02/iwatch-graphic-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9833" y="1066800"/>
            <a:ext cx="8182264" cy="48026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5867400" y="6324600"/>
            <a:ext cx="2377574"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dirty="0"/>
              <a:t>http://getpebble.com/</a:t>
            </a:r>
          </a:p>
        </p:txBody>
      </p:sp>
    </p:spTree>
    <p:extLst>
      <p:ext uri="{BB962C8B-B14F-4D97-AF65-F5344CB8AC3E}">
        <p14:creationId xmlns:p14="http://schemas.microsoft.com/office/powerpoint/2010/main" xmlns="" val="1960058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style>
          <a:lnRef idx="1">
            <a:schemeClr val="accent6"/>
          </a:lnRef>
          <a:fillRef idx="2">
            <a:schemeClr val="accent6"/>
          </a:fillRef>
          <a:effectRef idx="1">
            <a:schemeClr val="accent6"/>
          </a:effectRef>
          <a:fontRef idx="minor">
            <a:schemeClr val="dk1"/>
          </a:fontRef>
        </p:style>
        <p:txBody>
          <a:bodyPr/>
          <a:lstStyle/>
          <a:p>
            <a:r>
              <a:rPr lang="en-US" dirty="0" smtClean="0"/>
              <a:t>Objectives for today:</a:t>
            </a:r>
            <a:endParaRPr lang="en-US" dirty="0"/>
          </a:p>
        </p:txBody>
      </p:sp>
      <p:sp>
        <p:nvSpPr>
          <p:cNvPr id="3" name="Content Placeholder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lnSpcReduction="10000"/>
          </a:bodyPr>
          <a:lstStyle/>
          <a:p>
            <a:pPr lvl="0"/>
            <a:r>
              <a:rPr lang="en-US" b="1" dirty="0"/>
              <a:t>How well you know your Devices:</a:t>
            </a:r>
            <a:r>
              <a:rPr lang="en-US" dirty="0"/>
              <a:t> </a:t>
            </a:r>
            <a:endParaRPr lang="en-US" dirty="0" smtClean="0"/>
          </a:p>
          <a:p>
            <a:pPr lvl="0"/>
            <a:r>
              <a:rPr lang="en-US" dirty="0" smtClean="0">
                <a:solidFill>
                  <a:schemeClr val="accent2">
                    <a:lumMod val="50000"/>
                  </a:schemeClr>
                </a:solidFill>
              </a:rPr>
              <a:t>current </a:t>
            </a:r>
            <a:r>
              <a:rPr lang="en-US" dirty="0">
                <a:solidFill>
                  <a:schemeClr val="accent2">
                    <a:lumMod val="50000"/>
                  </a:schemeClr>
                </a:solidFill>
              </a:rPr>
              <a:t>Mobile Trend </a:t>
            </a:r>
          </a:p>
          <a:p>
            <a:pPr lvl="0"/>
            <a:r>
              <a:rPr lang="en-US" dirty="0" smtClean="0">
                <a:solidFill>
                  <a:schemeClr val="accent2">
                    <a:lumMod val="50000"/>
                  </a:schemeClr>
                </a:solidFill>
              </a:rPr>
              <a:t>Mobile Trends 2014</a:t>
            </a:r>
            <a:endParaRPr lang="en-US" dirty="0">
              <a:solidFill>
                <a:schemeClr val="accent2">
                  <a:lumMod val="50000"/>
                </a:schemeClr>
              </a:solidFill>
            </a:endParaRPr>
          </a:p>
          <a:p>
            <a:pPr lvl="0"/>
            <a:r>
              <a:rPr lang="en-US" dirty="0" smtClean="0">
                <a:solidFill>
                  <a:schemeClr val="accent2">
                    <a:lumMod val="50000"/>
                  </a:schemeClr>
                </a:solidFill>
              </a:rPr>
              <a:t>demonstration </a:t>
            </a:r>
            <a:r>
              <a:rPr lang="en-US" dirty="0">
                <a:solidFill>
                  <a:schemeClr val="accent2">
                    <a:lumMod val="50000"/>
                  </a:schemeClr>
                </a:solidFill>
              </a:rPr>
              <a:t>of the new Technology application </a:t>
            </a:r>
          </a:p>
          <a:p>
            <a:pPr lvl="0"/>
            <a:r>
              <a:rPr lang="en-US" dirty="0" smtClean="0">
                <a:solidFill>
                  <a:schemeClr val="accent2">
                    <a:lumMod val="50000"/>
                  </a:schemeClr>
                </a:solidFill>
              </a:rPr>
              <a:t>What </a:t>
            </a:r>
            <a:r>
              <a:rPr lang="en-US" dirty="0">
                <a:solidFill>
                  <a:schemeClr val="accent2">
                    <a:lumMod val="50000"/>
                  </a:schemeClr>
                </a:solidFill>
              </a:rPr>
              <a:t>should you know about your Device for daily testing activities </a:t>
            </a:r>
          </a:p>
          <a:p>
            <a:pPr lvl="0"/>
            <a:r>
              <a:rPr lang="en-US" dirty="0" smtClean="0">
                <a:solidFill>
                  <a:schemeClr val="accent2">
                    <a:lumMod val="50000"/>
                  </a:schemeClr>
                </a:solidFill>
              </a:rPr>
              <a:t>Interview </a:t>
            </a:r>
            <a:r>
              <a:rPr lang="en-US" dirty="0">
                <a:solidFill>
                  <a:schemeClr val="accent2">
                    <a:lumMod val="50000"/>
                  </a:schemeClr>
                </a:solidFill>
              </a:rPr>
              <a:t>Questions and Answers</a:t>
            </a:r>
          </a:p>
          <a:p>
            <a:r>
              <a:rPr lang="en-US" sz="2000" b="1" u="sng" dirty="0"/>
              <a:t>Homework:</a:t>
            </a:r>
            <a:r>
              <a:rPr lang="en-US" sz="2000" b="1" dirty="0"/>
              <a:t>  </a:t>
            </a:r>
            <a:r>
              <a:rPr lang="en-US" sz="2000" dirty="0"/>
              <a:t>Installation of the Helping Testing </a:t>
            </a:r>
            <a:r>
              <a:rPr lang="en-US" sz="2000" dirty="0" smtClean="0"/>
              <a:t>Tools:</a:t>
            </a:r>
          </a:p>
          <a:p>
            <a:r>
              <a:rPr lang="en-US" sz="2000" dirty="0" smtClean="0"/>
              <a:t>A. Helping Testing Tools</a:t>
            </a:r>
          </a:p>
          <a:p>
            <a:r>
              <a:rPr lang="en-US" sz="2000" dirty="0" smtClean="0"/>
              <a:t>B. Helping Interview Preparation Apps</a:t>
            </a:r>
          </a:p>
          <a:p>
            <a:r>
              <a:rPr lang="en-US" sz="2000" dirty="0" smtClean="0"/>
              <a:t>C. Helping Tutorials/</a:t>
            </a:r>
            <a:r>
              <a:rPr lang="en-US" sz="2000" dirty="0" err="1" smtClean="0"/>
              <a:t>HotKeys</a:t>
            </a:r>
            <a:r>
              <a:rPr lang="en-US" sz="2000" dirty="0" smtClean="0"/>
              <a:t>/</a:t>
            </a:r>
            <a:r>
              <a:rPr lang="en-US" sz="2000" dirty="0" err="1" smtClean="0"/>
              <a:t>CheetSheats</a:t>
            </a:r>
            <a:endParaRPr lang="en-US" sz="2000" dirty="0" smtClean="0"/>
          </a:p>
          <a:p>
            <a:r>
              <a:rPr lang="en-US" sz="2000" dirty="0" smtClean="0"/>
              <a:t>D. Techno-Mobile News</a:t>
            </a:r>
            <a:endParaRPr lang="en-US" sz="2000" dirty="0"/>
          </a:p>
          <a:p>
            <a:endParaRPr lang="en-US"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xmlns="" val="1911078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style>
          <a:lnRef idx="1">
            <a:schemeClr val="accent6"/>
          </a:lnRef>
          <a:fillRef idx="2">
            <a:schemeClr val="accent6"/>
          </a:fillRef>
          <a:effectRef idx="1">
            <a:schemeClr val="accent6"/>
          </a:effectRef>
          <a:fontRef idx="minor">
            <a:schemeClr val="dk1"/>
          </a:fontRef>
        </p:style>
        <p:txBody>
          <a:bodyPr/>
          <a:lstStyle/>
          <a:p>
            <a:r>
              <a:rPr lang="en-US" sz="4400" dirty="0" smtClean="0"/>
              <a:t>Intel – Perceptual Computing</a:t>
            </a:r>
            <a:endParaRPr lang="en-US" sz="4400"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pic>
        <p:nvPicPr>
          <p:cNvPr id="5124" name="Picture 4" descr="http://static.betazeta.com/www.chw.net/up/2013/04/Perceptual-Computing-SDK.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286435"/>
            <a:ext cx="6286500" cy="4105275"/>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im.tech2.in.com/gallery/2012/sep/idf2012_object_tracking_121101088087_640x36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3965" y="4503224"/>
            <a:ext cx="3159062" cy="17769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3594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228600"/>
            <a:ext cx="3124200" cy="838200"/>
          </a:xfrm>
        </p:spPr>
        <p:style>
          <a:lnRef idx="1">
            <a:schemeClr val="accent6"/>
          </a:lnRef>
          <a:fillRef idx="2">
            <a:schemeClr val="accent6"/>
          </a:fillRef>
          <a:effectRef idx="1">
            <a:schemeClr val="accent6"/>
          </a:effectRef>
          <a:fontRef idx="minor">
            <a:schemeClr val="dk1"/>
          </a:fontRef>
        </p:style>
        <p:txBody>
          <a:bodyPr/>
          <a:lstStyle/>
          <a:p>
            <a:r>
              <a:rPr lang="en-US" dirty="0" smtClean="0"/>
              <a:t>Meta 1</a:t>
            </a:r>
            <a:endParaRPr lang="en-US"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pic>
        <p:nvPicPr>
          <p:cNvPr id="7170" name="Picture 2" descr="http://www.inavateonthenet.net/global/showimage.ashx?Type=Article&amp;ID=4945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666750"/>
            <a:ext cx="4724400" cy="2657475"/>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cdn.slashgear.com/wp-content/uploads/2013/01/meta_ar_wearable_hero-580x38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34326" y="3048000"/>
            <a:ext cx="4942974" cy="3238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04800" y="4495800"/>
            <a:ext cx="32766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http://www.kickstarter.com/projects/551975293/meta-the-most-advanced-augmented-reality-interface</a:t>
            </a:r>
          </a:p>
        </p:txBody>
      </p:sp>
      <p:sp>
        <p:nvSpPr>
          <p:cNvPr id="3" name="Rectangle 2"/>
          <p:cNvSpPr/>
          <p:nvPr/>
        </p:nvSpPr>
        <p:spPr>
          <a:xfrm>
            <a:off x="5507182" y="1672321"/>
            <a:ext cx="32004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http://www.youtube.com/watch?v=sgREn8xDhRI</a:t>
            </a:r>
          </a:p>
        </p:txBody>
      </p:sp>
    </p:spTree>
    <p:extLst>
      <p:ext uri="{BB962C8B-B14F-4D97-AF65-F5344CB8AC3E}">
        <p14:creationId xmlns:p14="http://schemas.microsoft.com/office/powerpoint/2010/main" xmlns="" val="2768254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 y="228600"/>
            <a:ext cx="8229600" cy="762000"/>
          </a:xfrm>
        </p:spPr>
        <p:style>
          <a:lnRef idx="1">
            <a:schemeClr val="accent6"/>
          </a:lnRef>
          <a:fillRef idx="2">
            <a:schemeClr val="accent6"/>
          </a:fillRef>
          <a:effectRef idx="1">
            <a:schemeClr val="accent6"/>
          </a:effectRef>
          <a:fontRef idx="minor">
            <a:schemeClr val="dk1"/>
          </a:fontRef>
        </p:style>
        <p:txBody>
          <a:bodyPr/>
          <a:lstStyle/>
          <a:p>
            <a:r>
              <a:rPr lang="en-US" dirty="0" smtClean="0"/>
              <a:t>Oculus Rift</a:t>
            </a:r>
            <a:endParaRPr lang="en-US"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pic>
        <p:nvPicPr>
          <p:cNvPr id="10242" name="Picture 2" descr="http://www.popularmechanics.com/cm/popularmechanics/images/Y3/oculus-rift-0113-d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580" y="1219200"/>
            <a:ext cx="4170680" cy="26066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http://www.technobuffalo.com/wp-content/uploads/2013/04/Oculus-Rift-on-grandma-tn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3611257"/>
            <a:ext cx="4002982" cy="26623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gamingbolt.com/wp-content/uploads/2013/01/Oculus-Rif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34920" y="3276600"/>
            <a:ext cx="3597275" cy="20228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515620" y="5486400"/>
            <a:ext cx="40386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http</a:t>
            </a:r>
            <a:r>
              <a:rPr lang="en-US" sz="1400" dirty="0"/>
              <a:t>://www.youtube.com/watch?v=9pPfaHriPX0</a:t>
            </a:r>
          </a:p>
        </p:txBody>
      </p:sp>
    </p:spTree>
    <p:extLst>
      <p:ext uri="{BB962C8B-B14F-4D97-AF65-F5344CB8AC3E}">
        <p14:creationId xmlns:p14="http://schemas.microsoft.com/office/powerpoint/2010/main" xmlns="" val="2200255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47" y="152400"/>
            <a:ext cx="8229600" cy="838200"/>
          </a:xfrm>
        </p:spPr>
        <p:style>
          <a:lnRef idx="1">
            <a:schemeClr val="accent6"/>
          </a:lnRef>
          <a:fillRef idx="2">
            <a:schemeClr val="accent6"/>
          </a:fillRef>
          <a:effectRef idx="1">
            <a:schemeClr val="accent6"/>
          </a:effectRef>
          <a:fontRef idx="minor">
            <a:schemeClr val="dk1"/>
          </a:fontRef>
        </p:style>
        <p:txBody>
          <a:bodyPr/>
          <a:lstStyle/>
          <a:p>
            <a:r>
              <a:rPr lang="en-US" sz="4000" dirty="0" smtClean="0"/>
              <a:t>Automotive – Augmented Reality</a:t>
            </a:r>
            <a:endParaRPr lang="en-US" sz="4000" dirty="0"/>
          </a:p>
        </p:txBody>
      </p:sp>
      <p:sp>
        <p:nvSpPr>
          <p:cNvPr id="4" name="Footer Placeholder 3"/>
          <p:cNvSpPr>
            <a:spLocks noGrp="1"/>
          </p:cNvSpPr>
          <p:nvPr>
            <p:ph type="ftr" sz="quarter" idx="11"/>
          </p:nvPr>
        </p:nvSpPr>
        <p:spPr>
          <a:xfrm>
            <a:off x="659165" y="6356350"/>
            <a:ext cx="2541235" cy="365125"/>
          </a:xfrm>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pic>
        <p:nvPicPr>
          <p:cNvPr id="9218" name="Picture 2" descr="http://lh5.ggpht.com/-l3Bx6IxXcxI/TjCLINhktvI/AAAAAAAAHjg/bsPdHuGu4CE/Toyota-Augmented%252520Reality%252520Car_thumb%25255B17%25255D.png?imgmax=80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8929" y="1295400"/>
            <a:ext cx="4038600" cy="273326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4914900" y="1143000"/>
            <a:ext cx="3724836" cy="280076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600" b="1" dirty="0"/>
              <a:t>Toyota</a:t>
            </a:r>
            <a:r>
              <a:rPr lang="en-US" sz="1600" dirty="0"/>
              <a:t> has partnered with the Copenhagen Institute of Interaction Design (CIID) to develop the </a:t>
            </a:r>
            <a:r>
              <a:rPr lang="en-US" sz="1600" b="1" dirty="0"/>
              <a:t>“Window to the World” </a:t>
            </a:r>
            <a:r>
              <a:rPr lang="en-US" sz="1600" dirty="0"/>
              <a:t>augmented reality prototype system. The prototype transforms the windows of a vehicle into fully interactive screens. A simple touch of the finger can bring up a variety of option, allowing passengers to experience the world around them in a more in-depth </a:t>
            </a:r>
            <a:r>
              <a:rPr lang="en-US" sz="1600" dirty="0" smtClean="0"/>
              <a:t>way.</a:t>
            </a:r>
            <a:endParaRPr lang="en-US" sz="1600" dirty="0"/>
          </a:p>
        </p:txBody>
      </p:sp>
      <p:pic>
        <p:nvPicPr>
          <p:cNvPr id="9220" name="Picture 4" descr="http://readwrite.com/files/files/files/images/arcar_aug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606" y="4126252"/>
            <a:ext cx="2731994" cy="1821329"/>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http://www.marketingdirecto.com/wp-content/uploads/2011/03/3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0400" y="4143193"/>
            <a:ext cx="2602988" cy="1839258"/>
          </a:xfrm>
          <a:prstGeom prst="rect">
            <a:avLst/>
          </a:prstGeom>
          <a:noFill/>
          <a:extLst>
            <a:ext uri="{909E8E84-426E-40DD-AFC4-6F175D3DCCD1}">
              <a14:hiddenFill xmlns:a14="http://schemas.microsoft.com/office/drawing/2010/main" xmlns="">
                <a:solidFill>
                  <a:srgbClr val="FFFFFF"/>
                </a:solidFill>
              </a14:hiddenFill>
            </a:ext>
          </a:extLst>
        </p:spPr>
      </p:pic>
      <p:pic>
        <p:nvPicPr>
          <p:cNvPr id="9224" name="Picture 8" descr="http://blogs.km77.com/teletransporte/files/2011/10/warning.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0" y="4126252"/>
            <a:ext cx="2807706" cy="18731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84096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6674" y="381000"/>
            <a:ext cx="8458200" cy="685800"/>
          </a:xfrm>
        </p:spPr>
        <p:style>
          <a:lnRef idx="1">
            <a:schemeClr val="accent6"/>
          </a:lnRef>
          <a:fillRef idx="2">
            <a:schemeClr val="accent6"/>
          </a:fillRef>
          <a:effectRef idx="1">
            <a:schemeClr val="accent6"/>
          </a:effectRef>
          <a:fontRef idx="minor">
            <a:schemeClr val="dk1"/>
          </a:fontRef>
        </p:style>
        <p:txBody>
          <a:bodyPr>
            <a:noAutofit/>
          </a:bodyPr>
          <a:lstStyle/>
          <a:p>
            <a:r>
              <a:rPr lang="en-US" sz="2800" dirty="0" smtClean="0">
                <a:solidFill>
                  <a:schemeClr val="tx1"/>
                </a:solidFill>
                <a:latin typeface="Arial" pitchFamily="34" charset="0"/>
                <a:cs typeface="Arial" pitchFamily="34" charset="0"/>
              </a:rPr>
              <a:t>What Android Devices do you use for Testing?</a:t>
            </a:r>
            <a:endParaRPr lang="en-US" sz="2800" dirty="0">
              <a:solidFill>
                <a:schemeClr val="tx1"/>
              </a:solidFill>
              <a:latin typeface="Arial" pitchFamily="34" charset="0"/>
              <a:cs typeface="Arial" pitchFamily="34" charset="0"/>
            </a:endParaRPr>
          </a:p>
        </p:txBody>
      </p:sp>
      <p:graphicFrame>
        <p:nvGraphicFramePr>
          <p:cNvPr id="9" name="Content Placeholder 8"/>
          <p:cNvGraphicFramePr>
            <a:graphicFrameLocks noGrp="1"/>
          </p:cNvGraphicFramePr>
          <p:nvPr>
            <p:ph idx="1"/>
          </p:nvPr>
        </p:nvGraphicFramePr>
        <p:xfrm>
          <a:off x="457200" y="1295399"/>
          <a:ext cx="8229600" cy="4651195"/>
        </p:xfrm>
        <a:graphic>
          <a:graphicData uri="http://schemas.openxmlformats.org/drawingml/2006/table">
            <a:tbl>
              <a:tblPr firstRow="1" bandRow="1">
                <a:tableStyleId>{93296810-A885-4BE3-A3E7-6D5BEEA58F35}</a:tableStyleId>
              </a:tblPr>
              <a:tblGrid>
                <a:gridCol w="2057400"/>
                <a:gridCol w="2057400"/>
                <a:gridCol w="2057400"/>
                <a:gridCol w="2057400"/>
              </a:tblGrid>
              <a:tr h="527532">
                <a:tc>
                  <a:txBody>
                    <a:bodyPr/>
                    <a:lstStyle/>
                    <a:p>
                      <a:r>
                        <a:rPr lang="en-US" dirty="0" smtClean="0"/>
                        <a:t>        HTC</a:t>
                      </a:r>
                      <a:endParaRPr lang="en-US" dirty="0"/>
                    </a:p>
                  </a:txBody>
                  <a:tcPr/>
                </a:tc>
                <a:tc>
                  <a:txBody>
                    <a:bodyPr/>
                    <a:lstStyle/>
                    <a:p>
                      <a:r>
                        <a:rPr lang="en-US" dirty="0" smtClean="0"/>
                        <a:t>           LG</a:t>
                      </a:r>
                      <a:endParaRPr lang="en-US" dirty="0"/>
                    </a:p>
                  </a:txBody>
                  <a:tcPr/>
                </a:tc>
                <a:tc>
                  <a:txBody>
                    <a:bodyPr/>
                    <a:lstStyle/>
                    <a:p>
                      <a:r>
                        <a:rPr lang="en-US" dirty="0" smtClean="0"/>
                        <a:t>     Motorola</a:t>
                      </a:r>
                      <a:endParaRPr lang="en-US" dirty="0"/>
                    </a:p>
                  </a:txBody>
                  <a:tcPr/>
                </a:tc>
                <a:tc>
                  <a:txBody>
                    <a:bodyPr/>
                    <a:lstStyle/>
                    <a:p>
                      <a:r>
                        <a:rPr lang="en-US" dirty="0" smtClean="0"/>
                        <a:t>     Samsung</a:t>
                      </a:r>
                      <a:endParaRPr lang="en-US" dirty="0"/>
                    </a:p>
                  </a:txBody>
                  <a:tcPr/>
                </a:tc>
              </a:tr>
              <a:tr h="1090237">
                <a:tc>
                  <a:txBody>
                    <a:bodyPr/>
                    <a:lstStyle/>
                    <a:p>
                      <a:r>
                        <a:rPr lang="en-US" sz="1400" b="1" dirty="0" smtClean="0"/>
                        <a:t>Droid</a:t>
                      </a:r>
                      <a:r>
                        <a:rPr lang="en-US" sz="1400" b="1" baseline="0" dirty="0" smtClean="0"/>
                        <a:t> Eris (CDMA),  11-2009</a:t>
                      </a:r>
                    </a:p>
                    <a:p>
                      <a:r>
                        <a:rPr lang="en-US" sz="1400" b="1" baseline="0" dirty="0" smtClean="0"/>
                        <a:t>Ver. 1.5 (Cupcake) to 2.1 (</a:t>
                      </a:r>
                      <a:r>
                        <a:rPr lang="en-US" sz="1400" b="1" baseline="0" dirty="0" err="1" smtClean="0"/>
                        <a:t>Eclair</a:t>
                      </a:r>
                      <a:r>
                        <a:rPr lang="en-US" sz="1400" b="1" baseline="0" dirty="0" smtClean="0"/>
                        <a:t>)</a:t>
                      </a:r>
                      <a:endParaRPr lang="en-US" sz="1400" b="1" dirty="0">
                        <a:latin typeface="Arial" pitchFamily="34" charset="0"/>
                        <a:cs typeface="Arial" pitchFamily="34" charset="0"/>
                      </a:endParaRPr>
                    </a:p>
                  </a:txBody>
                  <a:tcPr/>
                </a:tc>
                <a:tc>
                  <a:txBody>
                    <a:bodyPr/>
                    <a:lstStyle/>
                    <a:p>
                      <a:r>
                        <a:rPr lang="en-US" sz="1400" b="1" dirty="0" smtClean="0"/>
                        <a:t>LG</a:t>
                      </a:r>
                      <a:r>
                        <a:rPr lang="en-US" sz="1400" b="1" baseline="0" dirty="0" smtClean="0"/>
                        <a:t> G2X</a:t>
                      </a:r>
                    </a:p>
                    <a:p>
                      <a:r>
                        <a:rPr lang="en-US" sz="1400" b="1" baseline="0" dirty="0" smtClean="0"/>
                        <a:t>04-2011</a:t>
                      </a:r>
                    </a:p>
                    <a:p>
                      <a:r>
                        <a:rPr lang="en-US" sz="1400" b="1" baseline="0" dirty="0" smtClean="0"/>
                        <a:t>Ver. 2.2/2.3</a:t>
                      </a:r>
                      <a:endParaRPr lang="en-US" sz="1400" b="1" dirty="0">
                        <a:latin typeface="Arial" pitchFamily="34" charset="0"/>
                        <a:cs typeface="Arial" pitchFamily="34" charset="0"/>
                      </a:endParaRPr>
                    </a:p>
                  </a:txBody>
                  <a:tcPr/>
                </a:tc>
                <a:tc>
                  <a:txBody>
                    <a:bodyPr/>
                    <a:lstStyle/>
                    <a:p>
                      <a:r>
                        <a:rPr lang="en-US" sz="1400" b="1" dirty="0" smtClean="0"/>
                        <a:t>Droid X</a:t>
                      </a:r>
                    </a:p>
                    <a:p>
                      <a:r>
                        <a:rPr lang="en-US" sz="1400" b="1" dirty="0" smtClean="0"/>
                        <a:t>06-2010</a:t>
                      </a:r>
                    </a:p>
                    <a:p>
                      <a:r>
                        <a:rPr lang="en-US" sz="1400" b="1" dirty="0" smtClean="0"/>
                        <a:t>Ver. 2.1/2.2/2.3</a:t>
                      </a:r>
                      <a:endParaRPr lang="en-US" sz="1400" b="1" dirty="0">
                        <a:latin typeface="Arial" pitchFamily="34" charset="0"/>
                        <a:cs typeface="Arial" pitchFamily="34" charset="0"/>
                      </a:endParaRPr>
                    </a:p>
                  </a:txBody>
                  <a:tcPr/>
                </a:tc>
                <a:tc>
                  <a:txBody>
                    <a:bodyPr/>
                    <a:lstStyle/>
                    <a:p>
                      <a:r>
                        <a:rPr lang="en-US" sz="1400" b="1" dirty="0" smtClean="0"/>
                        <a:t>I9000 Galaxy S</a:t>
                      </a:r>
                    </a:p>
                    <a:p>
                      <a:r>
                        <a:rPr lang="en-US" sz="1400" b="1" dirty="0" smtClean="0"/>
                        <a:t>07-2010</a:t>
                      </a:r>
                    </a:p>
                    <a:p>
                      <a:r>
                        <a:rPr lang="en-US" sz="1400" b="1" dirty="0" smtClean="0"/>
                        <a:t>Ver. 2.3</a:t>
                      </a:r>
                      <a:endParaRPr lang="en-US" sz="1400" b="1" dirty="0">
                        <a:latin typeface="Arial" pitchFamily="34" charset="0"/>
                        <a:cs typeface="Arial" pitchFamily="34" charset="0"/>
                      </a:endParaRPr>
                    </a:p>
                  </a:txBody>
                  <a:tcPr/>
                </a:tc>
              </a:tr>
              <a:tr h="1011142">
                <a:tc>
                  <a:txBody>
                    <a:bodyPr/>
                    <a:lstStyle/>
                    <a:p>
                      <a:r>
                        <a:rPr lang="en-US" sz="1400" b="1" dirty="0" smtClean="0"/>
                        <a:t>Desire</a:t>
                      </a:r>
                    </a:p>
                    <a:p>
                      <a:r>
                        <a:rPr lang="en-US" sz="1400" b="1" dirty="0" smtClean="0"/>
                        <a:t>04-2010</a:t>
                      </a:r>
                    </a:p>
                    <a:p>
                      <a:r>
                        <a:rPr lang="en-US" sz="1400" b="1" dirty="0" smtClean="0"/>
                        <a:t>Ver. 2.1/2.2/2.3</a:t>
                      </a:r>
                      <a:endParaRPr lang="en-US" sz="1400" b="1" dirty="0">
                        <a:latin typeface="Arial" pitchFamily="34" charset="0"/>
                        <a:cs typeface="Arial" pitchFamily="34" charset="0"/>
                      </a:endParaRPr>
                    </a:p>
                  </a:txBody>
                  <a:tcPr/>
                </a:tc>
                <a:tc>
                  <a:txBody>
                    <a:bodyPr/>
                    <a:lstStyle/>
                    <a:p>
                      <a:r>
                        <a:rPr lang="en-US" sz="1400" b="1" dirty="0" smtClean="0"/>
                        <a:t>LU 2300 </a:t>
                      </a:r>
                      <a:r>
                        <a:rPr lang="en-US" sz="1400" b="1" dirty="0" err="1" smtClean="0"/>
                        <a:t>Optimus</a:t>
                      </a:r>
                      <a:r>
                        <a:rPr lang="en-US" sz="1400" b="1" dirty="0" smtClean="0"/>
                        <a:t> Q</a:t>
                      </a:r>
                    </a:p>
                    <a:p>
                      <a:r>
                        <a:rPr lang="en-US" sz="1400" b="1" dirty="0" smtClean="0"/>
                        <a:t>06-2010</a:t>
                      </a:r>
                    </a:p>
                    <a:p>
                      <a:r>
                        <a:rPr lang="en-US" sz="1400" b="1" dirty="0" smtClean="0"/>
                        <a:t>Ver. 1.6 (Donut)</a:t>
                      </a:r>
                      <a:endParaRPr lang="en-US" sz="1400" b="1" dirty="0">
                        <a:latin typeface="Arial" pitchFamily="34" charset="0"/>
                        <a:cs typeface="Arial" pitchFamily="34" charset="0"/>
                      </a:endParaRPr>
                    </a:p>
                  </a:txBody>
                  <a:tcPr/>
                </a:tc>
                <a:tc>
                  <a:txBody>
                    <a:bodyPr/>
                    <a:lstStyle/>
                    <a:p>
                      <a:r>
                        <a:rPr lang="en-US" sz="1400" b="1" dirty="0" err="1" smtClean="0"/>
                        <a:t>Atrix</a:t>
                      </a:r>
                      <a:r>
                        <a:rPr lang="en-US" sz="1400" b="1" dirty="0" smtClean="0"/>
                        <a:t> 4G</a:t>
                      </a:r>
                    </a:p>
                    <a:p>
                      <a:r>
                        <a:rPr lang="en-US" sz="1400" b="1" dirty="0" smtClean="0"/>
                        <a:t>02-2011</a:t>
                      </a:r>
                    </a:p>
                    <a:p>
                      <a:r>
                        <a:rPr lang="en-US" sz="1400" b="1" dirty="0" smtClean="0"/>
                        <a:t>Ver. 2.2/2.3</a:t>
                      </a:r>
                    </a:p>
                    <a:p>
                      <a:r>
                        <a:rPr lang="en-US" sz="1400" b="1" dirty="0" smtClean="0"/>
                        <a:t>4.0 in Q2 2012</a:t>
                      </a:r>
                      <a:endParaRPr lang="en-US" sz="1400" b="1" dirty="0">
                        <a:latin typeface="Arial" pitchFamily="34" charset="0"/>
                        <a:cs typeface="Arial" pitchFamily="34" charset="0"/>
                      </a:endParaRPr>
                    </a:p>
                  </a:txBody>
                  <a:tcPr/>
                </a:tc>
                <a:tc>
                  <a:txBody>
                    <a:bodyPr/>
                    <a:lstStyle/>
                    <a:p>
                      <a:r>
                        <a:rPr lang="en-US" sz="1400" b="1" dirty="0" smtClean="0"/>
                        <a:t>Galaxy S II</a:t>
                      </a:r>
                    </a:p>
                    <a:p>
                      <a:r>
                        <a:rPr lang="en-US" sz="1400" b="1" dirty="0" smtClean="0"/>
                        <a:t>04-2011</a:t>
                      </a:r>
                    </a:p>
                    <a:p>
                      <a:r>
                        <a:rPr lang="en-US" sz="1400" b="1" dirty="0" smtClean="0"/>
                        <a:t>Ver. 2.3(Gingerbread)</a:t>
                      </a:r>
                      <a:endParaRPr lang="en-US" sz="1400" b="1" dirty="0">
                        <a:latin typeface="Arial" pitchFamily="34" charset="0"/>
                        <a:cs typeface="Arial" pitchFamily="34" charset="0"/>
                      </a:endParaRPr>
                    </a:p>
                  </a:txBody>
                  <a:tcPr/>
                </a:tc>
              </a:tr>
              <a:tr h="1011142">
                <a:tc>
                  <a:txBody>
                    <a:bodyPr/>
                    <a:lstStyle/>
                    <a:p>
                      <a:r>
                        <a:rPr lang="en-US" sz="1400" b="1" dirty="0" smtClean="0"/>
                        <a:t>HTC One</a:t>
                      </a:r>
                    </a:p>
                    <a:p>
                      <a:r>
                        <a:rPr lang="en-US" sz="1400" b="1" dirty="0" smtClean="0"/>
                        <a:t>04-2012</a:t>
                      </a:r>
                    </a:p>
                    <a:p>
                      <a:r>
                        <a:rPr lang="en-US" sz="1400" b="1" dirty="0" smtClean="0"/>
                        <a:t>Ver. 4.0 (Ice Cream Sandwich)</a:t>
                      </a:r>
                      <a:endParaRPr lang="en-US" sz="1400" b="1" dirty="0">
                        <a:latin typeface="Arial" pitchFamily="34" charset="0"/>
                        <a:cs typeface="Arial" pitchFamily="34" charset="0"/>
                      </a:endParaRPr>
                    </a:p>
                  </a:txBody>
                  <a:tcPr/>
                </a:tc>
                <a:tc>
                  <a:txBody>
                    <a:bodyPr/>
                    <a:lstStyle/>
                    <a:p>
                      <a:endParaRPr lang="en-US" b="1"/>
                    </a:p>
                  </a:txBody>
                  <a:tcPr/>
                </a:tc>
                <a:tc>
                  <a:txBody>
                    <a:bodyPr/>
                    <a:lstStyle/>
                    <a:p>
                      <a:r>
                        <a:rPr lang="en-US" sz="1400" b="1" dirty="0" err="1" smtClean="0"/>
                        <a:t>Xoom</a:t>
                      </a:r>
                      <a:endParaRPr lang="en-US" sz="1400" b="1" dirty="0" smtClean="0"/>
                    </a:p>
                    <a:p>
                      <a:r>
                        <a:rPr lang="en-US" sz="1400" b="1" dirty="0" smtClean="0"/>
                        <a:t>03-2011</a:t>
                      </a:r>
                    </a:p>
                    <a:p>
                      <a:r>
                        <a:rPr lang="en-US" sz="1400" b="1" dirty="0" smtClean="0"/>
                        <a:t>First Android with</a:t>
                      </a:r>
                    </a:p>
                    <a:p>
                      <a:r>
                        <a:rPr lang="en-US" sz="1400" b="1" dirty="0" smtClean="0"/>
                        <a:t>Ver. 3.0 (Honeycomb)</a:t>
                      </a:r>
                      <a:endParaRPr lang="en-US" sz="1400" b="1" dirty="0">
                        <a:latin typeface="Arial" pitchFamily="34" charset="0"/>
                        <a:cs typeface="Arial" pitchFamily="34" charset="0"/>
                      </a:endParaRPr>
                    </a:p>
                  </a:txBody>
                  <a:tcPr/>
                </a:tc>
                <a:tc>
                  <a:txBody>
                    <a:bodyPr/>
                    <a:lstStyle/>
                    <a:p>
                      <a:r>
                        <a:rPr lang="en-US" sz="1400" b="1" dirty="0" smtClean="0"/>
                        <a:t>Galaxy</a:t>
                      </a:r>
                      <a:r>
                        <a:rPr lang="en-US" sz="1400" b="1" baseline="0" dirty="0" smtClean="0"/>
                        <a:t> Nexus</a:t>
                      </a:r>
                    </a:p>
                    <a:p>
                      <a:r>
                        <a:rPr lang="en-US" sz="1400" b="1" baseline="0" dirty="0" smtClean="0"/>
                        <a:t>09-2011</a:t>
                      </a:r>
                    </a:p>
                    <a:p>
                      <a:r>
                        <a:rPr lang="en-US" sz="1400" b="1" baseline="0" dirty="0" smtClean="0"/>
                        <a:t>First Android phone with Ver. 4.0</a:t>
                      </a:r>
                      <a:endParaRPr lang="en-US" sz="1400" b="1" dirty="0">
                        <a:latin typeface="Arial" pitchFamily="34" charset="0"/>
                        <a:cs typeface="Arial" pitchFamily="34" charset="0"/>
                      </a:endParaRPr>
                    </a:p>
                  </a:txBody>
                  <a:tcPr/>
                </a:tc>
              </a:tr>
              <a:tr h="1011142">
                <a:tc>
                  <a:txBody>
                    <a:bodyPr/>
                    <a:lstStyle/>
                    <a:p>
                      <a:endParaRPr lang="en-US" b="1" dirty="0"/>
                    </a:p>
                  </a:txBody>
                  <a:tcPr/>
                </a:tc>
                <a:tc>
                  <a:txBody>
                    <a:bodyPr/>
                    <a:lstStyle/>
                    <a:p>
                      <a:endParaRPr lang="en-US" b="1" dirty="0"/>
                    </a:p>
                  </a:txBody>
                  <a:tcPr/>
                </a:tc>
                <a:tc>
                  <a:txBody>
                    <a:bodyPr/>
                    <a:lstStyle/>
                    <a:p>
                      <a:r>
                        <a:rPr lang="en-US" sz="1400" b="1" dirty="0" smtClean="0"/>
                        <a:t>Droid Bionic</a:t>
                      </a:r>
                    </a:p>
                    <a:p>
                      <a:r>
                        <a:rPr lang="en-US" sz="1400" b="1" dirty="0" smtClean="0"/>
                        <a:t>09-2011</a:t>
                      </a:r>
                    </a:p>
                    <a:p>
                      <a:r>
                        <a:rPr lang="en-US" sz="1400" b="1" dirty="0" smtClean="0"/>
                        <a:t>Ver. 2.3/4.0</a:t>
                      </a:r>
                      <a:endParaRPr lang="en-US" sz="1400" b="1" dirty="0">
                        <a:latin typeface="Arial" pitchFamily="34" charset="0"/>
                        <a:cs typeface="Arial" pitchFamily="34" charset="0"/>
                      </a:endParaRPr>
                    </a:p>
                  </a:txBody>
                  <a:tcPr/>
                </a:tc>
                <a:tc>
                  <a:txBody>
                    <a:bodyPr/>
                    <a:lstStyle/>
                    <a:p>
                      <a:r>
                        <a:rPr lang="en-US" sz="1400" b="1" dirty="0" smtClean="0"/>
                        <a:t>Galaxy S III</a:t>
                      </a:r>
                    </a:p>
                    <a:p>
                      <a:r>
                        <a:rPr lang="en-US" sz="1400" b="1" dirty="0" smtClean="0"/>
                        <a:t>05-2012</a:t>
                      </a:r>
                    </a:p>
                    <a:p>
                      <a:r>
                        <a:rPr lang="en-US" sz="1400" b="1" dirty="0" smtClean="0"/>
                        <a:t>Ver. 4.0</a:t>
                      </a:r>
                    </a:p>
                    <a:p>
                      <a:r>
                        <a:rPr lang="en-US" sz="1400" b="1" dirty="0" err="1" smtClean="0"/>
                        <a:t>TouchWizUI</a:t>
                      </a:r>
                      <a:endParaRPr lang="en-US" sz="1400" b="1" dirty="0">
                        <a:latin typeface="Arial" pitchFamily="34" charset="0"/>
                        <a:cs typeface="Arial" pitchFamily="34" charset="0"/>
                      </a:endParaRPr>
                    </a:p>
                  </a:txBody>
                  <a:tcPr/>
                </a:tc>
              </a:tr>
            </a:tbl>
          </a:graphicData>
        </a:graphic>
      </p:graphicFrame>
      <p:sp>
        <p:nvSpPr>
          <p:cNvPr id="4" name="Footer Placeholder 3"/>
          <p:cNvSpPr>
            <a:spLocks noGrp="1"/>
          </p:cNvSpPr>
          <p:nvPr>
            <p:ph type="ftr" sz="quarter" idx="11"/>
          </p:nvPr>
        </p:nvSpPr>
        <p:spPr>
          <a:xfrm>
            <a:off x="589836" y="6339989"/>
            <a:ext cx="2458164" cy="365125"/>
          </a:xfrm>
        </p:spPr>
        <p:txBody>
          <a:bodyPr/>
          <a:lstStyle/>
          <a:p>
            <a:r>
              <a:rPr lang="en-US" dirty="0" smtClean="0">
                <a:solidFill>
                  <a:schemeClr val="bg2">
                    <a:lumMod val="25000"/>
                  </a:schemeClr>
                </a:solidFill>
              </a:rPr>
              <a:t>Copyright </a:t>
            </a:r>
            <a:r>
              <a:rPr lang="en-US" dirty="0" err="1" smtClean="0">
                <a:solidFill>
                  <a:schemeClr val="bg2">
                    <a:lumMod val="25000"/>
                  </a:schemeClr>
                </a:solidFill>
              </a:rPr>
              <a:t>Ivette</a:t>
            </a:r>
            <a:r>
              <a:rPr lang="en-US" dirty="0" smtClean="0">
                <a:solidFill>
                  <a:schemeClr val="bg2">
                    <a:lumMod val="25000"/>
                  </a:schemeClr>
                </a:solidFill>
              </a:rPr>
              <a:t> Doss 2013</a:t>
            </a:r>
            <a:endParaRPr lang="en-US"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bg2">
                    <a:lumMod val="25000"/>
                  </a:schemeClr>
                </a:solidFill>
              </a:rPr>
              <a:pPr/>
              <a:t>24</a:t>
            </a:fld>
            <a:endParaRPr lang="en-US" dirty="0">
              <a:solidFill>
                <a:schemeClr val="bg2">
                  <a:lumMod val="25000"/>
                </a:schemeClr>
              </a:solidFill>
            </a:endParaRPr>
          </a:p>
        </p:txBody>
      </p:sp>
      <p:pic>
        <p:nvPicPr>
          <p:cNvPr id="1026" name="Picture 2" descr="C:\Users\IVA\Pictures\LOGOS\alternative_android_web_browser[1].jpg"/>
          <p:cNvPicPr>
            <a:picLocks noChangeAspect="1" noChangeArrowheads="1"/>
          </p:cNvPicPr>
          <p:nvPr/>
        </p:nvPicPr>
        <p:blipFill>
          <a:blip r:embed="rId2" cstate="print"/>
          <a:srcRect/>
          <a:stretch>
            <a:fillRect/>
          </a:stretch>
        </p:blipFill>
        <p:spPr bwMode="auto">
          <a:xfrm>
            <a:off x="2590800" y="4038600"/>
            <a:ext cx="1914974" cy="1828800"/>
          </a:xfrm>
          <a:prstGeom prst="rect">
            <a:avLst/>
          </a:prstGeom>
          <a:noFill/>
        </p:spPr>
      </p:pic>
      <p:sp>
        <p:nvSpPr>
          <p:cNvPr id="8" name="Rectangle 7"/>
          <p:cNvSpPr/>
          <p:nvPr/>
        </p:nvSpPr>
        <p:spPr>
          <a:xfrm>
            <a:off x="457200" y="5957500"/>
            <a:ext cx="25908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solidFill>
                  <a:schemeClr val="tx1"/>
                </a:solidFill>
              </a:rPr>
              <a:t>http://www.phonegg.com/</a:t>
            </a:r>
            <a:endParaRPr lang="en-US" sz="1200" dirty="0">
              <a:solidFill>
                <a:schemeClr val="tx1"/>
              </a:solidFill>
            </a:endParaRPr>
          </a:p>
        </p:txBody>
      </p:sp>
      <p:sp>
        <p:nvSpPr>
          <p:cNvPr id="10" name="Rectangle 9"/>
          <p:cNvSpPr/>
          <p:nvPr/>
        </p:nvSpPr>
        <p:spPr>
          <a:xfrm>
            <a:off x="3886200" y="5912224"/>
            <a:ext cx="4572000" cy="2769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1200" dirty="0" smtClean="0">
                <a:solidFill>
                  <a:schemeClr val="tx1"/>
                </a:solidFill>
                <a:latin typeface="Arial" pitchFamily="34" charset="0"/>
                <a:cs typeface="Arial" pitchFamily="34" charset="0"/>
              </a:rPr>
              <a:t>http://www.theandroidphone.com/android-is-the-future-99824/</a:t>
            </a:r>
            <a:endParaRPr lang="en-US" sz="1200" dirty="0">
              <a:solidFill>
                <a:schemeClr val="tx1"/>
              </a:solidFill>
              <a:latin typeface="Arial" pitchFamily="34" charset="0"/>
              <a:cs typeface="Arial" pitchFamily="34" charset="0"/>
            </a:endParaRPr>
          </a:p>
        </p:txBody>
      </p:sp>
      <p:sp>
        <p:nvSpPr>
          <p:cNvPr id="2" name="Rectangle 1"/>
          <p:cNvSpPr/>
          <p:nvPr/>
        </p:nvSpPr>
        <p:spPr>
          <a:xfrm>
            <a:off x="2819400" y="6359860"/>
            <a:ext cx="51816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solidFill>
                  <a:schemeClr val="tx1"/>
                </a:solidFill>
              </a:rPr>
              <a:t>http://en.wikipedia.org/wiki/Comparison_of_Android_devices</a:t>
            </a:r>
          </a:p>
        </p:txBody>
      </p:sp>
    </p:spTree>
    <p:extLst>
      <p:ext uri="{BB962C8B-B14F-4D97-AF65-F5344CB8AC3E}">
        <p14:creationId xmlns:p14="http://schemas.microsoft.com/office/powerpoint/2010/main" xmlns="" val="3034637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dirty="0" smtClean="0">
                <a:latin typeface="Arial" pitchFamily="34" charset="0"/>
                <a:cs typeface="Arial" pitchFamily="34" charset="0"/>
              </a:rPr>
              <a:t>WW most Popular Android Devices</a:t>
            </a:r>
            <a:endParaRPr lang="en-US" sz="3600" dirty="0">
              <a:latin typeface="Arial" pitchFamily="34" charset="0"/>
              <a:cs typeface="Arial" pitchFamily="34" charset="0"/>
            </a:endParaRPr>
          </a:p>
        </p:txBody>
      </p:sp>
      <p:graphicFrame>
        <p:nvGraphicFramePr>
          <p:cNvPr id="15" name="Content Placeholder 14"/>
          <p:cNvGraphicFramePr>
            <a:graphicFrameLocks noGrp="1"/>
          </p:cNvGraphicFramePr>
          <p:nvPr>
            <p:ph idx="1"/>
            <p:extLst>
              <p:ext uri="{D42A27DB-BD31-4B8C-83A1-F6EECF244321}">
                <p14:modId xmlns:p14="http://schemas.microsoft.com/office/powerpoint/2010/main" xmlns="" val="1132562742"/>
              </p:ext>
            </p:extLst>
          </p:nvPr>
        </p:nvGraphicFramePr>
        <p:xfrm>
          <a:off x="304800" y="1295400"/>
          <a:ext cx="6629401" cy="4900367"/>
        </p:xfrm>
        <a:graphic>
          <a:graphicData uri="http://schemas.openxmlformats.org/drawingml/2006/table">
            <a:tbl>
              <a:tblPr firstRow="1" bandRow="1">
                <a:tableStyleId>{E929F9F4-4A8F-4326-A1B4-22849713DDAB}</a:tableStyleId>
              </a:tblPr>
              <a:tblGrid>
                <a:gridCol w="2237423"/>
                <a:gridCol w="994410"/>
                <a:gridCol w="1491615"/>
                <a:gridCol w="1905953"/>
              </a:tblGrid>
              <a:tr h="491787">
                <a:tc>
                  <a:txBody>
                    <a:bodyPr/>
                    <a:lstStyle/>
                    <a:p>
                      <a:r>
                        <a:rPr lang="en-US" sz="1400" dirty="0" smtClean="0">
                          <a:solidFill>
                            <a:schemeClr val="tx1"/>
                          </a:solidFill>
                        </a:rPr>
                        <a:t>Device</a:t>
                      </a:r>
                      <a:endParaRPr lang="en-US" sz="1400" dirty="0">
                        <a:solidFill>
                          <a:schemeClr val="tx1"/>
                        </a:solidFill>
                        <a:latin typeface="Arial" pitchFamily="34" charset="0"/>
                        <a:cs typeface="Arial" pitchFamily="34" charset="0"/>
                      </a:endParaRPr>
                    </a:p>
                  </a:txBody>
                  <a:tcPr>
                    <a:solidFill>
                      <a:schemeClr val="accent3">
                        <a:lumMod val="60000"/>
                        <a:lumOff val="40000"/>
                      </a:schemeClr>
                    </a:solidFill>
                  </a:tcPr>
                </a:tc>
                <a:tc>
                  <a:txBody>
                    <a:bodyPr/>
                    <a:lstStyle/>
                    <a:p>
                      <a:r>
                        <a:rPr lang="en-US" sz="1400" dirty="0" smtClean="0">
                          <a:solidFill>
                            <a:schemeClr val="tx1"/>
                          </a:solidFill>
                        </a:rPr>
                        <a:t>WW  Sale</a:t>
                      </a:r>
                      <a:r>
                        <a:rPr lang="en-US" sz="1400" baseline="0" dirty="0" smtClean="0">
                          <a:solidFill>
                            <a:schemeClr val="tx1"/>
                          </a:solidFill>
                        </a:rPr>
                        <a:t> </a:t>
                      </a:r>
                      <a:r>
                        <a:rPr lang="en-US" sz="1400" dirty="0" smtClean="0">
                          <a:solidFill>
                            <a:schemeClr val="tx1"/>
                          </a:solidFill>
                        </a:rPr>
                        <a:t>Share</a:t>
                      </a:r>
                      <a:endParaRPr lang="en-US" sz="1400" dirty="0">
                        <a:solidFill>
                          <a:schemeClr val="tx1"/>
                        </a:solidFill>
                        <a:latin typeface="Arial" pitchFamily="34" charset="0"/>
                        <a:cs typeface="Arial" pitchFamily="34" charset="0"/>
                      </a:endParaRPr>
                    </a:p>
                  </a:txBody>
                  <a:tcPr>
                    <a:solidFill>
                      <a:schemeClr val="accent3">
                        <a:lumMod val="60000"/>
                        <a:lumOff val="40000"/>
                      </a:schemeClr>
                    </a:solidFill>
                  </a:tcPr>
                </a:tc>
                <a:tc>
                  <a:txBody>
                    <a:bodyPr/>
                    <a:lstStyle/>
                    <a:p>
                      <a:r>
                        <a:rPr lang="en-US" sz="1400" dirty="0" smtClean="0">
                          <a:solidFill>
                            <a:schemeClr val="tx1"/>
                          </a:solidFill>
                        </a:rPr>
                        <a:t>Release</a:t>
                      </a:r>
                      <a:endParaRPr lang="en-US" sz="1400" dirty="0">
                        <a:solidFill>
                          <a:schemeClr val="tx1"/>
                        </a:solidFill>
                        <a:latin typeface="Arial" pitchFamily="34" charset="0"/>
                        <a:cs typeface="Arial" pitchFamily="34" charset="0"/>
                      </a:endParaRPr>
                    </a:p>
                  </a:txBody>
                  <a:tcPr>
                    <a:solidFill>
                      <a:schemeClr val="accent3">
                        <a:lumMod val="60000"/>
                        <a:lumOff val="40000"/>
                      </a:schemeClr>
                    </a:solidFill>
                  </a:tcPr>
                </a:tc>
                <a:tc>
                  <a:txBody>
                    <a:bodyPr/>
                    <a:lstStyle/>
                    <a:p>
                      <a:r>
                        <a:rPr lang="en-US" sz="1400" dirty="0" smtClean="0">
                          <a:solidFill>
                            <a:schemeClr val="tx1"/>
                          </a:solidFill>
                        </a:rPr>
                        <a:t>Android OS</a:t>
                      </a:r>
                      <a:endParaRPr lang="en-US" sz="1400" dirty="0">
                        <a:solidFill>
                          <a:schemeClr val="tx1"/>
                        </a:solidFill>
                        <a:latin typeface="Arial" pitchFamily="34" charset="0"/>
                        <a:cs typeface="Arial" pitchFamily="34" charset="0"/>
                      </a:endParaRPr>
                    </a:p>
                  </a:txBody>
                  <a:tcPr>
                    <a:solidFill>
                      <a:schemeClr val="accent3">
                        <a:lumMod val="60000"/>
                        <a:lumOff val="40000"/>
                      </a:schemeClr>
                    </a:solidFill>
                  </a:tcPr>
                </a:tc>
              </a:tr>
              <a:tr h="351277">
                <a:tc>
                  <a:txBody>
                    <a:bodyPr/>
                    <a:lstStyle/>
                    <a:p>
                      <a:r>
                        <a:rPr lang="en-US" sz="1400" b="1" dirty="0" smtClean="0">
                          <a:latin typeface="Arial" pitchFamily="34" charset="0"/>
                          <a:cs typeface="Arial" pitchFamily="34" charset="0"/>
                        </a:rPr>
                        <a:t>Samsung Galaxy S II</a:t>
                      </a:r>
                      <a:endParaRPr lang="en-US" sz="1400" b="1" dirty="0">
                        <a:latin typeface="Arial" pitchFamily="34" charset="0"/>
                        <a:cs typeface="Arial" pitchFamily="34" charset="0"/>
                      </a:endParaRPr>
                    </a:p>
                  </a:txBody>
                  <a:tcPr>
                    <a:solidFill>
                      <a:schemeClr val="accent3">
                        <a:lumMod val="75000"/>
                      </a:schemeClr>
                    </a:solidFill>
                  </a:tcPr>
                </a:tc>
                <a:tc>
                  <a:txBody>
                    <a:bodyPr/>
                    <a:lstStyle/>
                    <a:p>
                      <a:r>
                        <a:rPr lang="en-US" sz="1400" dirty="0" smtClean="0"/>
                        <a:t>18 %</a:t>
                      </a:r>
                      <a:endParaRPr lang="en-US" sz="1400" dirty="0">
                        <a:latin typeface="Arial" pitchFamily="34" charset="0"/>
                        <a:cs typeface="Arial" pitchFamily="34" charset="0"/>
                      </a:endParaRPr>
                    </a:p>
                  </a:txBody>
                  <a:tcPr>
                    <a:solidFill>
                      <a:schemeClr val="accent3">
                        <a:lumMod val="75000"/>
                      </a:schemeClr>
                    </a:solidFill>
                  </a:tcPr>
                </a:tc>
                <a:tc>
                  <a:txBody>
                    <a:bodyPr/>
                    <a:lstStyle/>
                    <a:p>
                      <a:r>
                        <a:rPr lang="en-US" sz="1200" b="1" dirty="0" smtClean="0"/>
                        <a:t>04-2011</a:t>
                      </a:r>
                      <a:endParaRPr lang="en-US" sz="1200" b="1" dirty="0">
                        <a:latin typeface="Arial" pitchFamily="34" charset="0"/>
                        <a:cs typeface="Arial" pitchFamily="34" charset="0"/>
                      </a:endParaRPr>
                    </a:p>
                  </a:txBody>
                  <a:tcPr>
                    <a:solidFill>
                      <a:schemeClr val="accent3">
                        <a:lumMod val="75000"/>
                      </a:schemeClr>
                    </a:solidFill>
                  </a:tcPr>
                </a:tc>
                <a:tc>
                  <a:txBody>
                    <a:bodyPr/>
                    <a:lstStyle/>
                    <a:p>
                      <a:r>
                        <a:rPr lang="en-US" sz="1400" b="1" dirty="0" smtClean="0">
                          <a:latin typeface="Arial" pitchFamily="34" charset="0"/>
                          <a:cs typeface="Arial" pitchFamily="34" charset="0"/>
                        </a:rPr>
                        <a:t>2.3.5 Gingerbread</a:t>
                      </a:r>
                      <a:endParaRPr lang="en-US" sz="1400" b="1" dirty="0">
                        <a:latin typeface="Arial" pitchFamily="34" charset="0"/>
                        <a:cs typeface="Arial" pitchFamily="34" charset="0"/>
                      </a:endParaRPr>
                    </a:p>
                  </a:txBody>
                  <a:tcPr>
                    <a:solidFill>
                      <a:schemeClr val="accent3">
                        <a:lumMod val="75000"/>
                      </a:schemeClr>
                    </a:solidFill>
                  </a:tcPr>
                </a:tc>
              </a:tr>
              <a:tr h="351277">
                <a:tc>
                  <a:txBody>
                    <a:bodyPr/>
                    <a:lstStyle/>
                    <a:p>
                      <a:r>
                        <a:rPr lang="en-US" sz="1400" b="1" dirty="0" smtClean="0">
                          <a:solidFill>
                            <a:schemeClr val="tx1"/>
                          </a:solidFill>
                          <a:latin typeface="Arial" pitchFamily="34" charset="0"/>
                          <a:cs typeface="Arial" pitchFamily="34" charset="0"/>
                        </a:rPr>
                        <a:t>Samsung Galaxy Ace</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dirty="0" smtClean="0">
                          <a:solidFill>
                            <a:schemeClr val="tx1"/>
                          </a:solidFill>
                        </a:rPr>
                        <a:t>9%</a:t>
                      </a:r>
                      <a:endParaRPr lang="en-US" sz="1400"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200" b="1" dirty="0" smtClean="0">
                          <a:solidFill>
                            <a:schemeClr val="tx1"/>
                          </a:solidFill>
                        </a:rPr>
                        <a:t>02-2011 (Asia)</a:t>
                      </a:r>
                      <a:endParaRPr lang="en-US" sz="12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b="1" dirty="0" smtClean="0">
                          <a:solidFill>
                            <a:schemeClr val="tx1"/>
                          </a:solidFill>
                          <a:latin typeface="Arial" pitchFamily="34" charset="0"/>
                          <a:cs typeface="Arial" pitchFamily="34" charset="0"/>
                        </a:rPr>
                        <a:t>2.2 </a:t>
                      </a:r>
                      <a:r>
                        <a:rPr lang="en-US" sz="1400" b="1" dirty="0" err="1" smtClean="0">
                          <a:solidFill>
                            <a:schemeClr val="tx1"/>
                          </a:solidFill>
                          <a:latin typeface="Arial" pitchFamily="34" charset="0"/>
                          <a:cs typeface="Arial" pitchFamily="34" charset="0"/>
                        </a:rPr>
                        <a:t>Froyo</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r>
              <a:tr h="351277">
                <a:tc>
                  <a:txBody>
                    <a:bodyPr/>
                    <a:lstStyle/>
                    <a:p>
                      <a:r>
                        <a:rPr lang="en-US" sz="1400" b="1" dirty="0" smtClean="0">
                          <a:latin typeface="Arial" pitchFamily="34" charset="0"/>
                          <a:cs typeface="Arial" pitchFamily="34" charset="0"/>
                        </a:rPr>
                        <a:t>Motorola Defy</a:t>
                      </a:r>
                      <a:endParaRPr lang="en-US" sz="1400" b="1" dirty="0">
                        <a:latin typeface="Arial" pitchFamily="34" charset="0"/>
                        <a:cs typeface="Arial" pitchFamily="34" charset="0"/>
                      </a:endParaRPr>
                    </a:p>
                  </a:txBody>
                  <a:tcPr>
                    <a:solidFill>
                      <a:schemeClr val="accent3">
                        <a:lumMod val="75000"/>
                      </a:schemeClr>
                    </a:solidFill>
                  </a:tcPr>
                </a:tc>
                <a:tc>
                  <a:txBody>
                    <a:bodyPr/>
                    <a:lstStyle/>
                    <a:p>
                      <a:r>
                        <a:rPr lang="en-US" sz="1400" dirty="0" smtClean="0"/>
                        <a:t>7%</a:t>
                      </a:r>
                      <a:endParaRPr lang="en-US" sz="1400" dirty="0">
                        <a:latin typeface="Arial" pitchFamily="34" charset="0"/>
                        <a:cs typeface="Arial" pitchFamily="34" charset="0"/>
                      </a:endParaRPr>
                    </a:p>
                  </a:txBody>
                  <a:tcPr>
                    <a:solidFill>
                      <a:schemeClr val="accent3">
                        <a:lumMod val="75000"/>
                      </a:schemeClr>
                    </a:solidFill>
                  </a:tcPr>
                </a:tc>
                <a:tc>
                  <a:txBody>
                    <a:bodyPr/>
                    <a:lstStyle/>
                    <a:p>
                      <a:r>
                        <a:rPr lang="en-US" sz="1200" b="1" dirty="0" smtClean="0"/>
                        <a:t>09-2010</a:t>
                      </a:r>
                      <a:endParaRPr lang="en-US" sz="1200" b="1" dirty="0">
                        <a:latin typeface="Arial" pitchFamily="34" charset="0"/>
                        <a:cs typeface="Arial" pitchFamily="34" charset="0"/>
                      </a:endParaRPr>
                    </a:p>
                  </a:txBody>
                  <a:tcPr>
                    <a:solidFill>
                      <a:schemeClr val="accent3">
                        <a:lumMod val="75000"/>
                      </a:schemeClr>
                    </a:solidFill>
                  </a:tcPr>
                </a:tc>
                <a:tc>
                  <a:txBody>
                    <a:bodyPr/>
                    <a:lstStyle/>
                    <a:p>
                      <a:r>
                        <a:rPr lang="en-US" sz="1400" b="1" dirty="0" smtClean="0">
                          <a:latin typeface="Arial" pitchFamily="34" charset="0"/>
                          <a:cs typeface="Arial" pitchFamily="34" charset="0"/>
                        </a:rPr>
                        <a:t>2.1/2.2 Éclair/</a:t>
                      </a:r>
                      <a:r>
                        <a:rPr lang="en-US" sz="1400" b="1" dirty="0" err="1" smtClean="0">
                          <a:latin typeface="Arial" pitchFamily="34" charset="0"/>
                          <a:cs typeface="Arial" pitchFamily="34" charset="0"/>
                        </a:rPr>
                        <a:t>Froyo</a:t>
                      </a:r>
                      <a:endParaRPr lang="en-US" sz="1400" b="1" dirty="0">
                        <a:latin typeface="Arial" pitchFamily="34" charset="0"/>
                        <a:cs typeface="Arial" pitchFamily="34" charset="0"/>
                      </a:endParaRPr>
                    </a:p>
                  </a:txBody>
                  <a:tcPr>
                    <a:solidFill>
                      <a:schemeClr val="accent3">
                        <a:lumMod val="75000"/>
                      </a:schemeClr>
                    </a:solidFill>
                  </a:tcPr>
                </a:tc>
              </a:tr>
              <a:tr h="351277">
                <a:tc>
                  <a:txBody>
                    <a:bodyPr/>
                    <a:lstStyle/>
                    <a:p>
                      <a:r>
                        <a:rPr lang="en-US" sz="1400" b="1" dirty="0" smtClean="0">
                          <a:solidFill>
                            <a:schemeClr val="tx1"/>
                          </a:solidFill>
                          <a:latin typeface="Arial" pitchFamily="34" charset="0"/>
                          <a:cs typeface="Arial" pitchFamily="34" charset="0"/>
                        </a:rPr>
                        <a:t>HTC EVO 4G</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dirty="0" smtClean="0">
                          <a:solidFill>
                            <a:schemeClr val="tx1"/>
                          </a:solidFill>
                        </a:rPr>
                        <a:t>6%</a:t>
                      </a:r>
                      <a:endParaRPr lang="en-US" sz="1400"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200" b="1" dirty="0" smtClean="0">
                          <a:solidFill>
                            <a:schemeClr val="tx1"/>
                          </a:solidFill>
                        </a:rPr>
                        <a:t>06-2010</a:t>
                      </a:r>
                      <a:endParaRPr lang="en-US" sz="12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b="1" dirty="0" smtClean="0">
                          <a:solidFill>
                            <a:schemeClr val="tx1"/>
                          </a:solidFill>
                          <a:latin typeface="Arial" pitchFamily="34" charset="0"/>
                          <a:cs typeface="Arial" pitchFamily="34" charset="0"/>
                        </a:rPr>
                        <a:t>2.1/2.2/2.3</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r>
              <a:tr h="351277">
                <a:tc>
                  <a:txBody>
                    <a:bodyPr/>
                    <a:lstStyle/>
                    <a:p>
                      <a:r>
                        <a:rPr lang="en-US" sz="1400" b="1" dirty="0" smtClean="0">
                          <a:latin typeface="Arial" pitchFamily="34" charset="0"/>
                          <a:cs typeface="Arial" pitchFamily="34" charset="0"/>
                        </a:rPr>
                        <a:t>Samsung Galaxy Note</a:t>
                      </a:r>
                      <a:endParaRPr lang="en-US" sz="1400" b="1" dirty="0">
                        <a:latin typeface="Arial" pitchFamily="34" charset="0"/>
                        <a:cs typeface="Arial" pitchFamily="34" charset="0"/>
                      </a:endParaRPr>
                    </a:p>
                  </a:txBody>
                  <a:tcPr>
                    <a:solidFill>
                      <a:schemeClr val="accent3">
                        <a:lumMod val="75000"/>
                      </a:schemeClr>
                    </a:solidFill>
                  </a:tcPr>
                </a:tc>
                <a:tc>
                  <a:txBody>
                    <a:bodyPr/>
                    <a:lstStyle/>
                    <a:p>
                      <a:r>
                        <a:rPr lang="en-US" sz="1400" dirty="0" smtClean="0"/>
                        <a:t>6%</a:t>
                      </a:r>
                      <a:endParaRPr lang="en-US" sz="1400" dirty="0">
                        <a:latin typeface="Arial" pitchFamily="34" charset="0"/>
                        <a:cs typeface="Arial" pitchFamily="34" charset="0"/>
                      </a:endParaRPr>
                    </a:p>
                  </a:txBody>
                  <a:tcPr>
                    <a:solidFill>
                      <a:schemeClr val="accent3">
                        <a:lumMod val="75000"/>
                      </a:schemeClr>
                    </a:solidFill>
                  </a:tcPr>
                </a:tc>
                <a:tc>
                  <a:txBody>
                    <a:bodyPr/>
                    <a:lstStyle/>
                    <a:p>
                      <a:r>
                        <a:rPr lang="en-US" sz="1200" b="1" dirty="0" smtClean="0"/>
                        <a:t>02-2012</a:t>
                      </a:r>
                      <a:endParaRPr lang="en-US" sz="1200" b="1" dirty="0">
                        <a:latin typeface="Arial" pitchFamily="34" charset="0"/>
                        <a:cs typeface="Arial" pitchFamily="34" charset="0"/>
                      </a:endParaRPr>
                    </a:p>
                  </a:txBody>
                  <a:tcPr>
                    <a:solidFill>
                      <a:schemeClr val="accent3">
                        <a:lumMod val="75000"/>
                      </a:schemeClr>
                    </a:solidFill>
                  </a:tcPr>
                </a:tc>
                <a:tc>
                  <a:txBody>
                    <a:bodyPr/>
                    <a:lstStyle/>
                    <a:p>
                      <a:r>
                        <a:rPr lang="en-US" sz="1400" b="1" dirty="0" smtClean="0">
                          <a:latin typeface="Arial" pitchFamily="34" charset="0"/>
                          <a:cs typeface="Arial" pitchFamily="34" charset="0"/>
                        </a:rPr>
                        <a:t>2.3.5 Gingerbread</a:t>
                      </a:r>
                      <a:endParaRPr lang="en-US" sz="1400" b="1" dirty="0">
                        <a:latin typeface="Arial" pitchFamily="34" charset="0"/>
                        <a:cs typeface="Arial" pitchFamily="34" charset="0"/>
                      </a:endParaRPr>
                    </a:p>
                  </a:txBody>
                  <a:tcPr>
                    <a:solidFill>
                      <a:schemeClr val="accent3">
                        <a:lumMod val="75000"/>
                      </a:schemeClr>
                    </a:solidFill>
                  </a:tcPr>
                </a:tc>
              </a:tr>
              <a:tr h="351277">
                <a:tc>
                  <a:txBody>
                    <a:bodyPr/>
                    <a:lstStyle/>
                    <a:p>
                      <a:r>
                        <a:rPr lang="en-US" sz="1400" b="1" dirty="0" smtClean="0">
                          <a:solidFill>
                            <a:schemeClr val="tx1"/>
                          </a:solidFill>
                          <a:latin typeface="Arial" pitchFamily="34" charset="0"/>
                          <a:cs typeface="Arial" pitchFamily="34" charset="0"/>
                        </a:rPr>
                        <a:t>Samsung Galaxy S</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dirty="0" smtClean="0">
                          <a:solidFill>
                            <a:schemeClr val="tx1"/>
                          </a:solidFill>
                        </a:rPr>
                        <a:t>5%</a:t>
                      </a:r>
                      <a:endParaRPr lang="en-US" sz="1400"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200" b="1" dirty="0" smtClean="0">
                          <a:solidFill>
                            <a:schemeClr val="tx1"/>
                          </a:solidFill>
                        </a:rPr>
                        <a:t>06-2010</a:t>
                      </a:r>
                      <a:endParaRPr lang="en-US" sz="12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b="1" dirty="0" smtClean="0">
                          <a:solidFill>
                            <a:schemeClr val="tx1"/>
                          </a:solidFill>
                          <a:latin typeface="Arial" pitchFamily="34" charset="0"/>
                          <a:cs typeface="Arial" pitchFamily="34" charset="0"/>
                        </a:rPr>
                        <a:t>2.1 </a:t>
                      </a:r>
                      <a:r>
                        <a:rPr lang="en-US" sz="1400" b="1" dirty="0" err="1" smtClean="0">
                          <a:solidFill>
                            <a:schemeClr val="tx1"/>
                          </a:solidFill>
                          <a:latin typeface="Arial" pitchFamily="34" charset="0"/>
                          <a:cs typeface="Arial" pitchFamily="34" charset="0"/>
                        </a:rPr>
                        <a:t>Eclair</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r>
              <a:tr h="351277">
                <a:tc>
                  <a:txBody>
                    <a:bodyPr/>
                    <a:lstStyle/>
                    <a:p>
                      <a:r>
                        <a:rPr lang="en-US" sz="1400" b="1" dirty="0" smtClean="0">
                          <a:latin typeface="Arial" pitchFamily="34" charset="0"/>
                          <a:cs typeface="Arial" pitchFamily="34" charset="0"/>
                        </a:rPr>
                        <a:t>HTC Desire HD</a:t>
                      </a:r>
                      <a:endParaRPr lang="en-US" sz="1400" b="1" dirty="0">
                        <a:latin typeface="Arial" pitchFamily="34" charset="0"/>
                        <a:cs typeface="Arial" pitchFamily="34" charset="0"/>
                      </a:endParaRPr>
                    </a:p>
                  </a:txBody>
                  <a:tcPr>
                    <a:solidFill>
                      <a:schemeClr val="accent3">
                        <a:lumMod val="75000"/>
                      </a:schemeClr>
                    </a:solidFill>
                  </a:tcPr>
                </a:tc>
                <a:tc>
                  <a:txBody>
                    <a:bodyPr/>
                    <a:lstStyle/>
                    <a:p>
                      <a:r>
                        <a:rPr lang="en-US" sz="1400" dirty="0" smtClean="0"/>
                        <a:t>5%</a:t>
                      </a:r>
                      <a:endParaRPr lang="en-US" sz="1400" dirty="0">
                        <a:latin typeface="Arial" pitchFamily="34" charset="0"/>
                        <a:cs typeface="Arial" pitchFamily="34" charset="0"/>
                      </a:endParaRPr>
                    </a:p>
                  </a:txBody>
                  <a:tcPr>
                    <a:solidFill>
                      <a:schemeClr val="accent3">
                        <a:lumMod val="75000"/>
                      </a:schemeClr>
                    </a:solidFill>
                  </a:tcPr>
                </a:tc>
                <a:tc>
                  <a:txBody>
                    <a:bodyPr/>
                    <a:lstStyle/>
                    <a:p>
                      <a:r>
                        <a:rPr lang="en-US" sz="1200" b="1" dirty="0" smtClean="0"/>
                        <a:t>09-2010</a:t>
                      </a:r>
                      <a:endParaRPr lang="en-US" sz="1200" b="1" dirty="0">
                        <a:latin typeface="Arial" pitchFamily="34" charset="0"/>
                        <a:cs typeface="Arial" pitchFamily="34" charset="0"/>
                      </a:endParaRPr>
                    </a:p>
                  </a:txBody>
                  <a:tcPr>
                    <a:solidFill>
                      <a:schemeClr val="accent3">
                        <a:lumMod val="75000"/>
                      </a:schemeClr>
                    </a:solidFill>
                  </a:tcPr>
                </a:tc>
                <a:tc>
                  <a:txBody>
                    <a:bodyPr/>
                    <a:lstStyle/>
                    <a:p>
                      <a:r>
                        <a:rPr lang="en-US" sz="1400" b="1" dirty="0" smtClean="0">
                          <a:latin typeface="Arial" pitchFamily="34" charset="0"/>
                          <a:cs typeface="Arial" pitchFamily="34" charset="0"/>
                        </a:rPr>
                        <a:t>2.2/2.3</a:t>
                      </a:r>
                      <a:endParaRPr lang="en-US" sz="1400" b="1" dirty="0">
                        <a:latin typeface="Arial" pitchFamily="34" charset="0"/>
                        <a:cs typeface="Arial" pitchFamily="34" charset="0"/>
                      </a:endParaRPr>
                    </a:p>
                  </a:txBody>
                  <a:tcPr>
                    <a:solidFill>
                      <a:schemeClr val="accent3">
                        <a:lumMod val="75000"/>
                      </a:schemeClr>
                    </a:solidFill>
                  </a:tcPr>
                </a:tc>
              </a:tr>
              <a:tr h="351277">
                <a:tc>
                  <a:txBody>
                    <a:bodyPr/>
                    <a:lstStyle/>
                    <a:p>
                      <a:r>
                        <a:rPr lang="en-US" sz="1400" b="1" dirty="0" smtClean="0">
                          <a:solidFill>
                            <a:schemeClr val="tx1"/>
                          </a:solidFill>
                          <a:latin typeface="Arial" pitchFamily="34" charset="0"/>
                          <a:cs typeface="Arial" pitchFamily="34" charset="0"/>
                        </a:rPr>
                        <a:t>Samsung Galaxy Tab</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dirty="0" smtClean="0">
                          <a:solidFill>
                            <a:schemeClr val="tx1"/>
                          </a:solidFill>
                        </a:rPr>
                        <a:t>4%</a:t>
                      </a:r>
                      <a:endParaRPr lang="en-US" sz="1400"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200" b="1" dirty="0" smtClean="0">
                          <a:solidFill>
                            <a:schemeClr val="tx1"/>
                          </a:solidFill>
                        </a:rPr>
                        <a:t>09-2010</a:t>
                      </a:r>
                      <a:endParaRPr lang="en-US" sz="12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b="1" dirty="0" smtClean="0">
                          <a:solidFill>
                            <a:schemeClr val="tx1"/>
                          </a:solidFill>
                          <a:latin typeface="Arial" pitchFamily="34" charset="0"/>
                          <a:cs typeface="Arial" pitchFamily="34" charset="0"/>
                        </a:rPr>
                        <a:t>2.3 Gingerbread</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r>
              <a:tr h="351277">
                <a:tc>
                  <a:txBody>
                    <a:bodyPr/>
                    <a:lstStyle/>
                    <a:p>
                      <a:r>
                        <a:rPr lang="en-US" sz="1400" b="1" dirty="0" smtClean="0">
                          <a:latin typeface="Arial" pitchFamily="34" charset="0"/>
                          <a:cs typeface="Arial" pitchFamily="34" charset="0"/>
                        </a:rPr>
                        <a:t>Motorola Droid </a:t>
                      </a:r>
                      <a:r>
                        <a:rPr lang="en-US" sz="1400" b="1" dirty="0" err="1" smtClean="0">
                          <a:latin typeface="Arial" pitchFamily="34" charset="0"/>
                          <a:cs typeface="Arial" pitchFamily="34" charset="0"/>
                        </a:rPr>
                        <a:t>Razr</a:t>
                      </a:r>
                      <a:endParaRPr lang="en-US" sz="1400" b="1" dirty="0">
                        <a:latin typeface="Arial" pitchFamily="34" charset="0"/>
                        <a:cs typeface="Arial" pitchFamily="34" charset="0"/>
                      </a:endParaRPr>
                    </a:p>
                  </a:txBody>
                  <a:tcPr>
                    <a:solidFill>
                      <a:schemeClr val="accent3">
                        <a:lumMod val="75000"/>
                      </a:schemeClr>
                    </a:solidFill>
                  </a:tcPr>
                </a:tc>
                <a:tc>
                  <a:txBody>
                    <a:bodyPr/>
                    <a:lstStyle/>
                    <a:p>
                      <a:r>
                        <a:rPr lang="en-US" sz="1400" dirty="0" smtClean="0"/>
                        <a:t>4%</a:t>
                      </a:r>
                      <a:endParaRPr lang="en-US" sz="1400" dirty="0">
                        <a:latin typeface="Arial" pitchFamily="34" charset="0"/>
                        <a:cs typeface="Arial" pitchFamily="34" charset="0"/>
                      </a:endParaRPr>
                    </a:p>
                  </a:txBody>
                  <a:tcPr>
                    <a:solidFill>
                      <a:schemeClr val="accent3">
                        <a:lumMod val="75000"/>
                      </a:schemeClr>
                    </a:solidFill>
                  </a:tcPr>
                </a:tc>
                <a:tc>
                  <a:txBody>
                    <a:bodyPr/>
                    <a:lstStyle/>
                    <a:p>
                      <a:r>
                        <a:rPr lang="en-US" sz="1200" b="1" dirty="0" smtClean="0"/>
                        <a:t>11-2011</a:t>
                      </a:r>
                      <a:endParaRPr lang="en-US" sz="1200" b="1" dirty="0">
                        <a:latin typeface="Arial" pitchFamily="34" charset="0"/>
                        <a:cs typeface="Arial" pitchFamily="34" charset="0"/>
                      </a:endParaRPr>
                    </a:p>
                  </a:txBody>
                  <a:tcPr>
                    <a:solidFill>
                      <a:schemeClr val="accent3">
                        <a:lumMod val="75000"/>
                      </a:schemeClr>
                    </a:solidFill>
                  </a:tcPr>
                </a:tc>
                <a:tc>
                  <a:txBody>
                    <a:bodyPr/>
                    <a:lstStyle/>
                    <a:p>
                      <a:r>
                        <a:rPr lang="en-US" sz="1400" b="1" dirty="0" smtClean="0">
                          <a:latin typeface="Arial" pitchFamily="34" charset="0"/>
                          <a:cs typeface="Arial" pitchFamily="34" charset="0"/>
                        </a:rPr>
                        <a:t>2.3 Gingerbread</a:t>
                      </a:r>
                      <a:endParaRPr lang="en-US" sz="1400" b="1" dirty="0">
                        <a:latin typeface="Arial" pitchFamily="34" charset="0"/>
                        <a:cs typeface="Arial" pitchFamily="34" charset="0"/>
                      </a:endParaRPr>
                    </a:p>
                  </a:txBody>
                  <a:tcPr>
                    <a:solidFill>
                      <a:schemeClr val="accent3">
                        <a:lumMod val="75000"/>
                      </a:schemeClr>
                    </a:solidFill>
                  </a:tcPr>
                </a:tc>
              </a:tr>
              <a:tr h="351277">
                <a:tc>
                  <a:txBody>
                    <a:bodyPr/>
                    <a:lstStyle/>
                    <a:p>
                      <a:r>
                        <a:rPr lang="en-US" sz="1400" b="1" dirty="0" smtClean="0">
                          <a:solidFill>
                            <a:schemeClr val="tx1"/>
                          </a:solidFill>
                          <a:latin typeface="Arial" pitchFamily="34" charset="0"/>
                          <a:cs typeface="Arial" pitchFamily="34" charset="0"/>
                        </a:rPr>
                        <a:t>Samsung Galaxy Mini</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dirty="0" smtClean="0">
                          <a:solidFill>
                            <a:schemeClr val="tx1"/>
                          </a:solidFill>
                        </a:rPr>
                        <a:t>4%</a:t>
                      </a:r>
                      <a:endParaRPr lang="en-US" sz="1400"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200" b="1" dirty="0" smtClean="0">
                          <a:solidFill>
                            <a:schemeClr val="tx1"/>
                          </a:solidFill>
                        </a:rPr>
                        <a:t>01-2011</a:t>
                      </a:r>
                      <a:endParaRPr lang="en-US" sz="12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b="1" dirty="0" smtClean="0">
                          <a:solidFill>
                            <a:schemeClr val="tx1"/>
                          </a:solidFill>
                          <a:latin typeface="Arial" pitchFamily="34" charset="0"/>
                          <a:cs typeface="Arial" pitchFamily="34" charset="0"/>
                        </a:rPr>
                        <a:t>2.2 </a:t>
                      </a:r>
                      <a:r>
                        <a:rPr lang="en-US" sz="1400" b="1" dirty="0" err="1" smtClean="0">
                          <a:solidFill>
                            <a:schemeClr val="tx1"/>
                          </a:solidFill>
                          <a:latin typeface="Arial" pitchFamily="34" charset="0"/>
                          <a:cs typeface="Arial" pitchFamily="34" charset="0"/>
                        </a:rPr>
                        <a:t>Froyo</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r>
              <a:tr h="351277">
                <a:tc>
                  <a:txBody>
                    <a:bodyPr/>
                    <a:lstStyle/>
                    <a:p>
                      <a:r>
                        <a:rPr lang="en-US" sz="1400" b="1" dirty="0" smtClean="0">
                          <a:latin typeface="Arial" pitchFamily="34" charset="0"/>
                          <a:cs typeface="Arial" pitchFamily="34" charset="0"/>
                        </a:rPr>
                        <a:t>Amazon Kindle Fire</a:t>
                      </a:r>
                      <a:endParaRPr lang="en-US" sz="1400" b="1" dirty="0">
                        <a:latin typeface="Arial" pitchFamily="34" charset="0"/>
                        <a:cs typeface="Arial" pitchFamily="34" charset="0"/>
                      </a:endParaRPr>
                    </a:p>
                  </a:txBody>
                  <a:tcPr>
                    <a:solidFill>
                      <a:schemeClr val="accent3">
                        <a:lumMod val="75000"/>
                      </a:schemeClr>
                    </a:solidFill>
                  </a:tcPr>
                </a:tc>
                <a:tc>
                  <a:txBody>
                    <a:bodyPr/>
                    <a:lstStyle/>
                    <a:p>
                      <a:r>
                        <a:rPr lang="en-US" sz="1400" dirty="0" smtClean="0"/>
                        <a:t>4%</a:t>
                      </a:r>
                      <a:endParaRPr lang="en-US" sz="1400" dirty="0">
                        <a:latin typeface="Arial" pitchFamily="34" charset="0"/>
                        <a:cs typeface="Arial" pitchFamily="34" charset="0"/>
                      </a:endParaRPr>
                    </a:p>
                  </a:txBody>
                  <a:tcPr>
                    <a:solidFill>
                      <a:schemeClr val="accent3">
                        <a:lumMod val="75000"/>
                      </a:schemeClr>
                    </a:solidFill>
                  </a:tcPr>
                </a:tc>
                <a:tc>
                  <a:txBody>
                    <a:bodyPr/>
                    <a:lstStyle/>
                    <a:p>
                      <a:r>
                        <a:rPr lang="en-US" sz="1200" b="1" dirty="0" smtClean="0"/>
                        <a:t>09-2011</a:t>
                      </a:r>
                      <a:endParaRPr lang="en-US" sz="1200" b="1" dirty="0">
                        <a:latin typeface="Arial" pitchFamily="34" charset="0"/>
                        <a:cs typeface="Arial" pitchFamily="34" charset="0"/>
                      </a:endParaRPr>
                    </a:p>
                  </a:txBody>
                  <a:tcPr>
                    <a:solidFill>
                      <a:schemeClr val="accent3">
                        <a:lumMod val="75000"/>
                      </a:schemeClr>
                    </a:solidFill>
                  </a:tcPr>
                </a:tc>
                <a:tc>
                  <a:txBody>
                    <a:bodyPr/>
                    <a:lstStyle/>
                    <a:p>
                      <a:r>
                        <a:rPr lang="en-US" sz="1400" b="1" dirty="0" smtClean="0">
                          <a:latin typeface="Arial" pitchFamily="34" charset="0"/>
                          <a:cs typeface="Arial" pitchFamily="34" charset="0"/>
                        </a:rPr>
                        <a:t>2.3 Gingerbread</a:t>
                      </a:r>
                      <a:endParaRPr lang="en-US" sz="1400" b="1" dirty="0">
                        <a:latin typeface="Arial" pitchFamily="34" charset="0"/>
                        <a:cs typeface="Arial" pitchFamily="34" charset="0"/>
                      </a:endParaRPr>
                    </a:p>
                  </a:txBody>
                  <a:tcPr>
                    <a:solidFill>
                      <a:schemeClr val="accent3">
                        <a:lumMod val="75000"/>
                      </a:schemeClr>
                    </a:solidFill>
                  </a:tcPr>
                </a:tc>
              </a:tr>
              <a:tr h="494593">
                <a:tc>
                  <a:txBody>
                    <a:bodyPr/>
                    <a:lstStyle/>
                    <a:p>
                      <a:r>
                        <a:rPr lang="en-US" sz="1400" b="1" dirty="0" smtClean="0">
                          <a:solidFill>
                            <a:schemeClr val="tx1"/>
                          </a:solidFill>
                          <a:latin typeface="Arial" pitchFamily="34" charset="0"/>
                          <a:cs typeface="Arial" pitchFamily="34" charset="0"/>
                        </a:rPr>
                        <a:t>Motorola Droid X/Shadow</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dirty="0" smtClean="0">
                          <a:solidFill>
                            <a:schemeClr val="tx1"/>
                          </a:solidFill>
                        </a:rPr>
                        <a:t>3%</a:t>
                      </a:r>
                      <a:endParaRPr lang="en-US" sz="1400"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200" b="1" dirty="0" smtClean="0">
                          <a:solidFill>
                            <a:schemeClr val="tx1"/>
                          </a:solidFill>
                        </a:rPr>
                        <a:t>07-2010</a:t>
                      </a:r>
                      <a:endParaRPr lang="en-US" sz="1200" b="1" dirty="0">
                        <a:solidFill>
                          <a:schemeClr val="tx1"/>
                        </a:solidFill>
                        <a:latin typeface="Arial" pitchFamily="34" charset="0"/>
                        <a:cs typeface="Arial" pitchFamily="34" charset="0"/>
                      </a:endParaRPr>
                    </a:p>
                  </a:txBody>
                  <a:tcPr>
                    <a:solidFill>
                      <a:schemeClr val="accent5">
                        <a:lumMod val="60000"/>
                        <a:lumOff val="40000"/>
                      </a:schemeClr>
                    </a:solidFill>
                  </a:tcPr>
                </a:tc>
                <a:tc>
                  <a:txBody>
                    <a:bodyPr/>
                    <a:lstStyle/>
                    <a:p>
                      <a:r>
                        <a:rPr lang="en-US" sz="1400" b="1" dirty="0" smtClean="0">
                          <a:solidFill>
                            <a:schemeClr val="tx1"/>
                          </a:solidFill>
                          <a:latin typeface="Arial" pitchFamily="34" charset="0"/>
                          <a:cs typeface="Arial" pitchFamily="34" charset="0"/>
                        </a:rPr>
                        <a:t>2.1/2.3 Éclair/Gingerbread</a:t>
                      </a:r>
                      <a:endParaRPr lang="en-US" sz="1400" b="1" dirty="0">
                        <a:solidFill>
                          <a:schemeClr val="tx1"/>
                        </a:solidFill>
                        <a:latin typeface="Arial" pitchFamily="34" charset="0"/>
                        <a:cs typeface="Arial" pitchFamily="34" charset="0"/>
                      </a:endParaRPr>
                    </a:p>
                  </a:txBody>
                  <a:tcPr>
                    <a:solidFill>
                      <a:schemeClr val="accent5">
                        <a:lumMod val="60000"/>
                        <a:lumOff val="40000"/>
                      </a:schemeClr>
                    </a:solidFill>
                  </a:tcPr>
                </a:tc>
              </a:tr>
            </a:tbl>
          </a:graphicData>
        </a:graphic>
      </p:graphicFrame>
      <p:sp>
        <p:nvSpPr>
          <p:cNvPr id="3" name="Footer Placeholder 2"/>
          <p:cNvSpPr>
            <a:spLocks noGrp="1"/>
          </p:cNvSpPr>
          <p:nvPr>
            <p:ph type="ftr" sz="quarter" idx="11"/>
          </p:nvPr>
        </p:nvSpPr>
        <p:spPr>
          <a:xfrm>
            <a:off x="685800" y="6400800"/>
            <a:ext cx="4230528" cy="365125"/>
          </a:xfrm>
        </p:spPr>
        <p:txBody>
          <a:bodyPr/>
          <a:lstStyle/>
          <a:p>
            <a:r>
              <a:rPr lang="en-US" dirty="0" smtClean="0">
                <a:solidFill>
                  <a:schemeClr val="bg2">
                    <a:lumMod val="25000"/>
                  </a:schemeClr>
                </a:solidFill>
              </a:rPr>
              <a:t>Copyright </a:t>
            </a:r>
            <a:r>
              <a:rPr lang="en-US" dirty="0" err="1" smtClean="0">
                <a:solidFill>
                  <a:schemeClr val="bg2">
                    <a:lumMod val="25000"/>
                  </a:schemeClr>
                </a:solidFill>
              </a:rPr>
              <a:t>Ivette</a:t>
            </a:r>
            <a:r>
              <a:rPr lang="en-US" dirty="0" smtClean="0">
                <a:solidFill>
                  <a:schemeClr val="bg2">
                    <a:lumMod val="25000"/>
                  </a:schemeClr>
                </a:solidFill>
              </a:rPr>
              <a:t> Doss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25</a:t>
            </a:fld>
            <a:endParaRPr lang="en-US" dirty="0">
              <a:solidFill>
                <a:schemeClr val="bg2">
                  <a:lumMod val="25000"/>
                </a:schemeClr>
              </a:solidFill>
            </a:endParaRPr>
          </a:p>
        </p:txBody>
      </p:sp>
      <p:sp>
        <p:nvSpPr>
          <p:cNvPr id="16" name="Rectangle 15"/>
          <p:cNvSpPr/>
          <p:nvPr/>
        </p:nvSpPr>
        <p:spPr>
          <a:xfrm>
            <a:off x="7162800" y="1219200"/>
            <a:ext cx="1600200" cy="5029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Acer</a:t>
            </a:r>
          </a:p>
          <a:p>
            <a:pPr algn="ctr"/>
            <a:r>
              <a:rPr lang="en-US" sz="1400" b="1" dirty="0" smtClean="0">
                <a:solidFill>
                  <a:srgbClr val="002060"/>
                </a:solidFill>
                <a:latin typeface="Arial" pitchFamily="34" charset="0"/>
                <a:cs typeface="Arial" pitchFamily="34" charset="0"/>
              </a:rPr>
              <a:t>HTC</a:t>
            </a:r>
          </a:p>
          <a:p>
            <a:pPr algn="ctr"/>
            <a:r>
              <a:rPr lang="en-US" sz="1400" b="1" dirty="0" smtClean="0">
                <a:solidFill>
                  <a:srgbClr val="002060"/>
                </a:solidFill>
                <a:latin typeface="Arial" pitchFamily="34" charset="0"/>
                <a:cs typeface="Arial" pitchFamily="34" charset="0"/>
              </a:rPr>
              <a:t>LG</a:t>
            </a:r>
          </a:p>
          <a:p>
            <a:pPr algn="ctr"/>
            <a:r>
              <a:rPr lang="en-US" sz="1400" b="1" dirty="0" smtClean="0">
                <a:solidFill>
                  <a:srgbClr val="002060"/>
                </a:solidFill>
                <a:latin typeface="Arial" pitchFamily="34" charset="0"/>
                <a:cs typeface="Arial" pitchFamily="34" charset="0"/>
              </a:rPr>
              <a:t>Motorola</a:t>
            </a:r>
          </a:p>
          <a:p>
            <a:pPr algn="ctr"/>
            <a:r>
              <a:rPr lang="en-US" sz="1400" b="1" dirty="0" smtClean="0">
                <a:solidFill>
                  <a:srgbClr val="002060"/>
                </a:solidFill>
                <a:latin typeface="Arial" pitchFamily="34" charset="0"/>
                <a:cs typeface="Arial" pitchFamily="34" charset="0"/>
              </a:rPr>
              <a:t>Samsung</a:t>
            </a:r>
          </a:p>
          <a:p>
            <a:pPr algn="ctr"/>
            <a:r>
              <a:rPr lang="en-US" sz="1400" b="1" dirty="0" smtClean="0">
                <a:solidFill>
                  <a:srgbClr val="002060"/>
                </a:solidFill>
                <a:latin typeface="Arial" pitchFamily="34" charset="0"/>
                <a:cs typeface="Arial" pitchFamily="34" charset="0"/>
              </a:rPr>
              <a:t>Sony </a:t>
            </a:r>
          </a:p>
          <a:p>
            <a:pPr algn="ctr"/>
            <a:r>
              <a:rPr lang="en-US" sz="1400" b="1" dirty="0" smtClean="0">
                <a:solidFill>
                  <a:srgbClr val="002060"/>
                </a:solidFill>
                <a:latin typeface="Arial" pitchFamily="34" charset="0"/>
                <a:cs typeface="Arial" pitchFamily="34" charset="0"/>
              </a:rPr>
              <a:t>Sony Ericsson</a:t>
            </a:r>
          </a:p>
          <a:p>
            <a:pPr algn="ctr"/>
            <a:r>
              <a:rPr lang="en-US" sz="1400" b="1" dirty="0" err="1" smtClean="0">
                <a:solidFill>
                  <a:srgbClr val="002060"/>
                </a:solidFill>
                <a:latin typeface="Arial" pitchFamily="34" charset="0"/>
                <a:cs typeface="Arial" pitchFamily="34" charset="0"/>
              </a:rPr>
              <a:t>Huawei</a:t>
            </a: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Alcatel</a:t>
            </a:r>
          </a:p>
          <a:p>
            <a:pPr algn="ctr"/>
            <a:r>
              <a:rPr lang="en-US" sz="1400" b="1" dirty="0" smtClean="0">
                <a:solidFill>
                  <a:srgbClr val="002060"/>
                </a:solidFill>
                <a:latin typeface="Arial" pitchFamily="34" charset="0"/>
                <a:cs typeface="Arial" pitchFamily="34" charset="0"/>
              </a:rPr>
              <a:t>Cherry Mobile</a:t>
            </a:r>
          </a:p>
          <a:p>
            <a:pPr algn="ctr"/>
            <a:r>
              <a:rPr lang="en-US" sz="1400" b="1" dirty="0" smtClean="0">
                <a:solidFill>
                  <a:srgbClr val="002060"/>
                </a:solidFill>
                <a:latin typeface="Arial" pitchFamily="34" charset="0"/>
                <a:cs typeface="Arial" pitchFamily="34" charset="0"/>
              </a:rPr>
              <a:t>Dell</a:t>
            </a:r>
          </a:p>
          <a:p>
            <a:pPr algn="ctr"/>
            <a:r>
              <a:rPr lang="en-US" sz="1400" b="1" dirty="0" err="1" smtClean="0">
                <a:solidFill>
                  <a:srgbClr val="002060"/>
                </a:solidFill>
                <a:latin typeface="Arial" pitchFamily="34" charset="0"/>
                <a:cs typeface="Arial" pitchFamily="34" charset="0"/>
              </a:rPr>
              <a:t>i</a:t>
            </a:r>
            <a:r>
              <a:rPr lang="en-US" sz="1400" b="1" dirty="0" smtClean="0">
                <a:solidFill>
                  <a:srgbClr val="002060"/>
                </a:solidFill>
                <a:latin typeface="Arial" pitchFamily="34" charset="0"/>
                <a:cs typeface="Arial" pitchFamily="34" charset="0"/>
              </a:rPr>
              <a:t>-Mobile</a:t>
            </a:r>
          </a:p>
          <a:p>
            <a:pPr algn="ctr"/>
            <a:r>
              <a:rPr lang="en-US" sz="1400" b="1" dirty="0" smtClean="0">
                <a:solidFill>
                  <a:srgbClr val="002060"/>
                </a:solidFill>
                <a:latin typeface="Arial" pitchFamily="34" charset="0"/>
                <a:cs typeface="Arial" pitchFamily="34" charset="0"/>
              </a:rPr>
              <a:t>Kyocera/Sanyo</a:t>
            </a:r>
          </a:p>
          <a:p>
            <a:pPr algn="ctr"/>
            <a:r>
              <a:rPr lang="en-US" sz="1400" b="1" dirty="0" smtClean="0">
                <a:solidFill>
                  <a:srgbClr val="002060"/>
                </a:solidFill>
                <a:latin typeface="Arial" pitchFamily="34" charset="0"/>
                <a:cs typeface="Arial" pitchFamily="34" charset="0"/>
              </a:rPr>
              <a:t>Lenovo</a:t>
            </a:r>
          </a:p>
          <a:p>
            <a:pPr algn="ctr"/>
            <a:r>
              <a:rPr lang="en-US" sz="1400" b="1" dirty="0" err="1" smtClean="0">
                <a:solidFill>
                  <a:srgbClr val="002060"/>
                </a:solidFill>
                <a:latin typeface="Arial" pitchFamily="34" charset="0"/>
                <a:cs typeface="Arial" pitchFamily="34" charset="0"/>
              </a:rPr>
              <a:t>Meizu</a:t>
            </a:r>
            <a:endParaRPr lang="en-US" sz="1400" b="1" dirty="0" smtClean="0">
              <a:solidFill>
                <a:srgbClr val="002060"/>
              </a:solidFill>
              <a:latin typeface="Arial" pitchFamily="34" charset="0"/>
              <a:cs typeface="Arial" pitchFamily="34" charset="0"/>
            </a:endParaRPr>
          </a:p>
          <a:p>
            <a:pPr algn="ctr"/>
            <a:r>
              <a:rPr lang="en-US" sz="1400" b="1" dirty="0" err="1" smtClean="0">
                <a:solidFill>
                  <a:srgbClr val="002060"/>
                </a:solidFill>
                <a:latin typeface="Arial" pitchFamily="34" charset="0"/>
                <a:cs typeface="Arial" pitchFamily="34" charset="0"/>
              </a:rPr>
              <a:t>Pantech</a:t>
            </a: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ZTE</a:t>
            </a:r>
          </a:p>
          <a:p>
            <a:pPr algn="ctr"/>
            <a:r>
              <a:rPr lang="en-US" sz="1400" b="1" dirty="0" err="1" smtClean="0">
                <a:solidFill>
                  <a:srgbClr val="002060"/>
                </a:solidFill>
                <a:latin typeface="Arial" pitchFamily="34" charset="0"/>
                <a:cs typeface="Arial" pitchFamily="34" charset="0"/>
              </a:rPr>
              <a:t>Archos</a:t>
            </a: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Asus</a:t>
            </a:r>
          </a:p>
          <a:p>
            <a:pPr algn="ctr"/>
            <a:r>
              <a:rPr lang="en-US" sz="1400" b="1" dirty="0" err="1" smtClean="0">
                <a:solidFill>
                  <a:srgbClr val="002060"/>
                </a:solidFill>
                <a:latin typeface="Arial" pitchFamily="34" charset="0"/>
                <a:cs typeface="Arial" pitchFamily="34" charset="0"/>
              </a:rPr>
              <a:t>Barnes&amp;Noble</a:t>
            </a: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9298871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838200"/>
          </a:xfrm>
        </p:spPr>
        <p:style>
          <a:lnRef idx="1">
            <a:schemeClr val="accent6"/>
          </a:lnRef>
          <a:fillRef idx="2">
            <a:schemeClr val="accent6"/>
          </a:fillRef>
          <a:effectRef idx="1">
            <a:schemeClr val="accent6"/>
          </a:effectRef>
          <a:fontRef idx="minor">
            <a:schemeClr val="dk1"/>
          </a:fontRef>
        </p:style>
        <p:txBody>
          <a:bodyPr/>
          <a:lstStyle/>
          <a:p>
            <a:r>
              <a:rPr lang="en-US" sz="3200" dirty="0" smtClean="0">
                <a:solidFill>
                  <a:schemeClr val="bg1">
                    <a:lumMod val="65000"/>
                  </a:schemeClr>
                </a:solidFill>
                <a:latin typeface="Arial" pitchFamily="34" charset="0"/>
                <a:cs typeface="Arial" pitchFamily="34" charset="0"/>
              </a:rPr>
              <a:t/>
            </a:r>
            <a:br>
              <a:rPr lang="en-US" sz="3200" dirty="0" smtClean="0">
                <a:solidFill>
                  <a:schemeClr val="bg1">
                    <a:lumMod val="65000"/>
                  </a:schemeClr>
                </a:solidFill>
                <a:latin typeface="Arial" pitchFamily="34" charset="0"/>
                <a:cs typeface="Arial" pitchFamily="34" charset="0"/>
              </a:rPr>
            </a:br>
            <a:r>
              <a:rPr lang="en-US" sz="3200" dirty="0">
                <a:solidFill>
                  <a:schemeClr val="bg1">
                    <a:lumMod val="65000"/>
                  </a:schemeClr>
                </a:solidFill>
                <a:latin typeface="Arial" pitchFamily="34" charset="0"/>
                <a:cs typeface="Arial" pitchFamily="34" charset="0"/>
              </a:rPr>
              <a:t/>
            </a:r>
            <a:br>
              <a:rPr lang="en-US" sz="3200" dirty="0">
                <a:solidFill>
                  <a:schemeClr val="bg1">
                    <a:lumMod val="65000"/>
                  </a:schemeClr>
                </a:solidFill>
                <a:latin typeface="Arial" pitchFamily="34" charset="0"/>
                <a:cs typeface="Arial" pitchFamily="34" charset="0"/>
              </a:rPr>
            </a:br>
            <a:r>
              <a:rPr lang="en-US" sz="3200" dirty="0" smtClean="0">
                <a:solidFill>
                  <a:schemeClr val="bg1">
                    <a:lumMod val="65000"/>
                  </a:schemeClr>
                </a:solidFill>
                <a:latin typeface="Arial" pitchFamily="34" charset="0"/>
                <a:cs typeface="Arial" pitchFamily="34" charset="0"/>
              </a:rPr>
              <a:t/>
            </a:r>
            <a:br>
              <a:rPr lang="en-US" sz="3200" dirty="0" smtClean="0">
                <a:solidFill>
                  <a:schemeClr val="bg1">
                    <a:lumMod val="65000"/>
                  </a:schemeClr>
                </a:solidFill>
                <a:latin typeface="Arial" pitchFamily="34" charset="0"/>
                <a:cs typeface="Arial" pitchFamily="34" charset="0"/>
              </a:rPr>
            </a:br>
            <a:r>
              <a:rPr lang="en-US" sz="3200" dirty="0">
                <a:solidFill>
                  <a:schemeClr val="bg1">
                    <a:lumMod val="65000"/>
                  </a:schemeClr>
                </a:solidFill>
                <a:latin typeface="Arial" pitchFamily="34" charset="0"/>
                <a:cs typeface="Arial" pitchFamily="34" charset="0"/>
              </a:rPr>
              <a:t/>
            </a:r>
            <a:br>
              <a:rPr lang="en-US" sz="3200" dirty="0">
                <a:solidFill>
                  <a:schemeClr val="bg1">
                    <a:lumMod val="65000"/>
                  </a:schemeClr>
                </a:solidFill>
                <a:latin typeface="Arial" pitchFamily="34" charset="0"/>
                <a:cs typeface="Arial" pitchFamily="34" charset="0"/>
              </a:rPr>
            </a:br>
            <a:r>
              <a:rPr lang="en-US" sz="3200" b="1" dirty="0">
                <a:solidFill>
                  <a:schemeClr val="tx1"/>
                </a:solidFill>
                <a:latin typeface="Arial" pitchFamily="34" charset="0"/>
                <a:cs typeface="Arial" pitchFamily="34" charset="0"/>
              </a:rPr>
              <a:t/>
            </a:r>
            <a:br>
              <a:rPr lang="en-US" sz="3200" b="1" dirty="0">
                <a:solidFill>
                  <a:schemeClr val="tx1"/>
                </a:solidFill>
                <a:latin typeface="Arial" pitchFamily="34" charset="0"/>
                <a:cs typeface="Arial" pitchFamily="34" charset="0"/>
              </a:rPr>
            </a:br>
            <a:r>
              <a:rPr lang="en-US" sz="3200" b="1" dirty="0">
                <a:solidFill>
                  <a:schemeClr val="tx1"/>
                </a:solidFill>
                <a:latin typeface="Arial" pitchFamily="34" charset="0"/>
                <a:cs typeface="Arial" pitchFamily="34" charset="0"/>
              </a:rPr>
              <a:t>How familiar you are with Apple devices?</a:t>
            </a:r>
            <a:endParaRPr lang="en-US" sz="3200" b="1" dirty="0">
              <a:solidFill>
                <a:schemeClr val="tx1"/>
              </a:solidFill>
            </a:endParaRPr>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pic>
        <p:nvPicPr>
          <p:cNvPr id="5122" name="Picture 2" descr="http://www.thenewstribe.com/wp-content/uploads/2013/01/iphone-6-with-iOS-7-feature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524000"/>
            <a:ext cx="7139836" cy="43434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ight Arrow 2"/>
          <p:cNvSpPr/>
          <p:nvPr/>
        </p:nvSpPr>
        <p:spPr>
          <a:xfrm>
            <a:off x="1752600" y="1669611"/>
            <a:ext cx="1511808" cy="4846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Rounded Rectangle 5"/>
          <p:cNvSpPr/>
          <p:nvPr/>
        </p:nvSpPr>
        <p:spPr>
          <a:xfrm>
            <a:off x="304800" y="1524000"/>
            <a:ext cx="14478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Coming Soon</a:t>
            </a:r>
            <a:endParaRPr lang="en-US" dirty="0"/>
          </a:p>
        </p:txBody>
      </p:sp>
    </p:spTree>
    <p:extLst>
      <p:ext uri="{BB962C8B-B14F-4D97-AF65-F5344CB8AC3E}">
        <p14:creationId xmlns:p14="http://schemas.microsoft.com/office/powerpoint/2010/main" xmlns="" val="2135769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xmlns="" val="2476999997"/>
              </p:ext>
            </p:extLst>
          </p:nvPr>
        </p:nvGraphicFramePr>
        <p:xfrm>
          <a:off x="381000" y="145375"/>
          <a:ext cx="6234430" cy="6535220"/>
        </p:xfrm>
        <a:graphic>
          <a:graphicData uri="http://schemas.openxmlformats.org/drawingml/2006/table">
            <a:tbl>
              <a:tblPr firstRow="1" bandRow="1">
                <a:tableStyleId>{3C2FFA5D-87B4-456A-9821-1D502468CF0F}</a:tableStyleId>
              </a:tblPr>
              <a:tblGrid>
                <a:gridCol w="2209800"/>
                <a:gridCol w="1967230"/>
                <a:gridCol w="2057400"/>
              </a:tblGrid>
              <a:tr h="267291">
                <a:tc>
                  <a:txBody>
                    <a:bodyPr/>
                    <a:lstStyle/>
                    <a:p>
                      <a:r>
                        <a:rPr lang="en-US" sz="1200" dirty="0" smtClean="0">
                          <a:latin typeface="Arial" pitchFamily="34" charset="0"/>
                          <a:cs typeface="Arial" pitchFamily="34" charset="0"/>
                        </a:rPr>
                        <a:t>Device</a:t>
                      </a:r>
                      <a:endParaRPr lang="en-US" sz="1200" dirty="0">
                        <a:latin typeface="Arial" pitchFamily="34" charset="0"/>
                        <a:cs typeface="Arial" pitchFamily="34" charset="0"/>
                      </a:endParaRPr>
                    </a:p>
                  </a:txBody>
                  <a:tcPr/>
                </a:tc>
                <a:tc>
                  <a:txBody>
                    <a:bodyPr/>
                    <a:lstStyle/>
                    <a:p>
                      <a:r>
                        <a:rPr lang="en-US" sz="1200" dirty="0" err="1" smtClean="0"/>
                        <a:t>iOS</a:t>
                      </a:r>
                      <a:endParaRPr lang="en-US" sz="1200" dirty="0"/>
                    </a:p>
                  </a:txBody>
                  <a:tcPr/>
                </a:tc>
                <a:tc>
                  <a:txBody>
                    <a:bodyPr/>
                    <a:lstStyle/>
                    <a:p>
                      <a:r>
                        <a:rPr lang="en-US" sz="1200" dirty="0" smtClean="0"/>
                        <a:t>Release</a:t>
                      </a:r>
                      <a:endParaRPr lang="en-US" sz="1200" dirty="0"/>
                    </a:p>
                  </a:txBody>
                  <a:tcPr/>
                </a:tc>
              </a:tr>
              <a:tr h="301247">
                <a:tc>
                  <a:txBody>
                    <a:bodyPr/>
                    <a:lstStyle/>
                    <a:p>
                      <a:r>
                        <a:rPr lang="en-US" sz="1200" b="1" dirty="0" err="1" smtClean="0">
                          <a:solidFill>
                            <a:schemeClr val="accent2">
                              <a:lumMod val="50000"/>
                            </a:schemeClr>
                          </a:solidFill>
                          <a:latin typeface="Arial" pitchFamily="34" charset="0"/>
                          <a:cs typeface="Arial" pitchFamily="34" charset="0"/>
                        </a:rPr>
                        <a:t>iPhone</a:t>
                      </a:r>
                      <a:endParaRPr lang="en-US" sz="1200" b="1" dirty="0">
                        <a:solidFill>
                          <a:schemeClr val="accent2">
                            <a:lumMod val="50000"/>
                          </a:schemeClr>
                        </a:solidFill>
                        <a:latin typeface="Arial" pitchFamily="34" charset="0"/>
                        <a:cs typeface="Arial" pitchFamily="34" charset="0"/>
                      </a:endParaRPr>
                    </a:p>
                  </a:txBody>
                  <a:tcPr>
                    <a:solidFill>
                      <a:schemeClr val="accent5">
                        <a:lumMod val="40000"/>
                        <a:lumOff val="60000"/>
                        <a:alpha val="40000"/>
                      </a:schemeClr>
                    </a:solidFill>
                  </a:tcPr>
                </a:tc>
                <a:tc>
                  <a:txBody>
                    <a:bodyPr/>
                    <a:lstStyle/>
                    <a:p>
                      <a:endParaRPr lang="en-US" sz="1200"/>
                    </a:p>
                  </a:txBody>
                  <a:tcPr/>
                </a:tc>
                <a:tc>
                  <a:txBody>
                    <a:bodyPr/>
                    <a:lstStyle/>
                    <a:p>
                      <a:endParaRPr lang="en-US" sz="1200"/>
                    </a:p>
                  </a:txBody>
                  <a:tcPr/>
                </a:tc>
              </a:tr>
              <a:tr h="366516">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3GS</a:t>
                      </a:r>
                      <a:endParaRPr lang="en-US" sz="1200" dirty="0">
                        <a:latin typeface="Arial" pitchFamily="34" charset="0"/>
                        <a:cs typeface="Arial" pitchFamily="34" charset="0"/>
                      </a:endParaRPr>
                    </a:p>
                  </a:txBody>
                  <a:tcPr/>
                </a:tc>
                <a:tc>
                  <a:txBody>
                    <a:bodyPr/>
                    <a:lstStyle/>
                    <a:p>
                      <a:r>
                        <a:rPr lang="en-US" sz="1200" dirty="0" err="1" smtClean="0"/>
                        <a:t>iPhone</a:t>
                      </a:r>
                      <a:r>
                        <a:rPr lang="en-US" sz="1200" dirty="0" smtClean="0"/>
                        <a:t> OS 3.0</a:t>
                      </a:r>
                      <a:endParaRPr lang="en-US" sz="1200" dirty="0">
                        <a:latin typeface="Arial" pitchFamily="34" charset="0"/>
                        <a:cs typeface="Arial" pitchFamily="34" charset="0"/>
                      </a:endParaRPr>
                    </a:p>
                  </a:txBody>
                  <a:tcPr/>
                </a:tc>
                <a:tc>
                  <a:txBody>
                    <a:bodyPr/>
                    <a:lstStyle/>
                    <a:p>
                      <a:r>
                        <a:rPr lang="en-US" sz="1200" dirty="0" smtClean="0"/>
                        <a:t>06-2009</a:t>
                      </a:r>
                      <a:endParaRPr lang="en-US" sz="1200" dirty="0">
                        <a:latin typeface="Arial" pitchFamily="34" charset="0"/>
                        <a:cs typeface="Arial" pitchFamily="34" charset="0"/>
                      </a:endParaRPr>
                    </a:p>
                  </a:txBody>
                  <a:tcPr/>
                </a:tc>
              </a:tr>
              <a:tr h="512118">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a:t>
                      </a:r>
                      <a:endParaRPr lang="en-US" sz="1200" dirty="0">
                        <a:latin typeface="Arial" pitchFamily="34" charset="0"/>
                        <a:cs typeface="Arial" pitchFamily="34" charset="0"/>
                      </a:endParaRPr>
                    </a:p>
                  </a:txBody>
                  <a:tcPr/>
                </a:tc>
                <a:tc>
                  <a:txBody>
                    <a:bodyPr/>
                    <a:lstStyle/>
                    <a:p>
                      <a:r>
                        <a:rPr lang="en-US" sz="1200" dirty="0" err="1" smtClean="0"/>
                        <a:t>iOS</a:t>
                      </a:r>
                      <a:r>
                        <a:rPr lang="en-US" sz="1200" dirty="0" smtClean="0"/>
                        <a:t> 4.0 (GSM)</a:t>
                      </a:r>
                    </a:p>
                    <a:p>
                      <a:r>
                        <a:rPr lang="en-US" sz="1200" dirty="0" err="1" smtClean="0"/>
                        <a:t>iOS</a:t>
                      </a:r>
                      <a:r>
                        <a:rPr lang="en-US" sz="1200" baseline="0" dirty="0" smtClean="0"/>
                        <a:t> 4.2.5 (CDMA)</a:t>
                      </a:r>
                      <a:endParaRPr lang="en-US" sz="1200" dirty="0">
                        <a:latin typeface="Arial" pitchFamily="34" charset="0"/>
                        <a:cs typeface="Arial" pitchFamily="34" charset="0"/>
                      </a:endParaRPr>
                    </a:p>
                  </a:txBody>
                  <a:tcPr/>
                </a:tc>
                <a:tc>
                  <a:txBody>
                    <a:bodyPr/>
                    <a:lstStyle/>
                    <a:p>
                      <a:r>
                        <a:rPr lang="en-US" sz="1200" dirty="0" smtClean="0"/>
                        <a:t>06-2010</a:t>
                      </a:r>
                      <a:endParaRPr lang="en-US" sz="1200" dirty="0">
                        <a:latin typeface="Arial" pitchFamily="34" charset="0"/>
                        <a:cs typeface="Arial" pitchFamily="34" charset="0"/>
                      </a:endParaRPr>
                    </a:p>
                  </a:txBody>
                  <a:tcPr/>
                </a:tc>
              </a:tr>
              <a:tr h="366516">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4S</a:t>
                      </a:r>
                      <a:endParaRPr lang="en-US" sz="1200" dirty="0">
                        <a:latin typeface="Arial" pitchFamily="34" charset="0"/>
                        <a:cs typeface="Arial" pitchFamily="34" charset="0"/>
                      </a:endParaRPr>
                    </a:p>
                  </a:txBody>
                  <a:tcPr/>
                </a:tc>
                <a:tc>
                  <a:txBody>
                    <a:bodyPr/>
                    <a:lstStyle/>
                    <a:p>
                      <a:r>
                        <a:rPr lang="en-US" sz="1200" dirty="0" err="1" smtClean="0"/>
                        <a:t>iOS</a:t>
                      </a:r>
                      <a:r>
                        <a:rPr lang="en-US" sz="1200" dirty="0" smtClean="0"/>
                        <a:t> 5.0</a:t>
                      </a:r>
                      <a:endParaRPr lang="en-US" sz="1200" dirty="0">
                        <a:latin typeface="Arial" pitchFamily="34" charset="0"/>
                        <a:cs typeface="Arial" pitchFamily="34" charset="0"/>
                      </a:endParaRPr>
                    </a:p>
                  </a:txBody>
                  <a:tcPr/>
                </a:tc>
                <a:tc>
                  <a:txBody>
                    <a:bodyPr/>
                    <a:lstStyle/>
                    <a:p>
                      <a:r>
                        <a:rPr lang="en-US" sz="1200" dirty="0" smtClean="0"/>
                        <a:t>10-2011</a:t>
                      </a:r>
                      <a:endParaRPr lang="en-US" sz="1200" dirty="0">
                        <a:latin typeface="Arial" pitchFamily="34" charset="0"/>
                        <a:cs typeface="Arial" pitchFamily="34" charset="0"/>
                      </a:endParaRPr>
                    </a:p>
                  </a:txBody>
                  <a:tcPr/>
                </a:tc>
              </a:tr>
              <a:tr h="366516">
                <a:tc>
                  <a:txBody>
                    <a:bodyPr/>
                    <a:lstStyle/>
                    <a:p>
                      <a:r>
                        <a:rPr lang="en-US" sz="1200" b="0" dirty="0" err="1" smtClean="0">
                          <a:solidFill>
                            <a:schemeClr val="tx1"/>
                          </a:solidFill>
                          <a:latin typeface="Arial" pitchFamily="34" charset="0"/>
                          <a:cs typeface="Arial" pitchFamily="34" charset="0"/>
                        </a:rPr>
                        <a:t>iPhone</a:t>
                      </a:r>
                      <a:r>
                        <a:rPr lang="en-US" sz="1200" b="0" dirty="0" smtClean="0">
                          <a:solidFill>
                            <a:schemeClr val="tx1"/>
                          </a:solidFill>
                          <a:latin typeface="Arial" pitchFamily="34" charset="0"/>
                          <a:cs typeface="Arial" pitchFamily="34" charset="0"/>
                        </a:rPr>
                        <a:t> 5</a:t>
                      </a:r>
                      <a:endParaRPr lang="en-US" sz="1200" b="0" dirty="0">
                        <a:solidFill>
                          <a:schemeClr val="tx1"/>
                        </a:solidFill>
                        <a:latin typeface="Arial" pitchFamily="34" charset="0"/>
                        <a:cs typeface="Arial" pitchFamily="34" charset="0"/>
                      </a:endParaRPr>
                    </a:p>
                  </a:txBody>
                  <a:tcPr>
                    <a:solidFill>
                      <a:schemeClr val="tx2">
                        <a:lumMod val="60000"/>
                        <a:lumOff val="40000"/>
                        <a:alpha val="40000"/>
                      </a:schemeClr>
                    </a:solidFill>
                  </a:tcPr>
                </a:tc>
                <a:tc>
                  <a:txBody>
                    <a:bodyPr/>
                    <a:lstStyle/>
                    <a:p>
                      <a:r>
                        <a:rPr lang="en-US" sz="1200" dirty="0" smtClean="0"/>
                        <a:t>iOS6</a:t>
                      </a:r>
                      <a:endParaRPr lang="en-US" sz="1200" dirty="0"/>
                    </a:p>
                  </a:txBody>
                  <a:tcPr/>
                </a:tc>
                <a:tc>
                  <a:txBody>
                    <a:bodyPr/>
                    <a:lstStyle/>
                    <a:p>
                      <a:r>
                        <a:rPr lang="en-US" sz="1200" dirty="0" smtClean="0"/>
                        <a:t>09-2012</a:t>
                      </a:r>
                      <a:endParaRPr lang="en-US" sz="1200" dirty="0"/>
                    </a:p>
                  </a:txBody>
                  <a:tcPr/>
                </a:tc>
              </a:tr>
              <a:tr h="301247">
                <a:tc>
                  <a:txBody>
                    <a:bodyPr/>
                    <a:lstStyle/>
                    <a:p>
                      <a:r>
                        <a:rPr lang="en-US" sz="1200" b="1" dirty="0" smtClean="0">
                          <a:solidFill>
                            <a:schemeClr val="accent2">
                              <a:lumMod val="50000"/>
                            </a:schemeClr>
                          </a:solidFill>
                          <a:latin typeface="Arial" pitchFamily="34" charset="0"/>
                          <a:cs typeface="Arial" pitchFamily="34" charset="0"/>
                        </a:rPr>
                        <a:t>iPod Touch</a:t>
                      </a:r>
                      <a:endParaRPr lang="en-US" sz="1200" b="1" dirty="0">
                        <a:solidFill>
                          <a:schemeClr val="accent2">
                            <a:lumMod val="50000"/>
                          </a:schemeClr>
                        </a:solidFill>
                        <a:latin typeface="Arial" pitchFamily="34" charset="0"/>
                        <a:cs typeface="Arial" pitchFamily="34" charset="0"/>
                      </a:endParaRPr>
                    </a:p>
                  </a:txBody>
                  <a:tcPr>
                    <a:solidFill>
                      <a:schemeClr val="accent5">
                        <a:lumMod val="60000"/>
                        <a:lumOff val="40000"/>
                        <a:alpha val="40000"/>
                      </a:schemeClr>
                    </a:solidFill>
                  </a:tcPr>
                </a:tc>
                <a:tc>
                  <a:txBody>
                    <a:bodyPr/>
                    <a:lstStyle/>
                    <a:p>
                      <a:endParaRPr lang="en-US" sz="1200" dirty="0"/>
                    </a:p>
                  </a:txBody>
                  <a:tcPr/>
                </a:tc>
                <a:tc>
                  <a:txBody>
                    <a:bodyPr/>
                    <a:lstStyle/>
                    <a:p>
                      <a:endParaRPr lang="en-US" sz="1200"/>
                    </a:p>
                  </a:txBody>
                  <a:tcPr/>
                </a:tc>
              </a:tr>
              <a:tr h="512118">
                <a:tc>
                  <a:txBody>
                    <a:bodyPr/>
                    <a:lstStyle/>
                    <a:p>
                      <a:r>
                        <a:rPr lang="en-US" sz="1200" dirty="0" smtClean="0">
                          <a:latin typeface="Arial" pitchFamily="34" charset="0"/>
                          <a:cs typeface="Arial" pitchFamily="34" charset="0"/>
                        </a:rPr>
                        <a:t>4 Generation</a:t>
                      </a:r>
                      <a:endParaRPr lang="en-US" sz="1200" dirty="0">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4.0 (2010)</a:t>
                      </a:r>
                    </a:p>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5.0 (2011)</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09-2010 (black)</a:t>
                      </a:r>
                    </a:p>
                    <a:p>
                      <a:r>
                        <a:rPr lang="en-US" sz="1200" dirty="0" smtClean="0">
                          <a:latin typeface="Arial" pitchFamily="34" charset="0"/>
                          <a:cs typeface="Arial" pitchFamily="34" charset="0"/>
                        </a:rPr>
                        <a:t>10-2011 (white)</a:t>
                      </a:r>
                      <a:endParaRPr lang="en-US" sz="1200" dirty="0">
                        <a:latin typeface="Arial" pitchFamily="34" charset="0"/>
                        <a:cs typeface="Arial" pitchFamily="34" charset="0"/>
                      </a:endParaRPr>
                    </a:p>
                  </a:txBody>
                  <a:tcPr/>
                </a:tc>
              </a:tr>
              <a:tr h="366516">
                <a:tc>
                  <a:txBody>
                    <a:bodyPr/>
                    <a:lstStyle/>
                    <a:p>
                      <a:r>
                        <a:rPr lang="en-US" sz="1200" dirty="0" smtClean="0">
                          <a:latin typeface="Arial" pitchFamily="34" charset="0"/>
                          <a:cs typeface="Arial" pitchFamily="34" charset="0"/>
                        </a:rPr>
                        <a:t>5 Generation</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tc>
                <a:tc>
                  <a:txBody>
                    <a:bodyPr/>
                    <a:lstStyle/>
                    <a:p>
                      <a:r>
                        <a:rPr lang="en-US" sz="1200" smtClean="0">
                          <a:latin typeface="Arial" pitchFamily="34" charset="0"/>
                          <a:cs typeface="Arial" pitchFamily="34" charset="0"/>
                        </a:rPr>
                        <a:t>09-2012</a:t>
                      </a:r>
                      <a:endParaRPr lang="en-US" sz="1200" dirty="0">
                        <a:latin typeface="Arial" pitchFamily="34" charset="0"/>
                        <a:cs typeface="Arial" pitchFamily="34" charset="0"/>
                      </a:endParaRPr>
                    </a:p>
                  </a:txBody>
                  <a:tcPr/>
                </a:tc>
              </a:tr>
              <a:tr h="366516">
                <a:tc>
                  <a:txBody>
                    <a:bodyPr/>
                    <a:lstStyle/>
                    <a:p>
                      <a:r>
                        <a:rPr lang="en-US" sz="1200" dirty="0" smtClean="0">
                          <a:latin typeface="Arial" pitchFamily="34" charset="0"/>
                          <a:cs typeface="Arial" pitchFamily="34" charset="0"/>
                        </a:rPr>
                        <a:t>iPod Mini</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tc>
              </a:tr>
              <a:tr h="301247">
                <a:tc>
                  <a:txBody>
                    <a:bodyPr/>
                    <a:lstStyle/>
                    <a:p>
                      <a:r>
                        <a:rPr lang="en-US" sz="1200" b="1" dirty="0" err="1" smtClean="0">
                          <a:solidFill>
                            <a:schemeClr val="accent2">
                              <a:lumMod val="50000"/>
                            </a:schemeClr>
                          </a:solidFill>
                          <a:latin typeface="Arial" pitchFamily="34" charset="0"/>
                          <a:cs typeface="Arial" pitchFamily="34" charset="0"/>
                        </a:rPr>
                        <a:t>iPad</a:t>
                      </a:r>
                      <a:endParaRPr lang="en-US" sz="1200" b="1" dirty="0">
                        <a:solidFill>
                          <a:schemeClr val="accent2">
                            <a:lumMod val="50000"/>
                          </a:schemeClr>
                        </a:solidFill>
                        <a:latin typeface="Arial" pitchFamily="34" charset="0"/>
                        <a:cs typeface="Arial" pitchFamily="34" charset="0"/>
                      </a:endParaRPr>
                    </a:p>
                  </a:txBody>
                  <a:tcPr>
                    <a:solidFill>
                      <a:schemeClr val="accent5">
                        <a:lumMod val="60000"/>
                        <a:lumOff val="40000"/>
                        <a:alpha val="40000"/>
                      </a:schemeClr>
                    </a:solidFill>
                  </a:tcPr>
                </a:tc>
                <a:tc>
                  <a:txBody>
                    <a:bodyPr/>
                    <a:lstStyle/>
                    <a:p>
                      <a:endParaRPr lang="en-US" sz="1200" dirty="0"/>
                    </a:p>
                  </a:txBody>
                  <a:tcPr/>
                </a:tc>
                <a:tc>
                  <a:txBody>
                    <a:bodyPr/>
                    <a:lstStyle/>
                    <a:p>
                      <a:endParaRPr lang="en-US" sz="1200"/>
                    </a:p>
                  </a:txBody>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2</a:t>
                      </a:r>
                      <a:endParaRPr lang="en-US" sz="1200" dirty="0">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4.3</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03-2011</a:t>
                      </a:r>
                      <a:endParaRPr lang="en-US" sz="1200" dirty="0">
                        <a:latin typeface="Arial" pitchFamily="34" charset="0"/>
                        <a:cs typeface="Arial" pitchFamily="34" charset="0"/>
                      </a:endParaRPr>
                    </a:p>
                  </a:txBody>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mini</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10-2012</a:t>
                      </a:r>
                      <a:endParaRPr lang="en-US" sz="1200" dirty="0">
                        <a:latin typeface="Arial" pitchFamily="34" charset="0"/>
                        <a:cs typeface="Arial" pitchFamily="34" charset="0"/>
                      </a:endParaRPr>
                    </a:p>
                  </a:txBody>
                  <a:tcPr/>
                </a:tc>
              </a:tr>
              <a:tr h="366516">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(4 </a:t>
                      </a:r>
                      <a:r>
                        <a:rPr lang="en-US" sz="1200" dirty="0" err="1" smtClean="0">
                          <a:latin typeface="Arial" pitchFamily="34" charset="0"/>
                          <a:cs typeface="Arial" pitchFamily="34" charset="0"/>
                        </a:rPr>
                        <a:t>th</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6</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tc>
              </a:tr>
              <a:tr h="301247">
                <a:tc>
                  <a:txBody>
                    <a:bodyPr/>
                    <a:lstStyle/>
                    <a:p>
                      <a:r>
                        <a:rPr lang="en-US" sz="1200" b="1" dirty="0" smtClean="0">
                          <a:solidFill>
                            <a:schemeClr val="accent2">
                              <a:lumMod val="50000"/>
                            </a:schemeClr>
                          </a:solidFill>
                          <a:latin typeface="Arial" pitchFamily="34" charset="0"/>
                          <a:cs typeface="Arial" pitchFamily="34" charset="0"/>
                        </a:rPr>
                        <a:t>Apple</a:t>
                      </a:r>
                      <a:r>
                        <a:rPr lang="en-US" sz="1200" b="1" baseline="0" dirty="0" smtClean="0">
                          <a:solidFill>
                            <a:schemeClr val="accent2">
                              <a:lumMod val="50000"/>
                            </a:schemeClr>
                          </a:solidFill>
                          <a:latin typeface="Arial" pitchFamily="34" charset="0"/>
                          <a:cs typeface="Arial" pitchFamily="34" charset="0"/>
                        </a:rPr>
                        <a:t> TV</a:t>
                      </a:r>
                      <a:endParaRPr lang="en-US" sz="1200" b="1" dirty="0">
                        <a:solidFill>
                          <a:schemeClr val="accent2">
                            <a:lumMod val="50000"/>
                          </a:schemeClr>
                        </a:solidFill>
                        <a:latin typeface="Arial" pitchFamily="34" charset="0"/>
                        <a:cs typeface="Arial" pitchFamily="34" charset="0"/>
                      </a:endParaRPr>
                    </a:p>
                  </a:txBody>
                  <a:tcPr>
                    <a:solidFill>
                      <a:schemeClr val="accent5">
                        <a:lumMod val="40000"/>
                        <a:lumOff val="60000"/>
                      </a:schemeClr>
                    </a:solidFill>
                  </a:tcPr>
                </a:tc>
                <a:tc>
                  <a:txBody>
                    <a:bodyPr/>
                    <a:lstStyle/>
                    <a:p>
                      <a:endParaRPr lang="en-US" sz="1200" dirty="0"/>
                    </a:p>
                  </a:txBody>
                  <a:tcPr/>
                </a:tc>
                <a:tc>
                  <a:txBody>
                    <a:bodyPr/>
                    <a:lstStyle/>
                    <a:p>
                      <a:endParaRPr lang="en-US" sz="1200" dirty="0"/>
                    </a:p>
                  </a:txBody>
                  <a:tcPr/>
                </a:tc>
              </a:tr>
              <a:tr h="366516">
                <a:tc>
                  <a:txBody>
                    <a:bodyPr/>
                    <a:lstStyle/>
                    <a:p>
                      <a:r>
                        <a:rPr lang="en-US" sz="1200" dirty="0" smtClean="0">
                          <a:latin typeface="Arial" pitchFamily="34" charset="0"/>
                          <a:cs typeface="Arial" pitchFamily="34" charset="0"/>
                        </a:rPr>
                        <a:t>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b="0" dirty="0">
                        <a:solidFill>
                          <a:schemeClr val="tx1"/>
                        </a:solidFill>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tc>
              </a:tr>
              <a:tr h="366516">
                <a:tc>
                  <a:txBody>
                    <a:bodyPr/>
                    <a:lstStyle/>
                    <a:p>
                      <a:r>
                        <a:rPr lang="en-US" sz="1200" b="0" dirty="0" err="1" smtClean="0">
                          <a:solidFill>
                            <a:schemeClr val="tx1"/>
                          </a:solidFill>
                          <a:latin typeface="Arial" pitchFamily="34" charset="0"/>
                          <a:cs typeface="Arial" pitchFamily="34" charset="0"/>
                        </a:rPr>
                        <a:t>iWatch</a:t>
                      </a:r>
                      <a:endParaRPr lang="en-US" sz="1200" b="0" dirty="0">
                        <a:solidFill>
                          <a:schemeClr val="tx1"/>
                        </a:solidFill>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Coming</a:t>
                      </a:r>
                      <a:r>
                        <a:rPr lang="en-US" sz="1200" baseline="0" dirty="0" smtClean="0">
                          <a:latin typeface="Arial" pitchFamily="34" charset="0"/>
                          <a:cs typeface="Arial" pitchFamily="34" charset="0"/>
                        </a:rPr>
                        <a:t> soon</a:t>
                      </a:r>
                      <a:endParaRPr lang="en-US" sz="1200" dirty="0">
                        <a:latin typeface="Arial" pitchFamily="34" charset="0"/>
                        <a:cs typeface="Arial" pitchFamily="34" charset="0"/>
                      </a:endParaRPr>
                    </a:p>
                  </a:txBody>
                  <a:tcPr/>
                </a:tc>
                <a:tc>
                  <a:txBody>
                    <a:bodyPr/>
                    <a:lstStyle/>
                    <a:p>
                      <a:endParaRPr lang="en-US" sz="12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6477000" y="6465981"/>
            <a:ext cx="2173128" cy="365125"/>
          </a:xfrm>
        </p:spPr>
        <p:txBody>
          <a:bodyPr/>
          <a:lstStyle/>
          <a:p>
            <a:r>
              <a:rPr lang="en-US" dirty="0" smtClean="0">
                <a:solidFill>
                  <a:schemeClr val="bg2">
                    <a:lumMod val="25000"/>
                  </a:schemeClr>
                </a:solidFill>
              </a:rPr>
              <a:t>Copyright </a:t>
            </a:r>
            <a:r>
              <a:rPr lang="en-US" dirty="0" err="1" smtClean="0">
                <a:solidFill>
                  <a:schemeClr val="bg2">
                    <a:lumMod val="25000"/>
                  </a:schemeClr>
                </a:solidFill>
              </a:rPr>
              <a:t>Ivette</a:t>
            </a:r>
            <a:r>
              <a:rPr lang="en-US" dirty="0" smtClean="0">
                <a:solidFill>
                  <a:schemeClr val="bg2">
                    <a:lumMod val="25000"/>
                  </a:schemeClr>
                </a:solidFill>
              </a:rPr>
              <a:t> Doss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624021" y="6400800"/>
            <a:ext cx="561975" cy="365125"/>
          </a:xfrm>
        </p:spPr>
        <p:txBody>
          <a:bodyPr/>
          <a:lstStyle/>
          <a:p>
            <a:fld id="{B6F15528-21DE-4FAA-801E-634DDDAF4B2B}" type="slidenum">
              <a:rPr lang="en-US" smtClean="0">
                <a:solidFill>
                  <a:schemeClr val="bg2">
                    <a:lumMod val="25000"/>
                  </a:schemeClr>
                </a:solidFill>
              </a:rPr>
              <a:pPr/>
              <a:t>27</a:t>
            </a:fld>
            <a:endParaRPr lang="en-US" dirty="0">
              <a:solidFill>
                <a:schemeClr val="bg2">
                  <a:lumMod val="25000"/>
                </a:schemeClr>
              </a:solidFill>
            </a:endParaRPr>
          </a:p>
        </p:txBody>
      </p:sp>
      <p:pic>
        <p:nvPicPr>
          <p:cNvPr id="2050" name="Picture 2" descr="C:\Users\IVA\Pictures\LOGOS\ios-logo[1].jpg"/>
          <p:cNvPicPr>
            <a:picLocks noChangeAspect="1" noChangeArrowheads="1"/>
          </p:cNvPicPr>
          <p:nvPr/>
        </p:nvPicPr>
        <p:blipFill>
          <a:blip r:embed="rId2" cstate="print"/>
          <a:srcRect/>
          <a:stretch>
            <a:fillRect/>
          </a:stretch>
        </p:blipFill>
        <p:spPr bwMode="auto">
          <a:xfrm>
            <a:off x="7000009" y="762000"/>
            <a:ext cx="1905000" cy="1905000"/>
          </a:xfrm>
          <a:prstGeom prst="rect">
            <a:avLst/>
          </a:prstGeom>
          <a:noFill/>
        </p:spPr>
      </p:pic>
      <p:pic>
        <p:nvPicPr>
          <p:cNvPr id="2051" name="Picture 3" descr="C:\Users\IVA\Pictures\LOGOS\mainpic_iosextensions[1].png"/>
          <p:cNvPicPr>
            <a:picLocks noChangeAspect="1" noChangeArrowheads="1"/>
          </p:cNvPicPr>
          <p:nvPr/>
        </p:nvPicPr>
        <p:blipFill>
          <a:blip r:embed="rId3" cstate="print"/>
          <a:srcRect/>
          <a:stretch>
            <a:fillRect/>
          </a:stretch>
        </p:blipFill>
        <p:spPr bwMode="auto">
          <a:xfrm>
            <a:off x="6961909" y="3244850"/>
            <a:ext cx="1981200" cy="825500"/>
          </a:xfrm>
          <a:prstGeom prst="rect">
            <a:avLst/>
          </a:prstGeom>
          <a:noFill/>
        </p:spPr>
      </p:pic>
      <p:pic>
        <p:nvPicPr>
          <p:cNvPr id="2052" name="Picture 4" descr="C:\Users\IVA\Pictures\LOGOS\800px-IPad,_iPhones_and_Magic_mouse[1].jpg"/>
          <p:cNvPicPr>
            <a:picLocks noChangeAspect="1" noChangeArrowheads="1"/>
          </p:cNvPicPr>
          <p:nvPr/>
        </p:nvPicPr>
        <p:blipFill>
          <a:blip r:embed="rId4" cstate="print"/>
          <a:srcRect/>
          <a:stretch>
            <a:fillRect/>
          </a:stretch>
        </p:blipFill>
        <p:spPr bwMode="auto">
          <a:xfrm>
            <a:off x="6934200" y="4800600"/>
            <a:ext cx="2058687" cy="1371600"/>
          </a:xfrm>
          <a:prstGeom prst="rect">
            <a:avLst/>
          </a:prstGeom>
          <a:noFill/>
        </p:spPr>
      </p:pic>
    </p:spTree>
    <p:extLst>
      <p:ext uri="{BB962C8B-B14F-4D97-AF65-F5344CB8AC3E}">
        <p14:creationId xmlns:p14="http://schemas.microsoft.com/office/powerpoint/2010/main" xmlns="" val="2057283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6397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solidFill>
                  <a:schemeClr val="tx1"/>
                </a:solidFill>
                <a:latin typeface="Arial" pitchFamily="34" charset="0"/>
                <a:cs typeface="Arial" pitchFamily="34" charset="0"/>
              </a:rPr>
              <a:t>Do you know how to use iPhone?</a:t>
            </a:r>
            <a:endParaRPr lang="en-US" sz="3200" b="1" dirty="0">
              <a:solidFill>
                <a:schemeClr val="tx1"/>
              </a:solidFill>
            </a:endParaRPr>
          </a:p>
        </p:txBody>
      </p:sp>
      <p:sp>
        <p:nvSpPr>
          <p:cNvPr id="5" name="Content Placeholder 4"/>
          <p:cNvSpPr>
            <a:spLocks noGrp="1"/>
          </p:cNvSpPr>
          <p:nvPr>
            <p:ph sz="half" idx="2"/>
          </p:nvPr>
        </p:nvSpPr>
        <p:spPr>
          <a:xfrm>
            <a:off x="447339" y="1465729"/>
            <a:ext cx="3749040" cy="4343400"/>
          </a:xfrm>
        </p:spPr>
        <p:style>
          <a:lnRef idx="1">
            <a:schemeClr val="accent5"/>
          </a:lnRef>
          <a:fillRef idx="2">
            <a:schemeClr val="accent5"/>
          </a:fillRef>
          <a:effectRef idx="1">
            <a:schemeClr val="accent5"/>
          </a:effectRef>
          <a:fontRef idx="minor">
            <a:schemeClr val="dk1"/>
          </a:fontRef>
        </p:style>
        <p:txBody>
          <a:bodyPr>
            <a:normAutofit/>
          </a:bodyPr>
          <a:lstStyle/>
          <a:p>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1.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“Get Started” Guide</a:t>
            </a:r>
          </a:p>
          <a:p>
            <a:r>
              <a:rPr lang="en-US" sz="1800" dirty="0" smtClean="0">
                <a:latin typeface="Arial" pitchFamily="34" charset="0"/>
                <a:cs typeface="Arial" pitchFamily="34" charset="0"/>
              </a:rPr>
              <a:t>2. Explicit Support Online Resource direct from Apple (tutorials, documentation, specifications)</a:t>
            </a:r>
          </a:p>
          <a:p>
            <a:r>
              <a:rPr lang="en-US" sz="1800" dirty="0" smtClean="0">
                <a:latin typeface="Arial" pitchFamily="34" charset="0"/>
                <a:cs typeface="Arial" pitchFamily="34" charset="0"/>
              </a:rPr>
              <a:t>3.YouTube Resources – tutorial videos and fun</a:t>
            </a:r>
          </a:p>
          <a:p>
            <a:r>
              <a:rPr lang="en-US" sz="1800" dirty="0" smtClean="0">
                <a:latin typeface="Arial" pitchFamily="34" charset="0"/>
                <a:cs typeface="Arial" pitchFamily="34" charset="0"/>
              </a:rPr>
              <a:t>4. Tips and tricks – Review of your Phone</a:t>
            </a:r>
          </a:p>
          <a:p>
            <a:r>
              <a:rPr lang="en-US" sz="1800" dirty="0" smtClean="0">
                <a:latin typeface="Arial" pitchFamily="34" charset="0"/>
                <a:cs typeface="Arial" pitchFamily="34" charset="0"/>
              </a:rPr>
              <a:t>5. Peer’s Reviews and Info</a:t>
            </a:r>
          </a:p>
          <a:p>
            <a:r>
              <a:rPr lang="en-US" sz="1800" dirty="0" smtClean="0">
                <a:latin typeface="Arial" pitchFamily="34" charset="0"/>
                <a:cs typeface="Arial" pitchFamily="34" charset="0"/>
              </a:rPr>
              <a:t>6. Technical news/updates on the new coming Apple product</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762000" y="6400800"/>
            <a:ext cx="3429000" cy="3048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28</a:t>
            </a:fld>
            <a:endParaRPr lang="en-US" dirty="0">
              <a:solidFill>
                <a:schemeClr val="tx2">
                  <a:lumMod val="25000"/>
                </a:schemeClr>
              </a:solidFill>
            </a:endParaRPr>
          </a:p>
        </p:txBody>
      </p:sp>
      <p:pic>
        <p:nvPicPr>
          <p:cNvPr id="2050" name="Picture 2" descr="C:\Users\IVA\Pictures\LOGOS\iphone-funny-pictures[1].jpg"/>
          <p:cNvPicPr>
            <a:picLocks noGrp="1" noChangeAspect="1" noChangeArrowheads="1"/>
          </p:cNvPicPr>
          <p:nvPr>
            <p:ph sz="quarter" idx="13"/>
          </p:nvPr>
        </p:nvPicPr>
        <p:blipFill>
          <a:blip r:embed="rId2" cstate="print"/>
          <a:srcRect/>
          <a:stretch>
            <a:fillRect/>
          </a:stretch>
        </p:blipFill>
        <p:spPr bwMode="auto">
          <a:xfrm>
            <a:off x="5094287" y="1447800"/>
            <a:ext cx="3429000" cy="4572000"/>
          </a:xfrm>
          <a:prstGeom prst="rect">
            <a:avLst/>
          </a:prstGeom>
          <a:noFill/>
        </p:spPr>
      </p:pic>
      <p:sp>
        <p:nvSpPr>
          <p:cNvPr id="7" name="Rectangle 6"/>
          <p:cNvSpPr/>
          <p:nvPr/>
        </p:nvSpPr>
        <p:spPr>
          <a:xfrm>
            <a:off x="264459" y="5638800"/>
            <a:ext cx="41148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solidFill>
                  <a:schemeClr val="tx1"/>
                </a:solidFill>
                <a:latin typeface="Arial" pitchFamily="34" charset="0"/>
                <a:cs typeface="Arial" pitchFamily="34" charset="0"/>
              </a:rPr>
              <a:t>http://www.apple.com/support/iphone/getstarted/</a:t>
            </a:r>
            <a:endParaRPr lang="en-US" sz="1400" dirty="0">
              <a:solidFill>
                <a:schemeClr val="tx1"/>
              </a:solidFill>
              <a:latin typeface="Arial" pitchFamily="34" charset="0"/>
              <a:cs typeface="Arial" pitchFamily="34" charset="0"/>
            </a:endParaRPr>
          </a:p>
        </p:txBody>
      </p:sp>
      <p:sp>
        <p:nvSpPr>
          <p:cNvPr id="9" name="Rounded Rectangle 8"/>
          <p:cNvSpPr/>
          <p:nvPr/>
        </p:nvSpPr>
        <p:spPr>
          <a:xfrm>
            <a:off x="874059" y="1143000"/>
            <a:ext cx="2895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Where to gain Information: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xmlns="" val="3852187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latin typeface="Arial" pitchFamily="34" charset="0"/>
                <a:cs typeface="Arial" pitchFamily="34" charset="0"/>
              </a:rPr>
              <a:t>How to survive this Question: </a:t>
            </a:r>
            <a:r>
              <a:rPr lang="en-US" sz="3200" b="1" dirty="0" smtClean="0">
                <a:solidFill>
                  <a:srgbClr val="FF0000"/>
                </a:solidFill>
                <a:latin typeface="Arial" pitchFamily="34" charset="0"/>
                <a:cs typeface="Arial" pitchFamily="34" charset="0"/>
              </a:rPr>
              <a:t>Be Smart</a:t>
            </a:r>
            <a:endParaRPr lang="en-US" sz="3200" b="1" dirty="0">
              <a:solidFill>
                <a:srgbClr val="FF0000"/>
              </a:solidFill>
              <a:latin typeface="Arial" pitchFamily="34" charset="0"/>
              <a:cs typeface="Arial" pitchFamily="34" charset="0"/>
            </a:endParaRPr>
          </a:p>
        </p:txBody>
      </p:sp>
      <p:pic>
        <p:nvPicPr>
          <p:cNvPr id="3077" name="Picture 5" descr="C:\Users\IVA\Pictures\LOGOS\iPhonetricks[1].jpg"/>
          <p:cNvPicPr>
            <a:picLocks noGrp="1" noChangeAspect="1" noChangeArrowheads="1"/>
          </p:cNvPicPr>
          <p:nvPr>
            <p:ph sz="half" idx="2"/>
          </p:nvPr>
        </p:nvPicPr>
        <p:blipFill>
          <a:blip r:embed="rId2" cstate="print"/>
          <a:srcRect/>
          <a:stretch>
            <a:fillRect/>
          </a:stretch>
        </p:blipFill>
        <p:spPr bwMode="auto">
          <a:xfrm>
            <a:off x="1143000" y="1905000"/>
            <a:ext cx="2873742" cy="3886200"/>
          </a:xfrm>
          <a:prstGeom prst="rect">
            <a:avLst/>
          </a:prstGeom>
          <a:noFill/>
        </p:spPr>
      </p:pic>
      <p:sp>
        <p:nvSpPr>
          <p:cNvPr id="3" name="Footer Placeholder 2"/>
          <p:cNvSpPr>
            <a:spLocks noGrp="1"/>
          </p:cNvSpPr>
          <p:nvPr>
            <p:ph type="ftr" sz="quarter" idx="11"/>
          </p:nvPr>
        </p:nvSpPr>
        <p:spPr>
          <a:xfrm>
            <a:off x="5513294" y="6596881"/>
            <a:ext cx="2438400" cy="226368"/>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68578" y="6457563"/>
            <a:ext cx="561975" cy="365125"/>
          </a:xfrm>
        </p:spPr>
        <p:txBody>
          <a:bodyPr/>
          <a:lstStyle/>
          <a:p>
            <a:fld id="{B6F15528-21DE-4FAA-801E-634DDDAF4B2B}" type="slidenum">
              <a:rPr lang="en-US" smtClean="0">
                <a:solidFill>
                  <a:schemeClr val="tx2">
                    <a:lumMod val="25000"/>
                  </a:schemeClr>
                </a:solidFill>
              </a:rPr>
              <a:pPr/>
              <a:t>29</a:t>
            </a:fld>
            <a:endParaRPr lang="en-US" dirty="0">
              <a:solidFill>
                <a:schemeClr val="tx2">
                  <a:lumMod val="25000"/>
                </a:schemeClr>
              </a:solidFill>
            </a:endParaRPr>
          </a:p>
        </p:txBody>
      </p:sp>
      <p:sp>
        <p:nvSpPr>
          <p:cNvPr id="6" name="Content Placeholder 5"/>
          <p:cNvSpPr>
            <a:spLocks noGrp="1"/>
          </p:cNvSpPr>
          <p:nvPr>
            <p:ph sz="quarter" idx="13"/>
          </p:nvPr>
        </p:nvSpPr>
        <p:spPr>
          <a:xfrm>
            <a:off x="5021580" y="1295400"/>
            <a:ext cx="3749040" cy="4343400"/>
          </a:xfrm>
        </p:spPr>
        <p:style>
          <a:lnRef idx="1">
            <a:schemeClr val="accent5"/>
          </a:lnRef>
          <a:fillRef idx="2">
            <a:schemeClr val="accent5"/>
          </a:fillRef>
          <a:effectRef idx="1">
            <a:schemeClr val="accent5"/>
          </a:effectRef>
          <a:fontRef idx="minor">
            <a:schemeClr val="dk1"/>
          </a:fontRef>
        </p:style>
        <p:txBody>
          <a:bodyPr>
            <a:normAutofit fontScale="85000" lnSpcReduction="20000"/>
          </a:bodyPr>
          <a:lstStyle/>
          <a:p>
            <a:endParaRPr lang="en-US" dirty="0" smtClean="0"/>
          </a:p>
          <a:p>
            <a:r>
              <a:rPr lang="en-US" dirty="0" smtClean="0">
                <a:latin typeface="Arial" pitchFamily="34" charset="0"/>
                <a:cs typeface="Arial" pitchFamily="34" charset="0"/>
              </a:rPr>
              <a:t>Memorize 5 tips and tricks on </a:t>
            </a:r>
            <a:r>
              <a:rPr lang="en-US" dirty="0" err="1" smtClean="0">
                <a:latin typeface="Arial" pitchFamily="34" charset="0"/>
                <a:cs typeface="Arial" pitchFamily="34" charset="0"/>
              </a:rPr>
              <a:t>iPhone</a:t>
            </a: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OR</a:t>
            </a:r>
          </a:p>
          <a:p>
            <a:r>
              <a:rPr lang="en-US" dirty="0" smtClean="0">
                <a:latin typeface="Arial" pitchFamily="34" charset="0"/>
                <a:cs typeface="Arial" pitchFamily="34" charset="0"/>
              </a:rPr>
              <a:t>Memorize 5 short cuts on </a:t>
            </a:r>
            <a:r>
              <a:rPr lang="en-US" dirty="0" err="1" smtClean="0">
                <a:latin typeface="Arial" pitchFamily="34" charset="0"/>
                <a:cs typeface="Arial" pitchFamily="34" charset="0"/>
              </a:rPr>
              <a:t>iPhone</a:t>
            </a: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OR</a:t>
            </a:r>
          </a:p>
          <a:p>
            <a:r>
              <a:rPr lang="en-US" dirty="0" smtClean="0">
                <a:latin typeface="Arial" pitchFamily="34" charset="0"/>
                <a:cs typeface="Arial" pitchFamily="34" charset="0"/>
              </a:rPr>
              <a:t>Memorize 5 customized tips on </a:t>
            </a:r>
            <a:r>
              <a:rPr lang="en-US" dirty="0" err="1" smtClean="0">
                <a:latin typeface="Arial" pitchFamily="34" charset="0"/>
                <a:cs typeface="Arial" pitchFamily="34" charset="0"/>
              </a:rPr>
              <a:t>iPhone</a:t>
            </a:r>
            <a:endParaRPr lang="en-US" dirty="0" smtClean="0">
              <a:latin typeface="Arial" pitchFamily="34" charset="0"/>
              <a:cs typeface="Arial" pitchFamily="34" charset="0"/>
            </a:endParaRPr>
          </a:p>
          <a:p>
            <a:r>
              <a:rPr lang="en-US" dirty="0" smtClean="0">
                <a:latin typeface="Arial" pitchFamily="34" charset="0"/>
                <a:cs typeface="Arial" pitchFamily="34" charset="0"/>
              </a:rPr>
              <a:t>Surprise the Interviewers with  some advance, unknown details.</a:t>
            </a:r>
          </a:p>
          <a:p>
            <a:r>
              <a:rPr lang="en-US" dirty="0" smtClean="0">
                <a:latin typeface="Arial" pitchFamily="34" charset="0"/>
                <a:cs typeface="Arial" pitchFamily="34" charset="0"/>
              </a:rPr>
              <a:t>Tell them some details on one specific </a:t>
            </a:r>
            <a:r>
              <a:rPr lang="en-US" dirty="0" err="1" smtClean="0">
                <a:latin typeface="Arial" pitchFamily="34" charset="0"/>
                <a:cs typeface="Arial" pitchFamily="34" charset="0"/>
              </a:rPr>
              <a:t>iPhone</a:t>
            </a:r>
            <a:r>
              <a:rPr lang="en-US" dirty="0" smtClean="0">
                <a:latin typeface="Arial" pitchFamily="34" charset="0"/>
                <a:cs typeface="Arial" pitchFamily="34" charset="0"/>
              </a:rPr>
              <a:t> feature (as your favorite)</a:t>
            </a:r>
            <a:endParaRPr lang="en-US" dirty="0">
              <a:latin typeface="Arial" pitchFamily="34" charset="0"/>
              <a:cs typeface="Arial" pitchFamily="34" charset="0"/>
            </a:endParaRPr>
          </a:p>
        </p:txBody>
      </p:sp>
      <p:sp>
        <p:nvSpPr>
          <p:cNvPr id="3075" name="Rectangle 3"/>
          <p:cNvSpPr>
            <a:spLocks noChangeArrowheads="1"/>
          </p:cNvSpPr>
          <p:nvPr/>
        </p:nvSpPr>
        <p:spPr bwMode="auto">
          <a:xfrm>
            <a:off x="685800" y="5638800"/>
            <a:ext cx="3810000" cy="4616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Verdana" pitchFamily="34" charset="0"/>
                <a:ea typeface="Times New Roman" pitchFamily="18" charset="0"/>
                <a:cs typeface="Times New Roman" pitchFamily="18" charset="0"/>
              </a:rPr>
              <a:t>http://iphone.appstorm.net/how-to/30-super-secret-iphone-features-and-shortcuts/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6" name="Rectangle 4"/>
          <p:cNvSpPr>
            <a:spLocks noChangeArrowheads="1"/>
          </p:cNvSpPr>
          <p:nvPr/>
        </p:nvSpPr>
        <p:spPr bwMode="auto">
          <a:xfrm>
            <a:off x="685800" y="6248400"/>
            <a:ext cx="3810000" cy="4616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http://iphone.appstorm.net/roundups/developer/40-secret-iphone-features-and-shortcuts/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a:off x="762000" y="1676400"/>
            <a:ext cx="3810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solidFill>
                  <a:schemeClr val="tx1"/>
                </a:solidFill>
                <a:latin typeface="Arial" pitchFamily="34" charset="0"/>
                <a:cs typeface="Arial" pitchFamily="34" charset="0"/>
              </a:rPr>
              <a:t>http://coolappsman.com/2012/03/iphone-secrets-tips-tricks/</a:t>
            </a:r>
            <a:endParaRPr lang="en-US" sz="1200" dirty="0">
              <a:solidFill>
                <a:schemeClr val="tx1"/>
              </a:solidFill>
              <a:latin typeface="Arial" pitchFamily="34" charset="0"/>
              <a:cs typeface="Arial" pitchFamily="34" charset="0"/>
            </a:endParaRPr>
          </a:p>
        </p:txBody>
      </p:sp>
      <p:sp>
        <p:nvSpPr>
          <p:cNvPr id="13" name="Rectangle 12"/>
          <p:cNvSpPr/>
          <p:nvPr/>
        </p:nvSpPr>
        <p:spPr>
          <a:xfrm>
            <a:off x="762000" y="1219200"/>
            <a:ext cx="38100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solidFill>
                  <a:schemeClr val="tx1"/>
                </a:solidFill>
                <a:latin typeface="Arial" pitchFamily="34" charset="0"/>
                <a:cs typeface="Arial" pitchFamily="34" charset="0"/>
              </a:rPr>
              <a:t>http://rantsreviews.com/iphone-4-short-cuts</a:t>
            </a:r>
            <a:r>
              <a:rPr lang="en-US" sz="1200" dirty="0" smtClean="0">
                <a:solidFill>
                  <a:schemeClr val="bg1"/>
                </a:solidFill>
                <a:latin typeface="Arial" pitchFamily="34" charset="0"/>
                <a:cs typeface="Arial" pitchFamily="34" charset="0"/>
              </a:rPr>
              <a:t>/</a:t>
            </a:r>
            <a:endParaRPr lang="en-US" sz="1200" dirty="0">
              <a:solidFill>
                <a:schemeClr val="bg1"/>
              </a:solidFill>
              <a:latin typeface="Arial" pitchFamily="34" charset="0"/>
              <a:cs typeface="Arial" pitchFamily="34" charset="0"/>
            </a:endParaRPr>
          </a:p>
        </p:txBody>
      </p:sp>
      <p:sp>
        <p:nvSpPr>
          <p:cNvPr id="11" name="Rectangle 10"/>
          <p:cNvSpPr/>
          <p:nvPr/>
        </p:nvSpPr>
        <p:spPr>
          <a:xfrm>
            <a:off x="5513294" y="5569349"/>
            <a:ext cx="28194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solidFill>
                  <a:schemeClr val="tx2">
                    <a:lumMod val="25000"/>
                  </a:schemeClr>
                </a:solidFill>
                <a:latin typeface="Arial" pitchFamily="34" charset="0"/>
                <a:cs typeface="Arial" pitchFamily="34" charset="0"/>
              </a:rPr>
              <a:t>http://www.businessinsider.com/best-iphone-tips-and-tricks-2012-12?op=1</a:t>
            </a:r>
            <a:endParaRPr lang="en-US" sz="1200" dirty="0">
              <a:solidFill>
                <a:schemeClr val="tx2">
                  <a:lumMod val="25000"/>
                </a:schemeClr>
              </a:solidFill>
              <a:latin typeface="Arial" pitchFamily="34" charset="0"/>
              <a:cs typeface="Arial" pitchFamily="34" charset="0"/>
            </a:endParaRPr>
          </a:p>
        </p:txBody>
      </p:sp>
      <p:sp>
        <p:nvSpPr>
          <p:cNvPr id="5" name="Rectangle 4"/>
          <p:cNvSpPr/>
          <p:nvPr/>
        </p:nvSpPr>
        <p:spPr>
          <a:xfrm>
            <a:off x="4953000" y="6171455"/>
            <a:ext cx="37338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t>http://www.apple.com/iphone/iphone-5/tips/</a:t>
            </a:r>
          </a:p>
        </p:txBody>
      </p:sp>
    </p:spTree>
    <p:extLst>
      <p:ext uri="{BB962C8B-B14F-4D97-AF65-F5344CB8AC3E}">
        <p14:creationId xmlns:p14="http://schemas.microsoft.com/office/powerpoint/2010/main" xmlns="" val="3053742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style>
          <a:lnRef idx="1">
            <a:schemeClr val="accent6"/>
          </a:lnRef>
          <a:fillRef idx="2">
            <a:schemeClr val="accent6"/>
          </a:fillRef>
          <a:effectRef idx="1">
            <a:schemeClr val="accent6"/>
          </a:effectRef>
          <a:fontRef idx="minor">
            <a:schemeClr val="dk1"/>
          </a:fontRef>
        </p:style>
        <p:txBody>
          <a:bodyPr/>
          <a:lstStyle/>
          <a:p>
            <a:r>
              <a:rPr lang="en-US" sz="4400" dirty="0" smtClean="0"/>
              <a:t>Updates from Lecture 1</a:t>
            </a:r>
            <a:endParaRPr lang="en-US" sz="4400" dirty="0"/>
          </a:p>
        </p:txBody>
      </p:sp>
      <p:sp>
        <p:nvSpPr>
          <p:cNvPr id="3" name="Content Placeholder 2"/>
          <p:cNvSpPr>
            <a:spLocks noGrp="1"/>
          </p:cNvSpPr>
          <p:nvPr>
            <p:ph idx="1"/>
          </p:nvPr>
        </p:nvSpPr>
        <p:spPr>
          <a:xfrm>
            <a:off x="457200" y="4038600"/>
            <a:ext cx="8305800" cy="2362200"/>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r>
              <a:rPr lang="en-US" sz="2000" dirty="0"/>
              <a:t>“The Samsung technology relies on 28-gigahertz frequencies, which can carry commensurately more data but can be blocked by buildings, people, foliage, and even rainfall. </a:t>
            </a:r>
            <a:endParaRPr lang="en-US" sz="2000" dirty="0" smtClean="0"/>
          </a:p>
          <a:p>
            <a:r>
              <a:rPr lang="en-US" sz="2000" dirty="0" smtClean="0"/>
              <a:t>Samsung </a:t>
            </a:r>
            <a:r>
              <a:rPr lang="en-US" sz="2000" dirty="0"/>
              <a:t>says it has greatly mitigated these problems by </a:t>
            </a:r>
            <a:r>
              <a:rPr lang="en-US" sz="2000" b="1" dirty="0"/>
              <a:t>sending data over as many as 64 streams from 64 antennas, dynamically shaping how the signal is divided up, and even controlling the direction in which it is sent, making changes in tens of nanoseconds in response to changing conditions</a:t>
            </a:r>
            <a:r>
              <a:rPr lang="en-US" sz="2000" dirty="0"/>
              <a:t> (among other features, it can catch stray reflections of signals that had bounced off an </a:t>
            </a:r>
            <a:r>
              <a:rPr lang="en-US" sz="2000" dirty="0" smtClean="0"/>
              <a:t>obstruction – MIMO technology).”</a:t>
            </a:r>
            <a:endParaRPr lang="en-US" sz="2000"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pic>
        <p:nvPicPr>
          <p:cNvPr id="3074" name="Picture 2" descr="C:\Users\Ivette.Doss\Pictures\timthumb[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94979" y="1180667"/>
            <a:ext cx="6381750" cy="26384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810000" y="6477000"/>
            <a:ext cx="3034805"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1400" dirty="0"/>
              <a:t>http://en.wikipedia.org/wiki/MIMO</a:t>
            </a:r>
          </a:p>
        </p:txBody>
      </p:sp>
    </p:spTree>
    <p:extLst>
      <p:ext uri="{BB962C8B-B14F-4D97-AF65-F5344CB8AC3E}">
        <p14:creationId xmlns:p14="http://schemas.microsoft.com/office/powerpoint/2010/main" xmlns="" val="406033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5486400" cy="7159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iPhone Helping Apps</a:t>
            </a:r>
            <a:endParaRPr lang="en-US" sz="4000" dirty="0"/>
          </a:p>
        </p:txBody>
      </p:sp>
      <p:sp>
        <p:nvSpPr>
          <p:cNvPr id="4" name="Footer Placeholder 3"/>
          <p:cNvSpPr>
            <a:spLocks noGrp="1"/>
          </p:cNvSpPr>
          <p:nvPr>
            <p:ph type="ftr" sz="quarter" idx="11"/>
          </p:nvPr>
        </p:nvSpPr>
        <p:spPr>
          <a:xfrm>
            <a:off x="762000" y="6321443"/>
            <a:ext cx="2590800" cy="365125"/>
          </a:xfrm>
        </p:spPr>
        <p:txBody>
          <a:bodyPr/>
          <a:lstStyle/>
          <a:p>
            <a:r>
              <a:rPr lang="en-US" smtClean="0">
                <a:solidFill>
                  <a:schemeClr val="accent1">
                    <a:lumMod val="50000"/>
                  </a:schemeClr>
                </a:solidFill>
              </a:rPr>
              <a:t>Copyright Ivette Doss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30</a:t>
            </a:fld>
            <a:endParaRPr lang="en-US" dirty="0">
              <a:solidFill>
                <a:schemeClr val="accent1">
                  <a:lumMod val="50000"/>
                </a:schemeClr>
              </a:solidFill>
            </a:endParaRPr>
          </a:p>
        </p:txBody>
      </p:sp>
      <p:pic>
        <p:nvPicPr>
          <p:cNvPr id="2050" name="Picture 2" descr="C:\Users\Ivette.Doss\Pictures\iPhon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9247" y="1204124"/>
            <a:ext cx="7620000" cy="242956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Ivette.Doss\Pictures\iPhone 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6384" y="3810000"/>
            <a:ext cx="7705725" cy="247402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3200400" y="6400800"/>
            <a:ext cx="4876801"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t>http://www.appszoom.com/iphone-apps/utilities</a:t>
            </a:r>
            <a:r>
              <a:rPr lang="en-US" sz="1400" dirty="0" smtClean="0"/>
              <a:t>/</a:t>
            </a:r>
            <a:endParaRPr lang="en-US" sz="1400" dirty="0"/>
          </a:p>
        </p:txBody>
      </p:sp>
    </p:spTree>
    <p:extLst>
      <p:ext uri="{BB962C8B-B14F-4D97-AF65-F5344CB8AC3E}">
        <p14:creationId xmlns:p14="http://schemas.microsoft.com/office/powerpoint/2010/main" xmlns="" val="3729755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4572000" cy="639762"/>
          </a:xfrm>
        </p:spPr>
        <p:style>
          <a:lnRef idx="1">
            <a:schemeClr val="accent6"/>
          </a:lnRef>
          <a:fillRef idx="2">
            <a:schemeClr val="accent6"/>
          </a:fillRef>
          <a:effectRef idx="1">
            <a:schemeClr val="accent6"/>
          </a:effectRef>
          <a:fontRef idx="minor">
            <a:schemeClr val="dk1"/>
          </a:fontRef>
        </p:style>
        <p:txBody>
          <a:bodyPr>
            <a:noAutofit/>
          </a:bodyPr>
          <a:lstStyle/>
          <a:p>
            <a:r>
              <a:rPr lang="en-US" sz="3600" dirty="0" smtClean="0"/>
              <a:t>Device Log Viewer</a:t>
            </a:r>
            <a:endParaRPr lang="en-US" sz="3600" dirty="0"/>
          </a:p>
        </p:txBody>
      </p:sp>
      <p:sp>
        <p:nvSpPr>
          <p:cNvPr id="2" name="Footer Placeholder 1"/>
          <p:cNvSpPr>
            <a:spLocks noGrp="1"/>
          </p:cNvSpPr>
          <p:nvPr>
            <p:ph type="ftr" sz="quarter" idx="11"/>
          </p:nvPr>
        </p:nvSpPr>
        <p:spPr/>
        <p:txBody>
          <a:bodyPr/>
          <a:lstStyle/>
          <a:p>
            <a:r>
              <a:rPr lang="en-US" smtClean="0">
                <a:solidFill>
                  <a:schemeClr val="accent1">
                    <a:lumMod val="50000"/>
                  </a:schemeClr>
                </a:solidFill>
              </a:rPr>
              <a:t>Copyright Ivette Doss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31</a:t>
            </a:fld>
            <a:endParaRPr lang="en-US" dirty="0">
              <a:solidFill>
                <a:schemeClr val="accent1">
                  <a:lumMod val="50000"/>
                </a:schemeClr>
              </a:solidFill>
            </a:endParaRPr>
          </a:p>
        </p:txBody>
      </p:sp>
      <p:pic>
        <p:nvPicPr>
          <p:cNvPr id="3074" name="Picture 2" descr="http://img-ipad.lisisoft.com/img/1/6/1694-1-device-log-view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4627" y="1143000"/>
            <a:ext cx="3048000" cy="45720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Device Log View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62601" y="228601"/>
            <a:ext cx="1143000"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110037" y="1600200"/>
            <a:ext cx="4572000" cy="477053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en-US" sz="1600" dirty="0">
                <a:latin typeface="Arial" pitchFamily="34" charset="0"/>
                <a:cs typeface="Arial" pitchFamily="34" charset="0"/>
              </a:rPr>
              <a:t>Displays the iPhone &amp; </a:t>
            </a:r>
            <a:r>
              <a:rPr lang="en-US" sz="1600" dirty="0" err="1">
                <a:latin typeface="Arial" pitchFamily="34" charset="0"/>
                <a:cs typeface="Arial" pitchFamily="34" charset="0"/>
              </a:rPr>
              <a:t>iPad</a:t>
            </a:r>
            <a:r>
              <a:rPr lang="en-US" sz="1600" dirty="0">
                <a:latin typeface="Arial" pitchFamily="34" charset="0"/>
                <a:cs typeface="Arial" pitchFamily="34" charset="0"/>
              </a:rPr>
              <a:t> console log. Frees you from having to connect to a PC to look at and send logs. </a:t>
            </a:r>
          </a:p>
          <a:p>
            <a:endParaRPr lang="en-US" sz="1600" dirty="0">
              <a:latin typeface="Arial" pitchFamily="34" charset="0"/>
              <a:cs typeface="Arial" pitchFamily="34" charset="0"/>
            </a:endParaRPr>
          </a:p>
          <a:p>
            <a:r>
              <a:rPr lang="en-US" sz="1600" dirty="0">
                <a:latin typeface="Arial" pitchFamily="34" charset="0"/>
                <a:cs typeface="Arial" pitchFamily="34" charset="0"/>
              </a:rPr>
              <a:t>If you are tester who needs to send logs to the developers when you are testing you can do it from the device itself.</a:t>
            </a:r>
          </a:p>
          <a:p>
            <a:endParaRPr lang="en-US" sz="1600" dirty="0">
              <a:latin typeface="Arial" pitchFamily="34" charset="0"/>
              <a:cs typeface="Arial" pitchFamily="34" charset="0"/>
            </a:endParaRPr>
          </a:p>
          <a:p>
            <a:r>
              <a:rPr lang="en-US" sz="1600" dirty="0">
                <a:latin typeface="Arial" pitchFamily="34" charset="0"/>
                <a:cs typeface="Arial" pitchFamily="34" charset="0"/>
              </a:rPr>
              <a:t>Note of caution this app does load the entire log into view. It would be better to close any apps that you do not need.</a:t>
            </a:r>
          </a:p>
          <a:p>
            <a:endParaRPr lang="en-US" sz="1600" dirty="0">
              <a:latin typeface="Arial" pitchFamily="34" charset="0"/>
              <a:cs typeface="Arial" pitchFamily="34" charset="0"/>
            </a:endParaRPr>
          </a:p>
          <a:p>
            <a:r>
              <a:rPr lang="en-US" sz="1600" dirty="0">
                <a:latin typeface="Arial" pitchFamily="34" charset="0"/>
                <a:cs typeface="Arial" pitchFamily="34" charset="0"/>
              </a:rPr>
              <a:t>Zoom scale will be reset when font size or wrap mode is changed.</a:t>
            </a:r>
          </a:p>
          <a:p>
            <a:endParaRPr lang="en-US" sz="1600" dirty="0">
              <a:latin typeface="Arial" pitchFamily="34" charset="0"/>
              <a:cs typeface="Arial" pitchFamily="34" charset="0"/>
            </a:endParaRPr>
          </a:p>
          <a:p>
            <a:r>
              <a:rPr lang="en-US" sz="1600" dirty="0">
                <a:latin typeface="Arial" pitchFamily="34" charset="0"/>
                <a:cs typeface="Arial" pitchFamily="34" charset="0"/>
              </a:rPr>
              <a:t>Font size change tries to keep the currently viewed area of text visible with limited success. Use pinch zoom for position safe zoom and font changes when current position does not matter.</a:t>
            </a:r>
          </a:p>
        </p:txBody>
      </p:sp>
      <p:sp>
        <p:nvSpPr>
          <p:cNvPr id="6" name="Rectangle 5"/>
          <p:cNvSpPr/>
          <p:nvPr/>
        </p:nvSpPr>
        <p:spPr>
          <a:xfrm>
            <a:off x="609600" y="5847517"/>
            <a:ext cx="313805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t>http://appfinder.lisisoft.com/app/device-log-viewer.html</a:t>
            </a:r>
          </a:p>
        </p:txBody>
      </p:sp>
    </p:spTree>
    <p:extLst>
      <p:ext uri="{BB962C8B-B14F-4D97-AF65-F5344CB8AC3E}">
        <p14:creationId xmlns:p14="http://schemas.microsoft.com/office/powerpoint/2010/main" xmlns="" val="2669085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74638"/>
            <a:ext cx="86868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solidFill>
                  <a:schemeClr val="tx1"/>
                </a:solidFill>
                <a:latin typeface="Arial" pitchFamily="34" charset="0"/>
                <a:cs typeface="Arial" pitchFamily="34" charset="0"/>
              </a:rPr>
              <a:t>Do you know how to go through Android? </a:t>
            </a:r>
            <a:endParaRPr lang="en-US" sz="3200" b="1" dirty="0">
              <a:solidFill>
                <a:schemeClr val="tx1"/>
              </a:solidFill>
            </a:endParaRPr>
          </a:p>
        </p:txBody>
      </p:sp>
      <p:sp>
        <p:nvSpPr>
          <p:cNvPr id="7" name="Content Placeholder 6"/>
          <p:cNvSpPr>
            <a:spLocks noGrp="1"/>
          </p:cNvSpPr>
          <p:nvPr>
            <p:ph sz="half" idx="2"/>
          </p:nvPr>
        </p:nvSpPr>
        <p:spPr>
          <a:xfrm>
            <a:off x="533400" y="1371600"/>
            <a:ext cx="3672840" cy="4747230"/>
          </a:xfrm>
        </p:spPr>
        <p:style>
          <a:lnRef idx="1">
            <a:schemeClr val="accent5"/>
          </a:lnRef>
          <a:fillRef idx="2">
            <a:schemeClr val="accent5"/>
          </a:fillRef>
          <a:effectRef idx="1">
            <a:schemeClr val="accent5"/>
          </a:effectRef>
          <a:fontRef idx="minor">
            <a:schemeClr val="dk1"/>
          </a:fontRef>
        </p:style>
        <p:txBody>
          <a:bodyPr>
            <a:normAutofit/>
          </a:bodyPr>
          <a:lstStyle/>
          <a:p>
            <a:r>
              <a:rPr lang="en-US" sz="1800" dirty="0" smtClean="0">
                <a:latin typeface="Arial" pitchFamily="34" charset="0"/>
                <a:cs typeface="Arial" pitchFamily="34" charset="0"/>
              </a:rPr>
              <a:t>Android may required a little effort to learn and to set up:</a:t>
            </a:r>
          </a:p>
          <a:p>
            <a:r>
              <a:rPr lang="en-US" sz="1600" dirty="0" smtClean="0">
                <a:latin typeface="Arial" pitchFamily="34" charset="0"/>
                <a:cs typeface="Arial" pitchFamily="34" charset="0"/>
              </a:rPr>
              <a:t>1. Do not skip </a:t>
            </a:r>
            <a:r>
              <a:rPr lang="en-US" sz="1600" b="1" dirty="0" smtClean="0">
                <a:latin typeface="Arial" pitchFamily="34" charset="0"/>
                <a:cs typeface="Arial" pitchFamily="34" charset="0"/>
              </a:rPr>
              <a:t>setup</a:t>
            </a:r>
            <a:r>
              <a:rPr lang="en-US" sz="1600" dirty="0" smtClean="0">
                <a:latin typeface="Arial" pitchFamily="34" charset="0"/>
                <a:cs typeface="Arial" pitchFamily="34" charset="0"/>
              </a:rPr>
              <a:t> processes (especially, for Google Account). </a:t>
            </a:r>
            <a:r>
              <a:rPr lang="en-US" sz="1600" b="1" dirty="0" smtClean="0">
                <a:latin typeface="Arial" pitchFamily="34" charset="0"/>
                <a:cs typeface="Arial" pitchFamily="34" charset="0"/>
              </a:rPr>
              <a:t>Settings &gt; Accounts &amp; Sync.</a:t>
            </a:r>
          </a:p>
          <a:p>
            <a:r>
              <a:rPr lang="en-US" sz="1600" b="1" dirty="0" smtClean="0">
                <a:latin typeface="Arial" pitchFamily="34" charset="0"/>
                <a:cs typeface="Arial" pitchFamily="34" charset="0"/>
              </a:rPr>
              <a:t>Clean House </a:t>
            </a:r>
            <a:r>
              <a:rPr lang="en-US" sz="1600" dirty="0" smtClean="0">
                <a:latin typeface="Arial" pitchFamily="34" charset="0"/>
                <a:cs typeface="Arial" pitchFamily="34" charset="0"/>
              </a:rPr>
              <a:t>– Home Screen vs. Applications (diff. from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a:t>
            </a:r>
          </a:p>
          <a:p>
            <a:r>
              <a:rPr lang="en-US" sz="1600" b="1" dirty="0" smtClean="0">
                <a:latin typeface="Arial" pitchFamily="34" charset="0"/>
                <a:cs typeface="Arial" pitchFamily="34" charset="0"/>
              </a:rPr>
              <a:t>Menu</a:t>
            </a:r>
            <a:r>
              <a:rPr lang="en-US" sz="1600" dirty="0" smtClean="0">
                <a:latin typeface="Arial" pitchFamily="34" charset="0"/>
                <a:cs typeface="Arial" pitchFamily="34" charset="0"/>
              </a:rPr>
              <a:t>: My Apps, Accounts, Settings, Help – choose/organize your Keyboard, Profile, SMS, Social Stuff, Organizers.</a:t>
            </a:r>
          </a:p>
          <a:p>
            <a:r>
              <a:rPr lang="en-US" sz="1600" b="1" dirty="0" smtClean="0">
                <a:latin typeface="Arial" pitchFamily="34" charset="0"/>
                <a:cs typeface="Arial" pitchFamily="34" charset="0"/>
              </a:rPr>
              <a:t>Widgets</a:t>
            </a:r>
            <a:r>
              <a:rPr lang="en-US" sz="1600" dirty="0" smtClean="0">
                <a:latin typeface="Arial" pitchFamily="34" charset="0"/>
                <a:cs typeface="Arial" pitchFamily="34" charset="0"/>
              </a:rPr>
              <a:t> – Weather Channel, Traffic, Power Control, Program monitor, Social Updates, etc.</a:t>
            </a:r>
          </a:p>
          <a:p>
            <a:r>
              <a:rPr lang="en-US" sz="1600" b="1" dirty="0" smtClean="0">
                <a:latin typeface="Arial" pitchFamily="34" charset="0"/>
                <a:cs typeface="Arial" pitchFamily="34" charset="0"/>
              </a:rPr>
              <a:t>Tweaks  </a:t>
            </a:r>
            <a:r>
              <a:rPr lang="en-US" sz="1600" dirty="0" smtClean="0">
                <a:latin typeface="Arial" pitchFamily="34" charset="0"/>
                <a:cs typeface="Arial" pitchFamily="34" charset="0"/>
              </a:rPr>
              <a:t>- Ringtones, Voice Commands, etc.</a:t>
            </a:r>
            <a:endParaRPr lang="en-US" sz="1600" b="1"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762000" y="6324600"/>
            <a:ext cx="3962400" cy="4572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32</a:t>
            </a:fld>
            <a:endParaRPr lang="en-US" dirty="0">
              <a:solidFill>
                <a:schemeClr val="tx2">
                  <a:lumMod val="25000"/>
                </a:schemeClr>
              </a:solidFill>
            </a:endParaRPr>
          </a:p>
        </p:txBody>
      </p:sp>
      <p:pic>
        <p:nvPicPr>
          <p:cNvPr id="1026" name="Picture 2" descr="C:\Users\IVA\Pictures\MOBILE TESTING\xlarge[1].jpg"/>
          <p:cNvPicPr>
            <a:picLocks noGrp="1" noChangeAspect="1" noChangeArrowheads="1"/>
          </p:cNvPicPr>
          <p:nvPr>
            <p:ph sz="quarter" idx="13"/>
          </p:nvPr>
        </p:nvPicPr>
        <p:blipFill>
          <a:blip r:embed="rId2" cstate="print"/>
          <a:srcRect/>
          <a:stretch>
            <a:fillRect/>
          </a:stretch>
        </p:blipFill>
        <p:spPr bwMode="auto">
          <a:xfrm>
            <a:off x="4495800" y="1295400"/>
            <a:ext cx="4286250" cy="2730996"/>
          </a:xfrm>
          <a:prstGeom prst="rect">
            <a:avLst/>
          </a:prstGeom>
          <a:noFill/>
        </p:spPr>
      </p:pic>
      <p:sp>
        <p:nvSpPr>
          <p:cNvPr id="9" name="Rectangle 8"/>
          <p:cNvSpPr/>
          <p:nvPr/>
        </p:nvSpPr>
        <p:spPr>
          <a:xfrm>
            <a:off x="4724400" y="4191000"/>
            <a:ext cx="4191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solidFill>
                  <a:schemeClr val="tx1"/>
                </a:solidFill>
                <a:latin typeface="Arial" pitchFamily="34" charset="0"/>
                <a:cs typeface="Arial" pitchFamily="34" charset="0"/>
              </a:rPr>
              <a:t>http://android.appstorm.net/roundups/utilities-roundups/top-tips-and-tricks-to-get-the-most-out-of-android</a:t>
            </a:r>
            <a:r>
              <a:rPr lang="en-US" sz="1200" dirty="0" smtClean="0">
                <a:solidFill>
                  <a:schemeClr val="bg1"/>
                </a:solidFill>
                <a:latin typeface="Arial" pitchFamily="34" charset="0"/>
                <a:cs typeface="Arial" pitchFamily="34" charset="0"/>
              </a:rPr>
              <a:t>/</a:t>
            </a:r>
          </a:p>
        </p:txBody>
      </p:sp>
      <p:sp>
        <p:nvSpPr>
          <p:cNvPr id="11" name="Rectangle 10"/>
          <p:cNvSpPr/>
          <p:nvPr/>
        </p:nvSpPr>
        <p:spPr>
          <a:xfrm>
            <a:off x="5105400" y="4876800"/>
            <a:ext cx="3483646" cy="27699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1200" dirty="0" smtClean="0">
                <a:solidFill>
                  <a:schemeClr val="tx1"/>
                </a:solidFill>
                <a:latin typeface="Arial" pitchFamily="34" charset="0"/>
                <a:cs typeface="Arial" pitchFamily="34" charset="0"/>
              </a:rPr>
              <a:t>http://gizmodo.com/5909262/how-to-use-android</a:t>
            </a:r>
            <a:endParaRPr lang="en-US" sz="1200" dirty="0">
              <a:solidFill>
                <a:schemeClr val="tx1"/>
              </a:solidFill>
              <a:latin typeface="Arial" pitchFamily="34" charset="0"/>
              <a:cs typeface="Arial" pitchFamily="34" charset="0"/>
            </a:endParaRPr>
          </a:p>
        </p:txBody>
      </p:sp>
      <p:sp>
        <p:nvSpPr>
          <p:cNvPr id="1027" name="Rectangle 3"/>
          <p:cNvSpPr>
            <a:spLocks noChangeArrowheads="1"/>
          </p:cNvSpPr>
          <p:nvPr/>
        </p:nvSpPr>
        <p:spPr bwMode="auto">
          <a:xfrm>
            <a:off x="4703618" y="5472499"/>
            <a:ext cx="4191000" cy="6463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Verdana" pitchFamily="34" charset="0"/>
                <a:ea typeface="Times New Roman" pitchFamily="18" charset="0"/>
                <a:cs typeface="Times New Roman" pitchFamily="18" charset="0"/>
              </a:rPr>
              <a:t>http://android.appstorm.net/roundups/customization-roundups/apps-and-resources-to-customize-your-android-homescreen/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p:nvPr/>
        </p:nvSpPr>
        <p:spPr>
          <a:xfrm>
            <a:off x="291353" y="5657165"/>
            <a:ext cx="43434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t>http://heresthethingblog.com/2012/10/18/android-tip-5-gotta-google-maps/</a:t>
            </a:r>
            <a:endParaRPr lang="en-US" sz="1200" dirty="0"/>
          </a:p>
        </p:txBody>
      </p:sp>
    </p:spTree>
    <p:extLst>
      <p:ext uri="{BB962C8B-B14F-4D97-AF65-F5344CB8AC3E}">
        <p14:creationId xmlns:p14="http://schemas.microsoft.com/office/powerpoint/2010/main" xmlns="" val="689418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android.appstorm.net/wp-content/uploads/2011/07/2_System_Panel.jpg"/>
          <p:cNvPicPr/>
          <p:nvPr/>
        </p:nvPicPr>
        <p:blipFill>
          <a:blip r:embed="rId2" cstate="print"/>
          <a:srcRect/>
          <a:stretch>
            <a:fillRect/>
          </a:stretch>
        </p:blipFill>
        <p:spPr bwMode="auto">
          <a:xfrm>
            <a:off x="1295400" y="990601"/>
            <a:ext cx="6383655" cy="4038600"/>
          </a:xfrm>
          <a:prstGeom prst="rect">
            <a:avLst/>
          </a:prstGeom>
          <a:noFill/>
          <a:ln w="9525">
            <a:noFill/>
            <a:miter lim="800000"/>
            <a:headEnd/>
            <a:tailEnd/>
          </a:ln>
        </p:spPr>
      </p:pic>
      <p:sp>
        <p:nvSpPr>
          <p:cNvPr id="2" name="Title 1"/>
          <p:cNvSpPr>
            <a:spLocks noGrp="1"/>
          </p:cNvSpPr>
          <p:nvPr>
            <p:ph type="title"/>
          </p:nvPr>
        </p:nvSpPr>
        <p:spPr>
          <a:xfrm>
            <a:off x="304800" y="228600"/>
            <a:ext cx="8610600" cy="639762"/>
          </a:xfr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smtClean="0">
                <a:solidFill>
                  <a:srgbClr val="002060"/>
                </a:solidFill>
                <a:latin typeface="Arial" pitchFamily="34" charset="0"/>
                <a:cs typeface="Arial" pitchFamily="34" charset="0"/>
              </a:rPr>
              <a:t>Do you know how to go through Android</a:t>
            </a:r>
            <a:endParaRPr lang="en-US" sz="2800" dirty="0">
              <a:solidFill>
                <a:srgbClr val="002060"/>
              </a:solidFill>
            </a:endParaRPr>
          </a:p>
        </p:txBody>
      </p:sp>
      <p:sp>
        <p:nvSpPr>
          <p:cNvPr id="6" name="Content Placeholder 5"/>
          <p:cNvSpPr>
            <a:spLocks noGrp="1"/>
          </p:cNvSpPr>
          <p:nvPr>
            <p:ph sz="half" idx="2"/>
          </p:nvPr>
        </p:nvSpPr>
        <p:spPr>
          <a:xfrm>
            <a:off x="220027" y="4953000"/>
            <a:ext cx="8534400" cy="762000"/>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r>
              <a:rPr lang="en-US" sz="1600" dirty="0" smtClean="0">
                <a:latin typeface="Arial" pitchFamily="34" charset="0"/>
                <a:cs typeface="Arial" pitchFamily="34" charset="0"/>
              </a:rPr>
              <a:t>From Professional Point of View:</a:t>
            </a:r>
          </a:p>
          <a:p>
            <a:pPr>
              <a:buNone/>
            </a:pPr>
            <a:r>
              <a:rPr lang="en-US" sz="1600" dirty="0" smtClean="0">
                <a:latin typeface="Arial" pitchFamily="34" charset="0"/>
                <a:cs typeface="Arial" pitchFamily="34" charset="0"/>
              </a:rPr>
              <a:t>     use the provided link below to “35 Android Apps to Monitor Usage Stats and Tweak System Utilities”</a:t>
            </a:r>
          </a:p>
          <a:p>
            <a:endParaRPr lang="en-US" dirty="0"/>
          </a:p>
        </p:txBody>
      </p:sp>
      <p:sp>
        <p:nvSpPr>
          <p:cNvPr id="3" name="Footer Placeholder 2"/>
          <p:cNvSpPr>
            <a:spLocks noGrp="1"/>
          </p:cNvSpPr>
          <p:nvPr>
            <p:ph type="ftr" sz="quarter" idx="11"/>
          </p:nvPr>
        </p:nvSpPr>
        <p:spPr>
          <a:xfrm>
            <a:off x="4487227" y="6407012"/>
            <a:ext cx="3810000" cy="6096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324600"/>
            <a:ext cx="365760" cy="457200"/>
          </a:xfrm>
        </p:spPr>
        <p:txBody>
          <a:bodyPr/>
          <a:lstStyle/>
          <a:p>
            <a:fld id="{B6F15528-21DE-4FAA-801E-634DDDAF4B2B}" type="slidenum">
              <a:rPr lang="en-US" smtClean="0">
                <a:solidFill>
                  <a:schemeClr val="tx2">
                    <a:lumMod val="25000"/>
                  </a:schemeClr>
                </a:solidFill>
              </a:rPr>
              <a:pPr/>
              <a:t>33</a:t>
            </a:fld>
            <a:endParaRPr lang="en-US" dirty="0">
              <a:solidFill>
                <a:schemeClr val="tx2">
                  <a:lumMod val="25000"/>
                </a:schemeClr>
              </a:solidFill>
            </a:endParaRPr>
          </a:p>
        </p:txBody>
      </p:sp>
      <p:sp>
        <p:nvSpPr>
          <p:cNvPr id="2051" name="Rectangle 3"/>
          <p:cNvSpPr>
            <a:spLocks noChangeArrowheads="1"/>
          </p:cNvSpPr>
          <p:nvPr/>
        </p:nvSpPr>
        <p:spPr bwMode="auto">
          <a:xfrm>
            <a:off x="289300" y="5867400"/>
            <a:ext cx="4191000" cy="6463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Verdana" pitchFamily="34" charset="0"/>
                <a:ea typeface="Times New Roman" pitchFamily="18" charset="0"/>
                <a:cs typeface="Times New Roman" pitchFamily="18" charset="0"/>
              </a:rPr>
              <a:t>http://android.appstorm.net/roundups/utilities-roundups/35-android-apps-to-monitor-usage-stats-and-tweak-system-utilities/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4728882" y="5851543"/>
            <a:ext cx="40386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t>http://www.appszoom.com/android_applications/tools/log-viewer-logcat_bjrcr.html</a:t>
            </a:r>
          </a:p>
        </p:txBody>
      </p:sp>
    </p:spTree>
    <p:extLst>
      <p:ext uri="{BB962C8B-B14F-4D97-AF65-F5344CB8AC3E}">
        <p14:creationId xmlns:p14="http://schemas.microsoft.com/office/powerpoint/2010/main" xmlns="" val="445760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style>
          <a:lnRef idx="1">
            <a:schemeClr val="accent6"/>
          </a:lnRef>
          <a:fillRef idx="2">
            <a:schemeClr val="accent6"/>
          </a:fillRef>
          <a:effectRef idx="1">
            <a:schemeClr val="accent6"/>
          </a:effectRef>
          <a:fontRef idx="minor">
            <a:schemeClr val="dk1"/>
          </a:fontRef>
        </p:style>
        <p:txBody>
          <a:bodyPr/>
          <a:lstStyle/>
          <a:p>
            <a:r>
              <a:rPr lang="en-US" sz="4400" dirty="0" smtClean="0"/>
              <a:t>List of cool Mobile apps:</a:t>
            </a:r>
            <a:endParaRPr lang="en-US" sz="3600" b="1" dirty="0">
              <a:solidFill>
                <a:srgbClr val="002060"/>
              </a:solidFill>
            </a:endParaRPr>
          </a:p>
        </p:txBody>
      </p:sp>
      <p:sp>
        <p:nvSpPr>
          <p:cNvPr id="8" name="Text Placeholder 7"/>
          <p:cNvSpPr>
            <a:spLocks noGrp="1"/>
          </p:cNvSpPr>
          <p:nvPr>
            <p:ph type="body" idx="1"/>
          </p:nvPr>
        </p:nvSpPr>
        <p:spPr/>
        <p:style>
          <a:lnRef idx="3">
            <a:schemeClr val="lt1"/>
          </a:lnRef>
          <a:fillRef idx="1">
            <a:schemeClr val="accent5"/>
          </a:fillRef>
          <a:effectRef idx="1">
            <a:schemeClr val="accent5"/>
          </a:effectRef>
          <a:fontRef idx="minor">
            <a:schemeClr val="lt1"/>
          </a:fontRef>
        </p:style>
        <p:txBody>
          <a:bodyPr/>
          <a:lstStyle/>
          <a:p>
            <a:r>
              <a:rPr lang="en-US" sz="3200" dirty="0" smtClean="0"/>
              <a:t>Android</a:t>
            </a:r>
            <a:endParaRPr lang="en-US" sz="3200" dirty="0"/>
          </a:p>
        </p:txBody>
      </p:sp>
      <p:sp>
        <p:nvSpPr>
          <p:cNvPr id="9" name="Text Placeholder 8"/>
          <p:cNvSpPr>
            <a:spLocks noGrp="1"/>
          </p:cNvSpPr>
          <p:nvPr>
            <p:ph type="body" sz="quarter" idx="3"/>
          </p:nvPr>
        </p:nvSpPr>
        <p:spPr/>
        <p:style>
          <a:lnRef idx="3">
            <a:schemeClr val="lt1"/>
          </a:lnRef>
          <a:fillRef idx="1">
            <a:schemeClr val="accent6"/>
          </a:fillRef>
          <a:effectRef idx="1">
            <a:schemeClr val="accent6"/>
          </a:effectRef>
          <a:fontRef idx="minor">
            <a:schemeClr val="lt1"/>
          </a:fontRef>
        </p:style>
        <p:txBody>
          <a:bodyPr/>
          <a:lstStyle/>
          <a:p>
            <a:r>
              <a:rPr lang="en-US" sz="3200" dirty="0" smtClean="0"/>
              <a:t>iPhone</a:t>
            </a:r>
            <a:endParaRPr lang="en-US" sz="3200"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a:p>
        </p:txBody>
      </p:sp>
      <p:sp>
        <p:nvSpPr>
          <p:cNvPr id="10" name="Content Placeholder 9"/>
          <p:cNvSpPr>
            <a:spLocks noGrp="1"/>
          </p:cNvSpPr>
          <p:nvPr>
            <p:ph sz="quarter" idx="13"/>
          </p:nvPr>
        </p:nvSpPr>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r>
              <a:rPr lang="en-US" dirty="0" smtClean="0"/>
              <a:t>Cheat </a:t>
            </a:r>
            <a:r>
              <a:rPr lang="en-US" dirty="0" smtClean="0"/>
              <a:t>Sheets (David Ortega </a:t>
            </a:r>
            <a:r>
              <a:rPr lang="en-US" dirty="0" err="1" smtClean="0"/>
              <a:t>Cuadrado</a:t>
            </a:r>
            <a:r>
              <a:rPr lang="en-US" dirty="0" smtClean="0"/>
              <a:t>)</a:t>
            </a:r>
          </a:p>
          <a:p>
            <a:r>
              <a:rPr lang="en-US" dirty="0" smtClean="0"/>
              <a:t>Linux Cheat Sheet (Conundrum)</a:t>
            </a:r>
          </a:p>
          <a:p>
            <a:r>
              <a:rPr lang="en-US" dirty="0" smtClean="0"/>
              <a:t>Ruby Cheat Sheet (</a:t>
            </a:r>
            <a:r>
              <a:rPr lang="en-US" dirty="0" err="1" smtClean="0"/>
              <a:t>Nakarin</a:t>
            </a:r>
            <a:r>
              <a:rPr lang="en-US" dirty="0" smtClean="0"/>
              <a:t> </a:t>
            </a:r>
            <a:r>
              <a:rPr lang="en-US" dirty="0" err="1" smtClean="0"/>
              <a:t>Maneerat</a:t>
            </a:r>
            <a:r>
              <a:rPr lang="en-US" dirty="0" smtClean="0"/>
              <a:t>)</a:t>
            </a:r>
          </a:p>
          <a:p>
            <a:r>
              <a:rPr lang="en-US" dirty="0" smtClean="0"/>
              <a:t>Java Quick reference cards (nadstech.com)</a:t>
            </a:r>
          </a:p>
          <a:p>
            <a:r>
              <a:rPr lang="en-US" dirty="0" smtClean="0"/>
              <a:t>Hackers Reference (Frustration Free Solution)</a:t>
            </a:r>
          </a:p>
          <a:p>
            <a:r>
              <a:rPr lang="en-US" dirty="0" smtClean="0"/>
              <a:t>Cloud Computing Interview Questions</a:t>
            </a:r>
            <a:endParaRPr lang="en-US" dirty="0"/>
          </a:p>
        </p:txBody>
      </p:sp>
      <p:sp>
        <p:nvSpPr>
          <p:cNvPr id="11" name="Content Placeholder 10"/>
          <p:cNvSpPr>
            <a:spLocks noGrp="1"/>
          </p:cNvSpPr>
          <p:nvPr>
            <p:ph sz="quarter" idx="14"/>
          </p:nvPr>
        </p:nvSpPr>
        <p:spPr/>
        <p:style>
          <a:lnRef idx="1">
            <a:schemeClr val="accent6"/>
          </a:lnRef>
          <a:fillRef idx="2">
            <a:schemeClr val="accent6"/>
          </a:fillRef>
          <a:effectRef idx="1">
            <a:schemeClr val="accent6"/>
          </a:effectRef>
          <a:fontRef idx="minor">
            <a:schemeClr val="dk1"/>
          </a:fontRef>
        </p:style>
        <p:txBody>
          <a:bodyPr>
            <a:normAutofit/>
          </a:bodyPr>
          <a:lstStyle/>
          <a:p>
            <a:r>
              <a:rPr lang="en-US" dirty="0" smtClean="0"/>
              <a:t>Java </a:t>
            </a:r>
            <a:r>
              <a:rPr lang="en-US" dirty="0" smtClean="0"/>
              <a:t>QA &amp; Forum</a:t>
            </a:r>
          </a:p>
          <a:p>
            <a:r>
              <a:rPr lang="en-US" dirty="0" smtClean="0"/>
              <a:t>Transcribe </a:t>
            </a:r>
            <a:r>
              <a:rPr lang="en-US" dirty="0" smtClean="0"/>
              <a:t>Pro</a:t>
            </a:r>
          </a:p>
          <a:p>
            <a:r>
              <a:rPr lang="en-US" dirty="0" smtClean="0"/>
              <a:t>Cloud Tools for Windows Azure</a:t>
            </a:r>
          </a:p>
          <a:p>
            <a:r>
              <a:rPr lang="en-US" dirty="0" smtClean="0"/>
              <a:t>Task Cloud 9</a:t>
            </a:r>
          </a:p>
          <a:p>
            <a:r>
              <a:rPr lang="en-US" dirty="0" smtClean="0"/>
              <a:t>Cooper Egg – Server Monitoring</a:t>
            </a:r>
          </a:p>
          <a:p>
            <a:r>
              <a:rPr lang="en-US" dirty="0" smtClean="0"/>
              <a:t>Synced Tool</a:t>
            </a:r>
          </a:p>
          <a:p>
            <a:r>
              <a:rPr lang="en-US" dirty="0" smtClean="0"/>
              <a:t>Micro Transfer </a:t>
            </a:r>
            <a:endParaRPr lang="en-US" dirty="0"/>
          </a:p>
        </p:txBody>
      </p:sp>
      <p:sp>
        <p:nvSpPr>
          <p:cNvPr id="12" name="Rectangle 11"/>
          <p:cNvSpPr/>
          <p:nvPr/>
        </p:nvSpPr>
        <p:spPr>
          <a:xfrm>
            <a:off x="1371600" y="919094"/>
            <a:ext cx="6477000"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400" b="1" dirty="0"/>
              <a:t>QA Interview </a:t>
            </a:r>
            <a:r>
              <a:rPr lang="en-US" sz="2400" b="1" dirty="0" smtClean="0"/>
              <a:t>and Programming Apps</a:t>
            </a:r>
            <a:endParaRPr lang="en-US" sz="2400" b="1" dirty="0"/>
          </a:p>
        </p:txBody>
      </p:sp>
    </p:spTree>
    <p:extLst>
      <p:ext uri="{BB962C8B-B14F-4D97-AF65-F5344CB8AC3E}">
        <p14:creationId xmlns:p14="http://schemas.microsoft.com/office/powerpoint/2010/main" xmlns="" val="1036803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style>
          <a:lnRef idx="1">
            <a:schemeClr val="accent6"/>
          </a:lnRef>
          <a:fillRef idx="2">
            <a:schemeClr val="accent6"/>
          </a:fillRef>
          <a:effectRef idx="1">
            <a:schemeClr val="accent6"/>
          </a:effectRef>
          <a:fontRef idx="minor">
            <a:schemeClr val="dk1"/>
          </a:fontRef>
        </p:style>
        <p:txBody>
          <a:bodyPr/>
          <a:lstStyle/>
          <a:p>
            <a:r>
              <a:rPr lang="en-US" sz="4400" dirty="0" smtClean="0"/>
              <a:t>List of cool apps: </a:t>
            </a:r>
            <a:r>
              <a:rPr lang="en-US" sz="4400" dirty="0" err="1" smtClean="0"/>
              <a:t>TechNews</a:t>
            </a:r>
            <a:endParaRPr lang="en-US" sz="4400" dirty="0"/>
          </a:p>
        </p:txBody>
      </p:sp>
      <p:sp>
        <p:nvSpPr>
          <p:cNvPr id="7" name="Text Placeholder 6"/>
          <p:cNvSpPr>
            <a:spLocks noGrp="1"/>
          </p:cNvSpPr>
          <p:nvPr>
            <p:ph type="body" idx="1"/>
          </p:nvPr>
        </p:nvSpPr>
        <p:spPr/>
        <p:style>
          <a:lnRef idx="3">
            <a:schemeClr val="lt1"/>
          </a:lnRef>
          <a:fillRef idx="1">
            <a:schemeClr val="accent5"/>
          </a:fillRef>
          <a:effectRef idx="1">
            <a:schemeClr val="accent5"/>
          </a:effectRef>
          <a:fontRef idx="minor">
            <a:schemeClr val="lt1"/>
          </a:fontRef>
        </p:style>
        <p:txBody>
          <a:bodyPr/>
          <a:lstStyle/>
          <a:p>
            <a:r>
              <a:rPr lang="en-US" sz="3600" dirty="0" smtClean="0"/>
              <a:t>Android</a:t>
            </a:r>
            <a:endParaRPr lang="en-US" sz="3600" dirty="0"/>
          </a:p>
        </p:txBody>
      </p:sp>
      <p:sp>
        <p:nvSpPr>
          <p:cNvPr id="8" name="Text Placeholder 7"/>
          <p:cNvSpPr>
            <a:spLocks noGrp="1"/>
          </p:cNvSpPr>
          <p:nvPr>
            <p:ph type="body" sz="quarter" idx="3"/>
          </p:nvPr>
        </p:nvSpPr>
        <p:spPr/>
        <p:style>
          <a:lnRef idx="3">
            <a:schemeClr val="lt1"/>
          </a:lnRef>
          <a:fillRef idx="1">
            <a:schemeClr val="accent6"/>
          </a:fillRef>
          <a:effectRef idx="1">
            <a:schemeClr val="accent6"/>
          </a:effectRef>
          <a:fontRef idx="minor">
            <a:schemeClr val="lt1"/>
          </a:fontRef>
        </p:style>
        <p:txBody>
          <a:bodyPr/>
          <a:lstStyle/>
          <a:p>
            <a:r>
              <a:rPr lang="en-US" sz="3200" dirty="0" smtClean="0"/>
              <a:t>iPhone</a:t>
            </a:r>
            <a:endParaRPr lang="en-US" sz="3200"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a:p>
        </p:txBody>
      </p:sp>
      <p:sp>
        <p:nvSpPr>
          <p:cNvPr id="6" name="Content Placeholder 5"/>
          <p:cNvSpPr>
            <a:spLocks noGrp="1"/>
          </p:cNvSpPr>
          <p:nvPr>
            <p:ph sz="quarter" idx="13"/>
          </p:nvPr>
        </p:nvSpPr>
        <p:spPr/>
        <p:style>
          <a:lnRef idx="1">
            <a:schemeClr val="accent5"/>
          </a:lnRef>
          <a:fillRef idx="2">
            <a:schemeClr val="accent5"/>
          </a:fillRef>
          <a:effectRef idx="1">
            <a:schemeClr val="accent5"/>
          </a:effectRef>
          <a:fontRef idx="minor">
            <a:schemeClr val="dk1"/>
          </a:fontRef>
        </p:style>
        <p:txBody>
          <a:bodyPr/>
          <a:lstStyle/>
          <a:p>
            <a:r>
              <a:rPr lang="en-US" dirty="0" err="1" smtClean="0"/>
              <a:t>TheVerge</a:t>
            </a:r>
            <a:endParaRPr lang="en-US" dirty="0" smtClean="0"/>
          </a:p>
          <a:p>
            <a:r>
              <a:rPr lang="en-US" dirty="0" err="1" smtClean="0"/>
              <a:t>AppyGeek</a:t>
            </a:r>
            <a:endParaRPr lang="en-US" dirty="0" smtClean="0"/>
          </a:p>
          <a:p>
            <a:r>
              <a:rPr lang="en-US" dirty="0" err="1" smtClean="0"/>
              <a:t>TechNews</a:t>
            </a:r>
            <a:r>
              <a:rPr lang="en-US" dirty="0" smtClean="0"/>
              <a:t> – </a:t>
            </a:r>
            <a:r>
              <a:rPr lang="en-US" dirty="0" err="1" smtClean="0"/>
              <a:t>Riversip</a:t>
            </a:r>
            <a:r>
              <a:rPr lang="en-US" dirty="0" smtClean="0"/>
              <a:t> (</a:t>
            </a:r>
            <a:r>
              <a:rPr lang="en-US" dirty="0" err="1" smtClean="0"/>
              <a:t>Briox</a:t>
            </a:r>
            <a:r>
              <a:rPr lang="en-US" dirty="0" smtClean="0"/>
              <a:t>)</a:t>
            </a:r>
          </a:p>
          <a:p>
            <a:r>
              <a:rPr lang="en-US" dirty="0" smtClean="0"/>
              <a:t>TED</a:t>
            </a:r>
          </a:p>
          <a:p>
            <a:r>
              <a:rPr lang="en-US" dirty="0" err="1" smtClean="0"/>
              <a:t>inoTechNews</a:t>
            </a:r>
            <a:r>
              <a:rPr lang="en-US" dirty="0" smtClean="0"/>
              <a:t> (</a:t>
            </a:r>
            <a:r>
              <a:rPr lang="en-US" dirty="0" err="1" smtClean="0"/>
              <a:t>inoapp</a:t>
            </a:r>
            <a:r>
              <a:rPr lang="en-US" dirty="0" smtClean="0"/>
              <a:t> </a:t>
            </a:r>
            <a:r>
              <a:rPr lang="en-US" dirty="0" err="1" smtClean="0"/>
              <a:t>llc</a:t>
            </a:r>
            <a:r>
              <a:rPr lang="en-US" dirty="0" smtClean="0"/>
              <a:t>)</a:t>
            </a:r>
            <a:endParaRPr lang="en-US" dirty="0"/>
          </a:p>
        </p:txBody>
      </p:sp>
      <p:sp>
        <p:nvSpPr>
          <p:cNvPr id="9" name="Content Placeholder 8"/>
          <p:cNvSpPr>
            <a:spLocks noGrp="1"/>
          </p:cNvSpPr>
          <p:nvPr>
            <p:ph sz="quarter" idx="14"/>
          </p:nvPr>
        </p:nvSpPr>
        <p:spPr/>
        <p:style>
          <a:lnRef idx="1">
            <a:schemeClr val="accent6"/>
          </a:lnRef>
          <a:fillRef idx="2">
            <a:schemeClr val="accent6"/>
          </a:fillRef>
          <a:effectRef idx="1">
            <a:schemeClr val="accent6"/>
          </a:effectRef>
          <a:fontRef idx="minor">
            <a:schemeClr val="dk1"/>
          </a:fontRef>
        </p:style>
        <p:txBody>
          <a:bodyPr/>
          <a:lstStyle/>
          <a:p>
            <a:r>
              <a:rPr lang="en-US" dirty="0" smtClean="0"/>
              <a:t>The Verge</a:t>
            </a:r>
          </a:p>
          <a:p>
            <a:r>
              <a:rPr lang="en-US" dirty="0" smtClean="0"/>
              <a:t>TED</a:t>
            </a:r>
          </a:p>
          <a:p>
            <a:endParaRPr lang="en-US" dirty="0"/>
          </a:p>
        </p:txBody>
      </p:sp>
    </p:spTree>
    <p:extLst>
      <p:ext uri="{BB962C8B-B14F-4D97-AF65-F5344CB8AC3E}">
        <p14:creationId xmlns:p14="http://schemas.microsoft.com/office/powerpoint/2010/main" xmlns="" val="2491434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style>
          <a:lnRef idx="1">
            <a:schemeClr val="accent6"/>
          </a:lnRef>
          <a:fillRef idx="2">
            <a:schemeClr val="accent6"/>
          </a:fillRef>
          <a:effectRef idx="1">
            <a:schemeClr val="accent6"/>
          </a:effectRef>
          <a:fontRef idx="minor">
            <a:schemeClr val="dk1"/>
          </a:fontRef>
        </p:style>
        <p:txBody>
          <a:bodyPr/>
          <a:lstStyle/>
          <a:p>
            <a:r>
              <a:rPr lang="en-US" sz="4400" dirty="0" smtClean="0"/>
              <a:t>List of cool apps: </a:t>
            </a:r>
            <a:r>
              <a:rPr lang="en-US" sz="4000" b="1" dirty="0" smtClean="0"/>
              <a:t>Helping Tools</a:t>
            </a:r>
            <a:endParaRPr lang="en-US" sz="4000" b="1" dirty="0"/>
          </a:p>
        </p:txBody>
      </p:sp>
      <p:sp>
        <p:nvSpPr>
          <p:cNvPr id="7" name="Text Placeholder 6"/>
          <p:cNvSpPr>
            <a:spLocks noGrp="1"/>
          </p:cNvSpPr>
          <p:nvPr>
            <p:ph type="body" idx="1"/>
          </p:nvPr>
        </p:nvSpPr>
        <p:spPr/>
        <p:style>
          <a:lnRef idx="3">
            <a:schemeClr val="lt1"/>
          </a:lnRef>
          <a:fillRef idx="1">
            <a:schemeClr val="accent5"/>
          </a:fillRef>
          <a:effectRef idx="1">
            <a:schemeClr val="accent5"/>
          </a:effectRef>
          <a:fontRef idx="minor">
            <a:schemeClr val="lt1"/>
          </a:fontRef>
        </p:style>
        <p:txBody>
          <a:bodyPr/>
          <a:lstStyle/>
          <a:p>
            <a:r>
              <a:rPr lang="en-US" sz="3200" dirty="0" smtClean="0"/>
              <a:t>Android</a:t>
            </a:r>
            <a:endParaRPr lang="en-US" sz="3200" dirty="0"/>
          </a:p>
        </p:txBody>
      </p:sp>
      <p:sp>
        <p:nvSpPr>
          <p:cNvPr id="8" name="Text Placeholder 7"/>
          <p:cNvSpPr>
            <a:spLocks noGrp="1"/>
          </p:cNvSpPr>
          <p:nvPr>
            <p:ph type="body" sz="quarter" idx="3"/>
          </p:nvPr>
        </p:nvSpPr>
        <p:spPr/>
        <p:style>
          <a:lnRef idx="3">
            <a:schemeClr val="lt1"/>
          </a:lnRef>
          <a:fillRef idx="1">
            <a:schemeClr val="accent6"/>
          </a:fillRef>
          <a:effectRef idx="1">
            <a:schemeClr val="accent6"/>
          </a:effectRef>
          <a:fontRef idx="minor">
            <a:schemeClr val="lt1"/>
          </a:fontRef>
        </p:style>
        <p:txBody>
          <a:bodyPr/>
          <a:lstStyle/>
          <a:p>
            <a:r>
              <a:rPr lang="en-US" sz="3200" dirty="0" smtClean="0"/>
              <a:t>iPhone</a:t>
            </a:r>
            <a:endParaRPr lang="en-US" sz="3200"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sp>
        <p:nvSpPr>
          <p:cNvPr id="9" name="Content Placeholder 8"/>
          <p:cNvSpPr>
            <a:spLocks noGrp="1"/>
          </p:cNvSpPr>
          <p:nvPr>
            <p:ph sz="quarter" idx="13"/>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Carat</a:t>
            </a:r>
          </a:p>
          <a:p>
            <a:r>
              <a:rPr lang="en-US" dirty="0" smtClean="0"/>
              <a:t>MX Log Collector</a:t>
            </a:r>
          </a:p>
          <a:p>
            <a:r>
              <a:rPr lang="en-US" dirty="0" err="1" smtClean="0"/>
              <a:t>RemoteLogCat</a:t>
            </a:r>
            <a:endParaRPr lang="en-US" dirty="0" smtClean="0"/>
          </a:p>
          <a:p>
            <a:r>
              <a:rPr lang="en-US" dirty="0" err="1" smtClean="0"/>
              <a:t>Fing</a:t>
            </a:r>
            <a:endParaRPr lang="en-US" dirty="0" smtClean="0"/>
          </a:p>
          <a:p>
            <a:r>
              <a:rPr lang="en-US" dirty="0" err="1" smtClean="0"/>
              <a:t>WiFi</a:t>
            </a:r>
            <a:r>
              <a:rPr lang="en-US" dirty="0" smtClean="0"/>
              <a:t> Analyzer</a:t>
            </a:r>
          </a:p>
          <a:p>
            <a:r>
              <a:rPr lang="en-US" dirty="0" smtClean="0"/>
              <a:t>ADB </a:t>
            </a:r>
            <a:r>
              <a:rPr lang="en-US" dirty="0" err="1" smtClean="0"/>
              <a:t>Wifi</a:t>
            </a:r>
            <a:endParaRPr lang="en-US" dirty="0" smtClean="0"/>
          </a:p>
          <a:p>
            <a:r>
              <a:rPr lang="en-US" dirty="0" smtClean="0"/>
              <a:t>Android Assistant</a:t>
            </a:r>
          </a:p>
          <a:p>
            <a:r>
              <a:rPr lang="en-US" dirty="0" smtClean="0"/>
              <a:t>Battery </a:t>
            </a:r>
            <a:r>
              <a:rPr lang="en-US" dirty="0" err="1" smtClean="0"/>
              <a:t>Dr</a:t>
            </a:r>
            <a:r>
              <a:rPr lang="en-US" dirty="0" smtClean="0"/>
              <a:t> Saver</a:t>
            </a:r>
            <a:endParaRPr lang="en-US" dirty="0"/>
          </a:p>
        </p:txBody>
      </p:sp>
      <p:sp>
        <p:nvSpPr>
          <p:cNvPr id="10" name="Content Placeholder 9"/>
          <p:cNvSpPr>
            <a:spLocks noGrp="1"/>
          </p:cNvSpPr>
          <p:nvPr>
            <p:ph sz="quarter" idx="14"/>
          </p:nvPr>
        </p:nvSpPr>
        <p:spPr/>
        <p:style>
          <a:lnRef idx="1">
            <a:schemeClr val="accent6"/>
          </a:lnRef>
          <a:fillRef idx="2">
            <a:schemeClr val="accent6"/>
          </a:fillRef>
          <a:effectRef idx="1">
            <a:schemeClr val="accent6"/>
          </a:effectRef>
          <a:fontRef idx="minor">
            <a:schemeClr val="dk1"/>
          </a:fontRef>
        </p:style>
        <p:txBody>
          <a:bodyPr/>
          <a:lstStyle/>
          <a:p>
            <a:r>
              <a:rPr lang="en-US" dirty="0" smtClean="0"/>
              <a:t>Carat</a:t>
            </a:r>
          </a:p>
          <a:p>
            <a:r>
              <a:rPr lang="en-US" dirty="0" smtClean="0"/>
              <a:t>Device Log Viewer</a:t>
            </a:r>
          </a:p>
          <a:p>
            <a:r>
              <a:rPr lang="en-US" dirty="0" err="1" smtClean="0"/>
              <a:t>WiFi</a:t>
            </a:r>
            <a:r>
              <a:rPr lang="en-US" dirty="0" smtClean="0"/>
              <a:t> Analyzer</a:t>
            </a:r>
          </a:p>
          <a:p>
            <a:r>
              <a:rPr lang="en-US" dirty="0" smtClean="0"/>
              <a:t>Network Analyzer ($2.99)</a:t>
            </a:r>
          </a:p>
          <a:p>
            <a:r>
              <a:rPr lang="en-US" dirty="0" smtClean="0"/>
              <a:t>System Status ($2.99)</a:t>
            </a:r>
          </a:p>
          <a:p>
            <a:endParaRPr lang="en-US" dirty="0" smtClean="0"/>
          </a:p>
          <a:p>
            <a:endParaRPr lang="en-US" dirty="0" smtClean="0"/>
          </a:p>
          <a:p>
            <a:endParaRPr lang="en-US" dirty="0" smtClean="0"/>
          </a:p>
          <a:p>
            <a:endParaRPr lang="en-US" dirty="0"/>
          </a:p>
        </p:txBody>
      </p:sp>
      <p:sp>
        <p:nvSpPr>
          <p:cNvPr id="11" name="Rounded Rectangle 10"/>
          <p:cNvSpPr/>
          <p:nvPr/>
        </p:nvSpPr>
        <p:spPr>
          <a:xfrm>
            <a:off x="533400" y="886691"/>
            <a:ext cx="8077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800" dirty="0">
                <a:latin typeface="Arial" pitchFamily="34" charset="0"/>
                <a:cs typeface="Arial" pitchFamily="34" charset="0"/>
              </a:rPr>
              <a:t>Monitor Usage Stats and Tweak System </a:t>
            </a:r>
            <a:r>
              <a:rPr lang="en-US" sz="2800" dirty="0" smtClean="0">
                <a:latin typeface="Arial" pitchFamily="34" charset="0"/>
                <a:cs typeface="Arial" pitchFamily="34" charset="0"/>
              </a:rPr>
              <a:t>Utilities</a:t>
            </a:r>
            <a:endParaRPr lang="en-US" dirty="0">
              <a:latin typeface="Arial" pitchFamily="34" charset="0"/>
              <a:cs typeface="Arial" pitchFamily="34" charset="0"/>
            </a:endParaRPr>
          </a:p>
        </p:txBody>
      </p:sp>
      <p:sp>
        <p:nvSpPr>
          <p:cNvPr id="12" name="Rectangle 3"/>
          <p:cNvSpPr>
            <a:spLocks noChangeArrowheads="1"/>
          </p:cNvSpPr>
          <p:nvPr/>
        </p:nvSpPr>
        <p:spPr bwMode="auto">
          <a:xfrm>
            <a:off x="3124200" y="6096000"/>
            <a:ext cx="4191000" cy="6463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Verdana" pitchFamily="34" charset="0"/>
                <a:ea typeface="Times New Roman" pitchFamily="18" charset="0"/>
                <a:cs typeface="Times New Roman" pitchFamily="18" charset="0"/>
              </a:rPr>
              <a:t>http://android.appstorm.net/roundups/utilities-roundups/35-android-apps-to-monitor-usage-stats-and-tweak-system-utilities/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931655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921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dirty="0" smtClean="0">
                <a:latin typeface="Arial" pitchFamily="34" charset="0"/>
                <a:cs typeface="Arial" pitchFamily="34" charset="0"/>
              </a:rPr>
              <a:t>How well you know Mobile Devices</a:t>
            </a:r>
            <a:endParaRPr lang="en-US" sz="3600" dirty="0"/>
          </a:p>
        </p:txBody>
      </p:sp>
      <p:pic>
        <p:nvPicPr>
          <p:cNvPr id="115715" name="Picture 3" descr="C:\Users\IVA\Pictures\LOGOS\Mobile-Ecosystems-Web[1].jpg"/>
          <p:cNvPicPr>
            <a:picLocks noGrp="1" noChangeAspect="1" noChangeArrowheads="1"/>
          </p:cNvPicPr>
          <p:nvPr>
            <p:ph idx="1"/>
          </p:nvPr>
        </p:nvPicPr>
        <p:blipFill>
          <a:blip r:embed="rId2" cstate="print"/>
          <a:srcRect/>
          <a:stretch>
            <a:fillRect/>
          </a:stretch>
        </p:blipFill>
        <p:spPr bwMode="auto">
          <a:xfrm>
            <a:off x="1981200" y="1447800"/>
            <a:ext cx="4929981" cy="4701381"/>
          </a:xfrm>
          <a:prstGeom prst="rect">
            <a:avLst/>
          </a:prstGeom>
          <a:noFill/>
        </p:spPr>
      </p:pic>
      <p:sp>
        <p:nvSpPr>
          <p:cNvPr id="4" name="Footer Placeholder 3"/>
          <p:cNvSpPr>
            <a:spLocks noGrp="1"/>
          </p:cNvSpPr>
          <p:nvPr>
            <p:ph type="ftr" sz="quarter" idx="11"/>
          </p:nvPr>
        </p:nvSpPr>
        <p:spPr>
          <a:xfrm>
            <a:off x="762000" y="6400800"/>
            <a:ext cx="4154328" cy="365125"/>
          </a:xfrm>
        </p:spPr>
        <p:txBody>
          <a:bodyPr/>
          <a:lstStyle/>
          <a:p>
            <a:r>
              <a:rPr lang="en-US" dirty="0" smtClean="0">
                <a:solidFill>
                  <a:schemeClr val="bg2">
                    <a:lumMod val="25000"/>
                  </a:schemeClr>
                </a:solidFill>
              </a:rPr>
              <a:t>Copyright </a:t>
            </a:r>
            <a:r>
              <a:rPr lang="en-US" dirty="0" err="1" smtClean="0">
                <a:solidFill>
                  <a:schemeClr val="bg2">
                    <a:lumMod val="25000"/>
                  </a:schemeClr>
                </a:solidFill>
              </a:rPr>
              <a:t>Ivette</a:t>
            </a:r>
            <a:r>
              <a:rPr lang="en-US" dirty="0" smtClean="0">
                <a:solidFill>
                  <a:schemeClr val="bg2">
                    <a:lumMod val="25000"/>
                  </a:schemeClr>
                </a:solidFill>
              </a:rPr>
              <a:t> Doss 2013</a:t>
            </a:r>
            <a:endParaRPr lang="en-US"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bg2">
                    <a:lumMod val="25000"/>
                  </a:schemeClr>
                </a:solidFill>
              </a:rPr>
              <a:pPr/>
              <a:t>37</a:t>
            </a:fld>
            <a:endParaRPr lang="en-US" dirty="0">
              <a:solidFill>
                <a:schemeClr val="bg2">
                  <a:lumMod val="25000"/>
                </a:schemeClr>
              </a:solidFill>
            </a:endParaRPr>
          </a:p>
        </p:txBody>
      </p:sp>
      <p:sp>
        <p:nvSpPr>
          <p:cNvPr id="2" name="Rectangle 1"/>
          <p:cNvSpPr/>
          <p:nvPr/>
        </p:nvSpPr>
        <p:spPr>
          <a:xfrm>
            <a:off x="4419600" y="6345382"/>
            <a:ext cx="32766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http://www.slideshare.net</a:t>
            </a:r>
            <a:r>
              <a:rPr lang="en-US" dirty="0" smtClean="0"/>
              <a:t>/</a:t>
            </a:r>
            <a:endParaRPr lang="en-US" dirty="0"/>
          </a:p>
        </p:txBody>
      </p:sp>
    </p:spTree>
    <p:extLst>
      <p:ext uri="{BB962C8B-B14F-4D97-AF65-F5344CB8AC3E}">
        <p14:creationId xmlns:p14="http://schemas.microsoft.com/office/powerpoint/2010/main" xmlns="" val="1761517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idx="1"/>
          </p:nvPr>
        </p:nvSpPr>
        <p:spPr>
          <a:xfrm>
            <a:off x="322118" y="1981200"/>
            <a:ext cx="8382000" cy="3581400"/>
          </a:xfrm>
        </p:spPr>
        <p:style>
          <a:lnRef idx="1">
            <a:schemeClr val="accent5"/>
          </a:lnRef>
          <a:fillRef idx="2">
            <a:schemeClr val="accent5"/>
          </a:fillRef>
          <a:effectRef idx="1">
            <a:schemeClr val="accent5"/>
          </a:effectRef>
          <a:fontRef idx="minor">
            <a:schemeClr val="dk1"/>
          </a:fontRef>
        </p:style>
        <p:txBody>
          <a:bodyPr>
            <a:normAutofit/>
          </a:bodyPr>
          <a:lstStyle/>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1. </a:t>
            </a:r>
            <a:r>
              <a:rPr lang="en-US" sz="2400" b="1" dirty="0" smtClean="0">
                <a:solidFill>
                  <a:srgbClr val="FF0000"/>
                </a:solidFill>
                <a:latin typeface="Arial" pitchFamily="34" charset="0"/>
                <a:cs typeface="Arial" pitchFamily="34" charset="0"/>
              </a:rPr>
              <a:t>A/B</a:t>
            </a:r>
            <a:r>
              <a:rPr lang="en-US" sz="2400" dirty="0" smtClean="0">
                <a:solidFill>
                  <a:srgbClr val="FF0000"/>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2. Tell me about  the different uses of HOME button on </a:t>
            </a:r>
            <a:r>
              <a:rPr lang="en-US" sz="2400" dirty="0" err="1" smtClean="0">
                <a:solidFill>
                  <a:schemeClr val="tx1"/>
                </a:solidFill>
                <a:latin typeface="Arial" pitchFamily="34" charset="0"/>
                <a:cs typeface="Arial" pitchFamily="34" charset="0"/>
              </a:rPr>
              <a:t>iPhone</a:t>
            </a:r>
            <a:endParaRPr lang="en-US" sz="2400" dirty="0" smtClean="0">
              <a:solidFill>
                <a:schemeClr val="tx1"/>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4.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How to see and kill the last process on iPhone/Android?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5.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6.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
        <p:nvSpPr>
          <p:cNvPr id="3" name="Footer Placeholder 2"/>
          <p:cNvSpPr>
            <a:spLocks noGrp="1"/>
          </p:cNvSpPr>
          <p:nvPr>
            <p:ph type="ftr" sz="quarter" idx="11"/>
          </p:nvPr>
        </p:nvSpPr>
        <p:spPr>
          <a:xfrm>
            <a:off x="762000" y="6400800"/>
            <a:ext cx="4154487" cy="365125"/>
          </a:xfrm>
        </p:spPr>
        <p:txBody>
          <a:bodyPr/>
          <a:lstStyle/>
          <a:p>
            <a:pPr>
              <a:defRPr/>
            </a:pPr>
            <a:r>
              <a:rPr lang="en-US" dirty="0" smtClean="0">
                <a:solidFill>
                  <a:schemeClr val="bg2">
                    <a:lumMod val="25000"/>
                  </a:schemeClr>
                </a:solidFill>
              </a:rPr>
              <a:t>Copyright </a:t>
            </a:r>
            <a:r>
              <a:rPr lang="en-US" dirty="0" err="1" smtClean="0">
                <a:solidFill>
                  <a:schemeClr val="bg2">
                    <a:lumMod val="25000"/>
                  </a:schemeClr>
                </a:solidFill>
              </a:rPr>
              <a:t>Ivette</a:t>
            </a:r>
            <a:r>
              <a:rPr lang="en-US" dirty="0" smtClean="0">
                <a:solidFill>
                  <a:schemeClr val="bg2">
                    <a:lumMod val="25000"/>
                  </a:schemeClr>
                </a:solidFill>
              </a:rPr>
              <a:t> Doss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38</a:t>
            </a:fld>
            <a:endParaRPr lang="en-US" dirty="0">
              <a:solidFill>
                <a:schemeClr val="bg2">
                  <a:lumMod val="25000"/>
                </a:schemeClr>
              </a:solidFill>
            </a:endParaRPr>
          </a:p>
        </p:txBody>
      </p:sp>
      <p:sp>
        <p:nvSpPr>
          <p:cNvPr id="2" name="Rectangle 1"/>
          <p:cNvSpPr/>
          <p:nvPr/>
        </p:nvSpPr>
        <p:spPr>
          <a:xfrm>
            <a:off x="207818" y="457200"/>
            <a:ext cx="8610600"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t>Interview Questions and Answers</a:t>
            </a:r>
            <a:endParaRPr lang="en-US" sz="3200" dirty="0"/>
          </a:p>
        </p:txBody>
      </p:sp>
    </p:spTree>
    <p:extLst>
      <p:ext uri="{BB962C8B-B14F-4D97-AF65-F5344CB8AC3E}">
        <p14:creationId xmlns:p14="http://schemas.microsoft.com/office/powerpoint/2010/main" xmlns="" val="7406693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381000"/>
            <a:ext cx="8839200" cy="762000"/>
          </a:xfr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smtClean="0">
                <a:solidFill>
                  <a:schemeClr val="tx1"/>
                </a:solidFill>
                <a:effectLst>
                  <a:outerShdw blurRad="38100" dist="38100" dir="2700000" algn="tl">
                    <a:srgbClr val="000000">
                      <a:alpha val="43137"/>
                    </a:srgbClr>
                  </a:outerShdw>
                </a:effectLst>
                <a:latin typeface="Arial Rounded MT Bold" pitchFamily="34" charset="0"/>
                <a:cs typeface="Arial" pitchFamily="34" charset="0"/>
              </a:rPr>
              <a:t>Find the current version of your Mobile Device</a:t>
            </a:r>
            <a:endParaRPr lang="en-US" sz="2800" b="1" dirty="0">
              <a:solidFill>
                <a:schemeClr val="tx1"/>
              </a:solidFill>
              <a:effectLst>
                <a:outerShdw blurRad="38100" dist="38100" dir="2700000" algn="tl">
                  <a:srgbClr val="000000">
                    <a:alpha val="43137"/>
                  </a:srgbClr>
                </a:outerShdw>
              </a:effectLst>
              <a:latin typeface="Arial Rounded MT Bold" pitchFamily="34" charset="0"/>
            </a:endParaRPr>
          </a:p>
        </p:txBody>
      </p:sp>
      <p:sp>
        <p:nvSpPr>
          <p:cNvPr id="6" name="Content Placeholder 5"/>
          <p:cNvSpPr>
            <a:spLocks noGrp="1"/>
          </p:cNvSpPr>
          <p:nvPr>
            <p:ph idx="1"/>
          </p:nvPr>
        </p:nvSpPr>
        <p:spPr>
          <a:xfrm>
            <a:off x="457200" y="5029200"/>
            <a:ext cx="8229600" cy="457200"/>
          </a:xfrm>
        </p:spPr>
        <p:style>
          <a:lnRef idx="1">
            <a:schemeClr val="accent5"/>
          </a:lnRef>
          <a:fillRef idx="2">
            <a:schemeClr val="accent5"/>
          </a:fillRef>
          <a:effectRef idx="1">
            <a:schemeClr val="accent5"/>
          </a:effectRef>
          <a:fontRef idx="minor">
            <a:schemeClr val="dk1"/>
          </a:fontRef>
        </p:style>
        <p:txBody>
          <a:bodyPr>
            <a:normAutofit fontScale="85000" lnSpcReduction="20000"/>
          </a:bodyPr>
          <a:lstStyle/>
          <a:p>
            <a:r>
              <a:rPr lang="en-US" sz="3200" b="1" dirty="0" err="1" smtClean="0">
                <a:solidFill>
                  <a:srgbClr val="C00000"/>
                </a:solidFill>
                <a:latin typeface="Arial" pitchFamily="34" charset="0"/>
                <a:cs typeface="Arial" pitchFamily="34" charset="0"/>
              </a:rPr>
              <a:t>iPhone</a:t>
            </a:r>
            <a:r>
              <a:rPr lang="en-US" sz="2800" dirty="0" smtClean="0">
                <a:latin typeface="Arial" pitchFamily="34" charset="0"/>
                <a:cs typeface="Arial" pitchFamily="34" charset="0"/>
              </a:rPr>
              <a:t>: 1</a:t>
            </a:r>
            <a:r>
              <a:rPr lang="en-US" sz="2800" baseline="30000" dirty="0" smtClean="0">
                <a:latin typeface="Arial" pitchFamily="34" charset="0"/>
                <a:cs typeface="Arial" pitchFamily="34" charset="0"/>
              </a:rPr>
              <a:t>st</a:t>
            </a:r>
            <a:r>
              <a:rPr lang="en-US" sz="2800" dirty="0" smtClean="0">
                <a:latin typeface="Arial" pitchFamily="34" charset="0"/>
                <a:cs typeface="Arial" pitchFamily="34" charset="0"/>
              </a:rPr>
              <a:t> Page Screen – Settings - General – About </a:t>
            </a:r>
            <a:endParaRPr lang="en-US" sz="2800" dirty="0">
              <a:latin typeface="Arial" pitchFamily="34" charset="0"/>
              <a:cs typeface="Arial" pitchFamily="34" charset="0"/>
            </a:endParaRPr>
          </a:p>
        </p:txBody>
      </p:sp>
      <p:sp>
        <p:nvSpPr>
          <p:cNvPr id="3" name="Footer Placeholder 2"/>
          <p:cNvSpPr>
            <a:spLocks noGrp="1"/>
          </p:cNvSpPr>
          <p:nvPr>
            <p:ph type="ftr" sz="quarter" idx="11"/>
          </p:nvPr>
        </p:nvSpPr>
        <p:spPr>
          <a:xfrm>
            <a:off x="829235" y="6248400"/>
            <a:ext cx="3886200" cy="457200"/>
          </a:xfrm>
        </p:spPr>
        <p:txBody>
          <a:bodyPr/>
          <a:lstStyle/>
          <a:p>
            <a:r>
              <a:rPr lang="en-US" dirty="0" smtClean="0"/>
              <a:t>Copyright </a:t>
            </a:r>
            <a:r>
              <a:rPr lang="en-US" dirty="0" err="1" smtClean="0"/>
              <a:t>Ivette</a:t>
            </a:r>
            <a:r>
              <a:rPr lang="en-US" dirty="0" smtClean="0"/>
              <a:t> Doss 2013</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pic>
        <p:nvPicPr>
          <p:cNvPr id="71684" name="Picture 4" descr="C:\Users\IVA\Pictures\MOBILE TESTING\ICONS\iPOD TOUCH 027.PNG"/>
          <p:cNvPicPr>
            <a:picLocks noChangeAspect="1" noChangeArrowheads="1"/>
          </p:cNvPicPr>
          <p:nvPr/>
        </p:nvPicPr>
        <p:blipFill>
          <a:blip r:embed="rId2" cstate="print"/>
          <a:srcRect/>
          <a:stretch>
            <a:fillRect/>
          </a:stretch>
        </p:blipFill>
        <p:spPr bwMode="auto">
          <a:xfrm>
            <a:off x="381000" y="1752600"/>
            <a:ext cx="2000250" cy="2819400"/>
          </a:xfrm>
          <a:prstGeom prst="rect">
            <a:avLst/>
          </a:prstGeom>
          <a:noFill/>
        </p:spPr>
      </p:pic>
      <p:pic>
        <p:nvPicPr>
          <p:cNvPr id="71685" name="Picture 5" descr="C:\Users\IVA\Pictures\MOBILE TESTING\ICONS\iPOD TOUCH 028.PNG"/>
          <p:cNvPicPr>
            <a:picLocks noChangeAspect="1" noChangeArrowheads="1"/>
          </p:cNvPicPr>
          <p:nvPr/>
        </p:nvPicPr>
        <p:blipFill>
          <a:blip r:embed="rId3" cstate="print"/>
          <a:srcRect/>
          <a:stretch>
            <a:fillRect/>
          </a:stretch>
        </p:blipFill>
        <p:spPr bwMode="auto">
          <a:xfrm>
            <a:off x="2590800" y="1752600"/>
            <a:ext cx="1930400" cy="2895600"/>
          </a:xfrm>
          <a:prstGeom prst="rect">
            <a:avLst/>
          </a:prstGeom>
          <a:noFill/>
        </p:spPr>
      </p:pic>
      <p:pic>
        <p:nvPicPr>
          <p:cNvPr id="71686" name="Picture 6" descr="C:\Users\IVA\Pictures\MOBILE TESTING\ICONS\iPOD TOUCH 029.PNG"/>
          <p:cNvPicPr>
            <a:picLocks noChangeAspect="1" noChangeArrowheads="1"/>
          </p:cNvPicPr>
          <p:nvPr/>
        </p:nvPicPr>
        <p:blipFill>
          <a:blip r:embed="rId4" cstate="print"/>
          <a:srcRect/>
          <a:stretch>
            <a:fillRect/>
          </a:stretch>
        </p:blipFill>
        <p:spPr bwMode="auto">
          <a:xfrm>
            <a:off x="4724400" y="1752600"/>
            <a:ext cx="1905000" cy="2857500"/>
          </a:xfrm>
          <a:prstGeom prst="rect">
            <a:avLst/>
          </a:prstGeom>
          <a:noFill/>
        </p:spPr>
      </p:pic>
      <p:pic>
        <p:nvPicPr>
          <p:cNvPr id="71687" name="Picture 7" descr="C:\Users\IVA\Pictures\MOBILE TESTING\ICONS\iPOD TOUCH 030.PNG"/>
          <p:cNvPicPr>
            <a:picLocks noChangeAspect="1" noChangeArrowheads="1"/>
          </p:cNvPicPr>
          <p:nvPr/>
        </p:nvPicPr>
        <p:blipFill>
          <a:blip r:embed="rId5" cstate="print"/>
          <a:srcRect/>
          <a:stretch>
            <a:fillRect/>
          </a:stretch>
        </p:blipFill>
        <p:spPr bwMode="auto">
          <a:xfrm>
            <a:off x="6858000" y="1752600"/>
            <a:ext cx="1930400" cy="2895600"/>
          </a:xfrm>
          <a:prstGeom prst="rect">
            <a:avLst/>
          </a:prstGeom>
          <a:noFill/>
        </p:spPr>
      </p:pic>
    </p:spTree>
    <p:extLst>
      <p:ext uri="{BB962C8B-B14F-4D97-AF65-F5344CB8AC3E}">
        <p14:creationId xmlns:p14="http://schemas.microsoft.com/office/powerpoint/2010/main" xmlns="" val="352931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mxzone.com/downloads/images/no_firefox_on_iO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0" y="3505200"/>
            <a:ext cx="3619500" cy="27146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381000"/>
            <a:ext cx="8229600" cy="685800"/>
          </a:xfrm>
        </p:spPr>
        <p:style>
          <a:lnRef idx="1">
            <a:schemeClr val="accent6"/>
          </a:lnRef>
          <a:fillRef idx="2">
            <a:schemeClr val="accent6"/>
          </a:fillRef>
          <a:effectRef idx="1">
            <a:schemeClr val="accent6"/>
          </a:effectRef>
          <a:fontRef idx="minor">
            <a:schemeClr val="dk1"/>
          </a:fontRef>
        </p:style>
        <p:txBody>
          <a:bodyPr/>
          <a:lstStyle/>
          <a:p>
            <a:r>
              <a:rPr lang="en-US" sz="4400" dirty="0" smtClean="0"/>
              <a:t>Updates from Lecture 1</a:t>
            </a:r>
            <a:endParaRPr lang="en-US" sz="4400" dirty="0"/>
          </a:p>
        </p:txBody>
      </p:sp>
      <p:sp>
        <p:nvSpPr>
          <p:cNvPr id="3" name="Content Placeholder 2"/>
          <p:cNvSpPr>
            <a:spLocks noGrp="1"/>
          </p:cNvSpPr>
          <p:nvPr>
            <p:ph idx="1"/>
          </p:nvPr>
        </p:nvSpPr>
        <p:spPr>
          <a:xfrm>
            <a:off x="457200" y="1447800"/>
            <a:ext cx="8229600" cy="1066799"/>
          </a:xfrm>
        </p:spPr>
        <p:style>
          <a:lnRef idx="1">
            <a:schemeClr val="accent5"/>
          </a:lnRef>
          <a:fillRef idx="2">
            <a:schemeClr val="accent5"/>
          </a:fillRef>
          <a:effectRef idx="1">
            <a:schemeClr val="accent5"/>
          </a:effectRef>
          <a:fontRef idx="minor">
            <a:schemeClr val="dk1"/>
          </a:fontRef>
        </p:style>
        <p:txBody>
          <a:bodyPr>
            <a:normAutofit/>
          </a:bodyPr>
          <a:lstStyle/>
          <a:p>
            <a:r>
              <a:rPr lang="en-US" sz="1800" dirty="0"/>
              <a:t>Apple is too unfriendly to third-party browsers, says Mozilla vice president Jay Sullivan, and Firefox will not be coming to </a:t>
            </a:r>
            <a:r>
              <a:rPr lang="en-US" sz="1800" dirty="0" err="1"/>
              <a:t>iPads</a:t>
            </a:r>
            <a:r>
              <a:rPr lang="en-US" sz="1800" dirty="0"/>
              <a:t> and iPhones until Apple decides to loosen the restrictions governing browsers </a:t>
            </a:r>
            <a:r>
              <a:rPr lang="en-US" sz="1800" dirty="0" err="1"/>
              <a:t>iOS</a:t>
            </a:r>
            <a:r>
              <a:rPr lang="en-US" sz="1800" dirty="0"/>
              <a:t>.</a:t>
            </a:r>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
        <p:nvSpPr>
          <p:cNvPr id="6" name="Rectangle 5"/>
          <p:cNvSpPr/>
          <p:nvPr/>
        </p:nvSpPr>
        <p:spPr>
          <a:xfrm>
            <a:off x="3429000" y="6359236"/>
            <a:ext cx="4143955"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dirty="0"/>
              <a:t>http://www.mozilla.org/en-US/mobile/</a:t>
            </a:r>
          </a:p>
        </p:txBody>
      </p:sp>
      <p:sp>
        <p:nvSpPr>
          <p:cNvPr id="7" name="Rectangle 6"/>
          <p:cNvSpPr/>
          <p:nvPr/>
        </p:nvSpPr>
        <p:spPr>
          <a:xfrm>
            <a:off x="457200" y="2690336"/>
            <a:ext cx="80772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dirty="0"/>
              <a:t>Mozilla pulled its Firefox Home app from Apple's App Store in September of 2012. The company isn't working on an </a:t>
            </a:r>
            <a:r>
              <a:rPr lang="en-US" dirty="0" err="1"/>
              <a:t>iOS</a:t>
            </a:r>
            <a:r>
              <a:rPr lang="en-US" dirty="0"/>
              <a:t> version of Firefox and, according to Sullivan, doesn't have any plans to do so.</a:t>
            </a:r>
          </a:p>
        </p:txBody>
      </p:sp>
    </p:spTree>
    <p:extLst>
      <p:ext uri="{BB962C8B-B14F-4D97-AF65-F5344CB8AC3E}">
        <p14:creationId xmlns:p14="http://schemas.microsoft.com/office/powerpoint/2010/main" xmlns="" val="3237376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762000"/>
          </a:xfrm>
        </p:spPr>
        <p:style>
          <a:lnRef idx="1">
            <a:schemeClr val="accent6"/>
          </a:lnRef>
          <a:fillRef idx="2">
            <a:schemeClr val="accent6"/>
          </a:fillRef>
          <a:effectRef idx="1">
            <a:schemeClr val="accent6"/>
          </a:effectRef>
          <a:fontRef idx="minor">
            <a:schemeClr val="dk1"/>
          </a:fontRef>
        </p:style>
        <p:txBody>
          <a:bodyPr>
            <a:noAutofit/>
          </a:bodyPr>
          <a:lstStyle/>
          <a:p>
            <a:r>
              <a:rPr lang="en-US" sz="2800" dirty="0" smtClean="0">
                <a:solidFill>
                  <a:schemeClr val="tx1"/>
                </a:solidFill>
                <a:latin typeface="Arial Rounded MT Bold" pitchFamily="34" charset="0"/>
                <a:cs typeface="Arial" pitchFamily="34" charset="0"/>
              </a:rPr>
              <a:t>Find the current version of your Mobile Device</a:t>
            </a:r>
            <a:endParaRPr lang="en-US" sz="2800" dirty="0">
              <a:solidFill>
                <a:schemeClr val="tx1"/>
              </a:solidFill>
              <a:latin typeface="Arial Rounded MT Bold" pitchFamily="34" charset="0"/>
            </a:endParaRPr>
          </a:p>
        </p:txBody>
      </p:sp>
      <p:sp>
        <p:nvSpPr>
          <p:cNvPr id="5" name="Content Placeholder 4"/>
          <p:cNvSpPr>
            <a:spLocks noGrp="1"/>
          </p:cNvSpPr>
          <p:nvPr>
            <p:ph idx="1"/>
          </p:nvPr>
        </p:nvSpPr>
        <p:spPr>
          <a:xfrm>
            <a:off x="685800" y="5181600"/>
            <a:ext cx="7696200" cy="609600"/>
          </a:xfrm>
        </p:spPr>
        <p:style>
          <a:lnRef idx="1">
            <a:schemeClr val="accent5"/>
          </a:lnRef>
          <a:fillRef idx="2">
            <a:schemeClr val="accent5"/>
          </a:fillRef>
          <a:effectRef idx="1">
            <a:schemeClr val="accent5"/>
          </a:effectRef>
          <a:fontRef idx="minor">
            <a:schemeClr val="dk1"/>
          </a:fontRef>
        </p:style>
        <p:txBody>
          <a:bodyPr>
            <a:noAutofit/>
          </a:bodyPr>
          <a:lstStyle/>
          <a:p>
            <a:r>
              <a:rPr lang="en-US" sz="2400" b="1" dirty="0" smtClean="0">
                <a:solidFill>
                  <a:srgbClr val="00B050"/>
                </a:solidFill>
                <a:latin typeface="Arial" pitchFamily="34" charset="0"/>
                <a:cs typeface="Arial" pitchFamily="34" charset="0"/>
              </a:rPr>
              <a:t>Android</a:t>
            </a:r>
            <a:r>
              <a:rPr lang="en-US" sz="2400" dirty="0" smtClean="0">
                <a:latin typeface="Arial" pitchFamily="34" charset="0"/>
                <a:cs typeface="Arial" pitchFamily="34" charset="0"/>
              </a:rPr>
              <a:t>: Menu Button – Settings – About Phone</a:t>
            </a:r>
            <a:endParaRPr lang="en-US" sz="2400" dirty="0">
              <a:latin typeface="Arial" pitchFamily="34" charset="0"/>
              <a:cs typeface="Arial" pitchFamily="34" charset="0"/>
            </a:endParaRPr>
          </a:p>
        </p:txBody>
      </p:sp>
      <p:sp>
        <p:nvSpPr>
          <p:cNvPr id="3" name="Footer Placeholder 2"/>
          <p:cNvSpPr>
            <a:spLocks noGrp="1"/>
          </p:cNvSpPr>
          <p:nvPr>
            <p:ph type="ftr" sz="quarter" idx="11"/>
          </p:nvPr>
        </p:nvSpPr>
        <p:spPr>
          <a:xfrm>
            <a:off x="685800" y="6324600"/>
            <a:ext cx="3733800" cy="457200"/>
          </a:xfrm>
        </p:spPr>
        <p:txBody>
          <a:bodyPr/>
          <a:lstStyle/>
          <a:p>
            <a:r>
              <a:rPr lang="en-US" dirty="0" smtClean="0"/>
              <a:t>Copyright </a:t>
            </a:r>
            <a:r>
              <a:rPr lang="en-US" dirty="0" err="1" smtClean="0"/>
              <a:t>Ivette</a:t>
            </a:r>
            <a:r>
              <a:rPr lang="en-US" dirty="0" smtClean="0"/>
              <a:t> Doss 2013</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pic>
        <p:nvPicPr>
          <p:cNvPr id="72708" name="Picture 4" descr="C:\Users\IVA\Pictures\MOBILE TESTING\ICONS\29690_800[1].jpg"/>
          <p:cNvPicPr>
            <a:picLocks noChangeAspect="1" noChangeArrowheads="1"/>
          </p:cNvPicPr>
          <p:nvPr/>
        </p:nvPicPr>
        <p:blipFill>
          <a:blip r:embed="rId2" cstate="print"/>
          <a:srcRect/>
          <a:stretch>
            <a:fillRect/>
          </a:stretch>
        </p:blipFill>
        <p:spPr bwMode="auto">
          <a:xfrm>
            <a:off x="228600" y="1447800"/>
            <a:ext cx="1904999" cy="3276600"/>
          </a:xfrm>
          <a:prstGeom prst="rect">
            <a:avLst/>
          </a:prstGeom>
          <a:noFill/>
        </p:spPr>
      </p:pic>
      <p:pic>
        <p:nvPicPr>
          <p:cNvPr id="72709" name="Picture 5" descr="C:\Users\IVA\Pictures\MOBILE TESTING\ICONS\android-menu-button[1].jpg"/>
          <p:cNvPicPr>
            <a:picLocks noChangeAspect="1" noChangeArrowheads="1"/>
          </p:cNvPicPr>
          <p:nvPr/>
        </p:nvPicPr>
        <p:blipFill>
          <a:blip r:embed="rId3" cstate="print"/>
          <a:srcRect/>
          <a:stretch>
            <a:fillRect/>
          </a:stretch>
        </p:blipFill>
        <p:spPr bwMode="auto">
          <a:xfrm>
            <a:off x="2286000" y="2362200"/>
            <a:ext cx="2362200" cy="2374900"/>
          </a:xfrm>
          <a:prstGeom prst="rect">
            <a:avLst/>
          </a:prstGeom>
          <a:noFill/>
        </p:spPr>
      </p:pic>
      <p:pic>
        <p:nvPicPr>
          <p:cNvPr id="72712" name="Picture 8" descr="C:\Users\IVA\Pictures\MOBILE TESTING\ICONS\Samsung-Galaxy-S2-GT-I9100-GT-I9100G-About-Phone-Ver[1].jpg"/>
          <p:cNvPicPr>
            <a:picLocks noChangeAspect="1" noChangeArrowheads="1"/>
          </p:cNvPicPr>
          <p:nvPr/>
        </p:nvPicPr>
        <p:blipFill>
          <a:blip r:embed="rId4" cstate="print"/>
          <a:srcRect/>
          <a:stretch>
            <a:fillRect/>
          </a:stretch>
        </p:blipFill>
        <p:spPr bwMode="auto">
          <a:xfrm>
            <a:off x="6934200" y="1524000"/>
            <a:ext cx="1918951" cy="3200399"/>
          </a:xfrm>
          <a:prstGeom prst="rect">
            <a:avLst/>
          </a:prstGeom>
          <a:noFill/>
        </p:spPr>
      </p:pic>
      <p:pic>
        <p:nvPicPr>
          <p:cNvPr id="72713" name="Picture 9" descr="C:\Users\IVA\Pictures\MOBILE TESTING\ICONS\android-about-phone[1].png"/>
          <p:cNvPicPr>
            <a:picLocks noChangeAspect="1" noChangeArrowheads="1"/>
          </p:cNvPicPr>
          <p:nvPr/>
        </p:nvPicPr>
        <p:blipFill>
          <a:blip r:embed="rId5" cstate="print"/>
          <a:srcRect/>
          <a:stretch>
            <a:fillRect/>
          </a:stretch>
        </p:blipFill>
        <p:spPr bwMode="auto">
          <a:xfrm>
            <a:off x="4800600" y="1524000"/>
            <a:ext cx="1920240" cy="3200400"/>
          </a:xfrm>
          <a:prstGeom prst="rect">
            <a:avLst/>
          </a:prstGeom>
          <a:noFill/>
        </p:spPr>
      </p:pic>
    </p:spTree>
    <p:extLst>
      <p:ext uri="{BB962C8B-B14F-4D97-AF65-F5344CB8AC3E}">
        <p14:creationId xmlns:p14="http://schemas.microsoft.com/office/powerpoint/2010/main" xmlns="" val="1851736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style>
          <a:lnRef idx="1">
            <a:schemeClr val="accent6"/>
          </a:lnRef>
          <a:fillRef idx="2">
            <a:schemeClr val="accent6"/>
          </a:fillRef>
          <a:effectRef idx="1">
            <a:schemeClr val="accent6"/>
          </a:effectRef>
          <a:fontRef idx="minor">
            <a:schemeClr val="dk1"/>
          </a:fontRef>
        </p:style>
        <p:txBody>
          <a:bodyPr/>
          <a:lstStyle/>
          <a:p>
            <a:r>
              <a:rPr lang="en-US" sz="4400" dirty="0" smtClean="0"/>
              <a:t>Version vs. Build</a:t>
            </a:r>
            <a:endParaRPr lang="en-US" sz="4400" dirty="0"/>
          </a:p>
        </p:txBody>
      </p:sp>
      <p:sp>
        <p:nvSpPr>
          <p:cNvPr id="3" name="Content Placeholder 2"/>
          <p:cNvSpPr>
            <a:spLocks noGrp="1"/>
          </p:cNvSpPr>
          <p:nvPr>
            <p:ph idx="1"/>
          </p:nvPr>
        </p:nvSpPr>
        <p:spPr>
          <a:xfrm>
            <a:off x="457200" y="1447800"/>
            <a:ext cx="8229600" cy="4876799"/>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r>
              <a:rPr lang="en-US" b="1" dirty="0" smtClean="0"/>
              <a:t>Version</a:t>
            </a:r>
            <a:r>
              <a:rPr lang="en-US" dirty="0" smtClean="0"/>
              <a:t> - This is used when all the changes needed for the release are implemented.</a:t>
            </a:r>
          </a:p>
          <a:p>
            <a:r>
              <a:rPr lang="en-US" b="1" dirty="0" smtClean="0"/>
              <a:t>Build</a:t>
            </a:r>
            <a:r>
              <a:rPr lang="en-US" dirty="0" smtClean="0"/>
              <a:t> - When a change is implemented &amp; the new code is deployed.</a:t>
            </a:r>
          </a:p>
          <a:p>
            <a:endParaRPr lang="en-US" dirty="0"/>
          </a:p>
          <a:p>
            <a:endParaRPr lang="en-US" dirty="0" smtClean="0"/>
          </a:p>
          <a:p>
            <a:endParaRPr lang="en-US" dirty="0"/>
          </a:p>
          <a:p>
            <a:endParaRPr lang="en-US" dirty="0" smtClean="0"/>
          </a:p>
          <a:p>
            <a:endParaRPr lang="en-US" dirty="0" smtClean="0"/>
          </a:p>
          <a:p>
            <a:endParaRPr lang="en-US" dirty="0" smtClean="0"/>
          </a:p>
          <a:p>
            <a:endParaRPr lang="en-US" dirty="0" smtClean="0"/>
          </a:p>
          <a:p>
            <a:r>
              <a:rPr lang="en-US" b="1" dirty="0"/>
              <a:t>Release </a:t>
            </a:r>
            <a:r>
              <a:rPr lang="en-US" dirty="0"/>
              <a:t>- When the system is ready to go in production.</a:t>
            </a:r>
            <a:br>
              <a:rPr lang="en-US" dirty="0"/>
            </a:br>
            <a:r>
              <a:rPr lang="en-US" b="1" dirty="0"/>
              <a:t>Phase</a:t>
            </a:r>
            <a:r>
              <a:rPr lang="en-US" dirty="0"/>
              <a:t> - Different stages of Release (e.g. Integration Testing, system testing, etc..)</a:t>
            </a:r>
          </a:p>
          <a:p>
            <a:endParaRPr lang="en-US" dirty="0"/>
          </a:p>
        </p:txBody>
      </p:sp>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41</a:t>
            </a:fld>
            <a:endParaRPr lang="en-US"/>
          </a:p>
        </p:txBody>
      </p:sp>
      <p:pic>
        <p:nvPicPr>
          <p:cNvPr id="4098" name="Picture 2" descr="http://www.gandogames.com/wp-content/uploads/2011/08/jenkins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2743200"/>
            <a:ext cx="379095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wiki.hudson-ci.org/download/attachments/2916393/butler1000.png?version=1&amp;modificationDate=118583998600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3534229"/>
            <a:ext cx="4029887" cy="13493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6597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52400"/>
            <a:ext cx="8763000" cy="762000"/>
          </a:xfrm>
        </p:spPr>
        <p:style>
          <a:lnRef idx="1">
            <a:schemeClr val="accent6"/>
          </a:lnRef>
          <a:fillRef idx="2">
            <a:schemeClr val="accent6"/>
          </a:fillRef>
          <a:effectRef idx="1">
            <a:schemeClr val="accent6"/>
          </a:effectRef>
          <a:fontRef idx="minor">
            <a:schemeClr val="dk1"/>
          </a:fontRef>
        </p:style>
        <p:txBody>
          <a:bodyPr>
            <a:noAutofit/>
          </a:bodyPr>
          <a:lstStyle/>
          <a:p>
            <a:r>
              <a:rPr lang="en-US" sz="3200" dirty="0">
                <a:solidFill>
                  <a:schemeClr val="tx1"/>
                </a:solidFill>
                <a:latin typeface="Arial Rounded MT Bold" pitchFamily="34" charset="0"/>
                <a:cs typeface="Arial" pitchFamily="34" charset="0"/>
              </a:rPr>
              <a:t>D</a:t>
            </a:r>
            <a:r>
              <a:rPr lang="en-US" sz="3200" dirty="0" smtClean="0">
                <a:solidFill>
                  <a:schemeClr val="tx1"/>
                </a:solidFill>
                <a:latin typeface="Arial Rounded MT Bold" pitchFamily="34" charset="0"/>
                <a:cs typeface="Arial" pitchFamily="34" charset="0"/>
              </a:rPr>
              <a:t>ifferent uses of HOME button on iPhone</a:t>
            </a:r>
            <a:endParaRPr lang="en-US" sz="3200" dirty="0">
              <a:solidFill>
                <a:schemeClr val="tx1"/>
              </a:solidFill>
              <a:latin typeface="Arial Rounded MT Bold" pitchFamily="34" charset="0"/>
            </a:endParaRPr>
          </a:p>
        </p:txBody>
      </p:sp>
      <p:sp>
        <p:nvSpPr>
          <p:cNvPr id="7" name="Content Placeholder 6"/>
          <p:cNvSpPr>
            <a:spLocks noGrp="1"/>
          </p:cNvSpPr>
          <p:nvPr>
            <p:ph sz="half" idx="2"/>
          </p:nvPr>
        </p:nvSpPr>
        <p:spPr>
          <a:xfrm>
            <a:off x="304800" y="1143000"/>
            <a:ext cx="5029200" cy="5257800"/>
          </a:xfrm>
        </p:spPr>
        <p:style>
          <a:lnRef idx="1">
            <a:schemeClr val="accent5"/>
          </a:lnRef>
          <a:fillRef idx="2">
            <a:schemeClr val="accent5"/>
          </a:fillRef>
          <a:effectRef idx="1">
            <a:schemeClr val="accent5"/>
          </a:effectRef>
          <a:fontRef idx="minor">
            <a:schemeClr val="dk1"/>
          </a:fontRef>
        </p:style>
        <p:txBody>
          <a:bodyPr>
            <a:normAutofit lnSpcReduction="10000"/>
          </a:bodyPr>
          <a:lstStyle/>
          <a:p>
            <a:r>
              <a:rPr lang="en-US" sz="1600" b="1" dirty="0" smtClean="0">
                <a:latin typeface="Arial" pitchFamily="34" charset="0"/>
                <a:cs typeface="Arial" pitchFamily="34" charset="0"/>
              </a:rPr>
              <a:t>For Search</a:t>
            </a:r>
          </a:p>
          <a:p>
            <a:r>
              <a:rPr lang="en-US" sz="1600" dirty="0" smtClean="0">
                <a:latin typeface="Arial" pitchFamily="34" charset="0"/>
                <a:cs typeface="Arial" pitchFamily="34" charset="0"/>
              </a:rPr>
              <a:t>When on the home screen, if you click the Home button once, it will bring up the phone's Spotlight search tool.</a:t>
            </a:r>
          </a:p>
          <a:p>
            <a:r>
              <a:rPr lang="en-US" sz="1600" b="1" dirty="0" smtClean="0">
                <a:latin typeface="Arial" pitchFamily="34" charset="0"/>
                <a:cs typeface="Arial" pitchFamily="34" charset="0"/>
              </a:rPr>
              <a:t>Fast app switcher</a:t>
            </a:r>
          </a:p>
          <a:p>
            <a:r>
              <a:rPr lang="en-US" sz="1600" b="1" dirty="0" smtClean="0">
                <a:latin typeface="Arial" pitchFamily="34" charset="0"/>
                <a:cs typeface="Arial" pitchFamily="34" charset="0"/>
              </a:rPr>
              <a:t> </a:t>
            </a:r>
            <a:r>
              <a:rPr lang="en-US" sz="1600" dirty="0" smtClean="0">
                <a:latin typeface="Arial" pitchFamily="34" charset="0"/>
                <a:cs typeface="Arial" pitchFamily="34" charset="0"/>
              </a:rPr>
              <a:t>Double clicked to move between apps and close programs.</a:t>
            </a:r>
          </a:p>
          <a:p>
            <a:r>
              <a:rPr lang="en-US" sz="1600" b="1" dirty="0" err="1" smtClean="0">
                <a:latin typeface="Arial" pitchFamily="34" charset="0"/>
                <a:cs typeface="Arial" pitchFamily="34" charset="0"/>
              </a:rPr>
              <a:t>ScreenLocker</a:t>
            </a:r>
            <a:r>
              <a:rPr lang="en-US" sz="1600" b="1" dirty="0" smtClean="0">
                <a:latin typeface="Arial" pitchFamily="34" charset="0"/>
                <a:cs typeface="Arial" pitchFamily="34" charset="0"/>
              </a:rPr>
              <a:t> Access</a:t>
            </a:r>
          </a:p>
          <a:p>
            <a:r>
              <a:rPr lang="en-US" sz="1600" dirty="0" smtClean="0">
                <a:latin typeface="Arial" pitchFamily="34" charset="0"/>
                <a:cs typeface="Arial" pitchFamily="34" charset="0"/>
              </a:rPr>
              <a:t>Double Click on Home Button and pan from left to the right to the end. Activate Screen Locker button (Accelerometer function)</a:t>
            </a:r>
          </a:p>
          <a:p>
            <a:r>
              <a:rPr lang="en-US" sz="1600" b="1" dirty="0" err="1" smtClean="0">
                <a:latin typeface="Arial" pitchFamily="34" charset="0"/>
                <a:cs typeface="Arial" pitchFamily="34" charset="0"/>
              </a:rPr>
              <a:t>Siri</a:t>
            </a:r>
            <a:endParaRPr lang="en-US" sz="1600" b="1" dirty="0" smtClean="0">
              <a:latin typeface="Arial" pitchFamily="34" charset="0"/>
              <a:cs typeface="Arial" pitchFamily="34" charset="0"/>
            </a:endParaRPr>
          </a:p>
          <a:p>
            <a:r>
              <a:rPr lang="en-US" sz="1600" dirty="0" smtClean="0">
                <a:latin typeface="Arial" pitchFamily="34" charset="0"/>
                <a:cs typeface="Arial" pitchFamily="34" charset="0"/>
              </a:rPr>
              <a:t>Holding down the home button--whether the phone is locked or unlocked--until the </a:t>
            </a:r>
            <a:r>
              <a:rPr lang="en-US" sz="1600" dirty="0" err="1" smtClean="0">
                <a:latin typeface="Arial" pitchFamily="34" charset="0"/>
                <a:cs typeface="Arial" pitchFamily="34" charset="0"/>
              </a:rPr>
              <a:t>Siri</a:t>
            </a:r>
            <a:r>
              <a:rPr lang="en-US" sz="1600" dirty="0" smtClean="0">
                <a:latin typeface="Arial" pitchFamily="34" charset="0"/>
                <a:cs typeface="Arial" pitchFamily="34" charset="0"/>
              </a:rPr>
              <a:t> icon (a round microphone) pops up from the bottom of the screen.</a:t>
            </a:r>
          </a:p>
          <a:p>
            <a:r>
              <a:rPr lang="en-US" sz="1600" b="1" dirty="0" smtClean="0">
                <a:latin typeface="Arial" pitchFamily="34" charset="0"/>
                <a:cs typeface="Arial" pitchFamily="34" charset="0"/>
              </a:rPr>
              <a:t>For iPod Controls</a:t>
            </a:r>
          </a:p>
          <a:p>
            <a:r>
              <a:rPr lang="en-US" sz="1600" dirty="0" smtClean="0">
                <a:latin typeface="Arial" pitchFamily="34" charset="0"/>
                <a:cs typeface="Arial" pitchFamily="34" charset="0"/>
              </a:rPr>
              <a:t>When the phone is locked and the iPod playing, a double click of the home button will bring up the iPod controls.</a:t>
            </a: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pPr>
              <a:buNone/>
            </a:pPr>
            <a:endParaRPr lang="en-US" sz="1600" b="1" dirty="0" smtClean="0">
              <a:latin typeface="Arial" pitchFamily="34" charset="0"/>
              <a:cs typeface="Arial" pitchFamily="34" charset="0"/>
            </a:endParaRPr>
          </a:p>
          <a:p>
            <a:endParaRPr lang="en-US" sz="1600" b="1" dirty="0" smtClean="0">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762000" y="6400800"/>
            <a:ext cx="3352800" cy="4572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515100"/>
            <a:ext cx="457200" cy="342900"/>
          </a:xfrm>
        </p:spPr>
        <p:txBody>
          <a:bodyPr/>
          <a:lstStyle/>
          <a:p>
            <a:fld id="{B6F15528-21DE-4FAA-801E-634DDDAF4B2B}" type="slidenum">
              <a:rPr lang="en-US" smtClean="0">
                <a:solidFill>
                  <a:schemeClr val="tx2">
                    <a:lumMod val="25000"/>
                  </a:schemeClr>
                </a:solidFill>
              </a:rPr>
              <a:pPr/>
              <a:t>42</a:t>
            </a:fld>
            <a:endParaRPr lang="en-US" dirty="0">
              <a:solidFill>
                <a:schemeClr val="tx2">
                  <a:lumMod val="25000"/>
                </a:schemeClr>
              </a:solidFill>
            </a:endParaRPr>
          </a:p>
        </p:txBody>
      </p:sp>
      <p:pic>
        <p:nvPicPr>
          <p:cNvPr id="73730" name="Picture 2" descr="C:\Users\IVA\Pictures\MOBILE TESTING\ICONS\iphone-home-button[1].jpg"/>
          <p:cNvPicPr>
            <a:picLocks noGrp="1" noChangeAspect="1" noChangeArrowheads="1"/>
          </p:cNvPicPr>
          <p:nvPr>
            <p:ph sz="quarter" idx="13"/>
          </p:nvPr>
        </p:nvPicPr>
        <p:blipFill>
          <a:blip r:embed="rId2" cstate="print"/>
          <a:srcRect/>
          <a:stretch>
            <a:fillRect/>
          </a:stretch>
        </p:blipFill>
        <p:spPr bwMode="auto">
          <a:xfrm>
            <a:off x="5943600" y="1143000"/>
            <a:ext cx="2740025" cy="4521041"/>
          </a:xfrm>
          <a:prstGeom prst="rect">
            <a:avLst/>
          </a:prstGeom>
          <a:noFill/>
        </p:spPr>
      </p:pic>
      <p:sp>
        <p:nvSpPr>
          <p:cNvPr id="10" name="Rectangle 9"/>
          <p:cNvSpPr/>
          <p:nvPr/>
        </p:nvSpPr>
        <p:spPr>
          <a:xfrm>
            <a:off x="5638800" y="5791200"/>
            <a:ext cx="32004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solidFill>
                  <a:schemeClr val="tx1"/>
                </a:solidFill>
                <a:latin typeface="Arial" pitchFamily="34" charset="0"/>
                <a:cs typeface="Arial" pitchFamily="34" charset="0"/>
              </a:rPr>
              <a:t>http://www.youtube.com/watch?feature=player_embedded&amp;v=J9rlK-hBW3g</a:t>
            </a:r>
            <a:endParaRPr lang="en-US" sz="1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1621943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52400"/>
            <a:ext cx="8534400" cy="762000"/>
          </a:xfr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smtClean="0">
                <a:solidFill>
                  <a:schemeClr val="tx1"/>
                </a:solidFill>
                <a:latin typeface="Arial" pitchFamily="34" charset="0"/>
                <a:cs typeface="Arial" pitchFamily="34" charset="0"/>
              </a:rPr>
              <a:t>How to see and kill the last process on iPhone? </a:t>
            </a:r>
            <a:endParaRPr lang="en-US" sz="2800" b="1" dirty="0">
              <a:solidFill>
                <a:schemeClr val="tx1"/>
              </a:solidFill>
            </a:endParaRPr>
          </a:p>
        </p:txBody>
      </p:sp>
      <p:pic>
        <p:nvPicPr>
          <p:cNvPr id="74754" name="Picture 2" descr="C:\Users\IVA\Pictures\MOBILE TESTING\ICONS\Ihpone add 007.PNG"/>
          <p:cNvPicPr>
            <a:picLocks noGrp="1" noChangeAspect="1" noChangeArrowheads="1"/>
          </p:cNvPicPr>
          <p:nvPr>
            <p:ph sz="half" idx="2"/>
          </p:nvPr>
        </p:nvPicPr>
        <p:blipFill>
          <a:blip r:embed="rId2" cstate="print"/>
          <a:srcRect/>
          <a:stretch>
            <a:fillRect/>
          </a:stretch>
        </p:blipFill>
        <p:spPr bwMode="auto">
          <a:xfrm>
            <a:off x="457200" y="1181100"/>
            <a:ext cx="1955800" cy="2933700"/>
          </a:xfrm>
          <a:prstGeom prst="rect">
            <a:avLst/>
          </a:prstGeom>
          <a:noFill/>
        </p:spPr>
      </p:pic>
      <p:sp>
        <p:nvSpPr>
          <p:cNvPr id="3" name="Footer Placeholder 2"/>
          <p:cNvSpPr>
            <a:spLocks noGrp="1"/>
          </p:cNvSpPr>
          <p:nvPr>
            <p:ph type="ftr" sz="quarter" idx="11"/>
          </p:nvPr>
        </p:nvSpPr>
        <p:spPr>
          <a:xfrm>
            <a:off x="685800" y="6400800"/>
            <a:ext cx="3581400" cy="3048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43</a:t>
            </a:fld>
            <a:endParaRPr lang="en-US" dirty="0">
              <a:solidFill>
                <a:schemeClr val="tx2">
                  <a:lumMod val="25000"/>
                </a:schemeClr>
              </a:solidFill>
            </a:endParaRPr>
          </a:p>
        </p:txBody>
      </p:sp>
      <p:sp>
        <p:nvSpPr>
          <p:cNvPr id="10" name="Content Placeholder 9"/>
          <p:cNvSpPr>
            <a:spLocks noGrp="1"/>
          </p:cNvSpPr>
          <p:nvPr>
            <p:ph sz="quarter" idx="13"/>
          </p:nvPr>
        </p:nvSpPr>
        <p:spPr>
          <a:xfrm>
            <a:off x="4953000" y="1295400"/>
            <a:ext cx="3749040" cy="4724400"/>
          </a:xfrm>
        </p:spPr>
        <p:style>
          <a:lnRef idx="1">
            <a:schemeClr val="accent5"/>
          </a:lnRef>
          <a:fillRef idx="2">
            <a:schemeClr val="accent5"/>
          </a:fillRef>
          <a:effectRef idx="1">
            <a:schemeClr val="accent5"/>
          </a:effectRef>
          <a:fontRef idx="minor">
            <a:schemeClr val="dk1"/>
          </a:fontRef>
        </p:style>
        <p:txBody>
          <a:bodyPr>
            <a:normAutofit fontScale="62500" lnSpcReduction="20000"/>
          </a:bodyPr>
          <a:lstStyle/>
          <a:p>
            <a:pPr>
              <a:buNone/>
            </a:pPr>
            <a:endParaRPr lang="en-US" b="1" dirty="0" smtClean="0"/>
          </a:p>
          <a:p>
            <a:r>
              <a:rPr lang="en-US" dirty="0" smtClean="0">
                <a:latin typeface="Arial" pitchFamily="34" charset="0"/>
                <a:cs typeface="Arial" pitchFamily="34" charset="0"/>
              </a:rPr>
              <a:t>In </a:t>
            </a:r>
            <a:r>
              <a:rPr lang="en-US" dirty="0" err="1" smtClean="0">
                <a:latin typeface="Arial" pitchFamily="34" charset="0"/>
                <a:cs typeface="Arial" pitchFamily="34" charset="0"/>
              </a:rPr>
              <a:t>iOS</a:t>
            </a:r>
            <a:r>
              <a:rPr lang="en-US" dirty="0" smtClean="0">
                <a:latin typeface="Arial" pitchFamily="34" charset="0"/>
                <a:cs typeface="Arial" pitchFamily="34" charset="0"/>
              </a:rPr>
              <a:t> 4 or higher, it's easy to kill the offending app by taking advantage of the built-in </a:t>
            </a:r>
            <a:r>
              <a:rPr lang="en-US" b="1" dirty="0" smtClean="0">
                <a:latin typeface="Arial" pitchFamily="34" charset="0"/>
                <a:cs typeface="Arial" pitchFamily="34" charset="0"/>
              </a:rPr>
              <a:t>Fast App Switcher</a:t>
            </a:r>
            <a:r>
              <a:rPr lang="en-US" dirty="0" smtClean="0">
                <a:latin typeface="Arial" pitchFamily="34" charset="0"/>
                <a:cs typeface="Arial" pitchFamily="34" charset="0"/>
              </a:rPr>
              <a:t>.</a:t>
            </a:r>
          </a:p>
          <a:p>
            <a:r>
              <a:rPr lang="en-US" dirty="0" smtClean="0">
                <a:latin typeface="Arial" pitchFamily="34" charset="0"/>
                <a:cs typeface="Arial" pitchFamily="34" charset="0"/>
              </a:rPr>
              <a:t>To access this, </a:t>
            </a:r>
            <a:r>
              <a:rPr lang="en-US" b="1" dirty="0" smtClean="0">
                <a:latin typeface="Arial" pitchFamily="34" charset="0"/>
                <a:cs typeface="Arial" pitchFamily="34" charset="0"/>
              </a:rPr>
              <a:t>double click the home button</a:t>
            </a:r>
            <a:r>
              <a:rPr lang="en-US" dirty="0" smtClean="0">
                <a:latin typeface="Arial" pitchFamily="34" charset="0"/>
                <a:cs typeface="Arial" pitchFamily="34" charset="0"/>
              </a:rPr>
              <a:t> to reveal the row of apps below the dock</a:t>
            </a:r>
          </a:p>
          <a:p>
            <a:r>
              <a:rPr lang="en-US" dirty="0" smtClean="0">
                <a:latin typeface="Arial" pitchFamily="34" charset="0"/>
                <a:cs typeface="Arial" pitchFamily="34" charset="0"/>
              </a:rPr>
              <a:t>Slide the apps from side to side to find the one you want to quit</a:t>
            </a:r>
          </a:p>
          <a:p>
            <a:r>
              <a:rPr lang="en-US" dirty="0" smtClean="0">
                <a:latin typeface="Arial" pitchFamily="34" charset="0"/>
                <a:cs typeface="Arial" pitchFamily="34" charset="0"/>
              </a:rPr>
              <a:t>When you find it, tap and hold the app until a red badge with a line through it appears. The apps will also wiggle like they do when you're rearranging them</a:t>
            </a:r>
          </a:p>
          <a:p>
            <a:r>
              <a:rPr lang="en-US" dirty="0" smtClean="0">
                <a:latin typeface="Arial" pitchFamily="34" charset="0"/>
                <a:cs typeface="Arial" pitchFamily="34" charset="0"/>
              </a:rPr>
              <a:t>When the red badge appears, tap it to kill the app and any background processes it might be running</a:t>
            </a:r>
          </a:p>
          <a:p>
            <a:r>
              <a:rPr lang="en-US" dirty="0" smtClean="0">
                <a:latin typeface="Arial" pitchFamily="34" charset="0"/>
                <a:cs typeface="Arial" pitchFamily="34" charset="0"/>
              </a:rPr>
              <a:t>When you're killed all the apps you want, click the home button again to return to using your </a:t>
            </a:r>
            <a:r>
              <a:rPr lang="en-US" dirty="0" err="1" smtClean="0">
                <a:latin typeface="Arial" pitchFamily="34" charset="0"/>
                <a:cs typeface="Arial" pitchFamily="34" charset="0"/>
              </a:rPr>
              <a:t>iPhone</a:t>
            </a:r>
            <a:r>
              <a:rPr lang="en-US" dirty="0" smtClean="0">
                <a:latin typeface="Arial" pitchFamily="34" charset="0"/>
                <a:cs typeface="Arial" pitchFamily="34" charset="0"/>
              </a:rPr>
              <a:t>.</a:t>
            </a:r>
          </a:p>
          <a:p>
            <a:endParaRPr lang="en-US" dirty="0"/>
          </a:p>
        </p:txBody>
      </p:sp>
      <p:pic>
        <p:nvPicPr>
          <p:cNvPr id="74755" name="Picture 3" descr="C:\Users\IVA\Pictures\MOBILE TESTING\ICONS\Ihpone add 008.PNG"/>
          <p:cNvPicPr>
            <a:picLocks noChangeAspect="1" noChangeArrowheads="1"/>
          </p:cNvPicPr>
          <p:nvPr/>
        </p:nvPicPr>
        <p:blipFill>
          <a:blip r:embed="rId3" cstate="print"/>
          <a:srcRect/>
          <a:stretch>
            <a:fillRect/>
          </a:stretch>
        </p:blipFill>
        <p:spPr bwMode="auto">
          <a:xfrm>
            <a:off x="2590800" y="3124200"/>
            <a:ext cx="2133600" cy="3200400"/>
          </a:xfrm>
          <a:prstGeom prst="rect">
            <a:avLst/>
          </a:prstGeom>
          <a:noFill/>
        </p:spPr>
      </p:pic>
      <p:sp>
        <p:nvSpPr>
          <p:cNvPr id="13" name="Oval 12"/>
          <p:cNvSpPr/>
          <p:nvPr/>
        </p:nvSpPr>
        <p:spPr>
          <a:xfrm>
            <a:off x="533400" y="1295400"/>
            <a:ext cx="914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1</a:t>
            </a:r>
            <a:endParaRPr lang="en-US" sz="2400" b="1" dirty="0">
              <a:solidFill>
                <a:schemeClr val="bg1"/>
              </a:solidFill>
            </a:endParaRPr>
          </a:p>
        </p:txBody>
      </p:sp>
      <p:sp>
        <p:nvSpPr>
          <p:cNvPr id="14" name="Oval 13"/>
          <p:cNvSpPr/>
          <p:nvPr/>
        </p:nvSpPr>
        <p:spPr>
          <a:xfrm>
            <a:off x="2667000" y="3276600"/>
            <a:ext cx="914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2</a:t>
            </a:r>
            <a:endParaRPr lang="en-US" sz="2400" b="1" dirty="0">
              <a:solidFill>
                <a:schemeClr val="bg1"/>
              </a:solidFill>
            </a:endParaRPr>
          </a:p>
        </p:txBody>
      </p:sp>
    </p:spTree>
    <p:extLst>
      <p:ext uri="{BB962C8B-B14F-4D97-AF65-F5344CB8AC3E}">
        <p14:creationId xmlns:p14="http://schemas.microsoft.com/office/powerpoint/2010/main" xmlns="" val="27168386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15962"/>
          </a:xfr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smtClean="0">
                <a:solidFill>
                  <a:schemeClr val="tx1"/>
                </a:solidFill>
                <a:latin typeface="Arial" pitchFamily="34" charset="0"/>
                <a:cs typeface="Arial" pitchFamily="34" charset="0"/>
              </a:rPr>
              <a:t>How to see and kill the last process on iPhone?      </a:t>
            </a:r>
            <a:endParaRPr lang="en-US" sz="2800" dirty="0">
              <a:solidFill>
                <a:schemeClr val="tx1"/>
              </a:solidFill>
            </a:endParaRPr>
          </a:p>
        </p:txBody>
      </p:sp>
      <p:sp>
        <p:nvSpPr>
          <p:cNvPr id="7" name="Content Placeholder 7"/>
          <p:cNvSpPr>
            <a:spLocks noGrp="1"/>
          </p:cNvSpPr>
          <p:nvPr>
            <p:ph sz="half" idx="2"/>
          </p:nvPr>
        </p:nvSpPr>
        <p:spPr>
          <a:xfrm>
            <a:off x="304800" y="1600200"/>
            <a:ext cx="4114800" cy="4419600"/>
          </a:xfrm>
        </p:spPr>
        <p:style>
          <a:lnRef idx="1">
            <a:schemeClr val="accent5"/>
          </a:lnRef>
          <a:fillRef idx="2">
            <a:schemeClr val="accent5"/>
          </a:fillRef>
          <a:effectRef idx="1">
            <a:schemeClr val="accent5"/>
          </a:effectRef>
          <a:fontRef idx="minor">
            <a:schemeClr val="dk1"/>
          </a:fontRef>
        </p:style>
        <p:txBody>
          <a:bodyPr>
            <a:normAutofit lnSpcReduction="10000"/>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Force Quit the unresponsive App</a:t>
            </a:r>
          </a:p>
          <a:p>
            <a:r>
              <a:rPr lang="en-US" sz="1800" dirty="0" smtClean="0">
                <a:latin typeface="Arial" pitchFamily="34" charset="0"/>
                <a:cs typeface="Arial" pitchFamily="34" charset="0"/>
              </a:rPr>
              <a:t>Press and hold the </a:t>
            </a:r>
            <a:r>
              <a:rPr lang="en-US" sz="1800" b="1" dirty="0" smtClean="0">
                <a:latin typeface="Arial" pitchFamily="34" charset="0"/>
                <a:cs typeface="Arial" pitchFamily="34" charset="0"/>
              </a:rPr>
              <a:t>Sleep/Wake</a:t>
            </a:r>
            <a:r>
              <a:rPr lang="en-US" sz="1800" dirty="0" smtClean="0">
                <a:latin typeface="Arial" pitchFamily="34" charset="0"/>
                <a:cs typeface="Arial" pitchFamily="34" charset="0"/>
              </a:rPr>
              <a:t> button until you see the red slider.</a:t>
            </a:r>
          </a:p>
          <a:p>
            <a:r>
              <a:rPr lang="en-US" sz="1800" dirty="0" smtClean="0">
                <a:latin typeface="Arial" pitchFamily="34" charset="0"/>
                <a:cs typeface="Arial" pitchFamily="34" charset="0"/>
              </a:rPr>
              <a:t>Normally, this is what you would do to power down your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or iPod touch. </a:t>
            </a:r>
          </a:p>
          <a:p>
            <a:r>
              <a:rPr lang="en-US" sz="1800" dirty="0" smtClean="0">
                <a:latin typeface="Arial" pitchFamily="34" charset="0"/>
                <a:cs typeface="Arial" pitchFamily="34" charset="0"/>
              </a:rPr>
              <a:t>In this case however, when the slider appears, release the sleep/wake button and then press and hold the </a:t>
            </a:r>
            <a:r>
              <a:rPr lang="en-US" sz="1800" b="1" dirty="0" smtClean="0">
                <a:latin typeface="Arial" pitchFamily="34" charset="0"/>
                <a:cs typeface="Arial" pitchFamily="34" charset="0"/>
              </a:rPr>
              <a:t>Home button</a:t>
            </a:r>
            <a:r>
              <a:rPr lang="en-US" sz="1800" dirty="0" smtClean="0">
                <a:latin typeface="Arial" pitchFamily="34" charset="0"/>
                <a:cs typeface="Arial" pitchFamily="34" charset="0"/>
              </a:rPr>
              <a:t>. </a:t>
            </a:r>
          </a:p>
          <a:p>
            <a:r>
              <a:rPr lang="en-US" sz="1800" dirty="0" smtClean="0">
                <a:latin typeface="Arial" pitchFamily="34" charset="0"/>
                <a:cs typeface="Arial" pitchFamily="34" charset="0"/>
              </a:rPr>
              <a:t>If it works correctly, your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will forcefully quit the unresponsive app and return you to your home screen. </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762000" y="6364941"/>
            <a:ext cx="4191000" cy="4572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44</a:t>
            </a:fld>
            <a:endParaRPr lang="en-US" dirty="0">
              <a:solidFill>
                <a:schemeClr val="tx2">
                  <a:lumMod val="25000"/>
                </a:schemeClr>
              </a:solidFill>
            </a:endParaRPr>
          </a:p>
        </p:txBody>
      </p:sp>
      <p:pic>
        <p:nvPicPr>
          <p:cNvPr id="75780" name="Picture 4" descr="C:\Users\IVA\Pictures\MOBILE TESTING\ICONS\iphone-ipod[1].jpg"/>
          <p:cNvPicPr>
            <a:picLocks noGrp="1" noChangeAspect="1" noChangeArrowheads="1"/>
          </p:cNvPicPr>
          <p:nvPr>
            <p:ph sz="quarter" idx="13"/>
          </p:nvPr>
        </p:nvPicPr>
        <p:blipFill>
          <a:blip r:embed="rId2" cstate="print"/>
          <a:srcRect/>
          <a:stretch>
            <a:fillRect/>
          </a:stretch>
        </p:blipFill>
        <p:spPr bwMode="auto">
          <a:xfrm>
            <a:off x="4648200" y="1447800"/>
            <a:ext cx="4190999" cy="4648200"/>
          </a:xfrm>
          <a:prstGeom prst="rect">
            <a:avLst/>
          </a:prstGeom>
          <a:noFill/>
        </p:spPr>
      </p:pic>
    </p:spTree>
    <p:extLst>
      <p:ext uri="{BB962C8B-B14F-4D97-AF65-F5344CB8AC3E}">
        <p14:creationId xmlns:p14="http://schemas.microsoft.com/office/powerpoint/2010/main" xmlns="" val="28230611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715962"/>
          </a:xfrm>
        </p:spPr>
        <p:style>
          <a:lnRef idx="1">
            <a:schemeClr val="accent6"/>
          </a:lnRef>
          <a:fillRef idx="2">
            <a:schemeClr val="accent6"/>
          </a:fillRef>
          <a:effectRef idx="1">
            <a:schemeClr val="accent6"/>
          </a:effectRef>
          <a:fontRef idx="minor">
            <a:schemeClr val="dk1"/>
          </a:fontRef>
        </p:style>
        <p:txBody>
          <a:bodyPr>
            <a:noAutofit/>
          </a:bodyPr>
          <a:lstStyle/>
          <a:p>
            <a:r>
              <a:rPr lang="en-US" sz="2800" b="1" dirty="0" smtClean="0">
                <a:solidFill>
                  <a:schemeClr val="tx1"/>
                </a:solidFill>
                <a:latin typeface="Arial" pitchFamily="34" charset="0"/>
                <a:cs typeface="Arial" pitchFamily="34" charset="0"/>
              </a:rPr>
              <a:t>How to see and kill the last process on Android?   </a:t>
            </a:r>
            <a:endParaRPr lang="en-US" sz="2800" dirty="0">
              <a:solidFill>
                <a:schemeClr val="tx1"/>
              </a:solidFill>
            </a:endParaRPr>
          </a:p>
        </p:txBody>
      </p:sp>
      <p:sp>
        <p:nvSpPr>
          <p:cNvPr id="5" name="Content Placeholder 4"/>
          <p:cNvSpPr>
            <a:spLocks noGrp="1"/>
          </p:cNvSpPr>
          <p:nvPr>
            <p:ph sz="half" idx="2"/>
          </p:nvPr>
        </p:nvSpPr>
        <p:spPr>
          <a:xfrm>
            <a:off x="304800" y="2819400"/>
            <a:ext cx="3749040" cy="1905000"/>
          </a:xfrm>
        </p:spPr>
        <p:style>
          <a:lnRef idx="1">
            <a:schemeClr val="accent5"/>
          </a:lnRef>
          <a:fillRef idx="2">
            <a:schemeClr val="accent5"/>
          </a:fillRef>
          <a:effectRef idx="1">
            <a:schemeClr val="accent5"/>
          </a:effectRef>
          <a:fontRef idx="minor">
            <a:schemeClr val="dk1"/>
          </a:fontRef>
        </p:style>
        <p:txBody>
          <a:bodyPr/>
          <a:lstStyle/>
          <a:p>
            <a:r>
              <a:rPr lang="en-US" sz="1800" dirty="0" smtClean="0">
                <a:latin typeface="Arial" pitchFamily="34" charset="0"/>
                <a:cs typeface="Arial" pitchFamily="34" charset="0"/>
              </a:rPr>
              <a:t>Tap and Hold Home Button – Task Manager window appears (1)</a:t>
            </a:r>
          </a:p>
          <a:p>
            <a:r>
              <a:rPr lang="en-US" sz="1800" dirty="0" smtClean="0">
                <a:latin typeface="Arial" pitchFamily="34" charset="0"/>
                <a:cs typeface="Arial" pitchFamily="34" charset="0"/>
              </a:rPr>
              <a:t>Tap Active Application – View Active Applications –Exit/End it individually or Exit/End all</a:t>
            </a:r>
          </a:p>
          <a:p>
            <a:endParaRPr lang="en-US" dirty="0"/>
          </a:p>
        </p:txBody>
      </p:sp>
      <p:sp>
        <p:nvSpPr>
          <p:cNvPr id="3" name="Footer Placeholder 2"/>
          <p:cNvSpPr>
            <a:spLocks noGrp="1"/>
          </p:cNvSpPr>
          <p:nvPr>
            <p:ph type="ftr" sz="quarter" idx="11"/>
          </p:nvPr>
        </p:nvSpPr>
        <p:spPr>
          <a:xfrm>
            <a:off x="685800" y="6248400"/>
            <a:ext cx="3352800" cy="4572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45</a:t>
            </a:fld>
            <a:endParaRPr lang="en-US" dirty="0">
              <a:solidFill>
                <a:schemeClr val="tx2">
                  <a:lumMod val="25000"/>
                </a:schemeClr>
              </a:solidFill>
            </a:endParaRPr>
          </a:p>
        </p:txBody>
      </p:sp>
      <p:pic>
        <p:nvPicPr>
          <p:cNvPr id="77826" name="Picture 2" descr="C:\Users\IVA\Pictures\MOBILE TESTING\ICONS\task-switcher-e1305220647629[1].jpg"/>
          <p:cNvPicPr>
            <a:picLocks noGrp="1" noChangeAspect="1" noChangeArrowheads="1"/>
          </p:cNvPicPr>
          <p:nvPr>
            <p:ph sz="quarter" idx="13"/>
          </p:nvPr>
        </p:nvPicPr>
        <p:blipFill>
          <a:blip r:embed="rId2" cstate="print"/>
          <a:srcRect/>
          <a:stretch>
            <a:fillRect/>
          </a:stretch>
        </p:blipFill>
        <p:spPr bwMode="auto">
          <a:xfrm>
            <a:off x="4191000" y="1143000"/>
            <a:ext cx="2209800" cy="3533437"/>
          </a:xfrm>
          <a:prstGeom prst="rect">
            <a:avLst/>
          </a:prstGeom>
          <a:noFill/>
        </p:spPr>
      </p:pic>
      <p:sp>
        <p:nvSpPr>
          <p:cNvPr id="7" name="Rectangle 6"/>
          <p:cNvSpPr/>
          <p:nvPr/>
        </p:nvSpPr>
        <p:spPr>
          <a:xfrm>
            <a:off x="381000" y="5410200"/>
            <a:ext cx="52578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solidFill>
                  <a:schemeClr val="tx1"/>
                </a:solidFill>
                <a:latin typeface="Arial" pitchFamily="34" charset="0"/>
                <a:cs typeface="Arial" pitchFamily="34" charset="0"/>
              </a:rPr>
              <a:t>http://smallbusiness.chron.com/kill-frozen-processes-android-32776.html</a:t>
            </a:r>
            <a:endParaRPr lang="en-US" sz="1200" dirty="0">
              <a:solidFill>
                <a:schemeClr val="tx1"/>
              </a:solidFill>
              <a:latin typeface="Arial" pitchFamily="34" charset="0"/>
              <a:cs typeface="Arial" pitchFamily="34" charset="0"/>
            </a:endParaRPr>
          </a:p>
        </p:txBody>
      </p:sp>
      <p:pic>
        <p:nvPicPr>
          <p:cNvPr id="77827" name="Picture 3" descr="C:\Users\IVA\Pictures\MOBILE TESTING\ICONS\taskmanager_home[0][1].gif"/>
          <p:cNvPicPr>
            <a:picLocks noChangeAspect="1" noChangeArrowheads="1"/>
          </p:cNvPicPr>
          <p:nvPr/>
        </p:nvPicPr>
        <p:blipFill>
          <a:blip r:embed="rId3" cstate="print"/>
          <a:srcRect/>
          <a:stretch>
            <a:fillRect/>
          </a:stretch>
        </p:blipFill>
        <p:spPr bwMode="auto">
          <a:xfrm>
            <a:off x="6629400" y="2514600"/>
            <a:ext cx="2209800" cy="3547956"/>
          </a:xfrm>
          <a:prstGeom prst="rect">
            <a:avLst/>
          </a:prstGeom>
          <a:noFill/>
        </p:spPr>
      </p:pic>
    </p:spTree>
    <p:extLst>
      <p:ext uri="{BB962C8B-B14F-4D97-AF65-F5344CB8AC3E}">
        <p14:creationId xmlns:p14="http://schemas.microsoft.com/office/powerpoint/2010/main" xmlns="" val="26498191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715962"/>
          </a:xfrm>
        </p:spPr>
        <p:style>
          <a:lnRef idx="1">
            <a:schemeClr val="accent6"/>
          </a:lnRef>
          <a:fillRef idx="2">
            <a:schemeClr val="accent6"/>
          </a:fillRef>
          <a:effectRef idx="1">
            <a:schemeClr val="accent6"/>
          </a:effectRef>
          <a:fontRef idx="minor">
            <a:schemeClr val="dk1"/>
          </a:fontRef>
        </p:style>
        <p:txBody>
          <a:bodyPr>
            <a:noAutofit/>
          </a:bodyPr>
          <a:lstStyle/>
          <a:p>
            <a:r>
              <a:rPr lang="en-US" sz="2400" b="1" dirty="0" smtClean="0">
                <a:solidFill>
                  <a:schemeClr val="tx1"/>
                </a:solidFill>
                <a:latin typeface="Arial" pitchFamily="34" charset="0"/>
                <a:cs typeface="Arial" pitchFamily="34" charset="0"/>
              </a:rPr>
              <a:t>How to see and kill the last process on Android?    </a:t>
            </a:r>
            <a:endParaRPr lang="en-US" sz="2400" dirty="0">
              <a:solidFill>
                <a:schemeClr val="tx1"/>
              </a:solidFill>
            </a:endParaRPr>
          </a:p>
        </p:txBody>
      </p:sp>
      <p:pic>
        <p:nvPicPr>
          <p:cNvPr id="76802" name="Picture 2" descr="C:\Users\IVA\Pictures\MOBILE TESTING\ICONS\image89[1].png"/>
          <p:cNvPicPr>
            <a:picLocks noGrp="1" noChangeAspect="1" noChangeArrowheads="1"/>
          </p:cNvPicPr>
          <p:nvPr>
            <p:ph sz="half" idx="2"/>
          </p:nvPr>
        </p:nvPicPr>
        <p:blipFill>
          <a:blip r:embed="rId2" cstate="print"/>
          <a:srcRect/>
          <a:stretch>
            <a:fillRect/>
          </a:stretch>
        </p:blipFill>
        <p:spPr bwMode="auto">
          <a:xfrm>
            <a:off x="228601" y="990600"/>
            <a:ext cx="3048000" cy="2694845"/>
          </a:xfrm>
          <a:prstGeom prst="rect">
            <a:avLst/>
          </a:prstGeom>
          <a:noFill/>
        </p:spPr>
      </p:pic>
      <p:sp>
        <p:nvSpPr>
          <p:cNvPr id="3" name="Footer Placeholder 2"/>
          <p:cNvSpPr>
            <a:spLocks noGrp="1"/>
          </p:cNvSpPr>
          <p:nvPr>
            <p:ph type="ftr" sz="quarter" idx="11"/>
          </p:nvPr>
        </p:nvSpPr>
        <p:spPr>
          <a:xfrm>
            <a:off x="838200" y="6400800"/>
            <a:ext cx="3733800" cy="4572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46</a:t>
            </a:fld>
            <a:endParaRPr lang="en-US" dirty="0">
              <a:solidFill>
                <a:schemeClr val="tx2">
                  <a:lumMod val="25000"/>
                </a:schemeClr>
              </a:solidFill>
            </a:endParaRPr>
          </a:p>
        </p:txBody>
      </p:sp>
      <p:sp>
        <p:nvSpPr>
          <p:cNvPr id="6" name="Content Placeholder 5"/>
          <p:cNvSpPr>
            <a:spLocks noGrp="1"/>
          </p:cNvSpPr>
          <p:nvPr>
            <p:ph sz="quarter" idx="13"/>
          </p:nvPr>
        </p:nvSpPr>
        <p:spPr>
          <a:xfrm>
            <a:off x="4933950" y="1295400"/>
            <a:ext cx="3749040" cy="4648200"/>
          </a:xfrm>
        </p:spPr>
        <p:style>
          <a:lnRef idx="1">
            <a:schemeClr val="accent5"/>
          </a:lnRef>
          <a:fillRef idx="2">
            <a:schemeClr val="accent5"/>
          </a:fillRef>
          <a:effectRef idx="1">
            <a:schemeClr val="accent5"/>
          </a:effectRef>
          <a:fontRef idx="minor">
            <a:schemeClr val="dk1"/>
          </a:fontRef>
        </p:style>
        <p:txBody>
          <a:bodyPr>
            <a:normAutofit lnSpcReduction="10000"/>
          </a:bodyPr>
          <a:lstStyle/>
          <a:p>
            <a:r>
              <a:rPr lang="en-US" sz="1700" b="1" dirty="0" smtClean="0">
                <a:latin typeface="Arial" pitchFamily="34" charset="0"/>
                <a:cs typeface="Arial" pitchFamily="34" charset="0"/>
              </a:rPr>
              <a:t>Kill Android Apps with Built-In Tools</a:t>
            </a:r>
          </a:p>
          <a:p>
            <a:r>
              <a:rPr lang="en-US" sz="1700" dirty="0" smtClean="0">
                <a:latin typeface="Arial" pitchFamily="34" charset="0"/>
                <a:cs typeface="Arial" pitchFamily="34" charset="0"/>
              </a:rPr>
              <a:t>Start by opening up the </a:t>
            </a:r>
            <a:r>
              <a:rPr lang="en-US" sz="1700" b="1" dirty="0" smtClean="0">
                <a:latin typeface="Arial" pitchFamily="34" charset="0"/>
                <a:cs typeface="Arial" pitchFamily="34" charset="0"/>
              </a:rPr>
              <a:t>Settings</a:t>
            </a:r>
            <a:r>
              <a:rPr lang="en-US" sz="1700" dirty="0" smtClean="0">
                <a:latin typeface="Arial" pitchFamily="34" charset="0"/>
                <a:cs typeface="Arial" pitchFamily="34" charset="0"/>
              </a:rPr>
              <a:t> panel on your phone, and then head into </a:t>
            </a:r>
            <a:r>
              <a:rPr lang="en-US" sz="1700" b="1" dirty="0" smtClean="0">
                <a:latin typeface="Arial" pitchFamily="34" charset="0"/>
                <a:cs typeface="Arial" pitchFamily="34" charset="0"/>
              </a:rPr>
              <a:t>Applications –&gt; Manage applications</a:t>
            </a:r>
          </a:p>
          <a:p>
            <a:r>
              <a:rPr lang="en-US" sz="1700" dirty="0" smtClean="0">
                <a:latin typeface="Arial" pitchFamily="34" charset="0"/>
                <a:cs typeface="Arial" pitchFamily="34" charset="0"/>
              </a:rPr>
              <a:t>Now switch over to the </a:t>
            </a:r>
            <a:r>
              <a:rPr lang="en-US" sz="1700" b="1" dirty="0" smtClean="0">
                <a:latin typeface="Arial" pitchFamily="34" charset="0"/>
                <a:cs typeface="Arial" pitchFamily="34" charset="0"/>
              </a:rPr>
              <a:t>Running </a:t>
            </a:r>
            <a:r>
              <a:rPr lang="en-US" sz="1700" dirty="0" smtClean="0">
                <a:latin typeface="Arial" pitchFamily="34" charset="0"/>
                <a:cs typeface="Arial" pitchFamily="34" charset="0"/>
              </a:rPr>
              <a:t>tab, where you’ll see all the applications that are currently running on the system. You could find the application in one of the other tabs as well, but it’s often easier to filter through the Running list.</a:t>
            </a:r>
          </a:p>
          <a:p>
            <a:r>
              <a:rPr lang="en-US" sz="1700" dirty="0" smtClean="0">
                <a:latin typeface="Arial" pitchFamily="34" charset="0"/>
                <a:cs typeface="Arial" pitchFamily="34" charset="0"/>
              </a:rPr>
              <a:t>Once you’re on the application that’s causing the problems, you can simply click the </a:t>
            </a:r>
            <a:r>
              <a:rPr lang="en-US" sz="1700" b="1" dirty="0" smtClean="0">
                <a:latin typeface="Arial" pitchFamily="34" charset="0"/>
                <a:cs typeface="Arial" pitchFamily="34" charset="0"/>
              </a:rPr>
              <a:t>Force stop </a:t>
            </a:r>
            <a:r>
              <a:rPr lang="en-US" sz="1700" dirty="0" smtClean="0">
                <a:latin typeface="Arial" pitchFamily="34" charset="0"/>
                <a:cs typeface="Arial" pitchFamily="34" charset="0"/>
              </a:rPr>
              <a:t>button to kill the process.</a:t>
            </a:r>
          </a:p>
          <a:p>
            <a:endParaRPr lang="en-US" dirty="0"/>
          </a:p>
        </p:txBody>
      </p:sp>
      <p:pic>
        <p:nvPicPr>
          <p:cNvPr id="76803" name="Picture 3" descr="C:\Users\IVA\Pictures\MOBILE TESTING\ICONS\image90[1].png"/>
          <p:cNvPicPr>
            <a:picLocks noChangeAspect="1" noChangeArrowheads="1"/>
          </p:cNvPicPr>
          <p:nvPr/>
        </p:nvPicPr>
        <p:blipFill>
          <a:blip r:embed="rId3" cstate="print"/>
          <a:srcRect/>
          <a:stretch>
            <a:fillRect/>
          </a:stretch>
        </p:blipFill>
        <p:spPr bwMode="auto">
          <a:xfrm>
            <a:off x="1447800" y="3581400"/>
            <a:ext cx="3202943" cy="2819400"/>
          </a:xfrm>
          <a:prstGeom prst="rect">
            <a:avLst/>
          </a:prstGeom>
          <a:noFill/>
        </p:spPr>
      </p:pic>
      <p:sp>
        <p:nvSpPr>
          <p:cNvPr id="9" name="Oval 8"/>
          <p:cNvSpPr/>
          <p:nvPr/>
        </p:nvSpPr>
        <p:spPr>
          <a:xfrm>
            <a:off x="3429000" y="12192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10" name="Oval 9"/>
          <p:cNvSpPr/>
          <p:nvPr/>
        </p:nvSpPr>
        <p:spPr>
          <a:xfrm>
            <a:off x="381000" y="42672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Tree>
    <p:extLst>
      <p:ext uri="{BB962C8B-B14F-4D97-AF65-F5344CB8AC3E}">
        <p14:creationId xmlns:p14="http://schemas.microsoft.com/office/powerpoint/2010/main" xmlns="" val="3799323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609600"/>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solidFill>
                  <a:schemeClr val="tx1"/>
                </a:solidFill>
              </a:rPr>
              <a:t>How to kill frozen App on Android</a:t>
            </a:r>
            <a:endParaRPr lang="en-US" sz="4000" dirty="0">
              <a:solidFill>
                <a:schemeClr val="tx1"/>
              </a:solidFill>
            </a:endParaRPr>
          </a:p>
        </p:txBody>
      </p:sp>
      <p:sp>
        <p:nvSpPr>
          <p:cNvPr id="2" name="Content Placeholder 1"/>
          <p:cNvSpPr>
            <a:spLocks noGrp="1"/>
          </p:cNvSpPr>
          <p:nvPr>
            <p:ph sz="half" idx="2"/>
          </p:nvPr>
        </p:nvSpPr>
        <p:spPr>
          <a:xfrm>
            <a:off x="533400" y="2438400"/>
            <a:ext cx="4343400" cy="990600"/>
          </a:xfrm>
        </p:spPr>
        <p:style>
          <a:lnRef idx="1">
            <a:schemeClr val="accent5"/>
          </a:lnRef>
          <a:fillRef idx="2">
            <a:schemeClr val="accent5"/>
          </a:fillRef>
          <a:effectRef idx="1">
            <a:schemeClr val="accent5"/>
          </a:effectRef>
          <a:fontRef idx="minor">
            <a:schemeClr val="dk1"/>
          </a:fontRef>
        </p:style>
        <p:txBody>
          <a:bodyPr>
            <a:normAutofit/>
          </a:bodyPr>
          <a:lstStyle/>
          <a:p>
            <a:r>
              <a:rPr lang="en-US" sz="1600" dirty="0" smtClean="0"/>
              <a:t>1. Remove the Battery (cold Reboot)</a:t>
            </a:r>
          </a:p>
          <a:p>
            <a:r>
              <a:rPr lang="en-US" sz="1600" dirty="0" smtClean="0"/>
              <a:t>2. Using USB cable – open “secure android” and clean files directory.</a:t>
            </a:r>
            <a:endParaRPr lang="en-US" sz="1600" dirty="0"/>
          </a:p>
        </p:txBody>
      </p:sp>
      <p:sp>
        <p:nvSpPr>
          <p:cNvPr id="4" name="Footer Placeholder 3"/>
          <p:cNvSpPr>
            <a:spLocks noGrp="1"/>
          </p:cNvSpPr>
          <p:nvPr>
            <p:ph type="ftr" sz="quarter" idx="11"/>
          </p:nvPr>
        </p:nvSpPr>
        <p:spPr>
          <a:xfrm>
            <a:off x="838200" y="6400800"/>
            <a:ext cx="4154328" cy="365125"/>
          </a:xfrm>
        </p:spPr>
        <p:txBody>
          <a:bodyPr/>
          <a:lstStyle/>
          <a:p>
            <a:r>
              <a:rPr lang="en-US" dirty="0" smtClean="0">
                <a:solidFill>
                  <a:schemeClr val="tx2">
                    <a:lumMod val="10000"/>
                  </a:schemeClr>
                </a:solidFill>
              </a:rPr>
              <a:t>Copyright </a:t>
            </a:r>
            <a:r>
              <a:rPr lang="en-US" dirty="0" err="1" smtClean="0">
                <a:solidFill>
                  <a:schemeClr val="tx2">
                    <a:lumMod val="10000"/>
                  </a:schemeClr>
                </a:solidFill>
              </a:rPr>
              <a:t>Ivette</a:t>
            </a:r>
            <a:r>
              <a:rPr lang="en-US" dirty="0" smtClean="0">
                <a:solidFill>
                  <a:schemeClr val="tx2">
                    <a:lumMod val="10000"/>
                  </a:schemeClr>
                </a:solidFill>
              </a:rPr>
              <a:t> Doss 2013</a:t>
            </a:r>
            <a:endParaRPr lang="en-US" dirty="0">
              <a:solidFill>
                <a:schemeClr val="tx2">
                  <a:lumMod val="1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10000"/>
                  </a:schemeClr>
                </a:solidFill>
              </a:rPr>
              <a:pPr/>
              <a:t>47</a:t>
            </a:fld>
            <a:endParaRPr lang="en-US" dirty="0">
              <a:solidFill>
                <a:schemeClr val="tx2">
                  <a:lumMod val="10000"/>
                </a:schemeClr>
              </a:solidFill>
            </a:endParaRPr>
          </a:p>
        </p:txBody>
      </p:sp>
      <p:pic>
        <p:nvPicPr>
          <p:cNvPr id="1026" name="Picture 2" descr="http://m.img.brothersoft.com/android/226/116226_screenshot0.jpg"/>
          <p:cNvPicPr>
            <a:picLocks noChangeAspect="1" noChangeArrowheads="1"/>
          </p:cNvPicPr>
          <p:nvPr/>
        </p:nvPicPr>
        <p:blipFill>
          <a:blip r:embed="rId2" cstate="print"/>
          <a:srcRect/>
          <a:stretch>
            <a:fillRect/>
          </a:stretch>
        </p:blipFill>
        <p:spPr bwMode="auto">
          <a:xfrm>
            <a:off x="5410200" y="1600200"/>
            <a:ext cx="3048000" cy="4572000"/>
          </a:xfrm>
          <a:prstGeom prst="rect">
            <a:avLst/>
          </a:prstGeom>
          <a:noFill/>
        </p:spPr>
      </p:pic>
    </p:spTree>
    <p:extLst>
      <p:ext uri="{BB962C8B-B14F-4D97-AF65-F5344CB8AC3E}">
        <p14:creationId xmlns:p14="http://schemas.microsoft.com/office/powerpoint/2010/main" xmlns="" val="4169738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74638"/>
            <a:ext cx="8382000" cy="639762"/>
          </a:xfrm>
        </p:spPr>
        <p:style>
          <a:lnRef idx="1">
            <a:schemeClr val="accent6"/>
          </a:lnRef>
          <a:fillRef idx="2">
            <a:schemeClr val="accent6"/>
          </a:fillRef>
          <a:effectRef idx="1">
            <a:schemeClr val="accent6"/>
          </a:effectRef>
          <a:fontRef idx="minor">
            <a:schemeClr val="dk1"/>
          </a:fontRef>
        </p:style>
        <p:txBody>
          <a:bodyPr>
            <a:noAutofit/>
          </a:bodyPr>
          <a:lstStyle/>
          <a:p>
            <a:r>
              <a:rPr lang="en-US" sz="2400" b="1" dirty="0" smtClean="0">
                <a:solidFill>
                  <a:schemeClr val="tx1"/>
                </a:solidFill>
                <a:latin typeface="Arial" pitchFamily="34" charset="0"/>
                <a:cs typeface="Arial" pitchFamily="34" charset="0"/>
              </a:rPr>
              <a:t>Show me how to activate “Flight” Mode on iPhone</a:t>
            </a:r>
            <a:endParaRPr lang="en-US" sz="2400" b="1" dirty="0">
              <a:solidFill>
                <a:schemeClr val="tx1"/>
              </a:solidFill>
            </a:endParaRPr>
          </a:p>
        </p:txBody>
      </p:sp>
      <p:sp>
        <p:nvSpPr>
          <p:cNvPr id="7" name="Content Placeholder 6"/>
          <p:cNvSpPr>
            <a:spLocks noGrp="1"/>
          </p:cNvSpPr>
          <p:nvPr>
            <p:ph sz="half" idx="2"/>
          </p:nvPr>
        </p:nvSpPr>
        <p:spPr>
          <a:xfrm>
            <a:off x="4800600" y="4648200"/>
            <a:ext cx="4038600" cy="1524000"/>
          </a:xfrm>
        </p:spPr>
        <p:style>
          <a:lnRef idx="1">
            <a:schemeClr val="accent5"/>
          </a:lnRef>
          <a:fillRef idx="2">
            <a:schemeClr val="accent5"/>
          </a:fillRef>
          <a:effectRef idx="1">
            <a:schemeClr val="accent5"/>
          </a:effectRef>
          <a:fontRef idx="minor">
            <a:schemeClr val="dk1"/>
          </a:fontRef>
        </p:style>
        <p:txBody>
          <a:bodyPr>
            <a:normAutofit/>
          </a:bodyPr>
          <a:lstStyle/>
          <a:p>
            <a:r>
              <a:rPr lang="en-US" sz="2000" dirty="0" smtClean="0">
                <a:latin typeface="Arial" pitchFamily="34" charset="0"/>
                <a:cs typeface="Arial" pitchFamily="34" charset="0"/>
              </a:rPr>
              <a:t>Go to Home Screen (page 1) – Click on Settings – Top line of Settings Menu is Airplane Mode – Switch it OFF/ON.</a:t>
            </a:r>
            <a:endParaRPr lang="en-US" sz="2000" dirty="0">
              <a:latin typeface="Arial" pitchFamily="34" charset="0"/>
              <a:cs typeface="Arial" pitchFamily="34" charset="0"/>
            </a:endParaRPr>
          </a:p>
        </p:txBody>
      </p:sp>
      <p:sp>
        <p:nvSpPr>
          <p:cNvPr id="3" name="Footer Placeholder 2"/>
          <p:cNvSpPr>
            <a:spLocks noGrp="1"/>
          </p:cNvSpPr>
          <p:nvPr>
            <p:ph type="ftr" sz="quarter" idx="11"/>
          </p:nvPr>
        </p:nvSpPr>
        <p:spPr>
          <a:xfrm>
            <a:off x="4876800" y="6284479"/>
            <a:ext cx="3429000" cy="3810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324600"/>
            <a:ext cx="539496" cy="457200"/>
          </a:xfrm>
        </p:spPr>
        <p:txBody>
          <a:bodyPr/>
          <a:lstStyle/>
          <a:p>
            <a:fld id="{B6F15528-21DE-4FAA-801E-634DDDAF4B2B}" type="slidenum">
              <a:rPr lang="en-US" smtClean="0">
                <a:solidFill>
                  <a:schemeClr val="tx2">
                    <a:lumMod val="25000"/>
                  </a:schemeClr>
                </a:solidFill>
              </a:rPr>
              <a:pPr/>
              <a:t>48</a:t>
            </a:fld>
            <a:endParaRPr lang="en-US" dirty="0">
              <a:solidFill>
                <a:schemeClr val="tx2">
                  <a:lumMod val="25000"/>
                </a:schemeClr>
              </a:solidFill>
            </a:endParaRPr>
          </a:p>
        </p:txBody>
      </p:sp>
      <p:pic>
        <p:nvPicPr>
          <p:cNvPr id="78851" name="Picture 3" descr="C:\Users\IVA\Pictures\MOBILE TESTING\ICONS\Settings.png"/>
          <p:cNvPicPr>
            <a:picLocks noGrp="1" noChangeAspect="1" noChangeArrowheads="1"/>
          </p:cNvPicPr>
          <p:nvPr>
            <p:ph sz="quarter" idx="13"/>
          </p:nvPr>
        </p:nvPicPr>
        <p:blipFill>
          <a:blip r:embed="rId2" cstate="print"/>
          <a:srcRect/>
          <a:stretch>
            <a:fillRect/>
          </a:stretch>
        </p:blipFill>
        <p:spPr bwMode="auto">
          <a:xfrm>
            <a:off x="1905000" y="1066800"/>
            <a:ext cx="2387600" cy="3429000"/>
          </a:xfrm>
          <a:prstGeom prst="rect">
            <a:avLst/>
          </a:prstGeom>
          <a:noFill/>
        </p:spPr>
      </p:pic>
      <p:pic>
        <p:nvPicPr>
          <p:cNvPr id="78852" name="Picture 4" descr="C:\Users\IVA\Pictures\MOBILE TESTING\ICONS\ipod 001.PNG"/>
          <p:cNvPicPr>
            <a:picLocks noChangeAspect="1" noChangeArrowheads="1"/>
          </p:cNvPicPr>
          <p:nvPr/>
        </p:nvPicPr>
        <p:blipFill>
          <a:blip r:embed="rId3" cstate="print"/>
          <a:srcRect/>
          <a:stretch>
            <a:fillRect/>
          </a:stretch>
        </p:blipFill>
        <p:spPr bwMode="auto">
          <a:xfrm>
            <a:off x="6172200" y="1066800"/>
            <a:ext cx="2362200" cy="3276600"/>
          </a:xfrm>
          <a:prstGeom prst="rect">
            <a:avLst/>
          </a:prstGeom>
          <a:noFill/>
        </p:spPr>
      </p:pic>
      <p:sp>
        <p:nvSpPr>
          <p:cNvPr id="13" name="Oval 12"/>
          <p:cNvSpPr/>
          <p:nvPr/>
        </p:nvSpPr>
        <p:spPr>
          <a:xfrm>
            <a:off x="533400" y="1143000"/>
            <a:ext cx="990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14" name="Oval 13"/>
          <p:cNvSpPr/>
          <p:nvPr/>
        </p:nvSpPr>
        <p:spPr>
          <a:xfrm>
            <a:off x="4876800" y="11430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2</a:t>
            </a:r>
            <a:endParaRPr lang="en-US" sz="2400" b="1" dirty="0">
              <a:solidFill>
                <a:schemeClr val="tx1"/>
              </a:solidFill>
            </a:endParaRPr>
          </a:p>
        </p:txBody>
      </p:sp>
      <p:sp>
        <p:nvSpPr>
          <p:cNvPr id="10" name="Rectangle 9"/>
          <p:cNvSpPr/>
          <p:nvPr/>
        </p:nvSpPr>
        <p:spPr>
          <a:xfrm>
            <a:off x="228600" y="4572000"/>
            <a:ext cx="4343400"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buNone/>
            </a:pPr>
            <a:r>
              <a:rPr lang="en-US" sz="1600" b="1" dirty="0" smtClean="0">
                <a:latin typeface="Arial" pitchFamily="34" charset="0"/>
                <a:cs typeface="Arial" pitchFamily="34" charset="0"/>
              </a:rPr>
              <a:t>Flight/Airplane Mode </a:t>
            </a:r>
            <a:r>
              <a:rPr lang="en-US" sz="1600" dirty="0" smtClean="0">
                <a:latin typeface="Arial" pitchFamily="34" charset="0"/>
                <a:cs typeface="Arial" pitchFamily="34" charset="0"/>
              </a:rPr>
              <a:t>turns off the wireless radio parts of the device, for safe use on airplane where radio transmitters are not allowed.</a:t>
            </a:r>
          </a:p>
          <a:p>
            <a:pPr>
              <a:buNone/>
            </a:pPr>
            <a:r>
              <a:rPr lang="en-US" sz="1600" dirty="0" smtClean="0">
                <a:latin typeface="Arial" pitchFamily="34" charset="0"/>
                <a:cs typeface="Arial" pitchFamily="34" charset="0"/>
              </a:rPr>
              <a:t>This Mode allows users to safely use the none-wireless functions of the phone (such as music,  games, organizers functions) on an airplane during the flight.</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xmlns="" val="35997617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715962"/>
          </a:xfrm>
        </p:spPr>
        <p:style>
          <a:lnRef idx="1">
            <a:schemeClr val="accent6"/>
          </a:lnRef>
          <a:fillRef idx="2">
            <a:schemeClr val="accent6"/>
          </a:fillRef>
          <a:effectRef idx="1">
            <a:schemeClr val="accent6"/>
          </a:effectRef>
          <a:fontRef idx="minor">
            <a:schemeClr val="dk1"/>
          </a:fontRef>
        </p:style>
        <p:txBody>
          <a:bodyPr>
            <a:noAutofit/>
          </a:bodyPr>
          <a:lstStyle/>
          <a:p>
            <a:r>
              <a:rPr lang="en-US" sz="2400" b="1" dirty="0" smtClean="0">
                <a:solidFill>
                  <a:schemeClr val="tx1"/>
                </a:solidFill>
                <a:latin typeface="Arial" pitchFamily="34" charset="0"/>
                <a:cs typeface="Arial" pitchFamily="34" charset="0"/>
              </a:rPr>
              <a:t>Show me how to activate “Flight” Mode on Android</a:t>
            </a:r>
            <a:endParaRPr lang="en-US" sz="2400" b="1" dirty="0">
              <a:solidFill>
                <a:schemeClr val="tx1"/>
              </a:solidFill>
            </a:endParaRPr>
          </a:p>
        </p:txBody>
      </p:sp>
      <p:pic>
        <p:nvPicPr>
          <p:cNvPr id="79874" name="Picture 2" descr="C:\Users\IVA\Pictures\MOBILE TESTING\ICONS\flight-mode[1].png"/>
          <p:cNvPicPr>
            <a:picLocks noGrp="1" noChangeAspect="1" noChangeArrowheads="1"/>
          </p:cNvPicPr>
          <p:nvPr>
            <p:ph sz="half" idx="2"/>
          </p:nvPr>
        </p:nvPicPr>
        <p:blipFill>
          <a:blip r:embed="rId2" cstate="print"/>
          <a:srcRect/>
          <a:stretch>
            <a:fillRect/>
          </a:stretch>
        </p:blipFill>
        <p:spPr bwMode="auto">
          <a:xfrm>
            <a:off x="1219200" y="1219200"/>
            <a:ext cx="3276599" cy="2285999"/>
          </a:xfrm>
          <a:prstGeom prst="rect">
            <a:avLst/>
          </a:prstGeom>
          <a:noFill/>
        </p:spPr>
      </p:pic>
      <p:sp>
        <p:nvSpPr>
          <p:cNvPr id="3" name="Footer Placeholder 2"/>
          <p:cNvSpPr>
            <a:spLocks noGrp="1"/>
          </p:cNvSpPr>
          <p:nvPr>
            <p:ph type="ftr" sz="quarter" idx="11"/>
          </p:nvPr>
        </p:nvSpPr>
        <p:spPr>
          <a:xfrm>
            <a:off x="762000" y="6324600"/>
            <a:ext cx="3352800" cy="4572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49</a:t>
            </a:fld>
            <a:endParaRPr lang="en-US" dirty="0">
              <a:solidFill>
                <a:schemeClr val="tx2">
                  <a:lumMod val="25000"/>
                </a:schemeClr>
              </a:solidFill>
            </a:endParaRPr>
          </a:p>
        </p:txBody>
      </p:sp>
      <p:sp>
        <p:nvSpPr>
          <p:cNvPr id="6" name="Content Placeholder 5"/>
          <p:cNvSpPr>
            <a:spLocks noGrp="1"/>
          </p:cNvSpPr>
          <p:nvPr>
            <p:ph sz="quarter" idx="13"/>
          </p:nvPr>
        </p:nvSpPr>
        <p:spPr>
          <a:xfrm>
            <a:off x="5029200" y="1524000"/>
            <a:ext cx="3749040" cy="3581400"/>
          </a:xfrm>
        </p:spPr>
        <p:style>
          <a:lnRef idx="1">
            <a:schemeClr val="accent5"/>
          </a:lnRef>
          <a:fillRef idx="2">
            <a:schemeClr val="accent5"/>
          </a:fillRef>
          <a:effectRef idx="1">
            <a:schemeClr val="accent5"/>
          </a:effectRef>
          <a:fontRef idx="minor">
            <a:schemeClr val="dk1"/>
          </a:fontRef>
        </p:style>
        <p:txBody>
          <a:bodyPr>
            <a:normAutofit/>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1. </a:t>
            </a:r>
            <a:r>
              <a:rPr lang="en-US" sz="1800" dirty="0" smtClean="0">
                <a:latin typeface="Arial" pitchFamily="34" charset="0"/>
                <a:cs typeface="Arial" pitchFamily="34" charset="0"/>
              </a:rPr>
              <a:t>Hold (long) the Start Button (upper right, side corner of the phone) – “Phone Options” window will appeared – Select “Flight Mode” – it will go ON automatically.</a:t>
            </a:r>
          </a:p>
          <a:p>
            <a:r>
              <a:rPr lang="en-US" sz="1800" b="1" dirty="0" smtClean="0">
                <a:latin typeface="Arial" pitchFamily="34" charset="0"/>
                <a:cs typeface="Arial" pitchFamily="34" charset="0"/>
              </a:rPr>
              <a:t>2. </a:t>
            </a:r>
            <a:r>
              <a:rPr lang="en-US" sz="1800" dirty="0" smtClean="0">
                <a:latin typeface="Arial" pitchFamily="34" charset="0"/>
                <a:cs typeface="Arial" pitchFamily="34" charset="0"/>
              </a:rPr>
              <a:t>Tap “Menu” (on the bottom) – Settings – Wireless and Network – Check “Flight Mode” box.</a:t>
            </a:r>
            <a:endParaRPr lang="en-US" sz="1800" dirty="0">
              <a:latin typeface="Arial" pitchFamily="34" charset="0"/>
              <a:cs typeface="Arial" pitchFamily="34" charset="0"/>
            </a:endParaRPr>
          </a:p>
        </p:txBody>
      </p:sp>
      <p:sp>
        <p:nvSpPr>
          <p:cNvPr id="8" name="Oval 7"/>
          <p:cNvSpPr/>
          <p:nvPr/>
        </p:nvSpPr>
        <p:spPr>
          <a:xfrm>
            <a:off x="228600" y="1219200"/>
            <a:ext cx="838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pic>
        <p:nvPicPr>
          <p:cNvPr id="79875" name="Picture 3" descr="C:\Users\IVA\Pictures\MOBILE TESTING\ICONS\02[1].jpg"/>
          <p:cNvPicPr>
            <a:picLocks noChangeAspect="1" noChangeArrowheads="1"/>
          </p:cNvPicPr>
          <p:nvPr/>
        </p:nvPicPr>
        <p:blipFill>
          <a:blip r:embed="rId3" cstate="print"/>
          <a:srcRect/>
          <a:stretch>
            <a:fillRect/>
          </a:stretch>
        </p:blipFill>
        <p:spPr bwMode="auto">
          <a:xfrm>
            <a:off x="381000" y="3581400"/>
            <a:ext cx="2419350" cy="2270923"/>
          </a:xfrm>
          <a:prstGeom prst="rect">
            <a:avLst/>
          </a:prstGeom>
          <a:noFill/>
        </p:spPr>
      </p:pic>
      <p:pic>
        <p:nvPicPr>
          <p:cNvPr id="79876" name="Picture 4" descr="C:\Users\IVA\Pictures\MOBILE TESTING\ICONS\disable-flight-mode[1].png"/>
          <p:cNvPicPr>
            <a:picLocks noChangeAspect="1" noChangeArrowheads="1"/>
          </p:cNvPicPr>
          <p:nvPr/>
        </p:nvPicPr>
        <p:blipFill>
          <a:blip r:embed="rId4" cstate="print"/>
          <a:srcRect/>
          <a:stretch>
            <a:fillRect/>
          </a:stretch>
        </p:blipFill>
        <p:spPr bwMode="auto">
          <a:xfrm>
            <a:off x="3048000" y="4800599"/>
            <a:ext cx="2514600" cy="1839913"/>
          </a:xfrm>
          <a:prstGeom prst="rect">
            <a:avLst/>
          </a:prstGeom>
          <a:noFill/>
        </p:spPr>
      </p:pic>
      <p:sp>
        <p:nvSpPr>
          <p:cNvPr id="11" name="Oval 10"/>
          <p:cNvSpPr/>
          <p:nvPr/>
        </p:nvSpPr>
        <p:spPr>
          <a:xfrm>
            <a:off x="2895600" y="40386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Tree>
    <p:extLst>
      <p:ext uri="{BB962C8B-B14F-4D97-AF65-F5344CB8AC3E}">
        <p14:creationId xmlns:p14="http://schemas.microsoft.com/office/powerpoint/2010/main" xmlns="" val="1589703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200" b="1" dirty="0" smtClean="0">
                <a:solidFill>
                  <a:schemeClr val="tx1"/>
                </a:solidFill>
                <a:latin typeface="Arial" pitchFamily="34" charset="0"/>
                <a:cs typeface="Arial" pitchFamily="34" charset="0"/>
              </a:rPr>
              <a:t>What phone do you are using right now?</a:t>
            </a:r>
            <a:endParaRPr lang="en-US" sz="3200" b="1" dirty="0">
              <a:solidFill>
                <a:schemeClr val="tx1"/>
              </a:solidFill>
              <a:latin typeface="Arial" pitchFamily="34" charset="0"/>
              <a:cs typeface="Arial" pitchFamily="34" charset="0"/>
            </a:endParaRPr>
          </a:p>
        </p:txBody>
      </p:sp>
      <p:sp>
        <p:nvSpPr>
          <p:cNvPr id="2" name="Content Placeholder 1"/>
          <p:cNvSpPr>
            <a:spLocks noGrp="1"/>
          </p:cNvSpPr>
          <p:nvPr>
            <p:ph sz="half" idx="2"/>
          </p:nvPr>
        </p:nvSpPr>
        <p:spPr>
          <a:xfrm>
            <a:off x="457200" y="1295400"/>
            <a:ext cx="4038600" cy="4386072"/>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r>
              <a:rPr lang="en-US" dirty="0" smtClean="0">
                <a:latin typeface="Arial" pitchFamily="34" charset="0"/>
                <a:cs typeface="Arial" pitchFamily="34" charset="0"/>
              </a:rPr>
              <a:t>Model and Maker,</a:t>
            </a:r>
          </a:p>
          <a:p>
            <a:r>
              <a:rPr lang="en-US" dirty="0" smtClean="0">
                <a:latin typeface="Arial" pitchFamily="34" charset="0"/>
                <a:cs typeface="Arial" pitchFamily="34" charset="0"/>
              </a:rPr>
              <a:t> year of release, </a:t>
            </a:r>
          </a:p>
          <a:p>
            <a:r>
              <a:rPr lang="en-US" dirty="0" smtClean="0">
                <a:latin typeface="Arial" pitchFamily="34" charset="0"/>
                <a:cs typeface="Arial" pitchFamily="34" charset="0"/>
              </a:rPr>
              <a:t>OS (availability to upgrade system), </a:t>
            </a:r>
          </a:p>
          <a:p>
            <a:r>
              <a:rPr lang="en-US" dirty="0" smtClean="0">
                <a:latin typeface="Arial" pitchFamily="34" charset="0"/>
                <a:cs typeface="Arial" pitchFamily="34" charset="0"/>
              </a:rPr>
              <a:t>carrier, </a:t>
            </a:r>
          </a:p>
          <a:p>
            <a:r>
              <a:rPr lang="en-US" dirty="0" smtClean="0">
                <a:latin typeface="Arial" pitchFamily="34" charset="0"/>
                <a:cs typeface="Arial" pitchFamily="34" charset="0"/>
              </a:rPr>
              <a:t>battery life, </a:t>
            </a:r>
          </a:p>
          <a:p>
            <a:r>
              <a:rPr lang="en-US" dirty="0" smtClean="0">
                <a:latin typeface="Arial" pitchFamily="34" charset="0"/>
                <a:cs typeface="Arial" pitchFamily="34" charset="0"/>
              </a:rPr>
              <a:t>why you choose this phone,</a:t>
            </a:r>
          </a:p>
          <a:p>
            <a:r>
              <a:rPr lang="en-US" dirty="0" smtClean="0">
                <a:latin typeface="Arial" pitchFamily="34" charset="0"/>
                <a:cs typeface="Arial" pitchFamily="34" charset="0"/>
              </a:rPr>
              <a:t> compare your phone with your ‘dream’ phone,</a:t>
            </a:r>
          </a:p>
          <a:p>
            <a:r>
              <a:rPr lang="en-US" dirty="0" smtClean="0">
                <a:latin typeface="Arial" pitchFamily="34" charset="0"/>
                <a:cs typeface="Arial" pitchFamily="34" charset="0"/>
              </a:rPr>
              <a:t> special feature,</a:t>
            </a:r>
          </a:p>
          <a:p>
            <a:r>
              <a:rPr lang="en-US" dirty="0" smtClean="0">
                <a:latin typeface="Arial" pitchFamily="34" charset="0"/>
                <a:cs typeface="Arial" pitchFamily="34" charset="0"/>
              </a:rPr>
              <a:t> your favorite Browser,</a:t>
            </a:r>
          </a:p>
          <a:p>
            <a:r>
              <a:rPr lang="en-US" dirty="0" smtClean="0">
                <a:latin typeface="Arial" pitchFamily="34" charset="0"/>
                <a:cs typeface="Arial" pitchFamily="34" charset="0"/>
              </a:rPr>
              <a:t> connectivity, </a:t>
            </a:r>
          </a:p>
          <a:p>
            <a:r>
              <a:rPr lang="en-US" dirty="0" smtClean="0">
                <a:latin typeface="Arial" pitchFamily="34" charset="0"/>
                <a:cs typeface="Arial" pitchFamily="34" charset="0"/>
              </a:rPr>
              <a:t>coverage in your area</a:t>
            </a:r>
          </a:p>
          <a:p>
            <a:endParaRPr lang="en-US" dirty="0"/>
          </a:p>
        </p:txBody>
      </p:sp>
      <p:sp>
        <p:nvSpPr>
          <p:cNvPr id="4" name="Footer Placeholder 3"/>
          <p:cNvSpPr>
            <a:spLocks noGrp="1"/>
          </p:cNvSpPr>
          <p:nvPr>
            <p:ph type="ftr" sz="quarter" idx="11"/>
          </p:nvPr>
        </p:nvSpPr>
        <p:spPr>
          <a:xfrm>
            <a:off x="685800" y="6324600"/>
            <a:ext cx="2249328" cy="365125"/>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5</a:t>
            </a:fld>
            <a:endParaRPr lang="en-US" dirty="0">
              <a:solidFill>
                <a:schemeClr val="tx2">
                  <a:lumMod val="25000"/>
                </a:schemeClr>
              </a:solidFill>
            </a:endParaRPr>
          </a:p>
        </p:txBody>
      </p:sp>
      <p:pic>
        <p:nvPicPr>
          <p:cNvPr id="1026" name="Picture 2" descr="C:\Users\IVA\Pictures\LOGOS\games_in_phones_site_coloured_map[1].png"/>
          <p:cNvPicPr>
            <a:picLocks noGrp="1" noChangeAspect="1" noChangeArrowheads="1"/>
          </p:cNvPicPr>
          <p:nvPr>
            <p:ph sz="quarter" idx="13"/>
          </p:nvPr>
        </p:nvPicPr>
        <p:blipFill>
          <a:blip r:embed="rId2" cstate="print"/>
          <a:srcRect/>
          <a:stretch>
            <a:fillRect/>
          </a:stretch>
        </p:blipFill>
        <p:spPr bwMode="auto">
          <a:xfrm>
            <a:off x="4648200" y="1676400"/>
            <a:ext cx="4191000" cy="3733799"/>
          </a:xfrm>
          <a:prstGeom prst="rect">
            <a:avLst/>
          </a:prstGeom>
          <a:noFill/>
        </p:spPr>
      </p:pic>
      <p:sp>
        <p:nvSpPr>
          <p:cNvPr id="8" name="Rectangle 7"/>
          <p:cNvSpPr/>
          <p:nvPr/>
        </p:nvSpPr>
        <p:spPr>
          <a:xfrm>
            <a:off x="5181600" y="5518850"/>
            <a:ext cx="2895600" cy="36933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dirty="0" smtClean="0">
                <a:solidFill>
                  <a:schemeClr val="tx1"/>
                </a:solidFill>
              </a:rPr>
              <a:t>http://www.phonegg.com</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xmlns="" val="1973058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3100" dirty="0" smtClean="0">
                <a:solidFill>
                  <a:srgbClr val="FF0000"/>
                </a:solidFill>
                <a:latin typeface="Arial" pitchFamily="34" charset="0"/>
                <a:cs typeface="Arial" pitchFamily="34" charset="0"/>
              </a:rPr>
              <a:t>	</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r>
              <a:rPr lang="en-US" sz="4400" dirty="0">
                <a:solidFill>
                  <a:schemeClr val="tx1"/>
                </a:solidFill>
                <a:latin typeface="Arial" pitchFamily="34" charset="0"/>
                <a:cs typeface="Arial" pitchFamily="34" charset="0"/>
              </a:rPr>
              <a:t>How take screenshot with Android?</a:t>
            </a:r>
            <a:endParaRPr lang="en-US" dirty="0">
              <a:solidFill>
                <a:schemeClr val="tx1"/>
              </a:solidFill>
            </a:endParaRPr>
          </a:p>
        </p:txBody>
      </p:sp>
      <p:sp>
        <p:nvSpPr>
          <p:cNvPr id="7" name="Content Placeholder 6"/>
          <p:cNvSpPr>
            <a:spLocks noGrp="1"/>
          </p:cNvSpPr>
          <p:nvPr>
            <p:ph sz="half" idx="2"/>
          </p:nvPr>
        </p:nvSpPr>
        <p:spPr>
          <a:xfrm>
            <a:off x="457200" y="1481329"/>
            <a:ext cx="4038600" cy="2176272"/>
          </a:xfrm>
        </p:spPr>
        <p:style>
          <a:lnRef idx="1">
            <a:schemeClr val="accent5"/>
          </a:lnRef>
          <a:fillRef idx="2">
            <a:schemeClr val="accent5"/>
          </a:fillRef>
          <a:effectRef idx="1">
            <a:schemeClr val="accent5"/>
          </a:effectRef>
          <a:fontRef idx="minor">
            <a:schemeClr val="dk1"/>
          </a:fontRef>
        </p:style>
        <p:txBody>
          <a:bodyPr>
            <a:normAutofit/>
          </a:bodyPr>
          <a:lstStyle/>
          <a:p>
            <a:pPr>
              <a:buNone/>
            </a:pPr>
            <a:r>
              <a:rPr lang="en-US" sz="1600" b="1" dirty="0" smtClean="0">
                <a:latin typeface="Arial" pitchFamily="34" charset="0"/>
                <a:cs typeface="Arial" pitchFamily="34" charset="0"/>
              </a:rPr>
              <a:t>1. Android 4.0 (ICS) and UP</a:t>
            </a:r>
          </a:p>
          <a:p>
            <a:r>
              <a:rPr lang="en-US" sz="1600" dirty="0" smtClean="0">
                <a:latin typeface="Arial" pitchFamily="34" charset="0"/>
                <a:cs typeface="Arial" pitchFamily="34" charset="0"/>
              </a:rPr>
              <a:t>Press and hold the Volume Down and Power buttons at the same time. You’ll see an animation on the screen, indicating that the screenshot was saved. Android will save the screenshot to your Gallery.</a:t>
            </a:r>
          </a:p>
        </p:txBody>
      </p:sp>
      <p:sp>
        <p:nvSpPr>
          <p:cNvPr id="3" name="Footer Placeholder 2"/>
          <p:cNvSpPr>
            <a:spLocks noGrp="1"/>
          </p:cNvSpPr>
          <p:nvPr>
            <p:ph type="ftr" sz="quarter" idx="11"/>
          </p:nvPr>
        </p:nvSpPr>
        <p:spPr>
          <a:xfrm>
            <a:off x="685800" y="6324600"/>
            <a:ext cx="3773328" cy="365125"/>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50</a:t>
            </a:fld>
            <a:endParaRPr lang="en-US" dirty="0">
              <a:solidFill>
                <a:schemeClr val="tx2">
                  <a:lumMod val="25000"/>
                </a:schemeClr>
              </a:solidFill>
            </a:endParaRPr>
          </a:p>
        </p:txBody>
      </p:sp>
      <p:pic>
        <p:nvPicPr>
          <p:cNvPr id="1026" name="Picture 2" descr="C:\Users\ivettedo\Pictures\android-galaxy-nexus[1].jpg"/>
          <p:cNvPicPr>
            <a:picLocks noGrp="1" noChangeAspect="1" noChangeArrowheads="1"/>
          </p:cNvPicPr>
          <p:nvPr>
            <p:ph sz="quarter" idx="13"/>
          </p:nvPr>
        </p:nvPicPr>
        <p:blipFill>
          <a:blip r:embed="rId2" cstate="print"/>
          <a:srcRect/>
          <a:stretch>
            <a:fillRect/>
          </a:stretch>
        </p:blipFill>
        <p:spPr bwMode="auto">
          <a:xfrm>
            <a:off x="4202498" y="3048000"/>
            <a:ext cx="4484302" cy="2971800"/>
          </a:xfrm>
          <a:prstGeom prst="rect">
            <a:avLst/>
          </a:prstGeom>
          <a:noFill/>
        </p:spPr>
      </p:pic>
    </p:spTree>
    <p:extLst>
      <p:ext uri="{BB962C8B-B14F-4D97-AF65-F5344CB8AC3E}">
        <p14:creationId xmlns:p14="http://schemas.microsoft.com/office/powerpoint/2010/main" xmlns="" val="31317676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74638"/>
            <a:ext cx="86106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4000" dirty="0" smtClean="0">
                <a:solidFill>
                  <a:schemeClr val="tx1"/>
                </a:solidFill>
                <a:latin typeface="Arial" pitchFamily="34" charset="0"/>
                <a:cs typeface="Arial" pitchFamily="34" charset="0"/>
              </a:rPr>
              <a:t> How take screenshot with Android</a:t>
            </a:r>
            <a:r>
              <a:rPr lang="en-US" sz="2800" dirty="0" smtClean="0">
                <a:solidFill>
                  <a:srgbClr val="FF0000"/>
                </a:solidFill>
                <a:latin typeface="Arial" pitchFamily="34" charset="0"/>
                <a:cs typeface="Arial" pitchFamily="34" charset="0"/>
              </a:rPr>
              <a:t>		</a:t>
            </a:r>
            <a:endParaRPr lang="en-US" sz="2400" dirty="0"/>
          </a:p>
        </p:txBody>
      </p:sp>
      <p:sp>
        <p:nvSpPr>
          <p:cNvPr id="2" name="Content Placeholder 1"/>
          <p:cNvSpPr>
            <a:spLocks noGrp="1"/>
          </p:cNvSpPr>
          <p:nvPr>
            <p:ph sz="half" idx="2"/>
          </p:nvPr>
        </p:nvSpPr>
        <p:spPr>
          <a:xfrm>
            <a:off x="152400" y="1219200"/>
            <a:ext cx="3581400" cy="5257800"/>
          </a:xfrm>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pPr>
              <a:buNone/>
            </a:pPr>
            <a:r>
              <a:rPr lang="en-US" sz="2600" dirty="0" smtClean="0">
                <a:solidFill>
                  <a:schemeClr val="tx1"/>
                </a:solidFill>
                <a:latin typeface="Arial" pitchFamily="34" charset="0"/>
                <a:cs typeface="Arial" pitchFamily="34" charset="0"/>
              </a:rPr>
              <a:t>3. Manufacturer Shortcuts</a:t>
            </a:r>
          </a:p>
          <a:p>
            <a:r>
              <a:rPr lang="en-US" sz="2600" dirty="0" smtClean="0">
                <a:solidFill>
                  <a:schemeClr val="tx1"/>
                </a:solidFill>
                <a:latin typeface="Arial" pitchFamily="34" charset="0"/>
                <a:cs typeface="Arial" pitchFamily="34" charset="0"/>
              </a:rPr>
              <a:t>Some manufacturers build special screenshot shortcuts into their pre-Android 4.0 devices.</a:t>
            </a:r>
          </a:p>
          <a:p>
            <a:r>
              <a:rPr lang="en-US" sz="2600" dirty="0" smtClean="0">
                <a:solidFill>
                  <a:schemeClr val="tx1"/>
                </a:solidFill>
                <a:latin typeface="Arial" pitchFamily="34" charset="0"/>
                <a:cs typeface="Arial" pitchFamily="34" charset="0"/>
              </a:rPr>
              <a:t> For example, on many Samsung Android devices, including the Galaxy Note and Galaxy S II (pre-Ice Cream Sandwich versions), you can press the Home and Power buttons at the same time to take a screenshot – in practice, you’ll press and hold the Home button, then quickly press the Power button. </a:t>
            </a:r>
          </a:p>
          <a:p>
            <a:r>
              <a:rPr lang="en-US" sz="2600" dirty="0" smtClean="0">
                <a:solidFill>
                  <a:schemeClr val="tx1"/>
                </a:solidFill>
                <a:latin typeface="Arial" pitchFamily="34" charset="0"/>
                <a:cs typeface="Arial" pitchFamily="34" charset="0"/>
              </a:rPr>
              <a:t>On the Galaxy S, press and hold the Back button and the Power button, or try pressing the Back button and double-tapping the Home button</a:t>
            </a:r>
          </a:p>
          <a:p>
            <a:endParaRPr lang="en-US" dirty="0"/>
          </a:p>
        </p:txBody>
      </p:sp>
      <p:sp>
        <p:nvSpPr>
          <p:cNvPr id="4" name="Footer Placeholder 3"/>
          <p:cNvSpPr>
            <a:spLocks noGrp="1"/>
          </p:cNvSpPr>
          <p:nvPr>
            <p:ph type="ftr" sz="quarter" idx="11"/>
          </p:nvPr>
        </p:nvSpPr>
        <p:spPr>
          <a:xfrm>
            <a:off x="685800" y="6492875"/>
            <a:ext cx="3620928" cy="365125"/>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99884" y="6324600"/>
            <a:ext cx="631032" cy="365125"/>
          </a:xfrm>
        </p:spPr>
        <p:txBody>
          <a:bodyPr/>
          <a:lstStyle/>
          <a:p>
            <a:fld id="{B6F15528-21DE-4FAA-801E-634DDDAF4B2B}" type="slidenum">
              <a:rPr lang="en-US" smtClean="0">
                <a:solidFill>
                  <a:schemeClr val="tx2">
                    <a:lumMod val="25000"/>
                  </a:schemeClr>
                </a:solidFill>
              </a:rPr>
              <a:pPr/>
              <a:t>51</a:t>
            </a:fld>
            <a:endParaRPr lang="en-US" dirty="0">
              <a:solidFill>
                <a:schemeClr val="tx2">
                  <a:lumMod val="25000"/>
                </a:schemeClr>
              </a:solidFill>
            </a:endParaRPr>
          </a:p>
        </p:txBody>
      </p:sp>
      <p:pic>
        <p:nvPicPr>
          <p:cNvPr id="4098" name="Picture 2" descr="C:\Users\ivettedo\Pictures\How To Take Screenshot on Samsung Galaxy Android Series[7][1].jpg"/>
          <p:cNvPicPr>
            <a:picLocks noGrp="1" noChangeAspect="1" noChangeArrowheads="1"/>
          </p:cNvPicPr>
          <p:nvPr>
            <p:ph sz="quarter" idx="13"/>
          </p:nvPr>
        </p:nvPicPr>
        <p:blipFill>
          <a:blip r:embed="rId2" cstate="print"/>
          <a:srcRect/>
          <a:stretch>
            <a:fillRect/>
          </a:stretch>
        </p:blipFill>
        <p:spPr bwMode="auto">
          <a:xfrm>
            <a:off x="4114800" y="1981200"/>
            <a:ext cx="2362200" cy="3886200"/>
          </a:xfrm>
          <a:prstGeom prst="rect">
            <a:avLst/>
          </a:prstGeom>
          <a:noFill/>
        </p:spPr>
      </p:pic>
      <p:pic>
        <p:nvPicPr>
          <p:cNvPr id="4099" name="Picture 3" descr="C:\Users\ivettedo\Pictures\images[8].jpg"/>
          <p:cNvPicPr>
            <a:picLocks noChangeAspect="1" noChangeArrowheads="1"/>
          </p:cNvPicPr>
          <p:nvPr/>
        </p:nvPicPr>
        <p:blipFill>
          <a:blip r:embed="rId3" cstate="print"/>
          <a:srcRect/>
          <a:stretch>
            <a:fillRect/>
          </a:stretch>
        </p:blipFill>
        <p:spPr bwMode="auto">
          <a:xfrm>
            <a:off x="6019800" y="1143000"/>
            <a:ext cx="2895600" cy="3097644"/>
          </a:xfrm>
          <a:prstGeom prst="rect">
            <a:avLst/>
          </a:prstGeom>
          <a:noFill/>
        </p:spPr>
      </p:pic>
    </p:spTree>
    <p:extLst>
      <p:ext uri="{BB962C8B-B14F-4D97-AF65-F5344CB8AC3E}">
        <p14:creationId xmlns:p14="http://schemas.microsoft.com/office/powerpoint/2010/main" xmlns="" val="4074810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4000" dirty="0" smtClean="0">
                <a:solidFill>
                  <a:schemeClr val="tx1"/>
                </a:solidFill>
                <a:latin typeface="Arial" pitchFamily="34" charset="0"/>
                <a:cs typeface="Arial" pitchFamily="34" charset="0"/>
              </a:rPr>
              <a:t>How take screenshot with Android   </a:t>
            </a:r>
            <a:r>
              <a:rPr lang="en-US" sz="2800" dirty="0" smtClean="0">
                <a:solidFill>
                  <a:srgbClr val="FF0000"/>
                </a:solidFill>
                <a:latin typeface="Arial" pitchFamily="34" charset="0"/>
                <a:cs typeface="Arial" pitchFamily="34" charset="0"/>
              </a:rPr>
              <a:t>	</a:t>
            </a:r>
            <a:endParaRPr lang="en-US" sz="2400" dirty="0"/>
          </a:p>
        </p:txBody>
      </p:sp>
      <p:sp>
        <p:nvSpPr>
          <p:cNvPr id="2" name="Content Placeholder 1"/>
          <p:cNvSpPr>
            <a:spLocks noGrp="1"/>
          </p:cNvSpPr>
          <p:nvPr>
            <p:ph sz="half" idx="2"/>
          </p:nvPr>
        </p:nvSpPr>
        <p:spPr>
          <a:xfrm>
            <a:off x="457200" y="1371600"/>
            <a:ext cx="4038600" cy="4876800"/>
          </a:xfrm>
        </p:spPr>
        <p:style>
          <a:lnRef idx="1">
            <a:schemeClr val="accent5"/>
          </a:lnRef>
          <a:fillRef idx="2">
            <a:schemeClr val="accent5"/>
          </a:fillRef>
          <a:effectRef idx="1">
            <a:schemeClr val="accent5"/>
          </a:effectRef>
          <a:fontRef idx="minor">
            <a:schemeClr val="dk1"/>
          </a:fontRef>
        </p:style>
        <p:txBody>
          <a:bodyPr>
            <a:normAutofit lnSpcReduction="10000"/>
          </a:bodyPr>
          <a:lstStyle/>
          <a:p>
            <a:r>
              <a:rPr lang="en-US" sz="1900" b="1" dirty="0" smtClean="0">
                <a:solidFill>
                  <a:schemeClr val="tx1"/>
                </a:solidFill>
                <a:latin typeface="Arial" pitchFamily="34" charset="0"/>
                <a:cs typeface="Arial" pitchFamily="34" charset="0"/>
              </a:rPr>
              <a:t>Device-Specific Apps</a:t>
            </a:r>
          </a:p>
          <a:p>
            <a:r>
              <a:rPr lang="en-US" sz="1900" dirty="0" smtClean="0">
                <a:solidFill>
                  <a:schemeClr val="tx1"/>
                </a:solidFill>
                <a:latin typeface="Arial" pitchFamily="34" charset="0"/>
                <a:cs typeface="Arial" pitchFamily="34" charset="0"/>
              </a:rPr>
              <a:t>These manufacturer-specific hooks into the OS allow some apps to provide an easy-to-use, on-device way to take screenshots. </a:t>
            </a:r>
          </a:p>
          <a:p>
            <a:r>
              <a:rPr lang="en-US" sz="1900" dirty="0" smtClean="0">
                <a:solidFill>
                  <a:schemeClr val="tx1"/>
                </a:solidFill>
                <a:latin typeface="Arial" pitchFamily="34" charset="0"/>
                <a:cs typeface="Arial" pitchFamily="34" charset="0"/>
              </a:rPr>
              <a:t>For example, Samsung Galaxy S, Galaxy Tab, and Galaxy S II (pre-ICS) users can use </a:t>
            </a:r>
            <a:r>
              <a:rPr lang="en-US" sz="1900" b="1" dirty="0" smtClean="0">
                <a:solidFill>
                  <a:schemeClr val="tx1"/>
                </a:solidFill>
                <a:latin typeface="Arial" pitchFamily="34" charset="0"/>
                <a:cs typeface="Arial" pitchFamily="34" charset="0"/>
              </a:rPr>
              <a:t>Screen Capture Shortcut Free</a:t>
            </a:r>
            <a:r>
              <a:rPr lang="en-US" sz="1900" dirty="0" smtClean="0">
                <a:solidFill>
                  <a:schemeClr val="tx1"/>
                </a:solidFill>
                <a:latin typeface="Arial" pitchFamily="34" charset="0"/>
                <a:cs typeface="Arial" pitchFamily="34" charset="0"/>
              </a:rPr>
              <a:t> to capture screenshots without rooting their phones.</a:t>
            </a:r>
          </a:p>
          <a:p>
            <a:r>
              <a:rPr lang="en-US" sz="1900" b="1" dirty="0" smtClean="0">
                <a:solidFill>
                  <a:schemeClr val="tx1"/>
                </a:solidFill>
                <a:latin typeface="Arial" pitchFamily="34" charset="0"/>
                <a:cs typeface="Arial" pitchFamily="34" charset="0"/>
              </a:rPr>
              <a:t>Download Application for Fee:</a:t>
            </a:r>
          </a:p>
          <a:p>
            <a:r>
              <a:rPr lang="en-US" sz="1900" dirty="0" smtClean="0">
                <a:solidFill>
                  <a:schemeClr val="tx1"/>
                </a:solidFill>
                <a:latin typeface="Arial" pitchFamily="34" charset="0"/>
                <a:cs typeface="Arial" pitchFamily="34" charset="0"/>
              </a:rPr>
              <a:t>Screenshot It (Edward Kim)</a:t>
            </a:r>
          </a:p>
          <a:p>
            <a:r>
              <a:rPr lang="en-US" sz="1900" dirty="0" smtClean="0">
                <a:solidFill>
                  <a:schemeClr val="tx1"/>
                </a:solidFill>
                <a:latin typeface="Arial" pitchFamily="34" charset="0"/>
                <a:cs typeface="Arial" pitchFamily="34" charset="0"/>
              </a:rPr>
              <a:t>Screenshot Ultimate (Ice Cold Apps)</a:t>
            </a:r>
          </a:p>
          <a:p>
            <a:r>
              <a:rPr lang="en-US" sz="1900" dirty="0" smtClean="0">
                <a:solidFill>
                  <a:schemeClr val="tx1"/>
                </a:solidFill>
                <a:latin typeface="Arial" pitchFamily="34" charset="0"/>
                <a:cs typeface="Arial" pitchFamily="34" charset="0"/>
              </a:rPr>
              <a:t>Screenshot UX (Smart UX)</a:t>
            </a:r>
          </a:p>
          <a:p>
            <a:endParaRPr lang="en-US" dirty="0"/>
          </a:p>
        </p:txBody>
      </p:sp>
      <p:sp>
        <p:nvSpPr>
          <p:cNvPr id="4" name="Footer Placeholder 3"/>
          <p:cNvSpPr>
            <a:spLocks noGrp="1"/>
          </p:cNvSpPr>
          <p:nvPr>
            <p:ph type="ftr" sz="quarter" idx="11"/>
          </p:nvPr>
        </p:nvSpPr>
        <p:spPr>
          <a:xfrm>
            <a:off x="685800" y="6324600"/>
            <a:ext cx="3544728" cy="365125"/>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610600" y="6324600"/>
            <a:ext cx="466164" cy="365125"/>
          </a:xfrm>
        </p:spPr>
        <p:txBody>
          <a:bodyPr/>
          <a:lstStyle/>
          <a:p>
            <a:fld id="{B6F15528-21DE-4FAA-801E-634DDDAF4B2B}" type="slidenum">
              <a:rPr lang="en-US" smtClean="0">
                <a:solidFill>
                  <a:schemeClr val="tx2">
                    <a:lumMod val="25000"/>
                  </a:schemeClr>
                </a:solidFill>
              </a:rPr>
              <a:pPr/>
              <a:t>52</a:t>
            </a:fld>
            <a:endParaRPr lang="en-US" dirty="0">
              <a:solidFill>
                <a:schemeClr val="tx2">
                  <a:lumMod val="25000"/>
                </a:schemeClr>
              </a:solidFill>
            </a:endParaRPr>
          </a:p>
        </p:txBody>
      </p:sp>
      <p:pic>
        <p:nvPicPr>
          <p:cNvPr id="5122" name="Picture 2" descr="C:\Users\ivettedo\Pictures\free-screenshot-unrooted-android-app[1].bmp"/>
          <p:cNvPicPr>
            <a:picLocks noGrp="1" noChangeAspect="1" noChangeArrowheads="1"/>
          </p:cNvPicPr>
          <p:nvPr>
            <p:ph sz="quarter" idx="13"/>
          </p:nvPr>
        </p:nvPicPr>
        <p:blipFill>
          <a:blip r:embed="rId2" cstate="print"/>
          <a:srcRect/>
          <a:stretch>
            <a:fillRect/>
          </a:stretch>
        </p:blipFill>
        <p:spPr bwMode="auto">
          <a:xfrm>
            <a:off x="5302931" y="1481138"/>
            <a:ext cx="2729138" cy="4525962"/>
          </a:xfrm>
          <a:prstGeom prst="rect">
            <a:avLst/>
          </a:prstGeom>
          <a:noFill/>
        </p:spPr>
      </p:pic>
    </p:spTree>
    <p:extLst>
      <p:ext uri="{BB962C8B-B14F-4D97-AF65-F5344CB8AC3E}">
        <p14:creationId xmlns:p14="http://schemas.microsoft.com/office/powerpoint/2010/main" xmlns="" val="26842984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53</a:t>
            </a:fld>
            <a:endParaRPr lang="en-US"/>
          </a:p>
        </p:txBody>
      </p:sp>
      <p:sp>
        <p:nvSpPr>
          <p:cNvPr id="7" name="Rectangle 6"/>
          <p:cNvSpPr/>
          <p:nvPr/>
        </p:nvSpPr>
        <p:spPr>
          <a:xfrm>
            <a:off x="2057400" y="346363"/>
            <a:ext cx="4946073"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smtClean="0"/>
              <a:t>HOMEWORK</a:t>
            </a:r>
            <a:endParaRPr lang="en-US" sz="4000" dirty="0"/>
          </a:p>
        </p:txBody>
      </p:sp>
      <p:pic>
        <p:nvPicPr>
          <p:cNvPr id="6146" name="Picture 2" descr="http://images.google.com/url?sa=i&amp;source=images&amp;cd=&amp;docid=_2aYoLQvpzN12M&amp;tbnid=XaovnncnnHSYZM:&amp;ved=0CAUQjBwwAA&amp;url=http%3A%2F%2Fmedia.smithsonianmag.com%2Fimages%2Ftoo-much-homework-631.jpg&amp;ei=wonCUbv9FumUiAKm9YCoDg&amp;psig=AFQjCNHZW-Q6crujYAQlCFXhOq6YDtqeSQ&amp;ust=13717901464214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676400"/>
            <a:ext cx="5609590"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meegenius.files.wordpress.com/2011/09/homewor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44291" y="3505200"/>
            <a:ext cx="4110038" cy="28717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924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style>
          <a:lnRef idx="1">
            <a:schemeClr val="accent6"/>
          </a:lnRef>
          <a:fillRef idx="2">
            <a:schemeClr val="accent6"/>
          </a:fillRef>
          <a:effectRef idx="1">
            <a:schemeClr val="accent6"/>
          </a:effectRef>
          <a:fontRef idx="minor">
            <a:schemeClr val="dk1"/>
          </a:fontRef>
        </p:style>
        <p:txBody>
          <a:bodyPr/>
          <a:lstStyle/>
          <a:p>
            <a:r>
              <a:rPr lang="en-US" sz="3200" dirty="0" smtClean="0"/>
              <a:t>Lesson2 YOUTUBE Review and Discussion:</a:t>
            </a:r>
            <a:endParaRPr lang="en-US" sz="3200" dirty="0"/>
          </a:p>
        </p:txBody>
      </p:sp>
      <p:sp>
        <p:nvSpPr>
          <p:cNvPr id="3" name="Content Placeholder 2"/>
          <p:cNvSpPr>
            <a:spLocks noGrp="1"/>
          </p:cNvSpPr>
          <p:nvPr>
            <p:ph idx="1"/>
          </p:nvPr>
        </p:nvSpPr>
        <p:spPr>
          <a:xfrm>
            <a:off x="457200" y="1447800"/>
            <a:ext cx="8229600" cy="4953000"/>
          </a:xfrm>
        </p:spPr>
        <p:style>
          <a:lnRef idx="1">
            <a:schemeClr val="accent5"/>
          </a:lnRef>
          <a:fillRef idx="2">
            <a:schemeClr val="accent5"/>
          </a:fillRef>
          <a:effectRef idx="1">
            <a:schemeClr val="accent5"/>
          </a:effectRef>
          <a:fontRef idx="minor">
            <a:schemeClr val="dk1"/>
          </a:fontRef>
        </p:style>
        <p:txBody>
          <a:bodyPr>
            <a:normAutofit/>
          </a:bodyPr>
          <a:lstStyle/>
          <a:p>
            <a:r>
              <a:rPr lang="en-US" dirty="0" smtClean="0">
                <a:solidFill>
                  <a:schemeClr val="tx1"/>
                </a:solidFill>
              </a:rPr>
              <a:t>    </a:t>
            </a:r>
            <a:r>
              <a:rPr lang="en-US" sz="2000" dirty="0" smtClean="0">
                <a:solidFill>
                  <a:schemeClr val="accent5">
                    <a:lumMod val="75000"/>
                  </a:schemeClr>
                </a:solidFill>
              </a:rPr>
              <a:t>Open Office: </a:t>
            </a:r>
            <a:r>
              <a:rPr lang="en-US" sz="2000" dirty="0" smtClean="0">
                <a:solidFill>
                  <a:schemeClr val="tx1"/>
                </a:solidFill>
                <a:hlinkClick r:id="rId2"/>
              </a:rPr>
              <a:t>http</a:t>
            </a:r>
            <a:r>
              <a:rPr lang="en-US" sz="2000" dirty="0">
                <a:solidFill>
                  <a:schemeClr val="tx1"/>
                </a:solidFill>
                <a:hlinkClick r:id="rId2"/>
              </a:rPr>
              <a:t>://</a:t>
            </a:r>
            <a:r>
              <a:rPr lang="en-US" sz="2000" dirty="0" smtClean="0">
                <a:solidFill>
                  <a:schemeClr val="tx1"/>
                </a:solidFill>
                <a:hlinkClick r:id="rId2"/>
              </a:rPr>
              <a:t>www.youtube.com/watch?v=lupsaNtWrlc</a:t>
            </a:r>
            <a:endParaRPr lang="en-US" sz="2000" dirty="0" smtClean="0">
              <a:solidFill>
                <a:schemeClr val="tx1"/>
              </a:solidFill>
            </a:endParaRPr>
          </a:p>
          <a:p>
            <a:r>
              <a:rPr lang="en-US" sz="2000" dirty="0" err="1" smtClean="0">
                <a:solidFill>
                  <a:schemeClr val="accent5">
                    <a:lumMod val="75000"/>
                  </a:schemeClr>
                </a:solidFill>
              </a:rPr>
              <a:t>iWatch</a:t>
            </a:r>
            <a:r>
              <a:rPr lang="en-US" sz="2000" dirty="0" smtClean="0">
                <a:solidFill>
                  <a:schemeClr val="accent5">
                    <a:lumMod val="75000"/>
                  </a:schemeClr>
                </a:solidFill>
              </a:rPr>
              <a:t> commercial: </a:t>
            </a:r>
            <a:r>
              <a:rPr lang="en-US" sz="2000" dirty="0" smtClean="0">
                <a:solidFill>
                  <a:schemeClr val="tx1"/>
                </a:solidFill>
                <a:hlinkClick r:id="rId3"/>
              </a:rPr>
              <a:t>http</a:t>
            </a:r>
            <a:r>
              <a:rPr lang="en-US" sz="2000" dirty="0">
                <a:solidFill>
                  <a:schemeClr val="tx1"/>
                </a:solidFill>
                <a:hlinkClick r:id="rId3"/>
              </a:rPr>
              <a:t>://</a:t>
            </a:r>
            <a:r>
              <a:rPr lang="en-US" sz="2000" dirty="0" smtClean="0">
                <a:solidFill>
                  <a:schemeClr val="tx1"/>
                </a:solidFill>
                <a:hlinkClick r:id="rId3"/>
              </a:rPr>
              <a:t>www.youtube.com/watch?v=zhIexQ1DGis</a:t>
            </a:r>
            <a:endParaRPr lang="en-US" sz="2000" dirty="0" smtClean="0">
              <a:solidFill>
                <a:schemeClr val="tx1"/>
              </a:solidFill>
            </a:endParaRPr>
          </a:p>
          <a:p>
            <a:r>
              <a:rPr lang="en-US" sz="2000" dirty="0" smtClean="0">
                <a:solidFill>
                  <a:schemeClr val="accent5">
                    <a:lumMod val="75000"/>
                  </a:schemeClr>
                </a:solidFill>
              </a:rPr>
              <a:t>Automotive Augmented Toyota: </a:t>
            </a:r>
            <a:r>
              <a:rPr lang="en-US" sz="2000" dirty="0" smtClean="0">
                <a:solidFill>
                  <a:schemeClr val="tx1"/>
                </a:solidFill>
                <a:hlinkClick r:id="rId4"/>
              </a:rPr>
              <a:t>http</a:t>
            </a:r>
            <a:r>
              <a:rPr lang="en-US" sz="2000" dirty="0">
                <a:solidFill>
                  <a:schemeClr val="tx1"/>
                </a:solidFill>
                <a:hlinkClick r:id="rId4"/>
              </a:rPr>
              <a:t>://</a:t>
            </a:r>
            <a:r>
              <a:rPr lang="en-US" sz="2000" dirty="0" smtClean="0">
                <a:solidFill>
                  <a:schemeClr val="tx1"/>
                </a:solidFill>
                <a:hlinkClick r:id="rId4"/>
              </a:rPr>
              <a:t>www.youtube.com/watch?feature=player_embedded&amp;v=dl9eqdZpvJU</a:t>
            </a:r>
            <a:endParaRPr lang="en-US" sz="2000" dirty="0" smtClean="0">
              <a:solidFill>
                <a:schemeClr val="tx1"/>
              </a:solidFill>
            </a:endParaRPr>
          </a:p>
          <a:p>
            <a:r>
              <a:rPr lang="en-US" sz="2000" dirty="0">
                <a:solidFill>
                  <a:schemeClr val="accent5">
                    <a:lumMod val="75000"/>
                  </a:schemeClr>
                </a:solidFill>
              </a:rPr>
              <a:t>HOW it feels Google Glass </a:t>
            </a:r>
            <a:r>
              <a:rPr lang="en-US" sz="2000" dirty="0">
                <a:solidFill>
                  <a:schemeClr val="tx1"/>
                </a:solidFill>
                <a:hlinkClick r:id="rId5"/>
              </a:rPr>
              <a:t>http://</a:t>
            </a:r>
            <a:r>
              <a:rPr lang="en-US" sz="2000" dirty="0" smtClean="0">
                <a:solidFill>
                  <a:schemeClr val="tx1"/>
                </a:solidFill>
                <a:hlinkClick r:id="rId5"/>
              </a:rPr>
              <a:t>www.youtube.com/watch?v=v1uyQZNg2vE</a:t>
            </a:r>
            <a:endParaRPr lang="en-US" sz="2000" dirty="0" smtClean="0">
              <a:solidFill>
                <a:schemeClr val="tx1"/>
              </a:solidFill>
            </a:endParaRPr>
          </a:p>
          <a:p>
            <a:r>
              <a:rPr lang="en-US" sz="2000" dirty="0">
                <a:solidFill>
                  <a:schemeClr val="accent5">
                    <a:lumMod val="75000"/>
                  </a:schemeClr>
                </a:solidFill>
              </a:rPr>
              <a:t>Oculus Rift: </a:t>
            </a:r>
            <a:r>
              <a:rPr lang="en-US" sz="2000" dirty="0">
                <a:solidFill>
                  <a:schemeClr val="tx1"/>
                </a:solidFill>
                <a:hlinkClick r:id="rId6"/>
              </a:rPr>
              <a:t>http://</a:t>
            </a:r>
            <a:r>
              <a:rPr lang="en-US" sz="2000" dirty="0" smtClean="0">
                <a:solidFill>
                  <a:schemeClr val="tx1"/>
                </a:solidFill>
                <a:hlinkClick r:id="rId6"/>
              </a:rPr>
              <a:t>www.youtube.com/watch?v=9pPfaHriPX0</a:t>
            </a:r>
            <a:endParaRPr lang="en-US" sz="2000" dirty="0" smtClean="0">
              <a:solidFill>
                <a:schemeClr val="tx1"/>
              </a:solidFill>
            </a:endParaRPr>
          </a:p>
          <a:p>
            <a:r>
              <a:rPr lang="en-US" sz="2000" dirty="0">
                <a:solidFill>
                  <a:schemeClr val="accent5">
                    <a:lumMod val="75000"/>
                  </a:schemeClr>
                </a:solidFill>
              </a:rPr>
              <a:t>Morning with Meta </a:t>
            </a:r>
            <a:r>
              <a:rPr lang="en-US" sz="2000" dirty="0">
                <a:solidFill>
                  <a:schemeClr val="tx1"/>
                </a:solidFill>
                <a:hlinkClick r:id="rId7"/>
              </a:rPr>
              <a:t>http://www.youtube.com/watch?feature=player_embedded&amp;v=sgREn8xDhRI</a:t>
            </a:r>
            <a:r>
              <a:rPr lang="en-US" sz="2000" dirty="0" smtClean="0">
                <a:solidFill>
                  <a:schemeClr val="tx1"/>
                </a:solidFill>
                <a:hlinkClick r:id="rId7"/>
              </a:rPr>
              <a:t>#</a:t>
            </a:r>
            <a:r>
              <a:rPr lang="en-US" sz="2000" dirty="0" smtClean="0">
                <a:solidFill>
                  <a:schemeClr val="tx1"/>
                </a:solidFill>
              </a:rPr>
              <a:t>!</a:t>
            </a:r>
          </a:p>
          <a:p>
            <a:r>
              <a:rPr lang="en-US" sz="2000" dirty="0">
                <a:solidFill>
                  <a:schemeClr val="accent5">
                    <a:lumMod val="75000"/>
                  </a:schemeClr>
                </a:solidFill>
              </a:rPr>
              <a:t>DAQRI: </a:t>
            </a:r>
            <a:r>
              <a:rPr lang="en-US" sz="2000" dirty="0">
                <a:hlinkClick r:id="rId8"/>
              </a:rPr>
              <a:t>http://</a:t>
            </a:r>
            <a:r>
              <a:rPr lang="en-US" sz="2000" dirty="0" smtClean="0">
                <a:hlinkClick r:id="rId8"/>
              </a:rPr>
              <a:t>www.youtube.com/watch?v=QtMduaT82Ts</a:t>
            </a:r>
            <a:endParaRPr lang="en-US" sz="2000" dirty="0" smtClean="0"/>
          </a:p>
          <a:p>
            <a:pPr marL="0" indent="0">
              <a:buNone/>
            </a:pPr>
            <a:endParaRPr lang="en-US" sz="2000" dirty="0"/>
          </a:p>
          <a:p>
            <a:endParaRPr lang="en-US" sz="2000" dirty="0" smtClean="0">
              <a:solidFill>
                <a:schemeClr val="tx1"/>
              </a:solidFill>
            </a:endParaRPr>
          </a:p>
          <a:p>
            <a:endParaRPr lang="en-US" sz="2000" dirty="0">
              <a:solidFill>
                <a:schemeClr val="tx1"/>
              </a:solidFill>
            </a:endParaRPr>
          </a:p>
          <a:p>
            <a:endParaRPr lang="en-US" sz="2000" dirty="0" smtClean="0">
              <a:solidFill>
                <a:schemeClr val="tx1"/>
              </a:solidFill>
            </a:endParaRPr>
          </a:p>
          <a:p>
            <a:endParaRPr lang="en-US" sz="2000" dirty="0">
              <a:solidFill>
                <a:schemeClr val="tx1"/>
              </a:solidFill>
            </a:endParaRPr>
          </a:p>
          <a:p>
            <a:endParaRPr lang="en-US" sz="2000" dirty="0" smtClean="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p>
          <a:p>
            <a:endParaRPr lang="en-US" sz="2000" dirty="0"/>
          </a:p>
          <a:p>
            <a:endParaRPr lang="en-US" dirty="0"/>
          </a:p>
        </p:txBody>
      </p:sp>
    </p:spTree>
    <p:extLst>
      <p:ext uri="{BB962C8B-B14F-4D97-AF65-F5344CB8AC3E}">
        <p14:creationId xmlns:p14="http://schemas.microsoft.com/office/powerpoint/2010/main" xmlns="" val="133885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3600"/>
            <a:ext cx="4419600" cy="1600327"/>
          </a:xfrm>
        </p:spPr>
        <p:txBody>
          <a:bodyPr>
            <a:normAutofit/>
          </a:bodyPr>
          <a:lstStyle/>
          <a:p>
            <a:r>
              <a:rPr lang="en-US" sz="4800" dirty="0" smtClean="0">
                <a:solidFill>
                  <a:srgbClr val="002060"/>
                </a:solidFill>
              </a:rPr>
              <a:t>Bundle Eclipse &amp;Android SDK</a:t>
            </a:r>
            <a:endParaRPr lang="en-US" sz="4800" dirty="0">
              <a:solidFill>
                <a:srgbClr val="002060"/>
              </a:solidFill>
            </a:endParaRPr>
          </a:p>
        </p:txBody>
      </p:sp>
      <p:sp>
        <p:nvSpPr>
          <p:cNvPr id="3" name="Subtitle 2"/>
          <p:cNvSpPr>
            <a:spLocks noGrp="1"/>
          </p:cNvSpPr>
          <p:nvPr>
            <p:ph type="subTitle" idx="1"/>
          </p:nvPr>
        </p:nvSpPr>
        <p:spPr>
          <a:xfrm>
            <a:off x="228600" y="4114800"/>
            <a:ext cx="4419600" cy="685800"/>
          </a:xfrm>
        </p:spPr>
        <p:txBody>
          <a:bodyPr/>
          <a:lstStyle/>
          <a:p>
            <a:r>
              <a:rPr lang="en-US" dirty="0" err="1" smtClean="0">
                <a:solidFill>
                  <a:schemeClr val="tx1"/>
                </a:solidFill>
              </a:rPr>
              <a:t>Portnov</a:t>
            </a:r>
            <a:r>
              <a:rPr lang="en-US" dirty="0" smtClean="0">
                <a:solidFill>
                  <a:schemeClr val="tx1"/>
                </a:solidFill>
              </a:rPr>
              <a:t> Computer School</a:t>
            </a:r>
            <a:endParaRPr lang="en-US" dirty="0">
              <a:solidFill>
                <a:schemeClr val="tx1"/>
              </a:solidFill>
            </a:endParaRPr>
          </a:p>
        </p:txBody>
      </p:sp>
      <p:pic>
        <p:nvPicPr>
          <p:cNvPr id="1026" name="Picture 2" descr="http://www.thewirelessguy.co.uk/wp-content/uploads/2012/11/sdk-cub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88427" y="1981200"/>
            <a:ext cx="4762500" cy="31432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Footer Placeholder 3"/>
          <p:cNvSpPr>
            <a:spLocks noGrp="1"/>
          </p:cNvSpPr>
          <p:nvPr>
            <p:ph type="ftr" sz="quarter" idx="11"/>
          </p:nvPr>
        </p:nvSpPr>
        <p:spPr>
          <a:xfrm>
            <a:off x="762000" y="6324600"/>
            <a:ext cx="2335576" cy="365125"/>
          </a:xfrm>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5" name="Slide Number Placeholder 4"/>
          <p:cNvSpPr>
            <a:spLocks noGrp="1"/>
          </p:cNvSpPr>
          <p:nvPr>
            <p:ph type="sldNum" sz="quarter" idx="12"/>
          </p:nvPr>
        </p:nvSpPr>
        <p:spPr>
          <a:xfrm>
            <a:off x="8610600" y="6324600"/>
            <a:ext cx="407635" cy="365125"/>
          </a:xfrm>
        </p:spPr>
        <p:txBody>
          <a:bodyPr/>
          <a:lstStyle/>
          <a:p>
            <a:fld id="{B6F15528-21DE-4FAA-801E-634DDDAF4B2B}" type="slidenum">
              <a:rPr lang="en-US" smtClean="0">
                <a:solidFill>
                  <a:srgbClr val="002060"/>
                </a:solidFill>
              </a:rPr>
              <a:pPr/>
              <a:t>55</a:t>
            </a:fld>
            <a:endParaRPr lang="en-US" dirty="0">
              <a:solidFill>
                <a:srgbClr val="002060"/>
              </a:solidFill>
            </a:endParaRPr>
          </a:p>
        </p:txBody>
      </p:sp>
    </p:spTree>
    <p:extLst>
      <p:ext uri="{BB962C8B-B14F-4D97-AF65-F5344CB8AC3E}">
        <p14:creationId xmlns:p14="http://schemas.microsoft.com/office/powerpoint/2010/main" xmlns="" val="13733798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0850"/>
            <a:ext cx="5943600" cy="715962"/>
          </a:xfrm>
        </p:spPr>
        <p:style>
          <a:lnRef idx="1">
            <a:schemeClr val="accent1"/>
          </a:lnRef>
          <a:fillRef idx="2">
            <a:schemeClr val="accent1"/>
          </a:fillRef>
          <a:effectRef idx="1">
            <a:schemeClr val="accent1"/>
          </a:effectRef>
          <a:fontRef idx="minor">
            <a:schemeClr val="dk1"/>
          </a:fontRef>
        </p:style>
        <p:txBody>
          <a:bodyPr/>
          <a:lstStyle/>
          <a:p>
            <a:r>
              <a:rPr lang="en-US" sz="3600" dirty="0" smtClean="0">
                <a:solidFill>
                  <a:srgbClr val="002060"/>
                </a:solidFill>
              </a:rPr>
              <a:t>General Steps of Installation</a:t>
            </a:r>
            <a:endParaRPr lang="en-US" sz="3600" dirty="0">
              <a:solidFill>
                <a:srgbClr val="002060"/>
              </a:solidFill>
            </a:endParaRPr>
          </a:p>
        </p:txBody>
      </p:sp>
      <p:sp>
        <p:nvSpPr>
          <p:cNvPr id="4" name="Footer Placeholder 3"/>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02060"/>
                </a:solidFill>
              </a:rPr>
              <a:pPr/>
              <a:t>56</a:t>
            </a:fld>
            <a:endParaRPr lang="en-US" dirty="0">
              <a:solidFill>
                <a:srgbClr val="002060"/>
              </a:solidFill>
            </a:endParaRPr>
          </a:p>
        </p:txBody>
      </p:sp>
      <p:sp>
        <p:nvSpPr>
          <p:cNvPr id="7" name="Rectangle 6"/>
          <p:cNvSpPr/>
          <p:nvPr/>
        </p:nvSpPr>
        <p:spPr>
          <a:xfrm>
            <a:off x="457200" y="1219200"/>
            <a:ext cx="8229600" cy="5105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42900" indent="-342900">
              <a:buAutoNum type="arabicPeriod"/>
            </a:pPr>
            <a:r>
              <a:rPr lang="en-US" sz="2400" dirty="0" smtClean="0">
                <a:solidFill>
                  <a:srgbClr val="002060"/>
                </a:solidFill>
              </a:rPr>
              <a:t>Install latest Java JDK – 7u21 (as 06/17/2013)</a:t>
            </a:r>
          </a:p>
          <a:p>
            <a:pPr marL="342900" indent="-342900">
              <a:buAutoNum type="arabicPeriod"/>
            </a:pPr>
            <a:r>
              <a:rPr lang="en-US" sz="2400" dirty="0" smtClean="0">
                <a:solidFill>
                  <a:srgbClr val="002060"/>
                </a:solidFill>
              </a:rPr>
              <a:t>Install latest Bundle Eclipse with ADT and Android SDK (from 05-22-2013)</a:t>
            </a:r>
          </a:p>
          <a:p>
            <a:pPr marL="342900" indent="-342900">
              <a:buAutoNum type="arabicPeriod"/>
            </a:pPr>
            <a:r>
              <a:rPr lang="en-US" sz="2400" dirty="0" smtClean="0">
                <a:solidFill>
                  <a:srgbClr val="002060"/>
                </a:solidFill>
              </a:rPr>
              <a:t>Connect to Eclipse and install all Android SDK updates</a:t>
            </a:r>
          </a:p>
          <a:p>
            <a:pPr marL="342900" indent="-342900">
              <a:buAutoNum type="arabicPeriod"/>
            </a:pPr>
            <a:r>
              <a:rPr lang="en-US" sz="2400" dirty="0" smtClean="0">
                <a:solidFill>
                  <a:srgbClr val="002060"/>
                </a:solidFill>
              </a:rPr>
              <a:t>Prepare your Mobile Device to the PC connection</a:t>
            </a:r>
          </a:p>
          <a:p>
            <a:pPr marL="342900" indent="-342900">
              <a:buAutoNum type="arabicPeriod"/>
            </a:pPr>
            <a:r>
              <a:rPr lang="en-US" sz="2400" dirty="0" smtClean="0">
                <a:solidFill>
                  <a:srgbClr val="002060"/>
                </a:solidFill>
              </a:rPr>
              <a:t>Make sure that you PC have your  Device’s </a:t>
            </a:r>
            <a:r>
              <a:rPr lang="en-US" sz="2400" dirty="0">
                <a:solidFill>
                  <a:srgbClr val="002060"/>
                </a:solidFill>
              </a:rPr>
              <a:t>Maker </a:t>
            </a:r>
            <a:r>
              <a:rPr lang="en-US" sz="2400" dirty="0" smtClean="0">
                <a:solidFill>
                  <a:srgbClr val="002060"/>
                </a:solidFill>
              </a:rPr>
              <a:t>Driver</a:t>
            </a:r>
          </a:p>
          <a:p>
            <a:pPr marL="342900" indent="-342900">
              <a:buAutoNum type="arabicPeriod"/>
            </a:pPr>
            <a:r>
              <a:rPr lang="en-US" sz="2400" dirty="0" smtClean="0">
                <a:solidFill>
                  <a:srgbClr val="002060"/>
                </a:solidFill>
              </a:rPr>
              <a:t>Connect your Mobile Device to the PC</a:t>
            </a:r>
          </a:p>
          <a:p>
            <a:pPr marL="342900" indent="-342900">
              <a:buAutoNum type="arabicPeriod"/>
            </a:pPr>
            <a:r>
              <a:rPr lang="en-US" sz="2400" dirty="0" smtClean="0">
                <a:solidFill>
                  <a:srgbClr val="002060"/>
                </a:solidFill>
              </a:rPr>
              <a:t>Select your Mobile Device in Eclipse to start </a:t>
            </a:r>
          </a:p>
          <a:p>
            <a:pPr marL="342900" indent="-342900" algn="ctr">
              <a:buAutoNum type="arabicPeriod"/>
            </a:pPr>
            <a:endParaRPr lang="en-US" dirty="0"/>
          </a:p>
        </p:txBody>
      </p:sp>
    </p:spTree>
    <p:extLst>
      <p:ext uri="{BB962C8B-B14F-4D97-AF65-F5344CB8AC3E}">
        <p14:creationId xmlns:p14="http://schemas.microsoft.com/office/powerpoint/2010/main" xmlns="" val="11611723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3600" dirty="0" smtClean="0"/>
              <a:t>1. Check your PC system type:</a:t>
            </a:r>
            <a:endParaRPr lang="en-US" sz="36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57</a:t>
            </a:fld>
            <a:endParaRPr lang="en-US" dirty="0">
              <a:solidFill>
                <a:srgbClr val="002060"/>
              </a:solidFill>
            </a:endParaRPr>
          </a:p>
        </p:txBody>
      </p:sp>
      <p:pic>
        <p:nvPicPr>
          <p:cNvPr id="2050" name="Picture 2" descr="E:\My PRESENTATION\NEW MOBILE CLASS\SDK INstaller\Step 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2286000"/>
            <a:ext cx="2510298" cy="28956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E:\My PRESENTATION\NEW MOBILE CLASS\SDK INstaller\Step 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1544782"/>
            <a:ext cx="3540125" cy="2189018"/>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E:\My PRESENTATION\NEW MOBILE CLASS\SDK INstaller\Step 3.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10099" y="3983182"/>
            <a:ext cx="3463925" cy="21797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283232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vette.Doss\Pictures\Jva JDK.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524000"/>
            <a:ext cx="8458200" cy="440344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304800" y="274638"/>
            <a:ext cx="5029200" cy="868362"/>
          </a:xfrm>
        </p:spPr>
        <p:style>
          <a:lnRef idx="1">
            <a:schemeClr val="accent6"/>
          </a:lnRef>
          <a:fillRef idx="2">
            <a:schemeClr val="accent6"/>
          </a:fillRef>
          <a:effectRef idx="1">
            <a:schemeClr val="accent6"/>
          </a:effectRef>
          <a:fontRef idx="minor">
            <a:schemeClr val="dk1"/>
          </a:fontRef>
        </p:style>
        <p:txBody>
          <a:bodyPr/>
          <a:lstStyle/>
          <a:p>
            <a:r>
              <a:rPr lang="en-US" sz="3600" dirty="0" smtClean="0"/>
              <a:t>2. Selection of Java JDK</a:t>
            </a:r>
            <a:endParaRPr lang="en-US" sz="36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58</a:t>
            </a:fld>
            <a:endParaRPr lang="en-US" dirty="0">
              <a:solidFill>
                <a:srgbClr val="002060"/>
              </a:solidFill>
            </a:endParaRPr>
          </a:p>
        </p:txBody>
      </p:sp>
      <p:sp>
        <p:nvSpPr>
          <p:cNvPr id="5" name="Rectangle 4"/>
          <p:cNvSpPr/>
          <p:nvPr/>
        </p:nvSpPr>
        <p:spPr>
          <a:xfrm>
            <a:off x="5486400" y="228600"/>
            <a:ext cx="3276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www.oracle.com/technetwork/java/javase/downloads</a:t>
            </a:r>
            <a:endParaRPr lang="en-US" sz="2000" dirty="0"/>
          </a:p>
        </p:txBody>
      </p:sp>
      <p:sp>
        <p:nvSpPr>
          <p:cNvPr id="6" name="Left Arrow 5"/>
          <p:cNvSpPr/>
          <p:nvPr/>
        </p:nvSpPr>
        <p:spPr>
          <a:xfrm>
            <a:off x="3733800" y="1873758"/>
            <a:ext cx="978408" cy="242316"/>
          </a:xfrm>
          <a:prstGeom prst="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Right Arrow 6"/>
          <p:cNvSpPr/>
          <p:nvPr/>
        </p:nvSpPr>
        <p:spPr>
          <a:xfrm>
            <a:off x="1187196" y="3994966"/>
            <a:ext cx="978408" cy="242316"/>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9" name="Straight Connector 8"/>
          <p:cNvCxnSpPr/>
          <p:nvPr/>
        </p:nvCxnSpPr>
        <p:spPr>
          <a:xfrm>
            <a:off x="2165604" y="4237282"/>
            <a:ext cx="141579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761509" y="5791200"/>
            <a:ext cx="3581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Note: Current Java JDK version 7u25</a:t>
            </a:r>
            <a:endParaRPr lang="en-US" dirty="0"/>
          </a:p>
        </p:txBody>
      </p:sp>
    </p:spTree>
    <p:extLst>
      <p:ext uri="{BB962C8B-B14F-4D97-AF65-F5344CB8AC3E}">
        <p14:creationId xmlns:p14="http://schemas.microsoft.com/office/powerpoint/2010/main" xmlns="" val="16494914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44958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3. Java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59</a:t>
            </a:fld>
            <a:endParaRPr lang="en-US" dirty="0">
              <a:solidFill>
                <a:srgbClr val="002060"/>
              </a:solidFill>
            </a:endParaRPr>
          </a:p>
        </p:txBody>
      </p:sp>
      <p:pic>
        <p:nvPicPr>
          <p:cNvPr id="4099" name="Picture 3" descr="E:\My PRESENTATION\NEW MOBILE CLASS\SDK INstaller\Java - Install 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905000"/>
            <a:ext cx="3698501" cy="35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E:\My PRESENTATION\NEW MOBILE CLASS\SDK INstaller\Java _ Install - 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09055" y="2209800"/>
            <a:ext cx="4806823" cy="26860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4495800" y="5181600"/>
            <a:ext cx="3581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Note: Current Java JDK version 7u25</a:t>
            </a:r>
            <a:endParaRPr lang="en-US" dirty="0"/>
          </a:p>
        </p:txBody>
      </p:sp>
    </p:spTree>
    <p:extLst>
      <p:ext uri="{BB962C8B-B14F-4D97-AF65-F5344CB8AC3E}">
        <p14:creationId xmlns:p14="http://schemas.microsoft.com/office/powerpoint/2010/main" xmlns="" val="3985977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74638"/>
            <a:ext cx="8610600" cy="6397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b="1" dirty="0" smtClean="0">
                <a:solidFill>
                  <a:schemeClr val="tx1"/>
                </a:solidFill>
                <a:latin typeface="Arial" pitchFamily="34" charset="0"/>
                <a:cs typeface="Arial" pitchFamily="34" charset="0"/>
              </a:rPr>
              <a:t>What devices do you used for testing?  </a:t>
            </a:r>
            <a:endParaRPr lang="en-US" sz="2700" b="1" dirty="0">
              <a:solidFill>
                <a:schemeClr val="tx1"/>
              </a:solidFill>
              <a:latin typeface="Arial" pitchFamily="34" charset="0"/>
              <a:cs typeface="Arial" pitchFamily="34" charset="0"/>
            </a:endParaRPr>
          </a:p>
        </p:txBody>
      </p:sp>
      <p:sp>
        <p:nvSpPr>
          <p:cNvPr id="7" name="Content Placeholder 6"/>
          <p:cNvSpPr>
            <a:spLocks noGrp="1"/>
          </p:cNvSpPr>
          <p:nvPr>
            <p:ph sz="half" idx="2"/>
          </p:nvPr>
        </p:nvSpPr>
        <p:spPr>
          <a:xfrm>
            <a:off x="457200" y="1481328"/>
            <a:ext cx="4038600" cy="4538472"/>
          </a:xfrm>
        </p:spPr>
        <p:style>
          <a:lnRef idx="1">
            <a:schemeClr val="accent5"/>
          </a:lnRef>
          <a:fillRef idx="2">
            <a:schemeClr val="accent5"/>
          </a:fillRef>
          <a:effectRef idx="1">
            <a:schemeClr val="accent5"/>
          </a:effectRef>
          <a:fontRef idx="minor">
            <a:schemeClr val="dk1"/>
          </a:fontRef>
        </p:style>
        <p:txBody>
          <a:bodyPr>
            <a:normAutofit lnSpcReduction="10000"/>
          </a:bodyPr>
          <a:lstStyle/>
          <a:p>
            <a:r>
              <a:rPr lang="en-US" sz="1900" b="1" dirty="0" smtClean="0">
                <a:latin typeface="Arial" pitchFamily="34" charset="0"/>
                <a:cs typeface="Arial" pitchFamily="34" charset="0"/>
              </a:rPr>
              <a:t>Tips 1:</a:t>
            </a:r>
          </a:p>
          <a:p>
            <a:r>
              <a:rPr lang="en-US" sz="1800" b="1" dirty="0" smtClean="0">
                <a:latin typeface="Arial" pitchFamily="34" charset="0"/>
                <a:cs typeface="Arial" pitchFamily="34" charset="0"/>
              </a:rPr>
              <a:t>Based on your Resume </a:t>
            </a:r>
            <a:r>
              <a:rPr lang="en-US" sz="1800" dirty="0" smtClean="0">
                <a:latin typeface="Arial" pitchFamily="34" charset="0"/>
                <a:cs typeface="Arial" pitchFamily="34" charset="0"/>
              </a:rPr>
              <a:t>search and create a 3-4 Mobile Devices chart with the following information: </a:t>
            </a:r>
          </a:p>
          <a:p>
            <a:r>
              <a:rPr lang="en-US" sz="1400" dirty="0" smtClean="0">
                <a:latin typeface="Arial" pitchFamily="34" charset="0"/>
                <a:cs typeface="Arial" pitchFamily="34" charset="0"/>
              </a:rPr>
              <a:t>Device Name,</a:t>
            </a:r>
          </a:p>
          <a:p>
            <a:r>
              <a:rPr lang="en-US" sz="1400" dirty="0" smtClean="0">
                <a:latin typeface="Arial" pitchFamily="34" charset="0"/>
                <a:cs typeface="Arial" pitchFamily="34" charset="0"/>
              </a:rPr>
              <a:t>Device Maker, </a:t>
            </a:r>
          </a:p>
          <a:p>
            <a:r>
              <a:rPr lang="en-US" sz="1400" dirty="0" smtClean="0">
                <a:latin typeface="Arial" pitchFamily="34" charset="0"/>
                <a:cs typeface="Arial" pitchFamily="34" charset="0"/>
              </a:rPr>
              <a:t>year that it came on the Market, </a:t>
            </a:r>
          </a:p>
          <a:p>
            <a:r>
              <a:rPr lang="en-US" sz="1400" dirty="0" smtClean="0">
                <a:latin typeface="Arial" pitchFamily="34" charset="0"/>
                <a:cs typeface="Arial" pitchFamily="34" charset="0"/>
              </a:rPr>
              <a:t>OS version started and upgrade to, </a:t>
            </a:r>
          </a:p>
          <a:p>
            <a:r>
              <a:rPr lang="en-US" sz="1400" dirty="0" smtClean="0">
                <a:latin typeface="Arial" pitchFamily="34" charset="0"/>
                <a:cs typeface="Arial" pitchFamily="34" charset="0"/>
              </a:rPr>
              <a:t>some hardware/software characteristics</a:t>
            </a:r>
          </a:p>
          <a:p>
            <a:r>
              <a:rPr lang="en-US" sz="1800" b="1" dirty="0" smtClean="0">
                <a:latin typeface="Arial" pitchFamily="34" charset="0"/>
                <a:cs typeface="Arial" pitchFamily="34" charset="0"/>
              </a:rPr>
              <a:t>Tips 2:</a:t>
            </a:r>
          </a:p>
          <a:p>
            <a:r>
              <a:rPr lang="en-US" sz="1800" dirty="0" smtClean="0">
                <a:latin typeface="Arial" pitchFamily="34" charset="0"/>
                <a:cs typeface="Arial" pitchFamily="34" charset="0"/>
              </a:rPr>
              <a:t>Back in 2010-2011, due iPhone high cost, most of the companies testing  iPhone services and applications on fully compatible and affordable iPod Touch ($199).</a:t>
            </a:r>
          </a:p>
          <a:p>
            <a:endParaRPr lang="en-US" sz="1400" dirty="0">
              <a:latin typeface="Arial" pitchFamily="34" charset="0"/>
              <a:cs typeface="Arial" pitchFamily="34" charset="0"/>
            </a:endParaRPr>
          </a:p>
        </p:txBody>
      </p:sp>
      <p:sp>
        <p:nvSpPr>
          <p:cNvPr id="3" name="Footer Placeholder 2"/>
          <p:cNvSpPr>
            <a:spLocks noGrp="1"/>
          </p:cNvSpPr>
          <p:nvPr>
            <p:ph type="ftr" sz="quarter" idx="11"/>
          </p:nvPr>
        </p:nvSpPr>
        <p:spPr>
          <a:xfrm>
            <a:off x="762000" y="6324600"/>
            <a:ext cx="4001928" cy="365125"/>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6</a:t>
            </a:fld>
            <a:endParaRPr lang="en-US" dirty="0">
              <a:solidFill>
                <a:schemeClr val="tx2">
                  <a:lumMod val="25000"/>
                </a:schemeClr>
              </a:solidFill>
            </a:endParaRPr>
          </a:p>
        </p:txBody>
      </p:sp>
      <p:sp>
        <p:nvSpPr>
          <p:cNvPr id="8" name="Content Placeholder 7"/>
          <p:cNvSpPr>
            <a:spLocks noGrp="1"/>
          </p:cNvSpPr>
          <p:nvPr>
            <p:ph sz="quarter" idx="13"/>
          </p:nvPr>
        </p:nvSpPr>
        <p:spPr>
          <a:xfrm>
            <a:off x="4648200" y="1828800"/>
            <a:ext cx="4038600" cy="3776472"/>
          </a:xfrm>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sz="1900" b="1" dirty="0" smtClean="0">
              <a:latin typeface="Arial" pitchFamily="34" charset="0"/>
              <a:cs typeface="Arial" pitchFamily="34" charset="0"/>
            </a:endParaRPr>
          </a:p>
          <a:p>
            <a:r>
              <a:rPr lang="en-US" sz="1900" b="1" dirty="0" smtClean="0">
                <a:latin typeface="Arial" pitchFamily="34" charset="0"/>
                <a:cs typeface="Arial" pitchFamily="34" charset="0"/>
              </a:rPr>
              <a:t>EXAMPLES of Device’s Story:</a:t>
            </a:r>
          </a:p>
          <a:p>
            <a:r>
              <a:rPr lang="en-US" sz="1800" dirty="0" smtClean="0">
                <a:latin typeface="Arial" pitchFamily="34" charset="0"/>
                <a:cs typeface="Arial" pitchFamily="34" charset="0"/>
              </a:rPr>
              <a:t>In my project “…”, in November 2011, I was use HTC Sensation XE (it came on the Market in September 2011). The original Android Version on this Phone was 2.3.4 (Gingerbread), although now it could be upgraded up to 4.0.4 (Ice Cream Sandwich). We choose this phone because of the solid  Battery life, and good hardware set-up</a:t>
            </a:r>
            <a:endParaRPr lang="en-US" sz="1800" dirty="0">
              <a:latin typeface="Arial" pitchFamily="34" charset="0"/>
              <a:cs typeface="Arial" pitchFamily="34" charset="0"/>
            </a:endParaRPr>
          </a:p>
        </p:txBody>
      </p:sp>
    </p:spTree>
    <p:extLst>
      <p:ext uri="{BB962C8B-B14F-4D97-AF65-F5344CB8AC3E}">
        <p14:creationId xmlns:p14="http://schemas.microsoft.com/office/powerpoint/2010/main" xmlns="" val="30748025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81600" cy="792162"/>
          </a:xfrm>
        </p:spPr>
        <p:style>
          <a:lnRef idx="1">
            <a:schemeClr val="accent6"/>
          </a:lnRef>
          <a:fillRef idx="2">
            <a:schemeClr val="accent6"/>
          </a:fillRef>
          <a:effectRef idx="1">
            <a:schemeClr val="accent6"/>
          </a:effectRef>
          <a:fontRef idx="minor">
            <a:schemeClr val="dk1"/>
          </a:fontRef>
        </p:style>
        <p:txBody>
          <a:bodyPr/>
          <a:lstStyle/>
          <a:p>
            <a:r>
              <a:rPr lang="en-US" sz="3600" dirty="0" smtClean="0"/>
              <a:t>Post-Installation Java</a:t>
            </a:r>
            <a:endParaRPr lang="en-US" sz="36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60</a:t>
            </a:fld>
            <a:endParaRPr lang="en-US" dirty="0">
              <a:solidFill>
                <a:srgbClr val="002060"/>
              </a:solidFill>
            </a:endParaRPr>
          </a:p>
        </p:txBody>
      </p:sp>
      <p:pic>
        <p:nvPicPr>
          <p:cNvPr id="5122" name="Picture 2" descr="E:\My PRESENTATION\NEW MOBILE CLASS\SDK INstaller\Java- PostInstal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1447800"/>
            <a:ext cx="6197600" cy="4648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42014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792162"/>
          </a:xfrm>
        </p:spPr>
        <p:style>
          <a:lnRef idx="1">
            <a:schemeClr val="accent6"/>
          </a:lnRef>
          <a:fillRef idx="2">
            <a:schemeClr val="accent6"/>
          </a:fillRef>
          <a:effectRef idx="1">
            <a:schemeClr val="accent6"/>
          </a:effectRef>
          <a:fontRef idx="minor">
            <a:schemeClr val="dk1"/>
          </a:fontRef>
        </p:style>
        <p:txBody>
          <a:bodyPr/>
          <a:lstStyle/>
          <a:p>
            <a:r>
              <a:rPr lang="en-US" sz="3600" dirty="0" smtClean="0"/>
              <a:t>Assure Installation Success:</a:t>
            </a:r>
            <a:endParaRPr lang="en-US" sz="3600" dirty="0"/>
          </a:p>
        </p:txBody>
      </p:sp>
      <p:sp>
        <p:nvSpPr>
          <p:cNvPr id="3" name="Footer Placeholder 2"/>
          <p:cNvSpPr>
            <a:spLocks noGrp="1"/>
          </p:cNvSpPr>
          <p:nvPr>
            <p:ph type="ftr" sz="quarter" idx="11"/>
          </p:nvPr>
        </p:nvSpPr>
        <p:spPr>
          <a:xfrm>
            <a:off x="739424" y="6294437"/>
            <a:ext cx="3245552" cy="365125"/>
          </a:xfrm>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a:xfrm>
            <a:off x="8001000" y="6312408"/>
            <a:ext cx="685800" cy="365125"/>
          </a:xfrm>
        </p:spPr>
        <p:txBody>
          <a:bodyPr/>
          <a:lstStyle/>
          <a:p>
            <a:fld id="{B6F15528-21DE-4FAA-801E-634DDDAF4B2B}" type="slidenum">
              <a:rPr lang="en-US" smtClean="0">
                <a:solidFill>
                  <a:srgbClr val="002060"/>
                </a:solidFill>
              </a:rPr>
              <a:pPr/>
              <a:t>61</a:t>
            </a:fld>
            <a:endParaRPr lang="en-US" dirty="0">
              <a:solidFill>
                <a:srgbClr val="002060"/>
              </a:solidFill>
            </a:endParaRPr>
          </a:p>
        </p:txBody>
      </p:sp>
      <p:pic>
        <p:nvPicPr>
          <p:cNvPr id="6149" name="Picture 5" descr="E:\My PRESENTATION\NEW MOBILE CLASS\SDK INstaller\Check on Java version 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3162" y="1349951"/>
            <a:ext cx="4315276" cy="3527497"/>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E:\My PRESENTATION\NEW MOBILE CLASS\SDK INstaller\Check on Java 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62200" y="2420215"/>
            <a:ext cx="5091294" cy="2614613"/>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E:\My PRESENTATION\NEW MOBILE CLASS\SDK INstaller\Check on Java 3.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62400" y="3741268"/>
            <a:ext cx="4921704" cy="251698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p:cNvSpPr/>
          <p:nvPr/>
        </p:nvSpPr>
        <p:spPr>
          <a:xfrm>
            <a:off x="1143000" y="3525982"/>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6" name="Oval 5"/>
          <p:cNvSpPr/>
          <p:nvPr/>
        </p:nvSpPr>
        <p:spPr>
          <a:xfrm>
            <a:off x="2743200" y="4399466"/>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2</a:t>
            </a:r>
            <a:endParaRPr lang="en-US" sz="2400" dirty="0"/>
          </a:p>
        </p:txBody>
      </p:sp>
      <p:sp>
        <p:nvSpPr>
          <p:cNvPr id="7" name="Oval 6"/>
          <p:cNvSpPr/>
          <p:nvPr/>
        </p:nvSpPr>
        <p:spPr>
          <a:xfrm>
            <a:off x="4450647" y="55626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3</a:t>
            </a:r>
            <a:endParaRPr lang="en-US" sz="2400" dirty="0"/>
          </a:p>
        </p:txBody>
      </p:sp>
    </p:spTree>
    <p:extLst>
      <p:ext uri="{BB962C8B-B14F-4D97-AF65-F5344CB8AC3E}">
        <p14:creationId xmlns:p14="http://schemas.microsoft.com/office/powerpoint/2010/main" xmlns="" val="30155398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5943600" cy="868362"/>
          </a:xfrm>
        </p:spPr>
        <p:style>
          <a:lnRef idx="1">
            <a:schemeClr val="accent6"/>
          </a:lnRef>
          <a:fillRef idx="2">
            <a:schemeClr val="accent6"/>
          </a:fillRef>
          <a:effectRef idx="1">
            <a:schemeClr val="accent6"/>
          </a:effectRef>
          <a:fontRef idx="minor">
            <a:schemeClr val="dk1"/>
          </a:fontRef>
        </p:style>
        <p:txBody>
          <a:bodyPr>
            <a:noAutofit/>
          </a:bodyPr>
          <a:lstStyle/>
          <a:p>
            <a:r>
              <a:rPr lang="en-US" sz="3200" dirty="0" smtClean="0"/>
              <a:t>4. Bundle Eclipse Installation</a:t>
            </a:r>
            <a:endParaRPr lang="en-US" sz="3200" dirty="0"/>
          </a:p>
        </p:txBody>
      </p:sp>
      <p:sp>
        <p:nvSpPr>
          <p:cNvPr id="3" name="Footer Placeholder 2"/>
          <p:cNvSpPr>
            <a:spLocks noGrp="1"/>
          </p:cNvSpPr>
          <p:nvPr>
            <p:ph type="ftr" sz="quarter" idx="11"/>
          </p:nvPr>
        </p:nvSpPr>
        <p:spPr>
          <a:xfrm>
            <a:off x="914400" y="6362700"/>
            <a:ext cx="5017477" cy="365125"/>
          </a:xfrm>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a:xfrm>
            <a:off x="7543800" y="6312408"/>
            <a:ext cx="1143000" cy="365125"/>
          </a:xfrm>
        </p:spPr>
        <p:txBody>
          <a:bodyPr/>
          <a:lstStyle/>
          <a:p>
            <a:fld id="{B6F15528-21DE-4FAA-801E-634DDDAF4B2B}" type="slidenum">
              <a:rPr lang="en-US" smtClean="0">
                <a:solidFill>
                  <a:srgbClr val="002060"/>
                </a:solidFill>
              </a:rPr>
              <a:pPr/>
              <a:t>62</a:t>
            </a:fld>
            <a:endParaRPr lang="en-US" dirty="0">
              <a:solidFill>
                <a:srgbClr val="002060"/>
              </a:solidFill>
            </a:endParaRPr>
          </a:p>
        </p:txBody>
      </p:sp>
      <p:pic>
        <p:nvPicPr>
          <p:cNvPr id="7170" name="Picture 2" descr="E:\My PRESENTATION\NEW MOBILE CLASS\SDK INstaller\Bundle Install 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447800"/>
            <a:ext cx="6553200" cy="49149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5410200" y="1443318"/>
            <a:ext cx="3352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www.developer.android.com/sdk/index.html</a:t>
            </a:r>
            <a:endParaRPr lang="en-US" dirty="0"/>
          </a:p>
        </p:txBody>
      </p:sp>
    </p:spTree>
    <p:extLst>
      <p:ext uri="{BB962C8B-B14F-4D97-AF65-F5344CB8AC3E}">
        <p14:creationId xmlns:p14="http://schemas.microsoft.com/office/powerpoint/2010/main" xmlns="" val="9913168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6000" cy="715962"/>
          </a:xfrm>
        </p:spPr>
        <p:style>
          <a:lnRef idx="1">
            <a:schemeClr val="accent6"/>
          </a:lnRef>
          <a:fillRef idx="2">
            <a:schemeClr val="accent6"/>
          </a:fillRef>
          <a:effectRef idx="1">
            <a:schemeClr val="accent6"/>
          </a:effectRef>
          <a:fontRef idx="minor">
            <a:schemeClr val="dk1"/>
          </a:fontRef>
        </p:style>
        <p:txBody>
          <a:bodyPr>
            <a:noAutofit/>
          </a:bodyPr>
          <a:lstStyle/>
          <a:p>
            <a:r>
              <a:rPr lang="en-US" sz="3600" dirty="0" smtClean="0"/>
              <a:t>Bundle Eclipse Installation:</a:t>
            </a:r>
            <a:endParaRPr lang="en-US" sz="3600" dirty="0"/>
          </a:p>
        </p:txBody>
      </p:sp>
      <p:sp>
        <p:nvSpPr>
          <p:cNvPr id="3" name="Footer Placeholder 2"/>
          <p:cNvSpPr>
            <a:spLocks noGrp="1"/>
          </p:cNvSpPr>
          <p:nvPr>
            <p:ph type="ftr" sz="quarter" idx="11"/>
          </p:nvPr>
        </p:nvSpPr>
        <p:spPr>
          <a:xfrm>
            <a:off x="762000" y="6467101"/>
            <a:ext cx="4407877" cy="365125"/>
          </a:xfrm>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63</a:t>
            </a:fld>
            <a:endParaRPr lang="en-US" dirty="0">
              <a:solidFill>
                <a:srgbClr val="002060"/>
              </a:solidFill>
            </a:endParaRPr>
          </a:p>
        </p:txBody>
      </p:sp>
      <p:pic>
        <p:nvPicPr>
          <p:cNvPr id="8194" name="Picture 2" descr="E:\My PRESENTATION\NEW MOBILE CLASS\SDK INstaller\Bundle Install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1181100"/>
            <a:ext cx="6781800" cy="5086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29991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05600" cy="8683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Bundle Eclipse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64</a:t>
            </a:fld>
            <a:endParaRPr lang="en-US" dirty="0">
              <a:solidFill>
                <a:srgbClr val="002060"/>
              </a:solidFill>
            </a:endParaRPr>
          </a:p>
        </p:txBody>
      </p:sp>
      <p:pic>
        <p:nvPicPr>
          <p:cNvPr id="9218" name="Picture 2" descr="E:\My PRESENTATION\NEW MOBILE CLASS\SDK INstaller\Bundle Install 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447800"/>
            <a:ext cx="6400800" cy="4800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72634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34200" cy="868362"/>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Bundle Eclipse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65</a:t>
            </a:fld>
            <a:endParaRPr lang="en-US" dirty="0">
              <a:solidFill>
                <a:srgbClr val="002060"/>
              </a:solidFill>
            </a:endParaRPr>
          </a:p>
        </p:txBody>
      </p:sp>
      <p:pic>
        <p:nvPicPr>
          <p:cNvPr id="10242" name="Picture 2" descr="E:\My PRESENTATION\NEW MOBILE CLASS\SDK INstaller\Bundle Install 4.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1352550"/>
            <a:ext cx="6426200" cy="4819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38758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868362"/>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Bundle Eclipse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66</a:t>
            </a:fld>
            <a:endParaRPr lang="en-US" dirty="0">
              <a:solidFill>
                <a:srgbClr val="002060"/>
              </a:solidFill>
            </a:endParaRPr>
          </a:p>
        </p:txBody>
      </p:sp>
      <p:pic>
        <p:nvPicPr>
          <p:cNvPr id="11266" name="Picture 2" descr="E:\My PRESENTATION\NEW MOBILE CLASS\SDK INstaller\Bundle Install 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1447800"/>
            <a:ext cx="6248400" cy="46863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362700" y="4038600"/>
            <a:ext cx="2514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Open Eclipse after Bundle is extracted</a:t>
            </a:r>
            <a:endParaRPr lang="en-US" dirty="0"/>
          </a:p>
        </p:txBody>
      </p:sp>
    </p:spTree>
    <p:extLst>
      <p:ext uri="{BB962C8B-B14F-4D97-AF65-F5344CB8AC3E}">
        <p14:creationId xmlns:p14="http://schemas.microsoft.com/office/powerpoint/2010/main" xmlns="" val="34385341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91400" cy="868362"/>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Bundle Eclipse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67</a:t>
            </a:fld>
            <a:endParaRPr lang="en-US" dirty="0">
              <a:solidFill>
                <a:srgbClr val="002060"/>
              </a:solidFill>
            </a:endParaRPr>
          </a:p>
        </p:txBody>
      </p:sp>
      <p:pic>
        <p:nvPicPr>
          <p:cNvPr id="1026" name="Picture 2" descr="E:\My PRESENTATION\NEW MOBILE CLASS\SDK INstaller\Bundle Install 1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371600"/>
            <a:ext cx="8027541" cy="4695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41444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29400" cy="868362"/>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Bundle Eclipse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68</a:t>
            </a:fld>
            <a:endParaRPr lang="en-US" dirty="0">
              <a:solidFill>
                <a:srgbClr val="002060"/>
              </a:solidFill>
            </a:endParaRPr>
          </a:p>
        </p:txBody>
      </p:sp>
      <p:pic>
        <p:nvPicPr>
          <p:cNvPr id="2050" name="Picture 2" descr="E:\My PRESENTATION\NEW MOBILE CLASS\SDK INstaller\Bundle Install 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440873"/>
            <a:ext cx="6916737" cy="47625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248400" y="3124200"/>
            <a:ext cx="2590800" cy="1447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 Click on “New” and </a:t>
            </a:r>
            <a:r>
              <a:rPr lang="en-US" dirty="0"/>
              <a:t>get </a:t>
            </a:r>
            <a:r>
              <a:rPr lang="en-US" dirty="0" smtClean="0"/>
              <a:t>first “Install Package” – USB Driver</a:t>
            </a:r>
            <a:endParaRPr lang="en-US" dirty="0"/>
          </a:p>
        </p:txBody>
      </p:sp>
    </p:spTree>
    <p:extLst>
      <p:ext uri="{BB962C8B-B14F-4D97-AF65-F5344CB8AC3E}">
        <p14:creationId xmlns:p14="http://schemas.microsoft.com/office/powerpoint/2010/main" xmlns="" val="10904717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868362"/>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Bundle Eclipse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69</a:t>
            </a:fld>
            <a:endParaRPr lang="en-US" dirty="0">
              <a:solidFill>
                <a:srgbClr val="002060"/>
              </a:solidFill>
            </a:endParaRPr>
          </a:p>
        </p:txBody>
      </p:sp>
      <p:pic>
        <p:nvPicPr>
          <p:cNvPr id="3074" name="Picture 2" descr="E:\My PRESENTATION\NEW MOBILE CLASS\SDK INstaller\Bundle Install 1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447800"/>
            <a:ext cx="7785772" cy="4552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6523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6096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dirty="0" smtClean="0">
                <a:solidFill>
                  <a:schemeClr val="tx1"/>
                </a:solidFill>
                <a:latin typeface="Arial" pitchFamily="34" charset="0"/>
                <a:cs typeface="Arial" pitchFamily="34" charset="0"/>
              </a:rPr>
              <a:t>What devices do you used for testing?  </a:t>
            </a:r>
            <a:endParaRPr lang="en-US" sz="2700" dirty="0">
              <a:solidFill>
                <a:schemeClr val="tx1"/>
              </a:solidFill>
            </a:endParaRPr>
          </a:p>
        </p:txBody>
      </p:sp>
      <p:sp>
        <p:nvSpPr>
          <p:cNvPr id="2" name="Content Placeholder 1"/>
          <p:cNvSpPr>
            <a:spLocks noGrp="1"/>
          </p:cNvSpPr>
          <p:nvPr>
            <p:ph sz="half" idx="2"/>
          </p:nvPr>
        </p:nvSpPr>
        <p:spPr>
          <a:xfrm>
            <a:off x="228600" y="1066800"/>
            <a:ext cx="4038600" cy="5105400"/>
          </a:xfrm>
        </p:spPr>
        <p:style>
          <a:lnRef idx="1">
            <a:schemeClr val="accent5"/>
          </a:lnRef>
          <a:fillRef idx="2">
            <a:schemeClr val="accent5"/>
          </a:fillRef>
          <a:effectRef idx="1">
            <a:schemeClr val="accent5"/>
          </a:effectRef>
          <a:fontRef idx="minor">
            <a:schemeClr val="dk1"/>
          </a:fontRef>
        </p:style>
        <p:txBody>
          <a:bodyPr>
            <a:normAutofit/>
          </a:bodyPr>
          <a:lstStyle/>
          <a:p>
            <a:pPr>
              <a:buFont typeface="Wingdings" pitchFamily="2" charset="2"/>
              <a:buChar char="Ø"/>
            </a:pPr>
            <a:r>
              <a:rPr lang="en-US" sz="1800" b="1" dirty="0" smtClean="0">
                <a:solidFill>
                  <a:schemeClr val="tx1"/>
                </a:solidFill>
                <a:latin typeface="Arial" pitchFamily="34" charset="0"/>
                <a:cs typeface="Arial" pitchFamily="34" charset="0"/>
              </a:rPr>
              <a:t>Tips 3:</a:t>
            </a:r>
          </a:p>
          <a:p>
            <a:pPr>
              <a:buFont typeface="Wingdings" pitchFamily="2" charset="2"/>
              <a:buChar char="Ø"/>
            </a:pPr>
            <a:r>
              <a:rPr lang="en-US" sz="1600" dirty="0" smtClean="0">
                <a:solidFill>
                  <a:schemeClr val="tx1"/>
                </a:solidFill>
                <a:latin typeface="Arial" pitchFamily="34" charset="0"/>
                <a:cs typeface="Arial" pitchFamily="34" charset="0"/>
              </a:rPr>
              <a:t>Get ready for provocative questions such as “Is Honeycomb version used for Android’s Tablet only?”… No, originally for Tablets only, in March 2011 it got available as the system upgrade on Motorola XOOM, HTC Inspire 4G, and NTC </a:t>
            </a:r>
            <a:r>
              <a:rPr lang="en-US" sz="1600" dirty="0" err="1" smtClean="0">
                <a:solidFill>
                  <a:schemeClr val="tx1"/>
                </a:solidFill>
                <a:latin typeface="Arial" pitchFamily="34" charset="0"/>
                <a:cs typeface="Arial" pitchFamily="34" charset="0"/>
              </a:rPr>
              <a:t>ThunderBolt</a:t>
            </a:r>
            <a:r>
              <a:rPr lang="en-US" sz="1600" dirty="0" smtClean="0">
                <a:solidFill>
                  <a:schemeClr val="tx1"/>
                </a:solidFill>
                <a:latin typeface="Arial" pitchFamily="34" charset="0"/>
                <a:cs typeface="Arial" pitchFamily="34" charset="0"/>
              </a:rPr>
              <a:t>.</a:t>
            </a:r>
          </a:p>
          <a:p>
            <a:pPr>
              <a:buFont typeface="Wingdings" pitchFamily="2" charset="2"/>
              <a:buChar char="Ø"/>
            </a:pPr>
            <a:r>
              <a:rPr lang="en-US" sz="1800" b="1" dirty="0" smtClean="0">
                <a:solidFill>
                  <a:schemeClr val="tx1"/>
                </a:solidFill>
                <a:latin typeface="Arial" pitchFamily="34" charset="0"/>
                <a:cs typeface="Arial" pitchFamily="34" charset="0"/>
              </a:rPr>
              <a:t>Tips 4:</a:t>
            </a:r>
          </a:p>
          <a:p>
            <a:pPr>
              <a:buFont typeface="Wingdings" pitchFamily="2" charset="2"/>
              <a:buChar char="Ø"/>
            </a:pPr>
            <a:r>
              <a:rPr lang="en-US" sz="1600" dirty="0" smtClean="0">
                <a:solidFill>
                  <a:schemeClr val="tx1"/>
                </a:solidFill>
                <a:latin typeface="Arial" pitchFamily="34" charset="0"/>
                <a:cs typeface="Arial" pitchFamily="34" charset="0"/>
              </a:rPr>
              <a:t>Invest your time to search trough the helpful links.</a:t>
            </a:r>
          </a:p>
          <a:p>
            <a:pPr>
              <a:buFont typeface="Wingdings" pitchFamily="2" charset="2"/>
              <a:buChar char="Ø"/>
            </a:pPr>
            <a:r>
              <a:rPr lang="en-US" sz="1800" b="1" dirty="0" smtClean="0">
                <a:solidFill>
                  <a:schemeClr val="tx1"/>
                </a:solidFill>
                <a:latin typeface="Arial" pitchFamily="34" charset="0"/>
                <a:cs typeface="Arial" pitchFamily="34" charset="0"/>
              </a:rPr>
              <a:t>Tips 5:</a:t>
            </a:r>
          </a:p>
          <a:p>
            <a:pPr>
              <a:buFont typeface="Wingdings" pitchFamily="2" charset="2"/>
              <a:buChar char="Ø"/>
            </a:pPr>
            <a:r>
              <a:rPr lang="en-US" sz="1600" dirty="0" smtClean="0">
                <a:solidFill>
                  <a:schemeClr val="tx1"/>
                </a:solidFill>
                <a:latin typeface="Arial" pitchFamily="34" charset="0"/>
                <a:cs typeface="Arial" pitchFamily="34" charset="0"/>
              </a:rPr>
              <a:t>Get aware that on some Devices OS Version differs based on GSM or CDMA channel access. For Example: Apple </a:t>
            </a:r>
            <a:r>
              <a:rPr lang="en-US" sz="1600" dirty="0" err="1" smtClean="0">
                <a:solidFill>
                  <a:schemeClr val="tx1"/>
                </a:solidFill>
                <a:latin typeface="Arial" pitchFamily="34" charset="0"/>
                <a:cs typeface="Arial" pitchFamily="34" charset="0"/>
              </a:rPr>
              <a:t>iPhone</a:t>
            </a:r>
            <a:r>
              <a:rPr lang="en-US" sz="1600" dirty="0" smtClean="0">
                <a:solidFill>
                  <a:schemeClr val="tx1"/>
                </a:solidFill>
                <a:latin typeface="Arial" pitchFamily="34" charset="0"/>
                <a:cs typeface="Arial" pitchFamily="34" charset="0"/>
              </a:rPr>
              <a:t> 4 (June 2010) has </a:t>
            </a:r>
            <a:r>
              <a:rPr lang="en-US" sz="1600" dirty="0" err="1" smtClean="0">
                <a:solidFill>
                  <a:schemeClr val="tx1"/>
                </a:solidFill>
                <a:latin typeface="Arial" pitchFamily="34" charset="0"/>
                <a:cs typeface="Arial" pitchFamily="34" charset="0"/>
              </a:rPr>
              <a:t>iOS</a:t>
            </a:r>
            <a:r>
              <a:rPr lang="en-US" sz="1600" dirty="0" smtClean="0">
                <a:solidFill>
                  <a:schemeClr val="tx1"/>
                </a:solidFill>
                <a:latin typeface="Arial" pitchFamily="34" charset="0"/>
                <a:cs typeface="Arial" pitchFamily="34" charset="0"/>
              </a:rPr>
              <a:t> 4.0 (GSM) and 4.2.5 (CDMA).</a:t>
            </a:r>
          </a:p>
          <a:p>
            <a:pPr>
              <a:buFont typeface="Wingdings" pitchFamily="2" charset="2"/>
              <a:buChar char="Ø"/>
            </a:pPr>
            <a:endParaRPr lang="en-US" sz="2000" dirty="0" smtClean="0">
              <a:solidFill>
                <a:schemeClr val="bg1"/>
              </a:solidFill>
              <a:latin typeface="Arial" pitchFamily="34" charset="0"/>
              <a:cs typeface="Arial" pitchFamily="34" charset="0"/>
            </a:endParaRPr>
          </a:p>
          <a:p>
            <a:pPr>
              <a:buNone/>
            </a:pPr>
            <a:endParaRPr lang="en-US" sz="2000" dirty="0" smtClean="0">
              <a:solidFill>
                <a:srgbClr val="0070C0"/>
              </a:solidFill>
              <a:latin typeface="Arial" pitchFamily="34" charset="0"/>
              <a:cs typeface="Arial" pitchFamily="34" charset="0"/>
            </a:endParaRPr>
          </a:p>
          <a:p>
            <a:endParaRPr lang="en-US" sz="2000" dirty="0" smtClean="0">
              <a:solidFill>
                <a:schemeClr val="bg1"/>
              </a:solidFill>
              <a:latin typeface="Arial" pitchFamily="34" charset="0"/>
              <a:cs typeface="Arial" pitchFamily="34" charset="0"/>
            </a:endParaRPr>
          </a:p>
          <a:p>
            <a:endParaRPr lang="en-US" sz="2000" dirty="0">
              <a:solidFill>
                <a:schemeClr val="bg1"/>
              </a:solidFill>
              <a:latin typeface="Arial" pitchFamily="34" charset="0"/>
              <a:cs typeface="Arial" pitchFamily="34" charset="0"/>
            </a:endParaRPr>
          </a:p>
        </p:txBody>
      </p:sp>
      <p:sp>
        <p:nvSpPr>
          <p:cNvPr id="4" name="Footer Placeholder 3"/>
          <p:cNvSpPr>
            <a:spLocks noGrp="1"/>
          </p:cNvSpPr>
          <p:nvPr>
            <p:ph type="ftr" sz="quarter" idx="11"/>
          </p:nvPr>
        </p:nvSpPr>
        <p:spPr>
          <a:xfrm>
            <a:off x="762000" y="6324600"/>
            <a:ext cx="2554128" cy="365125"/>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Ivette</a:t>
            </a:r>
            <a:r>
              <a:rPr lang="en-US" dirty="0" smtClean="0">
                <a:solidFill>
                  <a:schemeClr val="tx2">
                    <a:lumMod val="25000"/>
                  </a:schemeClr>
                </a:solidFill>
              </a:rPr>
              <a:t> Doss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7</a:t>
            </a:fld>
            <a:endParaRPr lang="en-US" dirty="0">
              <a:solidFill>
                <a:schemeClr val="tx2">
                  <a:lumMod val="25000"/>
                </a:schemeClr>
              </a:solidFill>
            </a:endParaRPr>
          </a:p>
        </p:txBody>
      </p:sp>
      <p:pic>
        <p:nvPicPr>
          <p:cNvPr id="2050" name="Picture 2" descr="C:\Users\IVA\Pictures\LOGOS\mobile-testing-pic2[1].jpg"/>
          <p:cNvPicPr>
            <a:picLocks noGrp="1" noChangeAspect="1" noChangeArrowheads="1"/>
          </p:cNvPicPr>
          <p:nvPr>
            <p:ph sz="quarter" idx="13"/>
          </p:nvPr>
        </p:nvPicPr>
        <p:blipFill>
          <a:blip r:embed="rId2" cstate="print"/>
          <a:srcRect/>
          <a:stretch>
            <a:fillRect/>
          </a:stretch>
        </p:blipFill>
        <p:spPr bwMode="auto">
          <a:xfrm>
            <a:off x="4648200" y="1981200"/>
            <a:ext cx="4171826" cy="3212306"/>
          </a:xfrm>
          <a:prstGeom prst="rect">
            <a:avLst/>
          </a:prstGeom>
          <a:noFill/>
        </p:spPr>
      </p:pic>
      <p:sp>
        <p:nvSpPr>
          <p:cNvPr id="7" name="Rectangle 6"/>
          <p:cNvSpPr/>
          <p:nvPr/>
        </p:nvSpPr>
        <p:spPr>
          <a:xfrm>
            <a:off x="4612341" y="5561693"/>
            <a:ext cx="41148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buNone/>
            </a:pPr>
            <a:r>
              <a:rPr lang="en-US" sz="1200" dirty="0" smtClean="0">
                <a:solidFill>
                  <a:schemeClr val="tx1"/>
                </a:solidFill>
                <a:latin typeface="Arial" pitchFamily="34" charset="0"/>
                <a:cs typeface="Arial" pitchFamily="34" charset="0"/>
              </a:rPr>
              <a:t>http://en.wikipedia.org/wiki/list_of_iOS_devices </a:t>
            </a:r>
          </a:p>
        </p:txBody>
      </p:sp>
      <p:sp>
        <p:nvSpPr>
          <p:cNvPr id="8" name="Rectangle 7"/>
          <p:cNvSpPr/>
          <p:nvPr/>
        </p:nvSpPr>
        <p:spPr>
          <a:xfrm>
            <a:off x="3733800" y="6036823"/>
            <a:ext cx="50292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buNone/>
            </a:pPr>
            <a:r>
              <a:rPr lang="en-US" sz="1200" dirty="0" smtClean="0">
                <a:solidFill>
                  <a:schemeClr val="tx1"/>
                </a:solidFill>
                <a:latin typeface="Arial" pitchFamily="34" charset="0"/>
                <a:cs typeface="Arial" pitchFamily="34" charset="0"/>
              </a:rPr>
              <a:t>http://en.wikipedia.org/wiki/Comparison_of_Android_devices</a:t>
            </a:r>
          </a:p>
        </p:txBody>
      </p:sp>
    </p:spTree>
    <p:extLst>
      <p:ext uri="{BB962C8B-B14F-4D97-AF65-F5344CB8AC3E}">
        <p14:creationId xmlns:p14="http://schemas.microsoft.com/office/powerpoint/2010/main" xmlns="" val="1854810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069137" cy="868362"/>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Bundle Eclipse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70</a:t>
            </a:fld>
            <a:endParaRPr lang="en-US" dirty="0">
              <a:solidFill>
                <a:srgbClr val="002060"/>
              </a:solidFill>
            </a:endParaRPr>
          </a:p>
        </p:txBody>
      </p:sp>
      <p:pic>
        <p:nvPicPr>
          <p:cNvPr id="4098" name="Picture 2" descr="E:\My PRESENTATION\NEW MOBILE CLASS\SDK INstaller\Bundle Install 14.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295400"/>
            <a:ext cx="6992937" cy="49625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553200" y="3128962"/>
            <a:ext cx="2362200" cy="1295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 Click on “New” and get Packages installation</a:t>
            </a:r>
            <a:endParaRPr lang="en-US" dirty="0"/>
          </a:p>
        </p:txBody>
      </p:sp>
    </p:spTree>
    <p:extLst>
      <p:ext uri="{BB962C8B-B14F-4D97-AF65-F5344CB8AC3E}">
        <p14:creationId xmlns:p14="http://schemas.microsoft.com/office/powerpoint/2010/main" xmlns="" val="5785819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868362"/>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Bundle Eclipse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71</a:t>
            </a:fld>
            <a:endParaRPr lang="en-US" dirty="0">
              <a:solidFill>
                <a:srgbClr val="002060"/>
              </a:solidFill>
            </a:endParaRPr>
          </a:p>
        </p:txBody>
      </p:sp>
      <p:pic>
        <p:nvPicPr>
          <p:cNvPr id="5122" name="Picture 2" descr="E:\My PRESENTATION\NEW MOBILE CLASS\SDK INstaller\Bundle Install 1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371600"/>
            <a:ext cx="6811963" cy="48577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6553200" y="3429000"/>
            <a:ext cx="2286000" cy="113347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Be aware that it could be time consuming process</a:t>
            </a:r>
            <a:endParaRPr lang="en-US" dirty="0"/>
          </a:p>
        </p:txBody>
      </p:sp>
    </p:spTree>
    <p:extLst>
      <p:ext uri="{BB962C8B-B14F-4D97-AF65-F5344CB8AC3E}">
        <p14:creationId xmlns:p14="http://schemas.microsoft.com/office/powerpoint/2010/main" xmlns="" val="25629165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868362"/>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Bundle Eclipse Installation</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72</a:t>
            </a:fld>
            <a:endParaRPr lang="en-US" dirty="0">
              <a:solidFill>
                <a:srgbClr val="002060"/>
              </a:solidFill>
            </a:endParaRPr>
          </a:p>
        </p:txBody>
      </p:sp>
      <p:pic>
        <p:nvPicPr>
          <p:cNvPr id="5122" name="Picture 2" descr="E:\My PRESENTATION\NEW MOBILE CLASS\SDK INstaller\Bundle Install 1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371600"/>
            <a:ext cx="6811963" cy="48577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6553200" y="3429000"/>
            <a:ext cx="2286000" cy="113347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Be aware that it could be time consuming process</a:t>
            </a:r>
            <a:endParaRPr lang="en-US" dirty="0"/>
          </a:p>
        </p:txBody>
      </p:sp>
    </p:spTree>
    <p:extLst>
      <p:ext uri="{BB962C8B-B14F-4D97-AF65-F5344CB8AC3E}">
        <p14:creationId xmlns:p14="http://schemas.microsoft.com/office/powerpoint/2010/main" xmlns="" val="37072489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73</a:t>
            </a:fld>
            <a:endParaRPr lang="en-US" dirty="0">
              <a:solidFill>
                <a:srgbClr val="002060"/>
              </a:solidFill>
            </a:endParaRPr>
          </a:p>
        </p:txBody>
      </p:sp>
      <p:pic>
        <p:nvPicPr>
          <p:cNvPr id="6146" name="Picture 2" descr="E:\My PRESENTATION\NEW MOBILE CLASS\SDK INstaller\Bundle Install 16.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295400"/>
            <a:ext cx="6811963" cy="48958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57200" y="274638"/>
            <a:ext cx="66294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Bundle Eclipse Installation</a:t>
            </a:r>
            <a:endParaRPr lang="en-US" sz="4000" dirty="0"/>
          </a:p>
        </p:txBody>
      </p:sp>
      <p:sp>
        <p:nvSpPr>
          <p:cNvPr id="5" name="Rectangle 4"/>
          <p:cNvSpPr/>
          <p:nvPr/>
        </p:nvSpPr>
        <p:spPr>
          <a:xfrm>
            <a:off x="6477000" y="2400300"/>
            <a:ext cx="2286000" cy="20955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3. After Installation of “New Packages” is done, click on “Updates” and proceed with the Updates Installation</a:t>
            </a:r>
            <a:endParaRPr lang="en-US" dirty="0"/>
          </a:p>
        </p:txBody>
      </p:sp>
    </p:spTree>
    <p:extLst>
      <p:ext uri="{BB962C8B-B14F-4D97-AF65-F5344CB8AC3E}">
        <p14:creationId xmlns:p14="http://schemas.microsoft.com/office/powerpoint/2010/main" xmlns="" val="31254862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74</a:t>
            </a:fld>
            <a:endParaRPr lang="en-US" dirty="0">
              <a:solidFill>
                <a:srgbClr val="002060"/>
              </a:solidFill>
            </a:endParaRPr>
          </a:p>
        </p:txBody>
      </p:sp>
      <p:sp>
        <p:nvSpPr>
          <p:cNvPr id="6" name="Title 1"/>
          <p:cNvSpPr>
            <a:spLocks noGrp="1"/>
          </p:cNvSpPr>
          <p:nvPr>
            <p:ph type="title"/>
          </p:nvPr>
        </p:nvSpPr>
        <p:spPr>
          <a:xfrm>
            <a:off x="457200" y="274638"/>
            <a:ext cx="71628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Bundle Eclipse Installation</a:t>
            </a:r>
            <a:endParaRPr lang="en-US" sz="4000" dirty="0"/>
          </a:p>
        </p:txBody>
      </p:sp>
      <p:pic>
        <p:nvPicPr>
          <p:cNvPr id="7170" name="Picture 2" descr="E:\My PRESENTATION\NEW MOBILE CLASS\SDK INstaller\Bundle Install 17.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8341" y="1399309"/>
            <a:ext cx="7088187" cy="45815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57200" y="4953000"/>
            <a:ext cx="2590800" cy="100012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Hint: Accept License for each package</a:t>
            </a:r>
            <a:endParaRPr lang="en-US" dirty="0"/>
          </a:p>
        </p:txBody>
      </p:sp>
      <p:sp>
        <p:nvSpPr>
          <p:cNvPr id="15" name="Down Arrow 14"/>
          <p:cNvSpPr/>
          <p:nvPr/>
        </p:nvSpPr>
        <p:spPr>
          <a:xfrm rot="1387304">
            <a:off x="1408777" y="2121655"/>
            <a:ext cx="83501" cy="2966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159986">
            <a:off x="1934242" y="2480198"/>
            <a:ext cx="109617" cy="2562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258278" flipH="1">
            <a:off x="2086029" y="3311063"/>
            <a:ext cx="73282" cy="17217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590607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6031489" cy="715962"/>
          </a:xfrm>
        </p:spPr>
        <p:style>
          <a:lnRef idx="1">
            <a:schemeClr val="accent6"/>
          </a:lnRef>
          <a:fillRef idx="2">
            <a:schemeClr val="accent6"/>
          </a:fillRef>
          <a:effectRef idx="1">
            <a:schemeClr val="accent6"/>
          </a:effectRef>
          <a:fontRef idx="minor">
            <a:schemeClr val="dk1"/>
          </a:fontRef>
        </p:style>
        <p:txBody>
          <a:bodyPr/>
          <a:lstStyle/>
          <a:p>
            <a:r>
              <a:rPr lang="en-US" sz="4000" dirty="0" smtClean="0"/>
              <a:t>Prepare your Android </a:t>
            </a:r>
            <a:endParaRPr lang="en-US" sz="40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75</a:t>
            </a:fld>
            <a:endParaRPr lang="en-US" dirty="0">
              <a:solidFill>
                <a:srgbClr val="002060"/>
              </a:solidFill>
            </a:endParaRPr>
          </a:p>
        </p:txBody>
      </p:sp>
      <p:pic>
        <p:nvPicPr>
          <p:cNvPr id="9218" name="Picture 2" descr="C:\SDK\device-2013-04-16-140234.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420091"/>
            <a:ext cx="1905000" cy="3387008"/>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C:\SDK\device-2013-04-16-140339.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4601" y="1475509"/>
            <a:ext cx="1828800" cy="3251530"/>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C:\SDK\device-2013-04-16-140407.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8200" y="1454727"/>
            <a:ext cx="1840489" cy="3272312"/>
          </a:xfrm>
          <a:prstGeom prst="rect">
            <a:avLst/>
          </a:prstGeom>
          <a:noFill/>
          <a:extLst>
            <a:ext uri="{909E8E84-426E-40DD-AFC4-6F175D3DCCD1}">
              <a14:hiddenFill xmlns:a14="http://schemas.microsoft.com/office/drawing/2010/main" xmlns="">
                <a:solidFill>
                  <a:srgbClr val="FFFFFF"/>
                </a:solidFill>
              </a14:hiddenFill>
            </a:ext>
          </a:extLst>
        </p:spPr>
      </p:pic>
      <p:pic>
        <p:nvPicPr>
          <p:cNvPr id="9221" name="Picture 5" descr="C:\SDK\device-2013-04-16-140429.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81800" y="1454728"/>
            <a:ext cx="1840489" cy="32723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p:cNvSpPr/>
          <p:nvPr/>
        </p:nvSpPr>
        <p:spPr>
          <a:xfrm>
            <a:off x="609600" y="493221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1</a:t>
            </a:r>
            <a:endParaRPr lang="en-US" sz="2400" dirty="0"/>
          </a:p>
        </p:txBody>
      </p:sp>
      <p:sp>
        <p:nvSpPr>
          <p:cNvPr id="6" name="Oval 5"/>
          <p:cNvSpPr/>
          <p:nvPr/>
        </p:nvSpPr>
        <p:spPr>
          <a:xfrm>
            <a:off x="2971801" y="493221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2</a:t>
            </a:r>
            <a:endParaRPr lang="en-US" sz="2400" dirty="0"/>
          </a:p>
        </p:txBody>
      </p:sp>
      <p:sp>
        <p:nvSpPr>
          <p:cNvPr id="7" name="Oval 6"/>
          <p:cNvSpPr/>
          <p:nvPr/>
        </p:nvSpPr>
        <p:spPr>
          <a:xfrm>
            <a:off x="5111244" y="493221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3</a:t>
            </a:r>
            <a:endParaRPr lang="en-US" sz="2400" dirty="0"/>
          </a:p>
        </p:txBody>
      </p:sp>
      <p:sp>
        <p:nvSpPr>
          <p:cNvPr id="8" name="Oval 7"/>
          <p:cNvSpPr/>
          <p:nvPr/>
        </p:nvSpPr>
        <p:spPr>
          <a:xfrm>
            <a:off x="7265626" y="486294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4</a:t>
            </a:r>
            <a:endParaRPr lang="en-US" sz="2400" dirty="0"/>
          </a:p>
        </p:txBody>
      </p:sp>
    </p:spTree>
    <p:extLst>
      <p:ext uri="{BB962C8B-B14F-4D97-AF65-F5344CB8AC3E}">
        <p14:creationId xmlns:p14="http://schemas.microsoft.com/office/powerpoint/2010/main" xmlns="" val="34284230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style>
          <a:lnRef idx="1">
            <a:schemeClr val="accent6"/>
          </a:lnRef>
          <a:fillRef idx="2">
            <a:schemeClr val="accent6"/>
          </a:fillRef>
          <a:effectRef idx="1">
            <a:schemeClr val="accent6"/>
          </a:effectRef>
          <a:fontRef idx="minor">
            <a:schemeClr val="dk1"/>
          </a:fontRef>
        </p:style>
        <p:txBody>
          <a:bodyPr/>
          <a:lstStyle/>
          <a:p>
            <a:r>
              <a:rPr lang="en-US" sz="4000" dirty="0" smtClean="0"/>
              <a:t>Download USB Driver</a:t>
            </a:r>
            <a:endParaRPr lang="en-US" sz="4000" dirty="0"/>
          </a:p>
        </p:txBody>
      </p:sp>
      <p:sp>
        <p:nvSpPr>
          <p:cNvPr id="3" name="Footer Placeholder 2"/>
          <p:cNvSpPr>
            <a:spLocks noGrp="1"/>
          </p:cNvSpPr>
          <p:nvPr>
            <p:ph type="ftr" sz="quarter" idx="11"/>
          </p:nvPr>
        </p:nvSpPr>
        <p:spPr/>
        <p:txBody>
          <a:bodyPr/>
          <a:lstStyle/>
          <a:p>
            <a:r>
              <a:rPr lang="en-US" smtClean="0"/>
              <a:t>Copyright Ivette Doss 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76</a:t>
            </a:fld>
            <a:endParaRPr lang="en-US"/>
          </a:p>
        </p:txBody>
      </p:sp>
      <p:sp>
        <p:nvSpPr>
          <p:cNvPr id="5" name="Rectangle 4"/>
          <p:cNvSpPr/>
          <p:nvPr/>
        </p:nvSpPr>
        <p:spPr>
          <a:xfrm>
            <a:off x="1524000" y="1600200"/>
            <a:ext cx="5943600" cy="1981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42900" indent="-342900" algn="ctr">
              <a:buAutoNum type="arabicPeriod"/>
            </a:pPr>
            <a:r>
              <a:rPr lang="en-US" dirty="0" smtClean="0"/>
              <a:t>Confirm your Device Maker</a:t>
            </a:r>
          </a:p>
          <a:p>
            <a:pPr marL="342900" indent="-342900" algn="ctr">
              <a:buFontTx/>
              <a:buAutoNum type="arabicPeriod"/>
            </a:pPr>
            <a:r>
              <a:rPr lang="en-US" dirty="0" smtClean="0"/>
              <a:t>Enter keyword search at Google: </a:t>
            </a:r>
            <a:r>
              <a:rPr lang="en-US" dirty="0" smtClean="0">
                <a:solidFill>
                  <a:srgbClr val="002060"/>
                </a:solidFill>
              </a:rPr>
              <a:t>“</a:t>
            </a:r>
            <a:r>
              <a:rPr lang="en-US" dirty="0">
                <a:solidFill>
                  <a:srgbClr val="002060"/>
                </a:solidFill>
              </a:rPr>
              <a:t>how to download </a:t>
            </a:r>
            <a:r>
              <a:rPr lang="en-US" dirty="0" err="1">
                <a:solidFill>
                  <a:srgbClr val="002060"/>
                </a:solidFill>
              </a:rPr>
              <a:t>xxxx</a:t>
            </a:r>
            <a:r>
              <a:rPr lang="en-US" dirty="0">
                <a:solidFill>
                  <a:srgbClr val="002060"/>
                </a:solidFill>
              </a:rPr>
              <a:t> (maker name) mobile </a:t>
            </a:r>
            <a:r>
              <a:rPr lang="en-US" dirty="0" err="1">
                <a:solidFill>
                  <a:srgbClr val="002060"/>
                </a:solidFill>
              </a:rPr>
              <a:t>usb</a:t>
            </a:r>
            <a:r>
              <a:rPr lang="en-US" dirty="0">
                <a:solidFill>
                  <a:srgbClr val="002060"/>
                </a:solidFill>
              </a:rPr>
              <a:t> driver”</a:t>
            </a:r>
          </a:p>
          <a:p>
            <a:pPr marL="342900" indent="-342900" algn="ctr">
              <a:buAutoNum type="arabicPeriod"/>
            </a:pPr>
            <a:r>
              <a:rPr lang="en-US" dirty="0" smtClean="0"/>
              <a:t>Download USB Driver</a:t>
            </a:r>
            <a:endParaRPr lang="en-US" dirty="0"/>
          </a:p>
        </p:txBody>
      </p:sp>
      <p:pic>
        <p:nvPicPr>
          <p:cNvPr id="2050" name="Picture 2" descr="http://2.bp.blogspot.com/-zKmXJTzoxl8/USngYqbxkQI/AAAAAAAABCU/hL5xLzZPYn0/s1600/SAMSUNG+Mobile+USB+Modem+Driv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7200" y="3886200"/>
            <a:ext cx="4448175" cy="24098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droidviews.com/wp-content/uploads/2012/05/android-USB-Driver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3863787"/>
            <a:ext cx="3384586" cy="2409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4928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868362"/>
          </a:xfrm>
        </p:spPr>
        <p:style>
          <a:lnRef idx="1">
            <a:schemeClr val="accent6"/>
          </a:lnRef>
          <a:fillRef idx="2">
            <a:schemeClr val="accent6"/>
          </a:fillRef>
          <a:effectRef idx="1">
            <a:schemeClr val="accent6"/>
          </a:effectRef>
          <a:fontRef idx="minor">
            <a:schemeClr val="dk1"/>
          </a:fontRef>
        </p:style>
        <p:txBody>
          <a:bodyPr>
            <a:noAutofit/>
          </a:bodyPr>
          <a:lstStyle/>
          <a:p>
            <a:r>
              <a:rPr lang="en-US" sz="2800" dirty="0" smtClean="0"/>
              <a:t>Connect your Android to the PC via USB cable</a:t>
            </a:r>
            <a:endParaRPr lang="en-US" sz="2800" dirty="0"/>
          </a:p>
        </p:txBody>
      </p:sp>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77</a:t>
            </a:fld>
            <a:endParaRPr lang="en-US" dirty="0">
              <a:solidFill>
                <a:srgbClr val="002060"/>
              </a:solidFill>
            </a:endParaRPr>
          </a:p>
        </p:txBody>
      </p:sp>
      <p:pic>
        <p:nvPicPr>
          <p:cNvPr id="10242" name="Picture 2" descr="http://cdn.androidjinn.com/wp-content/uploads/2012/07/android-usb-transfer-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905000"/>
            <a:ext cx="2219325" cy="33337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4.bp.blogspot.com/-os8rmnzugqc/UHbIaJMHCxI/AAAAAAAAAl0/x66a_RTgvdc/s1600/android-tetheri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05200" y="1907259"/>
            <a:ext cx="5153025" cy="33314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562475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78</a:t>
            </a:fld>
            <a:endParaRPr lang="en-US" dirty="0">
              <a:solidFill>
                <a:srgbClr val="002060"/>
              </a:solidFill>
            </a:endParaRPr>
          </a:p>
        </p:txBody>
      </p:sp>
      <p:sp>
        <p:nvSpPr>
          <p:cNvPr id="6" name="Title 1"/>
          <p:cNvSpPr>
            <a:spLocks noGrp="1"/>
          </p:cNvSpPr>
          <p:nvPr>
            <p:ph type="title"/>
          </p:nvPr>
        </p:nvSpPr>
        <p:spPr>
          <a:xfrm>
            <a:off x="457200" y="274638"/>
            <a:ext cx="54102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Bundle Eclipse - Start</a:t>
            </a:r>
            <a:endParaRPr lang="en-US" sz="4000" dirty="0"/>
          </a:p>
        </p:txBody>
      </p:sp>
      <p:pic>
        <p:nvPicPr>
          <p:cNvPr id="8194" name="Picture 2" descr="E:\My PRESENTATION\NEW MOBILE CLASS\SDK INstaller\Bundle Install 18.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1676400"/>
            <a:ext cx="7920038" cy="42038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27553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79</a:t>
            </a:fld>
            <a:endParaRPr lang="en-US" dirty="0">
              <a:solidFill>
                <a:srgbClr val="002060"/>
              </a:solidFill>
            </a:endParaRPr>
          </a:p>
        </p:txBody>
      </p:sp>
      <p:sp>
        <p:nvSpPr>
          <p:cNvPr id="6" name="Title 1"/>
          <p:cNvSpPr>
            <a:spLocks noGrp="1"/>
          </p:cNvSpPr>
          <p:nvPr>
            <p:ph type="title"/>
          </p:nvPr>
        </p:nvSpPr>
        <p:spPr>
          <a:xfrm>
            <a:off x="457200" y="274638"/>
            <a:ext cx="71628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Bundle Eclipse – Select Device</a:t>
            </a:r>
            <a:endParaRPr lang="en-US" sz="4000" dirty="0"/>
          </a:p>
        </p:txBody>
      </p:sp>
      <p:pic>
        <p:nvPicPr>
          <p:cNvPr id="12290" name="Picture 2" descr="E:\My PRESENTATION\NEW MOBILE CLASS\SDK INstaller\Bundle Install 19.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524000"/>
            <a:ext cx="752429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8722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2718" y="304800"/>
            <a:ext cx="8229600" cy="1447800"/>
          </a:xfrm>
        </p:spPr>
        <p:style>
          <a:lnRef idx="1">
            <a:schemeClr val="accent6"/>
          </a:lnRef>
          <a:fillRef idx="2">
            <a:schemeClr val="accent6"/>
          </a:fillRef>
          <a:effectRef idx="1">
            <a:schemeClr val="accent6"/>
          </a:effectRef>
          <a:fontRef idx="minor">
            <a:schemeClr val="dk1"/>
          </a:fontRef>
        </p:style>
        <p:txBody>
          <a:bodyPr>
            <a:noAutofit/>
          </a:bodyPr>
          <a:lstStyle/>
          <a:p>
            <a:pPr>
              <a:lnSpc>
                <a:spcPct val="100000"/>
              </a:lnSpc>
            </a:pPr>
            <a:r>
              <a:rPr lang="en-US" sz="2400" dirty="0"/>
              <a:t>How many different devices is your SW </a:t>
            </a:r>
            <a:r>
              <a:rPr lang="en-US" sz="2400" dirty="0" smtClean="0"/>
              <a:t>testing used on? Please </a:t>
            </a:r>
            <a:r>
              <a:rPr lang="en-US" sz="2400" dirty="0"/>
              <a:t>count one device that is used with 3 different OS versions as 3 devices</a:t>
            </a:r>
          </a:p>
        </p:txBody>
      </p:sp>
      <p:sp>
        <p:nvSpPr>
          <p:cNvPr id="3" name="Footer Placeholder 2"/>
          <p:cNvSpPr>
            <a:spLocks noGrp="1"/>
          </p:cNvSpPr>
          <p:nvPr>
            <p:ph type="ftr" sz="quarter" idx="11"/>
          </p:nvPr>
        </p:nvSpPr>
        <p:spPr/>
        <p:txBody>
          <a:bodyPr/>
          <a:lstStyle/>
          <a:p>
            <a:r>
              <a:rPr lang="en-US" smtClean="0"/>
              <a:t>Copyright Ivette Doss 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pic>
        <p:nvPicPr>
          <p:cNvPr id="1026" name="Picture 2" descr="How many different devices is your SW used on (approximately)? Please count one device that is used with 3 different OS versions as 3 device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0" y="2590800"/>
            <a:ext cx="5074698" cy="30589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84354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80</a:t>
            </a:fld>
            <a:endParaRPr lang="en-US" dirty="0">
              <a:solidFill>
                <a:srgbClr val="002060"/>
              </a:solidFill>
            </a:endParaRPr>
          </a:p>
        </p:txBody>
      </p:sp>
      <p:sp>
        <p:nvSpPr>
          <p:cNvPr id="6" name="Title 1"/>
          <p:cNvSpPr>
            <a:spLocks noGrp="1"/>
          </p:cNvSpPr>
          <p:nvPr>
            <p:ph type="title"/>
          </p:nvPr>
        </p:nvSpPr>
        <p:spPr>
          <a:xfrm>
            <a:off x="457200" y="274638"/>
            <a:ext cx="82296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Bundle Eclipse – Take a Screenshot</a:t>
            </a:r>
            <a:endParaRPr lang="en-US" sz="4000" dirty="0"/>
          </a:p>
        </p:txBody>
      </p:sp>
      <p:pic>
        <p:nvPicPr>
          <p:cNvPr id="13314" name="Picture 2" descr="E:\My PRESENTATION\NEW MOBILE CLASS\SDK INstaller\Bundle Install 20.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447800"/>
            <a:ext cx="4191000" cy="4552950"/>
          </a:xfrm>
          <a:prstGeom prst="rect">
            <a:avLst/>
          </a:prstGeom>
          <a:noFill/>
          <a:extLst>
            <a:ext uri="{909E8E84-426E-40DD-AFC4-6F175D3DCCD1}">
              <a14:hiddenFill xmlns:a14="http://schemas.microsoft.com/office/drawing/2010/main" xmlns="">
                <a:solidFill>
                  <a:srgbClr val="FFFFFF"/>
                </a:solidFill>
              </a14:hiddenFill>
            </a:ext>
          </a:extLst>
        </p:spPr>
      </p:pic>
      <p:pic>
        <p:nvPicPr>
          <p:cNvPr id="13315" name="Picture 3" descr="E:\My PRESENTATION\NEW MOBILE CLASS\SDK INstaller\Bundle Install 2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7600" y="2438400"/>
            <a:ext cx="5210176" cy="29194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19192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81</a:t>
            </a:fld>
            <a:endParaRPr lang="en-US" dirty="0">
              <a:solidFill>
                <a:srgbClr val="002060"/>
              </a:solidFill>
            </a:endParaRPr>
          </a:p>
        </p:txBody>
      </p:sp>
      <p:sp>
        <p:nvSpPr>
          <p:cNvPr id="6" name="Title 1"/>
          <p:cNvSpPr>
            <a:spLocks noGrp="1"/>
          </p:cNvSpPr>
          <p:nvPr>
            <p:ph type="title"/>
          </p:nvPr>
        </p:nvSpPr>
        <p:spPr>
          <a:xfrm>
            <a:off x="457200" y="274638"/>
            <a:ext cx="83058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Bundle Eclipse – Take a Screenshot</a:t>
            </a:r>
            <a:endParaRPr lang="en-US" sz="4000" dirty="0"/>
          </a:p>
        </p:txBody>
      </p:sp>
      <p:pic>
        <p:nvPicPr>
          <p:cNvPr id="7" name="Picture 3" descr="E:\My PRESENTATION\NEW MOBILE CLASS\SDK INstaller\Bundle Install 2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295399"/>
            <a:ext cx="8382000" cy="469667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57200" y="3886200"/>
            <a:ext cx="23622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not forget refresh after each screenshot</a:t>
            </a:r>
            <a:endParaRPr lang="en-US" dirty="0"/>
          </a:p>
        </p:txBody>
      </p:sp>
    </p:spTree>
    <p:extLst>
      <p:ext uri="{BB962C8B-B14F-4D97-AF65-F5344CB8AC3E}">
        <p14:creationId xmlns:p14="http://schemas.microsoft.com/office/powerpoint/2010/main" xmlns="" val="37554313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82</a:t>
            </a:fld>
            <a:endParaRPr lang="en-US" dirty="0">
              <a:solidFill>
                <a:srgbClr val="002060"/>
              </a:solidFill>
            </a:endParaRPr>
          </a:p>
        </p:txBody>
      </p:sp>
      <p:sp>
        <p:nvSpPr>
          <p:cNvPr id="6" name="Title 1"/>
          <p:cNvSpPr>
            <a:spLocks noGrp="1"/>
          </p:cNvSpPr>
          <p:nvPr>
            <p:ph type="title"/>
          </p:nvPr>
        </p:nvSpPr>
        <p:spPr>
          <a:xfrm>
            <a:off x="457200" y="274638"/>
            <a:ext cx="61722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Bundle Eclipse – </a:t>
            </a:r>
            <a:r>
              <a:rPr lang="en-US" sz="4000" dirty="0" err="1" smtClean="0"/>
              <a:t>LogCat</a:t>
            </a:r>
            <a:endParaRPr lang="en-US" sz="4000" dirty="0"/>
          </a:p>
        </p:txBody>
      </p:sp>
      <p:pic>
        <p:nvPicPr>
          <p:cNvPr id="14338" name="Picture 2" descr="E:\My PRESENTATION\NEW MOBILE CLASS\SDK INstaller\LogCat 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600200"/>
            <a:ext cx="7765957" cy="40243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773590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2060"/>
                </a:solidFill>
              </a:rPr>
              <a:t>Copyright </a:t>
            </a:r>
            <a:r>
              <a:rPr lang="en-US" dirty="0" err="1" smtClean="0">
                <a:solidFill>
                  <a:srgbClr val="002060"/>
                </a:solidFill>
              </a:rPr>
              <a:t>Ivette</a:t>
            </a:r>
            <a:r>
              <a:rPr lang="en-US" dirty="0" smtClean="0">
                <a:solidFill>
                  <a:srgbClr val="002060"/>
                </a:solidFill>
              </a:rPr>
              <a:t> Doss  2013</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2060"/>
                </a:solidFill>
              </a:rPr>
              <a:pPr/>
              <a:t>83</a:t>
            </a:fld>
            <a:endParaRPr lang="en-US" dirty="0">
              <a:solidFill>
                <a:srgbClr val="002060"/>
              </a:solidFill>
            </a:endParaRPr>
          </a:p>
        </p:txBody>
      </p:sp>
      <p:sp>
        <p:nvSpPr>
          <p:cNvPr id="6" name="Title 1"/>
          <p:cNvSpPr>
            <a:spLocks noGrp="1"/>
          </p:cNvSpPr>
          <p:nvPr>
            <p:ph type="title"/>
          </p:nvPr>
        </p:nvSpPr>
        <p:spPr>
          <a:xfrm>
            <a:off x="457200" y="304800"/>
            <a:ext cx="6934200" cy="792162"/>
          </a:xfrm>
        </p:spPr>
        <p:style>
          <a:lnRef idx="1">
            <a:schemeClr val="accent6"/>
          </a:lnRef>
          <a:fillRef idx="2">
            <a:schemeClr val="accent6"/>
          </a:fillRef>
          <a:effectRef idx="1">
            <a:schemeClr val="accent6"/>
          </a:effectRef>
          <a:fontRef idx="minor">
            <a:schemeClr val="dk1"/>
          </a:fontRef>
        </p:style>
        <p:txBody>
          <a:bodyPr>
            <a:noAutofit/>
          </a:bodyPr>
          <a:lstStyle/>
          <a:p>
            <a:r>
              <a:rPr lang="en-US" sz="4000" dirty="0" smtClean="0"/>
              <a:t>Bundle Eclipse – </a:t>
            </a:r>
            <a:r>
              <a:rPr lang="en-US" sz="4000" dirty="0" err="1" smtClean="0"/>
              <a:t>LogCat</a:t>
            </a:r>
            <a:endParaRPr lang="en-US" sz="4000" dirty="0"/>
          </a:p>
        </p:txBody>
      </p:sp>
      <p:pic>
        <p:nvPicPr>
          <p:cNvPr id="15362" name="Picture 2" descr="E:\My PRESENTATION\NEW MOBILE CLASS\SDK INstaller\LogCat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426796"/>
            <a:ext cx="8345394" cy="43644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5257800" y="3810000"/>
            <a:ext cx="3352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not forget to Rename/Give original Names to your  logs</a:t>
            </a:r>
            <a:endParaRPr lang="en-US" dirty="0"/>
          </a:p>
        </p:txBody>
      </p:sp>
    </p:spTree>
    <p:extLst>
      <p:ext uri="{BB962C8B-B14F-4D97-AF65-F5344CB8AC3E}">
        <p14:creationId xmlns:p14="http://schemas.microsoft.com/office/powerpoint/2010/main" xmlns="" val="27681668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Ivette Doss 2013</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84</a:t>
            </a:fld>
            <a:endParaRPr lang="en-US"/>
          </a:p>
        </p:txBody>
      </p:sp>
      <p:sp>
        <p:nvSpPr>
          <p:cNvPr id="4" name="Rounded Rectangle 3"/>
          <p:cNvSpPr/>
          <p:nvPr/>
        </p:nvSpPr>
        <p:spPr>
          <a:xfrm>
            <a:off x="457200" y="304800"/>
            <a:ext cx="8229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Start to develop yourself professionally</a:t>
            </a:r>
            <a:endParaRPr lang="en-US" sz="3200" dirty="0"/>
          </a:p>
        </p:txBody>
      </p:sp>
      <p:sp>
        <p:nvSpPr>
          <p:cNvPr id="5" name="Rectangle 4"/>
          <p:cNvSpPr/>
          <p:nvPr/>
        </p:nvSpPr>
        <p:spPr>
          <a:xfrm>
            <a:off x="457200" y="1524000"/>
            <a:ext cx="8229600" cy="4800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42900" indent="-342900" algn="ctr">
              <a:buAutoNum type="arabicPeriod"/>
            </a:pPr>
            <a:r>
              <a:rPr lang="en-US" b="1" dirty="0" smtClean="0"/>
              <a:t>LinkedIn professional groups</a:t>
            </a:r>
            <a:r>
              <a:rPr lang="en-US" b="1" dirty="0" smtClean="0"/>
              <a:t>:</a:t>
            </a:r>
          </a:p>
          <a:p>
            <a:pPr marL="342900" indent="-342900" algn="ctr"/>
            <a:r>
              <a:rPr lang="en-US" dirty="0" smtClean="0"/>
              <a:t>Software Testing &amp; Quality Assurance</a:t>
            </a:r>
            <a:endParaRPr lang="en-US" dirty="0" smtClean="0"/>
          </a:p>
          <a:p>
            <a:pPr algn="ctr"/>
            <a:r>
              <a:rPr lang="en-US" dirty="0" smtClean="0"/>
              <a:t>QA </a:t>
            </a:r>
            <a:r>
              <a:rPr lang="en-US" dirty="0" smtClean="0"/>
              <a:t>in Agile World</a:t>
            </a:r>
          </a:p>
          <a:p>
            <a:pPr algn="ctr"/>
            <a:r>
              <a:rPr lang="en-US" dirty="0" smtClean="0"/>
              <a:t>Mobile Apps Testing (Mobile Zone</a:t>
            </a:r>
            <a:r>
              <a:rPr lang="en-US" dirty="0" smtClean="0"/>
              <a:t>)</a:t>
            </a:r>
          </a:p>
          <a:p>
            <a:pPr algn="ctr"/>
            <a:endParaRPr lang="en-US" dirty="0" smtClean="0"/>
          </a:p>
          <a:p>
            <a:pPr algn="ctr"/>
            <a:r>
              <a:rPr lang="en-US" b="1" dirty="0" smtClean="0"/>
              <a:t>2</a:t>
            </a:r>
            <a:r>
              <a:rPr lang="en-US" b="1" dirty="0" smtClean="0"/>
              <a:t>. Online Forums:</a:t>
            </a:r>
          </a:p>
          <a:p>
            <a:pPr algn="ctr"/>
            <a:r>
              <a:rPr lang="en-US" dirty="0">
                <a:hlinkClick r:id="rId2"/>
              </a:rPr>
              <a:t>http://</a:t>
            </a:r>
            <a:r>
              <a:rPr lang="en-US" dirty="0" smtClean="0">
                <a:hlinkClick r:id="rId2"/>
              </a:rPr>
              <a:t>smartbear.com/forums/f80/mobile-applications-testing</a:t>
            </a:r>
            <a:endParaRPr lang="en-US" dirty="0" smtClean="0"/>
          </a:p>
          <a:p>
            <a:pPr algn="ctr"/>
            <a:endParaRPr lang="en-US" dirty="0" smtClean="0"/>
          </a:p>
          <a:p>
            <a:pPr algn="ctr"/>
            <a:r>
              <a:rPr lang="en-US" dirty="0">
                <a:hlinkClick r:id="rId3"/>
              </a:rPr>
              <a:t>http://</a:t>
            </a:r>
            <a:r>
              <a:rPr lang="en-US" dirty="0" smtClean="0">
                <a:hlinkClick r:id="rId3"/>
              </a:rPr>
              <a:t>www.mobileqazone.com/forum/categories/mobile-application-testing/listForCategory</a:t>
            </a:r>
            <a:endParaRPr lang="en-US" dirty="0" smtClean="0"/>
          </a:p>
          <a:p>
            <a:pPr algn="ctr"/>
            <a:endParaRPr lang="en-US" dirty="0" smtClean="0"/>
          </a:p>
          <a:p>
            <a:pPr algn="ctr"/>
            <a:endParaRPr lang="en-US" dirty="0" smtClean="0"/>
          </a:p>
          <a:p>
            <a:pPr marL="342900" indent="-342900" algn="ctr">
              <a:buAutoNum type="arabicPeriod"/>
            </a:pPr>
            <a:endParaRPr lang="en-US" dirty="0"/>
          </a:p>
        </p:txBody>
      </p:sp>
    </p:spTree>
    <p:extLst>
      <p:ext uri="{BB962C8B-B14F-4D97-AF65-F5344CB8AC3E}">
        <p14:creationId xmlns:p14="http://schemas.microsoft.com/office/powerpoint/2010/main" xmlns="" val="162616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620928" cy="365125"/>
          </a:xfrm>
        </p:spPr>
        <p:txBody>
          <a:bodyPr/>
          <a:lstStyle/>
          <a:p>
            <a:r>
              <a:rPr lang="en-US" smtClean="0">
                <a:solidFill>
                  <a:schemeClr val="accent1">
                    <a:lumMod val="50000"/>
                  </a:schemeClr>
                </a:solidFill>
              </a:rPr>
              <a:t>Copyright Ivette Doss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85</a:t>
            </a:fld>
            <a:endParaRPr lang="en-US" dirty="0">
              <a:solidFill>
                <a:schemeClr val="accent1">
                  <a:lumMod val="50000"/>
                </a:schemeClr>
              </a:solidFill>
            </a:endParaRPr>
          </a:p>
        </p:txBody>
      </p:sp>
      <p:pic>
        <p:nvPicPr>
          <p:cNvPr id="265218" name="Picture 2" descr="http://www.sellingbrookline.com/wp-content/uploads/2012/03/Helpful-Resources-Links-Header-1024x320.jpg"/>
          <p:cNvPicPr>
            <a:picLocks noChangeAspect="1" noChangeArrowheads="1"/>
          </p:cNvPicPr>
          <p:nvPr/>
        </p:nvPicPr>
        <p:blipFill>
          <a:blip r:embed="rId2" cstate="print"/>
          <a:srcRect/>
          <a:stretch>
            <a:fillRect/>
          </a:stretch>
        </p:blipFill>
        <p:spPr bwMode="auto">
          <a:xfrm>
            <a:off x="685800" y="1828800"/>
            <a:ext cx="7728597" cy="2790825"/>
          </a:xfrm>
          <a:prstGeom prst="rect">
            <a:avLst/>
          </a:prstGeom>
          <a:noFill/>
        </p:spPr>
      </p:pic>
    </p:spTree>
    <p:extLst>
      <p:ext uri="{BB962C8B-B14F-4D97-AF65-F5344CB8AC3E}">
        <p14:creationId xmlns:p14="http://schemas.microsoft.com/office/powerpoint/2010/main" xmlns="" val="34113009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57800" cy="814816"/>
          </a:xfrm>
        </p:spPr>
        <p:style>
          <a:lnRef idx="1">
            <a:schemeClr val="accent1"/>
          </a:lnRef>
          <a:fillRef idx="2">
            <a:schemeClr val="accent1"/>
          </a:fillRef>
          <a:effectRef idx="1">
            <a:schemeClr val="accent1"/>
          </a:effectRef>
          <a:fontRef idx="minor">
            <a:schemeClr val="dk1"/>
          </a:fontRef>
        </p:style>
        <p:txBody>
          <a:bodyPr/>
          <a:lstStyle/>
          <a:p>
            <a:r>
              <a:rPr lang="en-US" dirty="0" smtClean="0"/>
              <a:t>Hardware boost</a:t>
            </a:r>
            <a:endParaRPr lang="en-US" dirty="0"/>
          </a:p>
        </p:txBody>
      </p:sp>
      <p:sp>
        <p:nvSpPr>
          <p:cNvPr id="3" name="Footer Placeholder 2"/>
          <p:cNvSpPr>
            <a:spLocks noGrp="1"/>
          </p:cNvSpPr>
          <p:nvPr>
            <p:ph type="ftr" sz="quarter" idx="11"/>
          </p:nvPr>
        </p:nvSpPr>
        <p:spPr/>
        <p:txBody>
          <a:bodyPr/>
          <a:lstStyle/>
          <a:p>
            <a:r>
              <a:rPr lang="en-US" smtClean="0"/>
              <a:t>Copyright Ivette Doss 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86</a:t>
            </a:fld>
            <a:endParaRPr lang="en-US"/>
          </a:p>
        </p:txBody>
      </p:sp>
      <p:pic>
        <p:nvPicPr>
          <p:cNvPr id="22530" name="Picture 2" descr="http://cdn.macrumors.com/article-new/2011/05/pmiPhone_boardtopB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089454"/>
            <a:ext cx="8521866"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Freeform 5"/>
          <p:cNvSpPr/>
          <p:nvPr/>
        </p:nvSpPr>
        <p:spPr>
          <a:xfrm>
            <a:off x="3172691" y="1277884"/>
            <a:ext cx="1662545" cy="967348"/>
          </a:xfrm>
          <a:custGeom>
            <a:avLst/>
            <a:gdLst>
              <a:gd name="connsiteX0" fmla="*/ 748145 w 1662545"/>
              <a:gd name="connsiteY0" fmla="*/ 10589 h 967348"/>
              <a:gd name="connsiteX1" fmla="*/ 665018 w 1662545"/>
              <a:gd name="connsiteY1" fmla="*/ 24443 h 967348"/>
              <a:gd name="connsiteX2" fmla="*/ 623454 w 1662545"/>
              <a:gd name="connsiteY2" fmla="*/ 38298 h 967348"/>
              <a:gd name="connsiteX3" fmla="*/ 429491 w 1662545"/>
              <a:gd name="connsiteY3" fmla="*/ 52152 h 967348"/>
              <a:gd name="connsiteX4" fmla="*/ 277091 w 1662545"/>
              <a:gd name="connsiteY4" fmla="*/ 93716 h 967348"/>
              <a:gd name="connsiteX5" fmla="*/ 235527 w 1662545"/>
              <a:gd name="connsiteY5" fmla="*/ 107571 h 967348"/>
              <a:gd name="connsiteX6" fmla="*/ 193964 w 1662545"/>
              <a:gd name="connsiteY6" fmla="*/ 135280 h 967348"/>
              <a:gd name="connsiteX7" fmla="*/ 138545 w 1662545"/>
              <a:gd name="connsiteY7" fmla="*/ 149134 h 967348"/>
              <a:gd name="connsiteX8" fmla="*/ 96982 w 1662545"/>
              <a:gd name="connsiteY8" fmla="*/ 162989 h 967348"/>
              <a:gd name="connsiteX9" fmla="*/ 55418 w 1662545"/>
              <a:gd name="connsiteY9" fmla="*/ 204552 h 967348"/>
              <a:gd name="connsiteX10" fmla="*/ 27709 w 1662545"/>
              <a:gd name="connsiteY10" fmla="*/ 246116 h 967348"/>
              <a:gd name="connsiteX11" fmla="*/ 0 w 1662545"/>
              <a:gd name="connsiteY11" fmla="*/ 356952 h 967348"/>
              <a:gd name="connsiteX12" fmla="*/ 41564 w 1662545"/>
              <a:gd name="connsiteY12" fmla="*/ 606334 h 967348"/>
              <a:gd name="connsiteX13" fmla="*/ 55418 w 1662545"/>
              <a:gd name="connsiteY13" fmla="*/ 661752 h 967348"/>
              <a:gd name="connsiteX14" fmla="*/ 96982 w 1662545"/>
              <a:gd name="connsiteY14" fmla="*/ 744880 h 967348"/>
              <a:gd name="connsiteX15" fmla="*/ 221673 w 1662545"/>
              <a:gd name="connsiteY15" fmla="*/ 814152 h 967348"/>
              <a:gd name="connsiteX16" fmla="*/ 346364 w 1662545"/>
              <a:gd name="connsiteY16" fmla="*/ 869571 h 967348"/>
              <a:gd name="connsiteX17" fmla="*/ 401782 w 1662545"/>
              <a:gd name="connsiteY17" fmla="*/ 897280 h 967348"/>
              <a:gd name="connsiteX18" fmla="*/ 568036 w 1662545"/>
              <a:gd name="connsiteY18" fmla="*/ 924989 h 967348"/>
              <a:gd name="connsiteX19" fmla="*/ 651164 w 1662545"/>
              <a:gd name="connsiteY19" fmla="*/ 952698 h 967348"/>
              <a:gd name="connsiteX20" fmla="*/ 1108364 w 1662545"/>
              <a:gd name="connsiteY20" fmla="*/ 952698 h 967348"/>
              <a:gd name="connsiteX21" fmla="*/ 1191491 w 1662545"/>
              <a:gd name="connsiteY21" fmla="*/ 924989 h 967348"/>
              <a:gd name="connsiteX22" fmla="*/ 1260764 w 1662545"/>
              <a:gd name="connsiteY22" fmla="*/ 911134 h 967348"/>
              <a:gd name="connsiteX23" fmla="*/ 1316182 w 1662545"/>
              <a:gd name="connsiteY23" fmla="*/ 897280 h 967348"/>
              <a:gd name="connsiteX24" fmla="*/ 1371600 w 1662545"/>
              <a:gd name="connsiteY24" fmla="*/ 855716 h 967348"/>
              <a:gd name="connsiteX25" fmla="*/ 1427018 w 1662545"/>
              <a:gd name="connsiteY25" fmla="*/ 841861 h 967348"/>
              <a:gd name="connsiteX26" fmla="*/ 1468582 w 1662545"/>
              <a:gd name="connsiteY26" fmla="*/ 786443 h 967348"/>
              <a:gd name="connsiteX27" fmla="*/ 1510145 w 1662545"/>
              <a:gd name="connsiteY27" fmla="*/ 758734 h 967348"/>
              <a:gd name="connsiteX28" fmla="*/ 1537854 w 1662545"/>
              <a:gd name="connsiteY28" fmla="*/ 717171 h 967348"/>
              <a:gd name="connsiteX29" fmla="*/ 1565564 w 1662545"/>
              <a:gd name="connsiteY29" fmla="*/ 689461 h 967348"/>
              <a:gd name="connsiteX30" fmla="*/ 1620982 w 1662545"/>
              <a:gd name="connsiteY30" fmla="*/ 606334 h 967348"/>
              <a:gd name="connsiteX31" fmla="*/ 1634836 w 1662545"/>
              <a:gd name="connsiteY31" fmla="*/ 550916 h 967348"/>
              <a:gd name="connsiteX32" fmla="*/ 1662545 w 1662545"/>
              <a:gd name="connsiteY32" fmla="*/ 467789 h 967348"/>
              <a:gd name="connsiteX33" fmla="*/ 1648691 w 1662545"/>
              <a:gd name="connsiteY33" fmla="*/ 273825 h 967348"/>
              <a:gd name="connsiteX34" fmla="*/ 1620982 w 1662545"/>
              <a:gd name="connsiteY34" fmla="*/ 190698 h 967348"/>
              <a:gd name="connsiteX35" fmla="*/ 1524000 w 1662545"/>
              <a:gd name="connsiteY35" fmla="*/ 135280 h 967348"/>
              <a:gd name="connsiteX36" fmla="*/ 1482436 w 1662545"/>
              <a:gd name="connsiteY36" fmla="*/ 107571 h 967348"/>
              <a:gd name="connsiteX37" fmla="*/ 1427018 w 1662545"/>
              <a:gd name="connsiteY37" fmla="*/ 93716 h 967348"/>
              <a:gd name="connsiteX38" fmla="*/ 1316182 w 1662545"/>
              <a:gd name="connsiteY38" fmla="*/ 66007 h 967348"/>
              <a:gd name="connsiteX39" fmla="*/ 1177636 w 1662545"/>
              <a:gd name="connsiteY39" fmla="*/ 38298 h 967348"/>
              <a:gd name="connsiteX40" fmla="*/ 1136073 w 1662545"/>
              <a:gd name="connsiteY40" fmla="*/ 24443 h 967348"/>
              <a:gd name="connsiteX41" fmla="*/ 692727 w 1662545"/>
              <a:gd name="connsiteY41" fmla="*/ 10589 h 96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62545" h="967348">
                <a:moveTo>
                  <a:pt x="748145" y="10589"/>
                </a:moveTo>
                <a:cubicBezTo>
                  <a:pt x="720436" y="15207"/>
                  <a:pt x="692440" y="18349"/>
                  <a:pt x="665018" y="24443"/>
                </a:cubicBezTo>
                <a:cubicBezTo>
                  <a:pt x="650762" y="27611"/>
                  <a:pt x="637958" y="36592"/>
                  <a:pt x="623454" y="38298"/>
                </a:cubicBezTo>
                <a:cubicBezTo>
                  <a:pt x="559079" y="45872"/>
                  <a:pt x="494145" y="47534"/>
                  <a:pt x="429491" y="52152"/>
                </a:cubicBezTo>
                <a:cubicBezTo>
                  <a:pt x="331579" y="71735"/>
                  <a:pt x="382556" y="58561"/>
                  <a:pt x="277091" y="93716"/>
                </a:cubicBezTo>
                <a:cubicBezTo>
                  <a:pt x="263236" y="98334"/>
                  <a:pt x="247678" y="99470"/>
                  <a:pt x="235527" y="107571"/>
                </a:cubicBezTo>
                <a:cubicBezTo>
                  <a:pt x="221673" y="116807"/>
                  <a:pt x="209269" y="128721"/>
                  <a:pt x="193964" y="135280"/>
                </a:cubicBezTo>
                <a:cubicBezTo>
                  <a:pt x="176462" y="142781"/>
                  <a:pt x="156854" y="143903"/>
                  <a:pt x="138545" y="149134"/>
                </a:cubicBezTo>
                <a:cubicBezTo>
                  <a:pt x="124503" y="153146"/>
                  <a:pt x="110836" y="158371"/>
                  <a:pt x="96982" y="162989"/>
                </a:cubicBezTo>
                <a:cubicBezTo>
                  <a:pt x="83127" y="176843"/>
                  <a:pt x="67961" y="189500"/>
                  <a:pt x="55418" y="204552"/>
                </a:cubicBezTo>
                <a:cubicBezTo>
                  <a:pt x="44758" y="217344"/>
                  <a:pt x="35156" y="231223"/>
                  <a:pt x="27709" y="246116"/>
                </a:cubicBezTo>
                <a:cubicBezTo>
                  <a:pt x="13507" y="274520"/>
                  <a:pt x="5270" y="330599"/>
                  <a:pt x="0" y="356952"/>
                </a:cubicBezTo>
                <a:cubicBezTo>
                  <a:pt x="25793" y="718069"/>
                  <a:pt x="-18470" y="446245"/>
                  <a:pt x="41564" y="606334"/>
                </a:cubicBezTo>
                <a:cubicBezTo>
                  <a:pt x="48250" y="624163"/>
                  <a:pt x="50187" y="643443"/>
                  <a:pt x="55418" y="661752"/>
                </a:cubicBezTo>
                <a:cubicBezTo>
                  <a:pt x="63418" y="689752"/>
                  <a:pt x="73852" y="724641"/>
                  <a:pt x="96982" y="744880"/>
                </a:cubicBezTo>
                <a:cubicBezTo>
                  <a:pt x="155615" y="796184"/>
                  <a:pt x="164586" y="795124"/>
                  <a:pt x="221673" y="814152"/>
                </a:cubicBezTo>
                <a:cubicBezTo>
                  <a:pt x="343928" y="895656"/>
                  <a:pt x="148525" y="770651"/>
                  <a:pt x="346364" y="869571"/>
                </a:cubicBezTo>
                <a:cubicBezTo>
                  <a:pt x="364837" y="878807"/>
                  <a:pt x="382189" y="890749"/>
                  <a:pt x="401782" y="897280"/>
                </a:cubicBezTo>
                <a:cubicBezTo>
                  <a:pt x="432166" y="907408"/>
                  <a:pt x="546078" y="921852"/>
                  <a:pt x="568036" y="924989"/>
                </a:cubicBezTo>
                <a:cubicBezTo>
                  <a:pt x="595745" y="934225"/>
                  <a:pt x="622523" y="946970"/>
                  <a:pt x="651164" y="952698"/>
                </a:cubicBezTo>
                <a:cubicBezTo>
                  <a:pt x="799690" y="982403"/>
                  <a:pt x="963312" y="958742"/>
                  <a:pt x="1108364" y="952698"/>
                </a:cubicBezTo>
                <a:cubicBezTo>
                  <a:pt x="1136073" y="943462"/>
                  <a:pt x="1163312" y="932674"/>
                  <a:pt x="1191491" y="924989"/>
                </a:cubicBezTo>
                <a:cubicBezTo>
                  <a:pt x="1214210" y="918793"/>
                  <a:pt x="1237776" y="916242"/>
                  <a:pt x="1260764" y="911134"/>
                </a:cubicBezTo>
                <a:cubicBezTo>
                  <a:pt x="1279352" y="907003"/>
                  <a:pt x="1297709" y="901898"/>
                  <a:pt x="1316182" y="897280"/>
                </a:cubicBezTo>
                <a:cubicBezTo>
                  <a:pt x="1334655" y="883425"/>
                  <a:pt x="1350947" y="866043"/>
                  <a:pt x="1371600" y="855716"/>
                </a:cubicBezTo>
                <a:cubicBezTo>
                  <a:pt x="1388631" y="847200"/>
                  <a:pt x="1411524" y="852929"/>
                  <a:pt x="1427018" y="841861"/>
                </a:cubicBezTo>
                <a:cubicBezTo>
                  <a:pt x="1445808" y="828440"/>
                  <a:pt x="1452254" y="802771"/>
                  <a:pt x="1468582" y="786443"/>
                </a:cubicBezTo>
                <a:cubicBezTo>
                  <a:pt x="1480356" y="774669"/>
                  <a:pt x="1496291" y="767970"/>
                  <a:pt x="1510145" y="758734"/>
                </a:cubicBezTo>
                <a:cubicBezTo>
                  <a:pt x="1519381" y="744880"/>
                  <a:pt x="1527452" y="730173"/>
                  <a:pt x="1537854" y="717171"/>
                </a:cubicBezTo>
                <a:cubicBezTo>
                  <a:pt x="1546014" y="706971"/>
                  <a:pt x="1557726" y="699911"/>
                  <a:pt x="1565564" y="689461"/>
                </a:cubicBezTo>
                <a:cubicBezTo>
                  <a:pt x="1585545" y="662819"/>
                  <a:pt x="1620982" y="606334"/>
                  <a:pt x="1620982" y="606334"/>
                </a:cubicBezTo>
                <a:cubicBezTo>
                  <a:pt x="1625600" y="587861"/>
                  <a:pt x="1629365" y="569154"/>
                  <a:pt x="1634836" y="550916"/>
                </a:cubicBezTo>
                <a:cubicBezTo>
                  <a:pt x="1643229" y="522940"/>
                  <a:pt x="1662545" y="467789"/>
                  <a:pt x="1662545" y="467789"/>
                </a:cubicBezTo>
                <a:cubicBezTo>
                  <a:pt x="1657927" y="403134"/>
                  <a:pt x="1658306" y="337927"/>
                  <a:pt x="1648691" y="273825"/>
                </a:cubicBezTo>
                <a:cubicBezTo>
                  <a:pt x="1644358" y="244940"/>
                  <a:pt x="1644348" y="208223"/>
                  <a:pt x="1620982" y="190698"/>
                </a:cubicBezTo>
                <a:cubicBezTo>
                  <a:pt x="1553881" y="140372"/>
                  <a:pt x="1587470" y="156436"/>
                  <a:pt x="1524000" y="135280"/>
                </a:cubicBezTo>
                <a:cubicBezTo>
                  <a:pt x="1510145" y="126044"/>
                  <a:pt x="1497741" y="114130"/>
                  <a:pt x="1482436" y="107571"/>
                </a:cubicBezTo>
                <a:cubicBezTo>
                  <a:pt x="1464934" y="100070"/>
                  <a:pt x="1445327" y="98947"/>
                  <a:pt x="1427018" y="93716"/>
                </a:cubicBezTo>
                <a:cubicBezTo>
                  <a:pt x="1297046" y="56580"/>
                  <a:pt x="1506305" y="108257"/>
                  <a:pt x="1316182" y="66007"/>
                </a:cubicBezTo>
                <a:cubicBezTo>
                  <a:pt x="1192170" y="38449"/>
                  <a:pt x="1340536" y="65447"/>
                  <a:pt x="1177636" y="38298"/>
                </a:cubicBezTo>
                <a:cubicBezTo>
                  <a:pt x="1163782" y="33680"/>
                  <a:pt x="1150115" y="28455"/>
                  <a:pt x="1136073" y="24443"/>
                </a:cubicBezTo>
                <a:cubicBezTo>
                  <a:pt x="977822" y="-20771"/>
                  <a:pt x="946111" y="10589"/>
                  <a:pt x="692727" y="105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0832" y="5541755"/>
            <a:ext cx="1520078" cy="831336"/>
          </a:xfrm>
          <a:custGeom>
            <a:avLst/>
            <a:gdLst>
              <a:gd name="connsiteX0" fmla="*/ 490077 w 1520078"/>
              <a:gd name="connsiteY0" fmla="*/ 41627 h 831336"/>
              <a:gd name="connsiteX1" fmla="*/ 406950 w 1520078"/>
              <a:gd name="connsiteY1" fmla="*/ 55481 h 831336"/>
              <a:gd name="connsiteX2" fmla="*/ 254550 w 1520078"/>
              <a:gd name="connsiteY2" fmla="*/ 69336 h 831336"/>
              <a:gd name="connsiteX3" fmla="*/ 171423 w 1520078"/>
              <a:gd name="connsiteY3" fmla="*/ 97045 h 831336"/>
              <a:gd name="connsiteX4" fmla="*/ 129859 w 1520078"/>
              <a:gd name="connsiteY4" fmla="*/ 124754 h 831336"/>
              <a:gd name="connsiteX5" fmla="*/ 46732 w 1520078"/>
              <a:gd name="connsiteY5" fmla="*/ 194027 h 831336"/>
              <a:gd name="connsiteX6" fmla="*/ 19023 w 1520078"/>
              <a:gd name="connsiteY6" fmla="*/ 235590 h 831336"/>
              <a:gd name="connsiteX7" fmla="*/ 19023 w 1520078"/>
              <a:gd name="connsiteY7" fmla="*/ 471118 h 831336"/>
              <a:gd name="connsiteX8" fmla="*/ 74441 w 1520078"/>
              <a:gd name="connsiteY8" fmla="*/ 554245 h 831336"/>
              <a:gd name="connsiteX9" fmla="*/ 157568 w 1520078"/>
              <a:gd name="connsiteY9" fmla="*/ 609663 h 831336"/>
              <a:gd name="connsiteX10" fmla="*/ 240695 w 1520078"/>
              <a:gd name="connsiteY10" fmla="*/ 692790 h 831336"/>
              <a:gd name="connsiteX11" fmla="*/ 379241 w 1520078"/>
              <a:gd name="connsiteY11" fmla="*/ 734354 h 831336"/>
              <a:gd name="connsiteX12" fmla="*/ 434659 w 1520078"/>
              <a:gd name="connsiteY12" fmla="*/ 762063 h 831336"/>
              <a:gd name="connsiteX13" fmla="*/ 476223 w 1520078"/>
              <a:gd name="connsiteY13" fmla="*/ 789772 h 831336"/>
              <a:gd name="connsiteX14" fmla="*/ 559350 w 1520078"/>
              <a:gd name="connsiteY14" fmla="*/ 817481 h 831336"/>
              <a:gd name="connsiteX15" fmla="*/ 600913 w 1520078"/>
              <a:gd name="connsiteY15" fmla="*/ 831336 h 831336"/>
              <a:gd name="connsiteX16" fmla="*/ 988841 w 1520078"/>
              <a:gd name="connsiteY16" fmla="*/ 817481 h 831336"/>
              <a:gd name="connsiteX17" fmla="*/ 1058113 w 1520078"/>
              <a:gd name="connsiteY17" fmla="*/ 803627 h 831336"/>
              <a:gd name="connsiteX18" fmla="*/ 1155095 w 1520078"/>
              <a:gd name="connsiteY18" fmla="*/ 789772 h 831336"/>
              <a:gd name="connsiteX19" fmla="*/ 1238223 w 1520078"/>
              <a:gd name="connsiteY19" fmla="*/ 762063 h 831336"/>
              <a:gd name="connsiteX20" fmla="*/ 1349059 w 1520078"/>
              <a:gd name="connsiteY20" fmla="*/ 665081 h 831336"/>
              <a:gd name="connsiteX21" fmla="*/ 1432186 w 1520078"/>
              <a:gd name="connsiteY21" fmla="*/ 609663 h 831336"/>
              <a:gd name="connsiteX22" fmla="*/ 1473750 w 1520078"/>
              <a:gd name="connsiteY22" fmla="*/ 581954 h 831336"/>
              <a:gd name="connsiteX23" fmla="*/ 1487604 w 1520078"/>
              <a:gd name="connsiteY23" fmla="*/ 540390 h 831336"/>
              <a:gd name="connsiteX24" fmla="*/ 1515313 w 1520078"/>
              <a:gd name="connsiteY24" fmla="*/ 498827 h 831336"/>
              <a:gd name="connsiteX25" fmla="*/ 1459895 w 1520078"/>
              <a:gd name="connsiteY25" fmla="*/ 332572 h 831336"/>
              <a:gd name="connsiteX26" fmla="*/ 1404477 w 1520078"/>
              <a:gd name="connsiteY26" fmla="*/ 249445 h 831336"/>
              <a:gd name="connsiteX27" fmla="*/ 1279786 w 1520078"/>
              <a:gd name="connsiteY27" fmla="*/ 180172 h 831336"/>
              <a:gd name="connsiteX28" fmla="*/ 1182804 w 1520078"/>
              <a:gd name="connsiteY28" fmla="*/ 138609 h 831336"/>
              <a:gd name="connsiteX29" fmla="*/ 1155095 w 1520078"/>
              <a:gd name="connsiteY29" fmla="*/ 97045 h 831336"/>
              <a:gd name="connsiteX30" fmla="*/ 1113532 w 1520078"/>
              <a:gd name="connsiteY30" fmla="*/ 83190 h 831336"/>
              <a:gd name="connsiteX31" fmla="*/ 919568 w 1520078"/>
              <a:gd name="connsiteY31" fmla="*/ 55481 h 831336"/>
              <a:gd name="connsiteX32" fmla="*/ 642477 w 1520078"/>
              <a:gd name="connsiteY32" fmla="*/ 41627 h 831336"/>
              <a:gd name="connsiteX33" fmla="*/ 573204 w 1520078"/>
              <a:gd name="connsiteY33" fmla="*/ 27772 h 831336"/>
              <a:gd name="connsiteX34" fmla="*/ 531641 w 1520078"/>
              <a:gd name="connsiteY34" fmla="*/ 13918 h 831336"/>
              <a:gd name="connsiteX35" fmla="*/ 434659 w 1520078"/>
              <a:gd name="connsiteY35" fmla="*/ 63 h 8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20078" h="831336">
                <a:moveTo>
                  <a:pt x="490077" y="41627"/>
                </a:moveTo>
                <a:cubicBezTo>
                  <a:pt x="462368" y="46245"/>
                  <a:pt x="434849" y="52199"/>
                  <a:pt x="406950" y="55481"/>
                </a:cubicBezTo>
                <a:cubicBezTo>
                  <a:pt x="356290" y="61441"/>
                  <a:pt x="304783" y="60471"/>
                  <a:pt x="254550" y="69336"/>
                </a:cubicBezTo>
                <a:cubicBezTo>
                  <a:pt x="225787" y="74412"/>
                  <a:pt x="195725" y="80844"/>
                  <a:pt x="171423" y="97045"/>
                </a:cubicBezTo>
                <a:cubicBezTo>
                  <a:pt x="157568" y="106281"/>
                  <a:pt x="142651" y="114094"/>
                  <a:pt x="129859" y="124754"/>
                </a:cubicBezTo>
                <a:cubicBezTo>
                  <a:pt x="23178" y="213654"/>
                  <a:pt x="149930" y="125228"/>
                  <a:pt x="46732" y="194027"/>
                </a:cubicBezTo>
                <a:cubicBezTo>
                  <a:pt x="37496" y="207881"/>
                  <a:pt x="26470" y="220697"/>
                  <a:pt x="19023" y="235590"/>
                </a:cubicBezTo>
                <a:cubicBezTo>
                  <a:pt x="-15462" y="304560"/>
                  <a:pt x="4714" y="413881"/>
                  <a:pt x="19023" y="471118"/>
                </a:cubicBezTo>
                <a:cubicBezTo>
                  <a:pt x="27100" y="503426"/>
                  <a:pt x="46732" y="535772"/>
                  <a:pt x="74441" y="554245"/>
                </a:cubicBezTo>
                <a:cubicBezTo>
                  <a:pt x="102150" y="572718"/>
                  <a:pt x="134020" y="586115"/>
                  <a:pt x="157568" y="609663"/>
                </a:cubicBezTo>
                <a:cubicBezTo>
                  <a:pt x="185277" y="637372"/>
                  <a:pt x="202679" y="683286"/>
                  <a:pt x="240695" y="692790"/>
                </a:cubicBezTo>
                <a:cubicBezTo>
                  <a:pt x="280467" y="702733"/>
                  <a:pt x="345514" y="717491"/>
                  <a:pt x="379241" y="734354"/>
                </a:cubicBezTo>
                <a:cubicBezTo>
                  <a:pt x="397714" y="743590"/>
                  <a:pt x="416727" y="751816"/>
                  <a:pt x="434659" y="762063"/>
                </a:cubicBezTo>
                <a:cubicBezTo>
                  <a:pt x="449116" y="770324"/>
                  <a:pt x="461007" y="783009"/>
                  <a:pt x="476223" y="789772"/>
                </a:cubicBezTo>
                <a:cubicBezTo>
                  <a:pt x="502913" y="801634"/>
                  <a:pt x="531641" y="808245"/>
                  <a:pt x="559350" y="817481"/>
                </a:cubicBezTo>
                <a:lnTo>
                  <a:pt x="600913" y="831336"/>
                </a:lnTo>
                <a:cubicBezTo>
                  <a:pt x="730222" y="826718"/>
                  <a:pt x="859686" y="825309"/>
                  <a:pt x="988841" y="817481"/>
                </a:cubicBezTo>
                <a:cubicBezTo>
                  <a:pt x="1012346" y="816056"/>
                  <a:pt x="1034885" y="807498"/>
                  <a:pt x="1058113" y="803627"/>
                </a:cubicBezTo>
                <a:cubicBezTo>
                  <a:pt x="1090324" y="798258"/>
                  <a:pt x="1122768" y="794390"/>
                  <a:pt x="1155095" y="789772"/>
                </a:cubicBezTo>
                <a:cubicBezTo>
                  <a:pt x="1182804" y="780536"/>
                  <a:pt x="1222021" y="786366"/>
                  <a:pt x="1238223" y="762063"/>
                </a:cubicBezTo>
                <a:cubicBezTo>
                  <a:pt x="1284405" y="692792"/>
                  <a:pt x="1252078" y="729735"/>
                  <a:pt x="1349059" y="665081"/>
                </a:cubicBezTo>
                <a:lnTo>
                  <a:pt x="1432186" y="609663"/>
                </a:lnTo>
                <a:lnTo>
                  <a:pt x="1473750" y="581954"/>
                </a:lnTo>
                <a:cubicBezTo>
                  <a:pt x="1478368" y="568099"/>
                  <a:pt x="1481073" y="553452"/>
                  <a:pt x="1487604" y="540390"/>
                </a:cubicBezTo>
                <a:cubicBezTo>
                  <a:pt x="1495050" y="525497"/>
                  <a:pt x="1513930" y="515420"/>
                  <a:pt x="1515313" y="498827"/>
                </a:cubicBezTo>
                <a:cubicBezTo>
                  <a:pt x="1527879" y="348034"/>
                  <a:pt x="1517637" y="406812"/>
                  <a:pt x="1459895" y="332572"/>
                </a:cubicBezTo>
                <a:cubicBezTo>
                  <a:pt x="1439449" y="306285"/>
                  <a:pt x="1436070" y="259976"/>
                  <a:pt x="1404477" y="249445"/>
                </a:cubicBezTo>
                <a:cubicBezTo>
                  <a:pt x="1289535" y="211130"/>
                  <a:pt x="1470347" y="275453"/>
                  <a:pt x="1279786" y="180172"/>
                </a:cubicBezTo>
                <a:cubicBezTo>
                  <a:pt x="1211306" y="145932"/>
                  <a:pt x="1243961" y="158994"/>
                  <a:pt x="1182804" y="138609"/>
                </a:cubicBezTo>
                <a:cubicBezTo>
                  <a:pt x="1173568" y="124754"/>
                  <a:pt x="1168097" y="107447"/>
                  <a:pt x="1155095" y="97045"/>
                </a:cubicBezTo>
                <a:cubicBezTo>
                  <a:pt x="1143691" y="87922"/>
                  <a:pt x="1127574" y="87202"/>
                  <a:pt x="1113532" y="83190"/>
                </a:cubicBezTo>
                <a:cubicBezTo>
                  <a:pt x="1039303" y="61982"/>
                  <a:pt x="1013160" y="61720"/>
                  <a:pt x="919568" y="55481"/>
                </a:cubicBezTo>
                <a:cubicBezTo>
                  <a:pt x="827294" y="49329"/>
                  <a:pt x="734841" y="46245"/>
                  <a:pt x="642477" y="41627"/>
                </a:cubicBezTo>
                <a:cubicBezTo>
                  <a:pt x="619386" y="37009"/>
                  <a:pt x="596049" y="33483"/>
                  <a:pt x="573204" y="27772"/>
                </a:cubicBezTo>
                <a:cubicBezTo>
                  <a:pt x="559036" y="24230"/>
                  <a:pt x="545809" y="17460"/>
                  <a:pt x="531641" y="13918"/>
                </a:cubicBezTo>
                <a:cubicBezTo>
                  <a:pt x="468975" y="-1748"/>
                  <a:pt x="479772" y="63"/>
                  <a:pt x="434659" y="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972077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Ivette Doss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87</a:t>
            </a:fld>
            <a:endParaRPr lang="en-US"/>
          </a:p>
        </p:txBody>
      </p:sp>
      <p:pic>
        <p:nvPicPr>
          <p:cNvPr id="1026" name="Picture 2" descr="http://3.bp.blogspot.com/-V9eC3QUa1t4/T2HxL81cBHI/AAAAAAAAANE/CcGEjkXI0r4/s1600/CI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990600"/>
            <a:ext cx="8610600" cy="522817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1295400" y="304800"/>
            <a:ext cx="7010400" cy="685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smtClean="0"/>
              <a:t>Deployment Path</a:t>
            </a:r>
            <a:endParaRPr lang="en-US" sz="3600" dirty="0"/>
          </a:p>
        </p:txBody>
      </p:sp>
    </p:spTree>
    <p:extLst>
      <p:ext uri="{BB962C8B-B14F-4D97-AF65-F5344CB8AC3E}">
        <p14:creationId xmlns:p14="http://schemas.microsoft.com/office/powerpoint/2010/main" xmlns="" val="24386815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Ivette Doss 2013</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88</a:t>
            </a:fld>
            <a:endParaRPr lang="en-US"/>
          </a:p>
        </p:txBody>
      </p:sp>
      <p:pic>
        <p:nvPicPr>
          <p:cNvPr id="2050" name="Picture 2" descr="http://wiki.mxunit.org/download/attachments/6750362/cfobjective_jenkins.png?version=1&amp;modificationDate=131740613900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914400"/>
            <a:ext cx="7620000"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461655" y="152400"/>
            <a:ext cx="66294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smtClean="0"/>
              <a:t>Build Generation</a:t>
            </a:r>
            <a:endParaRPr lang="en-US" sz="3600" dirty="0"/>
          </a:p>
        </p:txBody>
      </p:sp>
    </p:spTree>
    <p:extLst>
      <p:ext uri="{BB962C8B-B14F-4D97-AF65-F5344CB8AC3E}">
        <p14:creationId xmlns:p14="http://schemas.microsoft.com/office/powerpoint/2010/main" xmlns="" val="1550343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600" dirty="0" smtClean="0">
                <a:latin typeface="Arial" pitchFamily="34" charset="0"/>
                <a:cs typeface="Arial" pitchFamily="34" charset="0"/>
              </a:rPr>
              <a:t>Most Popular Mobile Phones:</a:t>
            </a:r>
            <a:endParaRPr lang="en-US" sz="3600" dirty="0">
              <a:latin typeface="Arial" pitchFamily="34" charset="0"/>
              <a:cs typeface="Arial" pitchFamily="34" charset="0"/>
            </a:endParaRPr>
          </a:p>
        </p:txBody>
      </p:sp>
      <p:sp>
        <p:nvSpPr>
          <p:cNvPr id="3" name="Footer Placeholder 2"/>
          <p:cNvSpPr>
            <a:spLocks noGrp="1"/>
          </p:cNvSpPr>
          <p:nvPr>
            <p:ph type="ftr" sz="quarter" idx="11"/>
          </p:nvPr>
        </p:nvSpPr>
        <p:spPr>
          <a:xfrm>
            <a:off x="685800" y="6400800"/>
            <a:ext cx="2325528" cy="365125"/>
          </a:xfrm>
        </p:spPr>
        <p:txBody>
          <a:bodyPr/>
          <a:lstStyle/>
          <a:p>
            <a:r>
              <a:rPr lang="en-US" dirty="0" smtClean="0">
                <a:solidFill>
                  <a:schemeClr val="bg2">
                    <a:lumMod val="25000"/>
                  </a:schemeClr>
                </a:solidFill>
              </a:rPr>
              <a:t>Copyright </a:t>
            </a:r>
            <a:r>
              <a:rPr lang="en-US" dirty="0" err="1" smtClean="0">
                <a:solidFill>
                  <a:schemeClr val="bg2">
                    <a:lumMod val="25000"/>
                  </a:schemeClr>
                </a:solidFill>
              </a:rPr>
              <a:t>Ivette</a:t>
            </a:r>
            <a:r>
              <a:rPr lang="en-US" dirty="0" smtClean="0">
                <a:solidFill>
                  <a:schemeClr val="bg2">
                    <a:lumMod val="25000"/>
                  </a:schemeClr>
                </a:solidFill>
              </a:rPr>
              <a:t> Doss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9</a:t>
            </a:fld>
            <a:endParaRPr lang="en-US" dirty="0">
              <a:solidFill>
                <a:schemeClr val="bg2">
                  <a:lumMod val="25000"/>
                </a:schemeClr>
              </a:solidFill>
            </a:endParaRPr>
          </a:p>
        </p:txBody>
      </p:sp>
      <p:sp>
        <p:nvSpPr>
          <p:cNvPr id="8" name="Rectangle 7"/>
          <p:cNvSpPr/>
          <p:nvPr/>
        </p:nvSpPr>
        <p:spPr>
          <a:xfrm>
            <a:off x="3962400" y="6248698"/>
            <a:ext cx="3200400" cy="36933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dirty="0" smtClean="0">
                <a:solidFill>
                  <a:schemeClr val="tx1"/>
                </a:solidFill>
              </a:rPr>
              <a:t>  http://www.phonegg.com/</a:t>
            </a:r>
            <a:endParaRPr lang="en-US" dirty="0">
              <a:solidFill>
                <a:schemeClr val="tx1"/>
              </a:solidFill>
            </a:endParaRPr>
          </a:p>
        </p:txBody>
      </p:sp>
      <p:pic>
        <p:nvPicPr>
          <p:cNvPr id="3074" name="Picture 2" descr="C:\Users\Ivette.Doss\Pictures\Phoneeg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1129543"/>
            <a:ext cx="7772401" cy="4787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89355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2421</TotalTime>
  <Words>3886</Words>
  <Application>Microsoft Office PowerPoint</Application>
  <PresentationFormat>On-screen Show (4:3)</PresentationFormat>
  <Paragraphs>755</Paragraphs>
  <Slides>88</Slides>
  <Notes>0</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Executive</vt:lpstr>
      <vt:lpstr>Mobile Testing –  Survival Knowledge – Part II</vt:lpstr>
      <vt:lpstr>Objectives for today:</vt:lpstr>
      <vt:lpstr>Updates from Lecture 1</vt:lpstr>
      <vt:lpstr>Updates from Lecture 1</vt:lpstr>
      <vt:lpstr>What phone do you are using right now?</vt:lpstr>
      <vt:lpstr>What devices do you used for testing?  </vt:lpstr>
      <vt:lpstr>What devices do you used for testing?  </vt:lpstr>
      <vt:lpstr>How many different devices is your SW testing used on? Please count one device that is used with 3 different OS versions as 3 devices</vt:lpstr>
      <vt:lpstr>Most Popular Mobile Phones:</vt:lpstr>
      <vt:lpstr>Latest Android:</vt:lpstr>
      <vt:lpstr>Latest iPhone:</vt:lpstr>
      <vt:lpstr>       Windows Phone : Nokia Lumia 920 and HTC Win8</vt:lpstr>
      <vt:lpstr> BlackBerry 10 - Z10 &amp; Q10</vt:lpstr>
      <vt:lpstr>First Firefox Phone by ZTE (China), Samsung</vt:lpstr>
      <vt:lpstr>Slide 15</vt:lpstr>
      <vt:lpstr>Tablets:</vt:lpstr>
      <vt:lpstr>Google Glass</vt:lpstr>
      <vt:lpstr>iPhone 6</vt:lpstr>
      <vt:lpstr>Apple iWatch – Summer 2013</vt:lpstr>
      <vt:lpstr>Intel – Perceptual Computing</vt:lpstr>
      <vt:lpstr>Meta 1</vt:lpstr>
      <vt:lpstr>Oculus Rift</vt:lpstr>
      <vt:lpstr>Automotive – Augmented Reality</vt:lpstr>
      <vt:lpstr>What Android Devices do you use for Testing?</vt:lpstr>
      <vt:lpstr>WW most Popular Android Devices</vt:lpstr>
      <vt:lpstr>     How familiar you are with Apple devices?</vt:lpstr>
      <vt:lpstr>Slide 27</vt:lpstr>
      <vt:lpstr>Do you know how to use iPhone?</vt:lpstr>
      <vt:lpstr>How to survive this Question: Be Smart</vt:lpstr>
      <vt:lpstr>iPhone Helping Apps</vt:lpstr>
      <vt:lpstr>Device Log Viewer</vt:lpstr>
      <vt:lpstr>Do you know how to go through Android? </vt:lpstr>
      <vt:lpstr>Do you know how to go through Android</vt:lpstr>
      <vt:lpstr>List of cool Mobile apps:</vt:lpstr>
      <vt:lpstr>List of cool apps: TechNews</vt:lpstr>
      <vt:lpstr>List of cool apps: Helping Tools</vt:lpstr>
      <vt:lpstr>How well you know Mobile Devices</vt:lpstr>
      <vt:lpstr>Slide 38</vt:lpstr>
      <vt:lpstr>Find the current version of your Mobile Device</vt:lpstr>
      <vt:lpstr>Find the current version of your Mobile Device</vt:lpstr>
      <vt:lpstr>Version vs. Build</vt:lpstr>
      <vt:lpstr>Different uses of HOME button on iPhone</vt:lpstr>
      <vt:lpstr>How to see and kill the last process on iPhone? </vt:lpstr>
      <vt:lpstr>How to see and kill the last process on iPhone?      </vt:lpstr>
      <vt:lpstr>How to see and kill the last process on Android?   </vt:lpstr>
      <vt:lpstr>How to see and kill the last process on Android?    </vt:lpstr>
      <vt:lpstr>How to kill frozen App on Android</vt:lpstr>
      <vt:lpstr>Show me how to activate “Flight” Mode on iPhone</vt:lpstr>
      <vt:lpstr>Show me how to activate “Flight” Mode on Android</vt:lpstr>
      <vt:lpstr>   How take screenshot with Android?</vt:lpstr>
      <vt:lpstr> How take screenshot with Android  </vt:lpstr>
      <vt:lpstr>How take screenshot with Android    </vt:lpstr>
      <vt:lpstr>Slide 53</vt:lpstr>
      <vt:lpstr>Lesson2 YOUTUBE Review and Discussion:</vt:lpstr>
      <vt:lpstr>Bundle Eclipse &amp;Android SDK</vt:lpstr>
      <vt:lpstr>General Steps of Installation</vt:lpstr>
      <vt:lpstr>1. Check your PC system type:</vt:lpstr>
      <vt:lpstr>2. Selection of Java JDK</vt:lpstr>
      <vt:lpstr>3. Java Installation:</vt:lpstr>
      <vt:lpstr>Post-Installation Java</vt:lpstr>
      <vt:lpstr>Assure Installation Success:</vt:lpstr>
      <vt:lpstr>4. Bundle Eclipse Installation</vt:lpstr>
      <vt:lpstr>Bundle Eclipse Installation:</vt:lpstr>
      <vt:lpstr>Bundle Eclipse Installation</vt:lpstr>
      <vt:lpstr>Bundle Eclipse Installation</vt:lpstr>
      <vt:lpstr>Bundle Eclipse Installation</vt:lpstr>
      <vt:lpstr>Bundle Eclipse Installation</vt:lpstr>
      <vt:lpstr>Bundle Eclipse Installation</vt:lpstr>
      <vt:lpstr>Bundle Eclipse Installation</vt:lpstr>
      <vt:lpstr>Bundle Eclipse Installation</vt:lpstr>
      <vt:lpstr>Bundle Eclipse Installation</vt:lpstr>
      <vt:lpstr>Bundle Eclipse Installation</vt:lpstr>
      <vt:lpstr>Bundle Eclipse Installation</vt:lpstr>
      <vt:lpstr>Bundle Eclipse Installation</vt:lpstr>
      <vt:lpstr>Prepare your Android </vt:lpstr>
      <vt:lpstr>Download USB Driver</vt:lpstr>
      <vt:lpstr>Connect your Android to the PC via USB cable</vt:lpstr>
      <vt:lpstr>Bundle Eclipse - Start</vt:lpstr>
      <vt:lpstr>Bundle Eclipse – Select Device</vt:lpstr>
      <vt:lpstr>Bundle Eclipse – Take a Screenshot</vt:lpstr>
      <vt:lpstr>Bundle Eclipse – Take a Screenshot</vt:lpstr>
      <vt:lpstr>Bundle Eclipse – LogCat</vt:lpstr>
      <vt:lpstr>Bundle Eclipse – LogCat</vt:lpstr>
      <vt:lpstr>Slide 84</vt:lpstr>
      <vt:lpstr>Slide 85</vt:lpstr>
      <vt:lpstr>Hardware boost</vt:lpstr>
      <vt:lpstr>Slide 87</vt:lpstr>
      <vt:lpstr>Slide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Ivette Doss</dc:creator>
  <cp:lastModifiedBy>mike</cp:lastModifiedBy>
  <cp:revision>176</cp:revision>
  <dcterms:created xsi:type="dcterms:W3CDTF">2006-08-16T00:00:00Z</dcterms:created>
  <dcterms:modified xsi:type="dcterms:W3CDTF">2013-06-21T03:44:56Z</dcterms:modified>
</cp:coreProperties>
</file>